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88" r:id="rId2"/>
    <p:sldId id="425" r:id="rId3"/>
    <p:sldId id="430" r:id="rId4"/>
    <p:sldId id="431" r:id="rId5"/>
    <p:sldId id="432" r:id="rId6"/>
    <p:sldId id="426" r:id="rId7"/>
    <p:sldId id="427" r:id="rId8"/>
    <p:sldId id="428" r:id="rId9"/>
    <p:sldId id="429" r:id="rId10"/>
    <p:sldId id="424" r:id="rId11"/>
  </p:sldIdLst>
  <p:sldSz cx="9906000" cy="6858000" type="A4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5DD"/>
    <a:srgbClr val="FF9900"/>
    <a:srgbClr val="EFFFEF"/>
    <a:srgbClr val="FFFF99"/>
    <a:srgbClr val="009900"/>
    <a:srgbClr val="FF00FF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9799" autoAdjust="0"/>
  </p:normalViewPr>
  <p:slideViewPr>
    <p:cSldViewPr>
      <p:cViewPr varScale="1">
        <p:scale>
          <a:sx n="81" d="100"/>
          <a:sy n="81" d="100"/>
        </p:scale>
        <p:origin x="114" y="15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B325F5-DE96-4D47-AA2D-F36C613BE8F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481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42BC2A9-C375-456E-A1E7-6AA24D7A98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4990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2970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A7376A06-B654-46C3-A3F1-57B5B9A462CE}" type="slidenum">
              <a:rPr lang="fr-FR" sz="1200" smtClean="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fr-FR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49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9940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5405EFC-59EB-4D89-ACA2-6AF5C0EB9A63}" type="slidenum">
              <a:rPr lang="fr-FR" sz="1200" smtClean="0">
                <a:solidFill>
                  <a:srgbClr val="000000"/>
                </a:solidFill>
                <a:latin typeface="Times New Roman" pitchFamily="18" charset="0"/>
              </a:rPr>
              <a:pPr/>
              <a:t>10</a:t>
            </a:fld>
            <a:endParaRPr lang="fr-FR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02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6B3AA35-B55D-4240-905B-E72D0893F65A}" type="slidenum">
              <a:rPr lang="fr-FR" sz="1200" smtClean="0">
                <a:solidFill>
                  <a:srgbClr val="000000"/>
                </a:solidFill>
                <a:latin typeface="Times New Roman" pitchFamily="18" charset="0"/>
              </a:rPr>
              <a:pPr/>
              <a:t>2</a:t>
            </a:fld>
            <a:endParaRPr lang="fr-FR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8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6B3AA35-B55D-4240-905B-E72D0893F65A}" type="slidenum">
              <a:rPr lang="fr-FR" sz="1200" smtClean="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fr-FR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33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6B3AA35-B55D-4240-905B-E72D0893F65A}" type="slidenum">
              <a:rPr lang="fr-FR" sz="1200" smtClean="0">
                <a:solidFill>
                  <a:srgbClr val="000000"/>
                </a:solidFill>
                <a:latin typeface="Times New Roman" pitchFamily="18" charset="0"/>
              </a:rPr>
              <a:pPr/>
              <a:t>4</a:t>
            </a:fld>
            <a:endParaRPr lang="fr-FR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53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6B3AA35-B55D-4240-905B-E72D0893F65A}" type="slidenum">
              <a:rPr lang="fr-FR" sz="1200" smtClean="0">
                <a:solidFill>
                  <a:srgbClr val="000000"/>
                </a:solidFill>
                <a:latin typeface="Times New Roman" pitchFamily="18" charset="0"/>
              </a:rPr>
              <a:pPr/>
              <a:t>5</a:t>
            </a:fld>
            <a:endParaRPr lang="fr-FR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216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B39EB8-65E4-4832-97E0-41E9148F0F08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660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6B3AA35-B55D-4240-905B-E72D0893F65A}" type="slidenum">
              <a:rPr lang="fr-FR" sz="1200" smtClean="0">
                <a:solidFill>
                  <a:srgbClr val="000000"/>
                </a:solidFill>
                <a:latin typeface="Times New Roman" pitchFamily="18" charset="0"/>
              </a:rPr>
              <a:pPr/>
              <a:t>7</a:t>
            </a:fld>
            <a:endParaRPr lang="fr-FR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8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6B3AA35-B55D-4240-905B-E72D0893F65A}" type="slidenum">
              <a:rPr lang="fr-FR" sz="1200" smtClean="0">
                <a:solidFill>
                  <a:srgbClr val="000000"/>
                </a:solidFill>
                <a:latin typeface="Times New Roman" pitchFamily="18" charset="0"/>
              </a:rPr>
              <a:pPr/>
              <a:t>8</a:t>
            </a:fld>
            <a:endParaRPr lang="fr-FR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8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66B3AA35-B55D-4240-905B-E72D0893F65A}" type="slidenum">
              <a:rPr lang="fr-FR" sz="1200" smtClean="0">
                <a:solidFill>
                  <a:srgbClr val="000000"/>
                </a:solidFill>
                <a:latin typeface="Times New Roman" pitchFamily="18" charset="0"/>
              </a:rPr>
              <a:pPr/>
              <a:t>9</a:t>
            </a:fld>
            <a:endParaRPr lang="fr-FR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9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bandeau_ti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6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90000" y="1855288"/>
            <a:ext cx="5187503" cy="2653832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290000" y="4509120"/>
            <a:ext cx="5187503" cy="122413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numéro de diapositive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0" hangingPunct="0"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0570AE1C-AD3E-4816-9C52-8BE955BCA1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0" name="Espace réservé du pied de page 12"/>
          <p:cNvSpPr>
            <a:spLocks noGrp="1"/>
          </p:cNvSpPr>
          <p:nvPr>
            <p:ph type="ftr" sz="quarter" idx="15"/>
          </p:nvPr>
        </p:nvSpPr>
        <p:spPr>
          <a:xfrm>
            <a:off x="5888038" y="6305550"/>
            <a:ext cx="2770187" cy="365125"/>
          </a:xfrm>
        </p:spPr>
        <p:txBody>
          <a:bodyPr/>
          <a:lstStyle>
            <a:lvl1pPr eaLnBrk="0" hangingPunct="0"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24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 descr="bandeau_page_car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409500" y="836614"/>
            <a:ext cx="9165000" cy="51847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38EB2962-CE07-4298-B000-78F6191A888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16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 descr="car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846138"/>
            <a:ext cx="9164637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9" descr="bandeau_page_car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Espace réservé du graphique 32"/>
          <p:cNvSpPr>
            <a:spLocks noGrp="1"/>
          </p:cNvSpPr>
          <p:nvPr>
            <p:ph type="chart" sz="quarter" idx="13"/>
          </p:nvPr>
        </p:nvSpPr>
        <p:spPr>
          <a:xfrm>
            <a:off x="974558" y="5157788"/>
            <a:ext cx="3510390" cy="863600"/>
          </a:xfrm>
        </p:spPr>
        <p:txBody>
          <a:bodyPr rtlCol="0" anchor="ctr">
            <a:noAutofit/>
          </a:bodyPr>
          <a:lstStyle>
            <a:lvl1pPr marL="0" indent="0" algn="ctr">
              <a:defRPr sz="12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5493DE95-2CDF-4B71-AE36-F3B9F0F0CE3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Espace réservé du pied de page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768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bandeau_intercalai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0"/>
            <a:ext cx="6319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 descr="bandeau_dernièr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>
            <a:fillRect/>
          </a:stretch>
        </p:blipFill>
        <p:spPr bwMode="auto">
          <a:xfrm>
            <a:off x="3586163" y="0"/>
            <a:ext cx="6319837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33700" y="5799600"/>
            <a:ext cx="2055300" cy="943200"/>
          </a:xfr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34464" y="5799600"/>
            <a:ext cx="3848840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10"/>
          <p:cNvSpPr>
            <a:spLocks noGrp="1"/>
          </p:cNvSpPr>
          <p:nvPr>
            <p:ph type="sldNum" sz="quarter" idx="10"/>
          </p:nvPr>
        </p:nvSpPr>
        <p:spPr>
          <a:xfrm>
            <a:off x="623888" y="5445125"/>
            <a:ext cx="1212850" cy="365125"/>
          </a:xfrm>
        </p:spPr>
        <p:txBody>
          <a:bodyPr/>
          <a:lstStyle>
            <a:lvl1pPr algn="l" eaLnBrk="0" hangingPunct="0"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F86C9F35-85C0-476A-A278-B0602E01C23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623888" y="5876925"/>
            <a:ext cx="2886075" cy="365125"/>
          </a:xfrm>
        </p:spPr>
        <p:txBody>
          <a:bodyPr/>
          <a:lstStyle>
            <a:lvl1pPr algn="l" eaLnBrk="0" hangingPunct="0"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5684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CR_DIVERS\LOGO\lne-lnhb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6386513"/>
            <a:ext cx="14636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9274175" y="6511925"/>
            <a:ext cx="3417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fld id="{65339D7C-0E09-423B-B4AD-1EF26BA22691}" type="slidenum">
              <a:rPr lang="fr-FR" sz="1000" smtClean="0">
                <a:solidFill>
                  <a:srgbClr val="0D0D0D"/>
                </a:solidFill>
                <a:latin typeface="Arial" charset="0"/>
              </a:rPr>
              <a:pPr>
                <a:defRPr/>
              </a:pPr>
              <a:t>‹#›</a:t>
            </a:fld>
            <a:endParaRPr lang="fr-FR" sz="1000" dirty="0" smtClean="0">
              <a:solidFill>
                <a:srgbClr val="0D0D0D"/>
              </a:solidFill>
              <a:latin typeface="Arial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3888" y="1268413"/>
            <a:ext cx="8853487" cy="475287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684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 </a:t>
            </a:r>
            <a:fld id="{0B928542-4C0A-4479-BD37-4EA88A55EA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3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8" descr="bandeau_ti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6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 descr="LOGO_List_200dpi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3" y="6092825"/>
            <a:ext cx="9747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0" descr="digiteo-couleur-sans-baseline_web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6356350"/>
            <a:ext cx="8588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11" descr="Logo_IC_CEA_LIST_carre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5" b="28154"/>
          <a:stretch>
            <a:fillRect/>
          </a:stretch>
        </p:blipFill>
        <p:spPr bwMode="auto">
          <a:xfrm>
            <a:off x="3705225" y="6284913"/>
            <a:ext cx="801688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90000" y="1855288"/>
            <a:ext cx="5187503" cy="1429696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290000" y="5445224"/>
            <a:ext cx="5187503" cy="288032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/>
          </p:nvPr>
        </p:nvSpPr>
        <p:spPr>
          <a:xfrm>
            <a:off x="3587999" y="3311999"/>
            <a:ext cx="6318000" cy="2124000"/>
          </a:xfrm>
          <a:solidFill>
            <a:srgbClr val="666666"/>
          </a:solidFill>
        </p:spPr>
        <p:txBody>
          <a:bodyPr rtlCol="0" anchor="ctr">
            <a:noAutofit/>
          </a:bodyPr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0" name="Espace réservé du numéro de diapositive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57AD1BFF-471D-4BCE-B14F-C323FB81CFF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1" name="Espace réservé du pied de page 14"/>
          <p:cNvSpPr>
            <a:spLocks noGrp="1"/>
          </p:cNvSpPr>
          <p:nvPr>
            <p:ph type="ftr" sz="quarter" idx="16"/>
          </p:nvPr>
        </p:nvSpPr>
        <p:spPr>
          <a:xfrm>
            <a:off x="5888038" y="6305550"/>
            <a:ext cx="2770187" cy="365125"/>
          </a:xfrm>
        </p:spPr>
        <p:txBody>
          <a:bodyPr/>
          <a:lstStyle>
            <a:lvl1pPr eaLnBrk="0" hangingPunct="0"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54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8" descr="bandeau_tit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6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LOGO_List_200dpi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3" y="6092825"/>
            <a:ext cx="9747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0" descr="digiteo-couleur-sans-baseline_web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6356350"/>
            <a:ext cx="8588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1" descr="Logo_IC_CEA_LIST_carre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5" b="28154"/>
          <a:stretch>
            <a:fillRect/>
          </a:stretch>
        </p:blipFill>
        <p:spPr bwMode="auto">
          <a:xfrm>
            <a:off x="3705225" y="6284913"/>
            <a:ext cx="801688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90000" y="1855288"/>
            <a:ext cx="5187503" cy="1429696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290000" y="5445224"/>
            <a:ext cx="5187503" cy="288032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3588000" y="3312000"/>
            <a:ext cx="2106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694000" y="3312000"/>
            <a:ext cx="2106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7800000" y="3312000"/>
            <a:ext cx="2106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Espace réservé du numéro de diapositive 1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eaLnBrk="0" hangingPunct="0"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91EFBD14-74A9-453C-B136-0E76B43ED77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13" name="Espace réservé du pied de page 15"/>
          <p:cNvSpPr>
            <a:spLocks noGrp="1"/>
          </p:cNvSpPr>
          <p:nvPr>
            <p:ph type="ftr" sz="quarter" idx="24"/>
          </p:nvPr>
        </p:nvSpPr>
        <p:spPr>
          <a:xfrm>
            <a:off x="5888038" y="6305550"/>
            <a:ext cx="2770187" cy="365125"/>
          </a:xfrm>
        </p:spPr>
        <p:txBody>
          <a:bodyPr/>
          <a:lstStyle>
            <a:lvl1pPr eaLnBrk="0" hangingPunct="0"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999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bandeau_intercalair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0"/>
            <a:ext cx="63198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78000" y="1949599"/>
            <a:ext cx="5811537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78000" y="260649"/>
            <a:ext cx="5733529" cy="1584176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0"/>
          </p:nvPr>
        </p:nvSpPr>
        <p:spPr>
          <a:xfrm>
            <a:off x="623888" y="5876925"/>
            <a:ext cx="2925762" cy="365125"/>
          </a:xfrm>
        </p:spPr>
        <p:txBody>
          <a:bodyPr/>
          <a:lstStyle>
            <a:lvl1pPr eaLnBrk="0" hangingPunct="0"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B7DF15F4-E6E2-4169-8816-E36637FA348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623888" y="5445125"/>
            <a:ext cx="2925762" cy="365125"/>
          </a:xfrm>
        </p:spPr>
        <p:txBody>
          <a:bodyPr/>
          <a:lstStyle>
            <a:lvl1pPr algn="l" eaLnBrk="0" hangingPunct="0"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83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84D3A274-9254-4A65-AE55-4EED78E703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864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F888E27F-706B-4187-AE64-21E5F9F6C2D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05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000" y="1268760"/>
            <a:ext cx="4797052" cy="49685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5577000" y="2016000"/>
            <a:ext cx="3783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5E7F623E-46C6-4EB9-93D4-665B8AF21D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37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000" y="1268760"/>
            <a:ext cx="4797052" cy="496855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577000" y="2016000"/>
            <a:ext cx="3783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5577000" y="3999600"/>
            <a:ext cx="18915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/>
          </p:nvPr>
        </p:nvSpPr>
        <p:spPr>
          <a:xfrm>
            <a:off x="7468500" y="3999600"/>
            <a:ext cx="18915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3A4A010C-EB5F-4FD0-9AA8-0509DE8958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40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000" y="3707507"/>
            <a:ext cx="8853503" cy="252980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624000" y="1458000"/>
            <a:ext cx="8736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427263EE-EABB-44D8-B421-67C06168DC9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337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36713" y="52388"/>
            <a:ext cx="7840662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3888" y="1268413"/>
            <a:ext cx="8853487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22500" y="6305550"/>
            <a:ext cx="64357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93150" y="6303963"/>
            <a:ext cx="1212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BA81F2F5-3104-4B1B-8250-45751B43BFB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031" name="Image 10" descr="list_bleu_rev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6267450"/>
            <a:ext cx="10826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indent="-923925" algn="l" rtl="0" eaLnBrk="0" fontAlgn="base" hangingPunct="0">
        <a:spcBef>
          <a:spcPct val="0"/>
        </a:spcBef>
        <a:spcAft>
          <a:spcPts val="400"/>
        </a:spcAft>
        <a:buFont typeface="Arial" charset="0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8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5524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9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10" Type="http://schemas.openxmlformats.org/officeDocument/2006/relationships/image" Target="../media/image21.jpeg"/><Relationship Id="rId4" Type="http://schemas.openxmlformats.org/officeDocument/2006/relationships/image" Target="../media/image4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cap="none" dirty="0" smtClean="0"/>
              <a:t>Decay data activities at the </a:t>
            </a:r>
            <a:r>
              <a:rPr lang="en-US" b="1" cap="none" dirty="0" err="1"/>
              <a:t>L</a:t>
            </a:r>
            <a:r>
              <a:rPr lang="en-US" b="1" cap="none" dirty="0" err="1" smtClean="0"/>
              <a:t>aboratoire</a:t>
            </a:r>
            <a:r>
              <a:rPr lang="en-US" b="1" cap="none" dirty="0" smtClean="0"/>
              <a:t> National </a:t>
            </a:r>
            <a:r>
              <a:rPr lang="en-US" b="1" cap="none" dirty="0"/>
              <a:t>H</a:t>
            </a:r>
            <a:r>
              <a:rPr lang="en-US" b="1" cap="none" dirty="0" smtClean="0"/>
              <a:t>enri Becquerel (LNHB)</a:t>
            </a:r>
            <a:endParaRPr lang="en-GB" b="1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800" b="1" dirty="0" smtClean="0"/>
              <a:t>Mark </a:t>
            </a:r>
            <a:r>
              <a:rPr lang="en-GB" sz="1800" b="1" dirty="0"/>
              <a:t>A. </a:t>
            </a:r>
            <a:r>
              <a:rPr lang="en-GB" sz="1800" b="1" cap="small" dirty="0" smtClean="0"/>
              <a:t>Kellett</a:t>
            </a:r>
          </a:p>
          <a:p>
            <a:endParaRPr lang="fr-FR" sz="1800" dirty="0" smtClean="0">
              <a:solidFill>
                <a:srgbClr val="000066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fr-FR" sz="1800" dirty="0" smtClean="0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fr-FR" sz="1800" baseline="30000" dirty="0" smtClean="0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fr-FR" sz="1800" dirty="0" smtClean="0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FR" sz="1800" dirty="0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RCM, </a:t>
            </a:r>
            <a:r>
              <a:rPr lang="en-GB" sz="1800" dirty="0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Nuclear Data for Charged-particle Monitor Reactions and Medical Isotope Production, IAEA, Vienna, 8 – 12 December </a:t>
            </a:r>
            <a:r>
              <a:rPr lang="en-GB" sz="1800" dirty="0" smtClean="0">
                <a:solidFill>
                  <a:srgbClr val="000066"/>
                </a:solidFill>
                <a:ea typeface="Arial Unicode MS" pitchFamily="34" charset="-128"/>
                <a:cs typeface="Arial Unicode MS" pitchFamily="34" charset="-128"/>
              </a:rPr>
              <a:t>2014</a:t>
            </a:r>
            <a:endParaRPr lang="fr-FR" sz="1800" b="1" dirty="0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5376" y="5838759"/>
            <a:ext cx="1619672" cy="830601"/>
          </a:xfrm>
          <a:prstGeom prst="rect">
            <a:avLst/>
          </a:prstGeom>
          <a:noFill/>
        </p:spPr>
      </p:pic>
      <p:pic>
        <p:nvPicPr>
          <p:cNvPr id="7" name="Image 10" descr="Numériser00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872" y="5813829"/>
            <a:ext cx="1475656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 txBox="1">
            <a:spLocks noChangeArrowheads="1"/>
          </p:cNvSpPr>
          <p:nvPr/>
        </p:nvSpPr>
        <p:spPr bwMode="auto">
          <a:xfrm>
            <a:off x="3800872" y="1136650"/>
            <a:ext cx="5916216" cy="380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49263" indent="-220663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2800" b="1" kern="0" cap="small" dirty="0" smtClean="0">
              <a:solidFill>
                <a:srgbClr val="00B050"/>
              </a:solidFill>
              <a:latin typeface="+mn-lt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2800" b="1" kern="0" cap="small" dirty="0">
              <a:solidFill>
                <a:srgbClr val="00B050"/>
              </a:solidFill>
              <a:latin typeface="+mn-lt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endParaRPr lang="en-US" sz="2800" b="1" kern="0" cap="small" dirty="0" smtClean="0">
              <a:solidFill>
                <a:srgbClr val="00B050"/>
              </a:solidFill>
              <a:latin typeface="+mn-lt"/>
            </a:endParaRP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kern="0" cap="small" dirty="0" smtClean="0">
                <a:solidFill>
                  <a:srgbClr val="92D050"/>
                </a:solidFill>
                <a:latin typeface="+mn-lt"/>
              </a:rPr>
              <a:t>Thank you for your attention</a:t>
            </a:r>
            <a:endParaRPr lang="en-GB" sz="2800" b="1" dirty="0" smtClean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Mark A. KELLETT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Email: mark.kellett@cea.fr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defRPr/>
            </a:pPr>
            <a:r>
              <a:rPr lang="fr-FR" dirty="0"/>
              <a:t>Commissariat à l’énergie atomique et aux énergies alternatives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fr-FR" dirty="0"/>
              <a:t>CEA/LIST/DRT/DM2I/LNHB/CDF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fr-FR" dirty="0"/>
              <a:t>Centre de Saclay</a:t>
            </a:r>
            <a:r>
              <a:rPr lang="fr-FR" sz="950" b="1" dirty="0"/>
              <a:t> </a:t>
            </a:r>
            <a:r>
              <a:rPr lang="fr-FR" sz="950" b="1" dirty="0">
                <a:solidFill>
                  <a:schemeClr val="bg2"/>
                </a:solidFill>
              </a:rPr>
              <a:t>| </a:t>
            </a:r>
            <a:r>
              <a:rPr lang="fr-FR" dirty="0"/>
              <a:t>91191 Gif-sur-Yvette Cedex</a:t>
            </a:r>
          </a:p>
          <a:p>
            <a:pPr eaLnBrk="1" fontAlgn="auto" hangingPunct="1">
              <a:spcBef>
                <a:spcPts val="0"/>
              </a:spcBef>
              <a:defRPr/>
            </a:pPr>
            <a:r>
              <a:rPr lang="fr-FR" dirty="0"/>
              <a:t>T. +33 (0)1 69 08 27 76 </a:t>
            </a:r>
            <a:r>
              <a:rPr lang="fr-FR" sz="950" b="1" dirty="0">
                <a:solidFill>
                  <a:schemeClr val="bg2"/>
                </a:solidFill>
              </a:rPr>
              <a:t>|</a:t>
            </a:r>
            <a:r>
              <a:rPr lang="fr-FR" dirty="0"/>
              <a:t> F. +33 (0)1 69 08 26 19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fr-FR" dirty="0"/>
              <a:t>Etablissement public à caractère industriel et commercial </a:t>
            </a:r>
            <a:r>
              <a:rPr lang="fr-FR" sz="800" b="1" dirty="0">
                <a:solidFill>
                  <a:schemeClr val="bg2"/>
                </a:solidFill>
              </a:rPr>
              <a:t>|</a:t>
            </a:r>
            <a:r>
              <a:rPr lang="fr-FR" dirty="0"/>
              <a:t> RCS Paris B 775 685 019</a:t>
            </a:r>
          </a:p>
          <a:p>
            <a:endParaRPr lang="en-GB" dirty="0"/>
          </a:p>
        </p:txBody>
      </p:sp>
      <p:pic>
        <p:nvPicPr>
          <p:cNvPr id="6" name="Image 10" descr="Numériser00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1160" y="5813829"/>
            <a:ext cx="1475656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805264"/>
            <a:ext cx="1619672" cy="830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38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2"/>
          <p:cNvSpPr>
            <a:spLocks noGrp="1" noChangeArrowheads="1"/>
          </p:cNvSpPr>
          <p:nvPr>
            <p:ph idx="1"/>
          </p:nvPr>
        </p:nvSpPr>
        <p:spPr>
          <a:xfrm>
            <a:off x="585788" y="1125538"/>
            <a:ext cx="8853487" cy="431254"/>
          </a:xfrm>
        </p:spPr>
        <p:txBody>
          <a:bodyPr lIns="92075" tIns="46038" rIns="92075" bIns="46038"/>
          <a:lstStyle/>
          <a:p>
            <a:pPr marL="0" indent="0"/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 – All </a:t>
            </a:r>
            <a:r>
              <a:rPr lang="fr-FR" b="1" cap="small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fr-FR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nvolve</a:t>
            </a:r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Evaluating</a:t>
            </a:r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</a:t>
            </a:r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Data</a:t>
            </a:r>
            <a:endParaRPr lang="fr-FR" dirty="0" smtClean="0">
              <a:solidFill>
                <a:srgbClr val="0033CC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6616" y="52388"/>
            <a:ext cx="7980759" cy="909637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cap="none" dirty="0" smtClean="0"/>
              <a:t>Actions </a:t>
            </a:r>
            <a:r>
              <a:rPr lang="fr-FR" cap="none" dirty="0" err="1" smtClean="0"/>
              <a:t>allocated</a:t>
            </a:r>
            <a:r>
              <a:rPr lang="fr-FR" cap="none" dirty="0" smtClean="0"/>
              <a:t> at 1st RCM</a:t>
            </a:r>
          </a:p>
        </p:txBody>
      </p:sp>
      <p:sp>
        <p:nvSpPr>
          <p:cNvPr id="7" name="Rectangle 23"/>
          <p:cNvSpPr txBox="1">
            <a:spLocks noChangeArrowheads="1"/>
          </p:cNvSpPr>
          <p:nvPr/>
        </p:nvSpPr>
        <p:spPr bwMode="auto">
          <a:xfrm>
            <a:off x="415925" y="1700808"/>
            <a:ext cx="906621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571500" indent="-3429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4300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Times" pitchFamily="18" charset="0"/>
              </a:defRPr>
            </a:lvl2pPr>
            <a:lvl3pPr marL="15621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Times" pitchFamily="18" charset="0"/>
              </a:defRPr>
            </a:lvl3pPr>
            <a:lvl4pPr marL="1981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Times" pitchFamily="18" charset="0"/>
              </a:defRPr>
            </a:lvl4pPr>
            <a:lvl5pPr marL="24003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Times" pitchFamily="18" charset="0"/>
              </a:defRPr>
            </a:lvl5pPr>
            <a:lvl6pPr marL="28575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Times" pitchFamily="18" charset="0"/>
              </a:defRPr>
            </a:lvl6pPr>
            <a:lvl7pPr marL="33147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Times" pitchFamily="18" charset="0"/>
              </a:defRPr>
            </a:lvl7pPr>
            <a:lvl8pPr marL="37719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Times" pitchFamily="18" charset="0"/>
              </a:defRPr>
            </a:lvl8pPr>
            <a:lvl9pPr marL="42291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endParaRPr lang="en-GB" sz="1600" b="1" kern="0" dirty="0" smtClean="0">
              <a:ea typeface="Arial Unicode MS" pitchFamily="34" charset="-128"/>
              <a:cs typeface="Arial Unicode MS" pitchFamily="34" charset="-128"/>
            </a:endParaRPr>
          </a:p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b="1" kern="0" dirty="0" smtClean="0">
                <a:ea typeface="Arial Unicode MS" pitchFamily="34" charset="-128"/>
                <a:cs typeface="Arial Unicode MS" pitchFamily="34" charset="-128"/>
              </a:rPr>
              <a:t>Monitor </a:t>
            </a:r>
            <a:r>
              <a:rPr lang="en-GB" sz="1600" b="1" kern="0" dirty="0" smtClean="0">
                <a:ea typeface="Arial Unicode MS" pitchFamily="34" charset="-128"/>
                <a:cs typeface="Arial Unicode MS" pitchFamily="34" charset="-128"/>
              </a:rPr>
              <a:t>Reactions:</a:t>
            </a:r>
          </a:p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kern="0" dirty="0" smtClean="0">
                <a:solidFill>
                  <a:srgbClr val="1F05DD"/>
                </a:solidFill>
              </a:rPr>
              <a:t>Evaluate </a:t>
            </a:r>
            <a:r>
              <a:rPr lang="en-GB" sz="1600" kern="0" baseline="30000" dirty="0" smtClean="0">
                <a:solidFill>
                  <a:srgbClr val="1F05DD"/>
                </a:solidFill>
              </a:rPr>
              <a:t>61</a:t>
            </a:r>
            <a:r>
              <a:rPr lang="en-GB" sz="1600" kern="0" dirty="0" smtClean="0">
                <a:solidFill>
                  <a:srgbClr val="1F05DD"/>
                </a:solidFill>
              </a:rPr>
              <a:t>Cu decay scheme.</a:t>
            </a:r>
            <a:endParaRPr lang="en-GB" sz="1600" kern="0" dirty="0" smtClean="0">
              <a:solidFill>
                <a:srgbClr val="1F05DD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342900" algn="just" defTabSz="762000" eaLnBrk="1" hangingPunct="1">
              <a:defRPr/>
            </a:pPr>
            <a:endParaRPr lang="en-GB" sz="1600" b="1" kern="0" dirty="0" smtClean="0">
              <a:ea typeface="Arial Unicode MS" pitchFamily="34" charset="-128"/>
              <a:cs typeface="Arial Unicode MS" pitchFamily="34" charset="-128"/>
            </a:endParaRPr>
          </a:p>
          <a:p>
            <a:pPr marL="342900" algn="just" defTabSz="762000" eaLnBrk="1" hangingPunct="1">
              <a:defRPr/>
            </a:pPr>
            <a:r>
              <a:rPr lang="en-GB" sz="1600" b="1" kern="0" dirty="0" smtClean="0">
                <a:ea typeface="Arial Unicode MS" pitchFamily="34" charset="-128"/>
                <a:cs typeface="Arial Unicode MS" pitchFamily="34" charset="-128"/>
              </a:rPr>
              <a:t>Positron emitters:</a:t>
            </a:r>
          </a:p>
          <a:p>
            <a:pPr marL="342900" algn="just" defTabSz="762000" eaLnBrk="1" hangingPunct="1">
              <a:defRPr/>
            </a:pPr>
            <a:r>
              <a:rPr lang="en-GB" sz="1600" kern="0" dirty="0">
                <a:solidFill>
                  <a:srgbClr val="1F05DD"/>
                </a:solidFill>
              </a:rPr>
              <a:t>Evaluate </a:t>
            </a:r>
            <a:r>
              <a:rPr lang="en-GB" sz="1600" kern="0" baseline="30000" dirty="0" smtClean="0">
                <a:solidFill>
                  <a:srgbClr val="1F05DD"/>
                </a:solidFill>
              </a:rPr>
              <a:t>64</a:t>
            </a:r>
            <a:r>
              <a:rPr lang="en-GB" sz="1600" kern="0" dirty="0" smtClean="0">
                <a:solidFill>
                  <a:srgbClr val="1F05DD"/>
                </a:solidFill>
              </a:rPr>
              <a:t>Cu </a:t>
            </a:r>
            <a:r>
              <a:rPr lang="en-GB" sz="1600" kern="0" dirty="0">
                <a:solidFill>
                  <a:srgbClr val="1F05DD"/>
                </a:solidFill>
              </a:rPr>
              <a:t>decay scheme </a:t>
            </a:r>
            <a:r>
              <a:rPr lang="en-GB" sz="1600" kern="0" dirty="0" smtClean="0">
                <a:solidFill>
                  <a:srgbClr val="1F05DD"/>
                </a:solidFill>
              </a:rPr>
              <a:t>due to a discrepancy in the weak gamma line.</a:t>
            </a:r>
          </a:p>
          <a:p>
            <a:pPr marL="342900" algn="just" defTabSz="762000" eaLnBrk="1" hangingPunct="1">
              <a:defRPr/>
            </a:pPr>
            <a:endParaRPr lang="en-GB" sz="1600" b="1" kern="0" dirty="0" smtClean="0">
              <a:ea typeface="Arial Unicode MS" pitchFamily="34" charset="-128"/>
              <a:cs typeface="Arial Unicode MS" pitchFamily="34" charset="-128"/>
            </a:endParaRPr>
          </a:p>
          <a:p>
            <a:pPr marL="342900" algn="just" defTabSz="762000" eaLnBrk="1" hangingPunct="1">
              <a:defRPr/>
            </a:pPr>
            <a:r>
              <a:rPr lang="en-GB" sz="1600" b="1" kern="0" dirty="0" smtClean="0">
                <a:ea typeface="Arial Unicode MS" pitchFamily="34" charset="-128"/>
                <a:cs typeface="Arial Unicode MS" pitchFamily="34" charset="-128"/>
              </a:rPr>
              <a:t>Therapeutic alpha emitters:</a:t>
            </a:r>
            <a:endParaRPr lang="en-GB" sz="1600" kern="0" dirty="0" smtClean="0">
              <a:solidFill>
                <a:srgbClr val="1F05DD"/>
              </a:solidFill>
            </a:endParaRPr>
          </a:p>
          <a:p>
            <a:pPr marL="342900" algn="just" defTabSz="762000" eaLnBrk="1" hangingPunct="1">
              <a:defRPr/>
            </a:pPr>
            <a:r>
              <a:rPr lang="en-GB" sz="1600" kern="0" dirty="0" smtClean="0">
                <a:solidFill>
                  <a:srgbClr val="1F05DD"/>
                </a:solidFill>
              </a:rPr>
              <a:t>Evaluate </a:t>
            </a:r>
            <a:r>
              <a:rPr lang="en-GB" sz="1600" kern="0" baseline="30000" dirty="0" smtClean="0">
                <a:solidFill>
                  <a:srgbClr val="1F05DD"/>
                </a:solidFill>
              </a:rPr>
              <a:t>230</a:t>
            </a:r>
            <a:r>
              <a:rPr lang="en-GB" sz="1600" kern="0" dirty="0" smtClean="0">
                <a:solidFill>
                  <a:srgbClr val="1F05DD"/>
                </a:solidFill>
              </a:rPr>
              <a:t>U decay schemes (eight nuclei).</a:t>
            </a:r>
          </a:p>
          <a:p>
            <a:pPr marL="342900" algn="just" defTabSz="762000" eaLnBrk="1" hangingPunct="1">
              <a:defRPr/>
            </a:pPr>
            <a:endParaRPr lang="en-US" sz="1600" kern="0" dirty="0">
              <a:solidFill>
                <a:srgbClr val="1F05DD"/>
              </a:solidFill>
            </a:endParaRPr>
          </a:p>
          <a:p>
            <a:pPr marL="342900" algn="just" defTabSz="762000" eaLnBrk="1" hangingPunct="1">
              <a:defRPr/>
            </a:pPr>
            <a:endParaRPr lang="en-GB" sz="1600" kern="0" dirty="0">
              <a:solidFill>
                <a:srgbClr val="1F05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2"/>
          <p:cNvSpPr>
            <a:spLocks noGrp="1" noChangeArrowheads="1"/>
          </p:cNvSpPr>
          <p:nvPr>
            <p:ph idx="1"/>
          </p:nvPr>
        </p:nvSpPr>
        <p:spPr>
          <a:xfrm>
            <a:off x="585788" y="1125538"/>
            <a:ext cx="8853487" cy="431254"/>
          </a:xfrm>
        </p:spPr>
        <p:txBody>
          <a:bodyPr lIns="92075" tIns="46038" rIns="92075" bIns="46038"/>
          <a:lstStyle/>
          <a:p>
            <a:pPr marL="0" indent="0"/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Evaluation </a:t>
            </a:r>
            <a:r>
              <a:rPr lang="fr-FR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Completed</a:t>
            </a:r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2013</a:t>
            </a:r>
            <a:endParaRPr lang="fr-FR" dirty="0" smtClean="0">
              <a:solidFill>
                <a:srgbClr val="0033CC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6616" y="52388"/>
            <a:ext cx="7980759" cy="909637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cap="none" dirty="0" smtClean="0"/>
              <a:t>Monitor </a:t>
            </a:r>
            <a:r>
              <a:rPr lang="fr-FR" cap="none" dirty="0" err="1" smtClean="0"/>
              <a:t>reactions</a:t>
            </a:r>
            <a:r>
              <a:rPr lang="fr-FR" cap="none" dirty="0" smtClean="0"/>
              <a:t>: </a:t>
            </a:r>
            <a:r>
              <a:rPr lang="fr-FR" cap="none" baseline="30000" dirty="0" smtClean="0"/>
              <a:t>61</a:t>
            </a:r>
            <a:r>
              <a:rPr lang="fr-FR" cap="none" dirty="0" smtClean="0"/>
              <a:t>Cu</a:t>
            </a:r>
            <a:endParaRPr lang="fr-FR" cap="none" dirty="0" smtClean="0"/>
          </a:p>
        </p:txBody>
      </p:sp>
      <p:sp>
        <p:nvSpPr>
          <p:cNvPr id="7" name="Rectangle 23"/>
          <p:cNvSpPr txBox="1">
            <a:spLocks noChangeArrowheads="1"/>
          </p:cNvSpPr>
          <p:nvPr/>
        </p:nvSpPr>
        <p:spPr bwMode="auto">
          <a:xfrm>
            <a:off x="415925" y="1700808"/>
            <a:ext cx="906621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571500" indent="-3429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4300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Times" pitchFamily="18" charset="0"/>
              </a:defRPr>
            </a:lvl2pPr>
            <a:lvl3pPr marL="15621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Times" pitchFamily="18" charset="0"/>
              </a:defRPr>
            </a:lvl3pPr>
            <a:lvl4pPr marL="1981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Times" pitchFamily="18" charset="0"/>
              </a:defRPr>
            </a:lvl4pPr>
            <a:lvl5pPr marL="24003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Times" pitchFamily="18" charset="0"/>
              </a:defRPr>
            </a:lvl5pPr>
            <a:lvl6pPr marL="28575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Times" pitchFamily="18" charset="0"/>
              </a:defRPr>
            </a:lvl6pPr>
            <a:lvl7pPr marL="33147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Times" pitchFamily="18" charset="0"/>
              </a:defRPr>
            </a:lvl7pPr>
            <a:lvl8pPr marL="37719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Times" pitchFamily="18" charset="0"/>
              </a:defRPr>
            </a:lvl8pPr>
            <a:lvl9pPr marL="42291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b="1" kern="0" dirty="0" smtClean="0">
                <a:ea typeface="Arial Unicode MS" pitchFamily="34" charset="-128"/>
                <a:cs typeface="Arial Unicode MS" pitchFamily="34" charset="-128"/>
              </a:rPr>
              <a:t>Half-life:</a:t>
            </a:r>
            <a:endParaRPr lang="en-GB" sz="1600" b="1" kern="0" dirty="0" smtClean="0">
              <a:ea typeface="Arial Unicode MS" pitchFamily="34" charset="-128"/>
              <a:cs typeface="Arial Unicode MS" pitchFamily="34" charset="-128"/>
            </a:endParaRPr>
          </a:p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kern="0" dirty="0" smtClean="0">
                <a:solidFill>
                  <a:srgbClr val="1F05DD"/>
                </a:solidFill>
              </a:rPr>
              <a:t>Evaluated value of 3.366 (33) h, from a set of four measured values, which are discrepant.</a:t>
            </a:r>
          </a:p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kern="0" dirty="0" smtClean="0">
                <a:solidFill>
                  <a:srgbClr val="1F05DD"/>
                </a:solidFill>
              </a:rPr>
              <a:t>Expanded uncertainty used to cover the most accurate measured value of 3.333 (10) h – </a:t>
            </a:r>
            <a:r>
              <a:rPr lang="en-GB" sz="1600" kern="0" dirty="0" err="1" smtClean="0">
                <a:solidFill>
                  <a:srgbClr val="1F05DD"/>
                </a:solidFill>
              </a:rPr>
              <a:t>Grütter</a:t>
            </a:r>
            <a:r>
              <a:rPr lang="en-GB" sz="1600" kern="0" dirty="0" smtClean="0">
                <a:solidFill>
                  <a:srgbClr val="1F05DD"/>
                </a:solidFill>
              </a:rPr>
              <a:t> (1982Gr10).</a:t>
            </a:r>
          </a:p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endParaRPr lang="en-US" sz="1600" kern="0" dirty="0" smtClean="0">
              <a:solidFill>
                <a:srgbClr val="1F05DD"/>
              </a:solidFill>
            </a:endParaRPr>
          </a:p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l-GR" sz="1600" b="1" kern="0" dirty="0">
                <a:ea typeface="Arial Unicode MS" pitchFamily="34" charset="-128"/>
                <a:cs typeface="Arial Unicode MS" pitchFamily="34" charset="-128"/>
              </a:rPr>
              <a:t>β</a:t>
            </a:r>
            <a:r>
              <a:rPr lang="en-US" sz="1600" b="1" kern="0" dirty="0">
                <a:ea typeface="Arial Unicode MS" pitchFamily="34" charset="-128"/>
                <a:cs typeface="Arial Unicode MS" pitchFamily="34" charset="-128"/>
              </a:rPr>
              <a:t>+/</a:t>
            </a:r>
            <a:r>
              <a:rPr lang="en-US" sz="1600" b="1" kern="0" dirty="0">
                <a:ea typeface="Arial Unicode MS" pitchFamily="34" charset="-128"/>
                <a:cs typeface="Arial Unicode MS" pitchFamily="34" charset="-128"/>
              </a:rPr>
              <a:t>EC feeding to the ground state:</a:t>
            </a:r>
            <a:endParaRPr lang="en-GB" sz="1600" b="1" kern="0" dirty="0">
              <a:ea typeface="Arial Unicode MS" pitchFamily="34" charset="-128"/>
              <a:cs typeface="Arial Unicode MS" pitchFamily="34" charset="-128"/>
            </a:endParaRPr>
          </a:p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kern="0" dirty="0" smtClean="0">
                <a:solidFill>
                  <a:srgbClr val="1F05DD"/>
                </a:solidFill>
              </a:rPr>
              <a:t>Main problem is establishing the feeding to the ground state, where have </a:t>
            </a:r>
            <a:r>
              <a:rPr lang="el-GR" sz="1600" kern="0" dirty="0" smtClean="0">
                <a:solidFill>
                  <a:srgbClr val="1F05DD"/>
                </a:solidFill>
              </a:rPr>
              <a:t>β</a:t>
            </a:r>
            <a:r>
              <a:rPr lang="en-US" sz="1600" kern="0" baseline="30000" dirty="0" smtClean="0">
                <a:solidFill>
                  <a:srgbClr val="1F05DD"/>
                </a:solidFill>
              </a:rPr>
              <a:t>+</a:t>
            </a:r>
            <a:r>
              <a:rPr lang="en-US" sz="1600" kern="0" dirty="0" smtClean="0">
                <a:solidFill>
                  <a:srgbClr val="1F05DD"/>
                </a:solidFill>
              </a:rPr>
              <a:t>/EC in competition.</a:t>
            </a:r>
          </a:p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kern="0" dirty="0" smtClean="0">
                <a:solidFill>
                  <a:srgbClr val="1F05DD"/>
                </a:solidFill>
              </a:rPr>
              <a:t>Found </a:t>
            </a:r>
            <a:r>
              <a:rPr lang="el-GR" sz="1600" kern="0" dirty="0">
                <a:solidFill>
                  <a:srgbClr val="1F05DD"/>
                </a:solidFill>
              </a:rPr>
              <a:t>β</a:t>
            </a:r>
            <a:r>
              <a:rPr lang="en-US" sz="1600" kern="0" baseline="30000" dirty="0" smtClean="0">
                <a:solidFill>
                  <a:srgbClr val="1F05DD"/>
                </a:solidFill>
              </a:rPr>
              <a:t>+</a:t>
            </a:r>
            <a:r>
              <a:rPr lang="en-US" sz="1600" kern="0" dirty="0" smtClean="0">
                <a:solidFill>
                  <a:srgbClr val="1F05DD"/>
                </a:solidFill>
              </a:rPr>
              <a:t> feeding of 51.6 (25) % and EC feeding of 16.3 (8) %.</a:t>
            </a:r>
          </a:p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endParaRPr lang="en-GB" sz="1600" kern="0" dirty="0" smtClean="0">
              <a:solidFill>
                <a:srgbClr val="1F05DD"/>
              </a:solidFill>
            </a:endParaRPr>
          </a:p>
          <a:p>
            <a:pPr marL="342900" algn="just" defTabSz="762000" eaLnBrk="1" hangingPunct="1">
              <a:defRPr/>
            </a:pPr>
            <a:r>
              <a:rPr lang="en-GB" sz="1600" b="1" kern="0" dirty="0" smtClean="0">
                <a:ea typeface="Arial Unicode MS" pitchFamily="34" charset="-128"/>
                <a:cs typeface="Arial Unicode MS" pitchFamily="34" charset="-128"/>
              </a:rPr>
              <a:t>Decay scheme consistency:</a:t>
            </a:r>
            <a:endParaRPr lang="en-GB" sz="1600" b="1" kern="0" dirty="0" smtClean="0">
              <a:ea typeface="Arial Unicode MS" pitchFamily="34" charset="-128"/>
              <a:cs typeface="Arial Unicode MS" pitchFamily="34" charset="-128"/>
            </a:endParaRPr>
          </a:p>
          <a:p>
            <a:pPr marL="342900" algn="just" defTabSz="762000" eaLnBrk="1" hangingPunct="1">
              <a:defRPr/>
            </a:pPr>
            <a:r>
              <a:rPr lang="en-GB" sz="1600" kern="0" dirty="0" smtClean="0">
                <a:solidFill>
                  <a:srgbClr val="1F05DD"/>
                </a:solidFill>
              </a:rPr>
              <a:t>Sum of all decays is 2238 (46) </a:t>
            </a:r>
            <a:r>
              <a:rPr lang="en-GB" sz="1600" kern="0" dirty="0" err="1" smtClean="0">
                <a:solidFill>
                  <a:srgbClr val="1F05DD"/>
                </a:solidFill>
              </a:rPr>
              <a:t>keV</a:t>
            </a:r>
            <a:r>
              <a:rPr lang="en-GB" sz="1600" kern="0" dirty="0" smtClean="0">
                <a:solidFill>
                  <a:srgbClr val="1F05DD"/>
                </a:solidFill>
              </a:rPr>
              <a:t>, compared to 2237.5 (10) </a:t>
            </a:r>
            <a:r>
              <a:rPr lang="en-GB" sz="1600" kern="0" dirty="0" err="1" smtClean="0">
                <a:solidFill>
                  <a:srgbClr val="1F05DD"/>
                </a:solidFill>
              </a:rPr>
              <a:t>keV</a:t>
            </a:r>
            <a:r>
              <a:rPr lang="en-GB" sz="1600" kern="0" dirty="0" smtClean="0">
                <a:solidFill>
                  <a:srgbClr val="1F05DD"/>
                </a:solidFill>
              </a:rPr>
              <a:t> from the adopted Q value (from Wang </a:t>
            </a:r>
            <a:r>
              <a:rPr lang="en-GB" sz="1600" i="1" kern="0" dirty="0" smtClean="0">
                <a:solidFill>
                  <a:srgbClr val="1F05DD"/>
                </a:solidFill>
              </a:rPr>
              <a:t>et al.</a:t>
            </a:r>
            <a:r>
              <a:rPr lang="en-GB" sz="1600" kern="0" dirty="0" smtClean="0">
                <a:solidFill>
                  <a:srgbClr val="1F05DD"/>
                </a:solidFill>
              </a:rPr>
              <a:t>, 2012).</a:t>
            </a:r>
          </a:p>
          <a:p>
            <a:pPr marL="342900" algn="just" defTabSz="762000" eaLnBrk="1" hangingPunct="1">
              <a:defRPr/>
            </a:pPr>
            <a:endParaRPr lang="en-GB" sz="1600" b="1" kern="0" dirty="0" smtClean="0">
              <a:ea typeface="Arial Unicode MS" pitchFamily="34" charset="-128"/>
              <a:cs typeface="Arial Unicode MS" pitchFamily="34" charset="-128"/>
            </a:endParaRPr>
          </a:p>
          <a:p>
            <a:pPr marL="342900" algn="just" defTabSz="762000" eaLnBrk="1" hangingPunct="1">
              <a:defRPr/>
            </a:pPr>
            <a:r>
              <a:rPr lang="en-GB" sz="1600" b="1" kern="0" dirty="0" smtClean="0">
                <a:ea typeface="Arial Unicode MS" pitchFamily="34" charset="-128"/>
                <a:cs typeface="Arial Unicode MS" pitchFamily="34" charset="-128"/>
              </a:rPr>
              <a:t>Conclusion:</a:t>
            </a:r>
            <a:endParaRPr lang="en-GB" sz="1600" kern="0" dirty="0" smtClean="0">
              <a:solidFill>
                <a:srgbClr val="1F05DD"/>
              </a:solidFill>
            </a:endParaRPr>
          </a:p>
          <a:p>
            <a:pPr marL="342900" algn="just" defTabSz="762000" eaLnBrk="1" hangingPunct="1">
              <a:defRPr/>
            </a:pPr>
            <a:r>
              <a:rPr lang="en-GB" sz="1600" kern="0" dirty="0" smtClean="0">
                <a:solidFill>
                  <a:srgbClr val="1F05DD"/>
                </a:solidFill>
              </a:rPr>
              <a:t>Further half-life measurements would be useful, as would </a:t>
            </a:r>
            <a:r>
              <a:rPr lang="el-GR" sz="1600" kern="0" dirty="0">
                <a:solidFill>
                  <a:srgbClr val="1F05DD"/>
                </a:solidFill>
              </a:rPr>
              <a:t>β</a:t>
            </a:r>
            <a:r>
              <a:rPr lang="en-US" sz="1600" kern="0" baseline="30000" dirty="0">
                <a:solidFill>
                  <a:srgbClr val="1F05DD"/>
                </a:solidFill>
              </a:rPr>
              <a:t>+</a:t>
            </a:r>
            <a:r>
              <a:rPr lang="en-US" sz="1600" kern="0" dirty="0">
                <a:solidFill>
                  <a:srgbClr val="1F05DD"/>
                </a:solidFill>
              </a:rPr>
              <a:t>/EC </a:t>
            </a:r>
            <a:r>
              <a:rPr lang="en-US" sz="1600" kern="0" dirty="0" smtClean="0">
                <a:solidFill>
                  <a:srgbClr val="1F05DD"/>
                </a:solidFill>
              </a:rPr>
              <a:t>feeding to the ground state, but current evaluation is consistent and complete.</a:t>
            </a:r>
            <a:endParaRPr lang="en-GB" sz="1600" kern="0" dirty="0" smtClean="0">
              <a:solidFill>
                <a:srgbClr val="1F05DD"/>
              </a:solidFill>
            </a:endParaRPr>
          </a:p>
          <a:p>
            <a:pPr marL="342900" algn="just" defTabSz="762000" eaLnBrk="1" hangingPunct="1">
              <a:defRPr/>
            </a:pPr>
            <a:endParaRPr lang="en-US" sz="1600" kern="0" dirty="0">
              <a:solidFill>
                <a:srgbClr val="1F05DD"/>
              </a:solidFill>
            </a:endParaRPr>
          </a:p>
          <a:p>
            <a:pPr marL="342900" algn="just" defTabSz="762000" eaLnBrk="1" hangingPunct="1">
              <a:defRPr/>
            </a:pPr>
            <a:endParaRPr lang="en-GB" sz="1600" kern="0" dirty="0">
              <a:solidFill>
                <a:srgbClr val="1F05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2"/>
          <p:cNvSpPr>
            <a:spLocks noGrp="1" noChangeArrowheads="1"/>
          </p:cNvSpPr>
          <p:nvPr>
            <p:ph idx="1"/>
          </p:nvPr>
        </p:nvSpPr>
        <p:spPr>
          <a:xfrm>
            <a:off x="585788" y="1125538"/>
            <a:ext cx="8853487" cy="431254"/>
          </a:xfrm>
        </p:spPr>
        <p:txBody>
          <a:bodyPr lIns="92075" tIns="46038" rIns="92075" bIns="46038"/>
          <a:lstStyle/>
          <a:p>
            <a:pPr marL="0" indent="0"/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Evaluation </a:t>
            </a:r>
            <a:r>
              <a:rPr lang="fr-FR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Requested</a:t>
            </a:r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but </a:t>
            </a:r>
            <a:r>
              <a:rPr lang="fr-FR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Evaluation </a:t>
            </a:r>
            <a:r>
              <a:rPr lang="fr-FR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</a:t>
            </a:r>
            <a:endParaRPr lang="fr-FR" dirty="0" smtClean="0">
              <a:solidFill>
                <a:srgbClr val="0033CC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6616" y="52388"/>
            <a:ext cx="7980759" cy="909637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cap="none" dirty="0" smtClean="0"/>
              <a:t>Positron </a:t>
            </a:r>
            <a:r>
              <a:rPr lang="fr-FR" cap="none" dirty="0" err="1" smtClean="0"/>
              <a:t>emitters</a:t>
            </a:r>
            <a:r>
              <a:rPr lang="fr-FR" cap="none" dirty="0" smtClean="0"/>
              <a:t>: </a:t>
            </a:r>
            <a:r>
              <a:rPr lang="fr-FR" cap="none" baseline="30000" dirty="0" smtClean="0"/>
              <a:t>64</a:t>
            </a:r>
            <a:r>
              <a:rPr lang="fr-FR" cap="none" dirty="0" smtClean="0"/>
              <a:t>Cu</a:t>
            </a:r>
            <a:endParaRPr lang="fr-FR" cap="none" dirty="0" smtClean="0"/>
          </a:p>
        </p:txBody>
      </p:sp>
      <p:sp>
        <p:nvSpPr>
          <p:cNvPr id="7" name="Rectangle 23"/>
          <p:cNvSpPr txBox="1">
            <a:spLocks noChangeArrowheads="1"/>
          </p:cNvSpPr>
          <p:nvPr/>
        </p:nvSpPr>
        <p:spPr bwMode="auto">
          <a:xfrm>
            <a:off x="415925" y="1700808"/>
            <a:ext cx="906621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571500" indent="-3429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4300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Times" pitchFamily="18" charset="0"/>
              </a:defRPr>
            </a:lvl2pPr>
            <a:lvl3pPr marL="15621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Times" pitchFamily="18" charset="0"/>
              </a:defRPr>
            </a:lvl3pPr>
            <a:lvl4pPr marL="1981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Times" pitchFamily="18" charset="0"/>
              </a:defRPr>
            </a:lvl4pPr>
            <a:lvl5pPr marL="24003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Times" pitchFamily="18" charset="0"/>
              </a:defRPr>
            </a:lvl5pPr>
            <a:lvl6pPr marL="28575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Times" pitchFamily="18" charset="0"/>
              </a:defRPr>
            </a:lvl6pPr>
            <a:lvl7pPr marL="33147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Times" pitchFamily="18" charset="0"/>
              </a:defRPr>
            </a:lvl7pPr>
            <a:lvl8pPr marL="37719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Times" pitchFamily="18" charset="0"/>
              </a:defRPr>
            </a:lvl8pPr>
            <a:lvl9pPr marL="42291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b="1" kern="0" dirty="0" smtClean="0">
                <a:ea typeface="Arial Unicode MS" pitchFamily="34" charset="-128"/>
                <a:cs typeface="Arial Unicode MS" pitchFamily="34" charset="-128"/>
              </a:rPr>
              <a:t>Half-life:</a:t>
            </a:r>
            <a:endParaRPr lang="en-GB" sz="1600" b="1" kern="0" dirty="0" smtClean="0">
              <a:ea typeface="Arial Unicode MS" pitchFamily="34" charset="-128"/>
              <a:cs typeface="Arial Unicode MS" pitchFamily="34" charset="-128"/>
            </a:endParaRPr>
          </a:p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kern="0" dirty="0" smtClean="0">
                <a:solidFill>
                  <a:srgbClr val="1F05DD"/>
                </a:solidFill>
              </a:rPr>
              <a:t>Evaluated value of 12.7004 (20) h, from a set of nine measured values.</a:t>
            </a:r>
          </a:p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endParaRPr lang="en-US" sz="1600" kern="0" dirty="0" smtClean="0">
              <a:solidFill>
                <a:srgbClr val="1F05DD"/>
              </a:solidFill>
            </a:endParaRPr>
          </a:p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l-GR" sz="1600" b="1" kern="0" dirty="0" smtClean="0">
                <a:ea typeface="Arial Unicode MS" pitchFamily="34" charset="-128"/>
                <a:cs typeface="Arial Unicode MS" pitchFamily="34" charset="-128"/>
              </a:rPr>
              <a:t>β</a:t>
            </a:r>
            <a:r>
              <a:rPr lang="en-US" sz="1600" b="1" kern="0" dirty="0" smtClean="0">
                <a:ea typeface="Arial Unicode MS" pitchFamily="34" charset="-128"/>
                <a:cs typeface="Arial Unicode MS" pitchFamily="34" charset="-128"/>
              </a:rPr>
              <a:t>-/</a:t>
            </a:r>
            <a:r>
              <a:rPr lang="el-GR" sz="1600" b="1" kern="0" dirty="0" smtClean="0">
                <a:ea typeface="Arial Unicode MS" pitchFamily="34" charset="-128"/>
                <a:cs typeface="Arial Unicode MS" pitchFamily="34" charset="-128"/>
              </a:rPr>
              <a:t>β</a:t>
            </a:r>
            <a:r>
              <a:rPr lang="en-US" sz="1600" b="1" kern="0" dirty="0" smtClean="0">
                <a:ea typeface="Arial Unicode MS" pitchFamily="34" charset="-128"/>
                <a:cs typeface="Arial Unicode MS" pitchFamily="34" charset="-128"/>
              </a:rPr>
              <a:t>+/EC branches:</a:t>
            </a:r>
            <a:endParaRPr lang="en-GB" sz="1600" b="1" kern="0" dirty="0">
              <a:ea typeface="Arial Unicode MS" pitchFamily="34" charset="-128"/>
              <a:cs typeface="Arial Unicode MS" pitchFamily="34" charset="-128"/>
            </a:endParaRPr>
          </a:p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kern="0" dirty="0" smtClean="0">
                <a:solidFill>
                  <a:srgbClr val="1F05DD"/>
                </a:solidFill>
              </a:rPr>
              <a:t>Determined through independent measurements (spectra, 4</a:t>
            </a:r>
            <a:r>
              <a:rPr lang="el-GR" sz="1600" kern="0" dirty="0" smtClean="0">
                <a:solidFill>
                  <a:srgbClr val="1F05DD"/>
                </a:solidFill>
              </a:rPr>
              <a:t>πβ</a:t>
            </a:r>
            <a:r>
              <a:rPr lang="en-US" sz="1600" kern="0" dirty="0">
                <a:solidFill>
                  <a:srgbClr val="1F05DD"/>
                </a:solidFill>
              </a:rPr>
              <a:t>-</a:t>
            </a:r>
            <a:r>
              <a:rPr lang="el-GR" sz="1600" kern="0" dirty="0" smtClean="0">
                <a:solidFill>
                  <a:srgbClr val="1F05DD"/>
                </a:solidFill>
              </a:rPr>
              <a:t>γ</a:t>
            </a:r>
            <a:r>
              <a:rPr lang="en-US" sz="1600" kern="0" dirty="0" smtClean="0">
                <a:solidFill>
                  <a:srgbClr val="1F05DD"/>
                </a:solidFill>
              </a:rPr>
              <a:t>, LSC) </a:t>
            </a:r>
            <a:r>
              <a:rPr lang="en-GB" sz="1600" kern="0" dirty="0" smtClean="0">
                <a:solidFill>
                  <a:srgbClr val="1F05DD"/>
                </a:solidFill>
              </a:rPr>
              <a:t>and mass spectrometry.</a:t>
            </a:r>
          </a:p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kern="0" dirty="0" smtClean="0">
                <a:solidFill>
                  <a:srgbClr val="1F05DD"/>
                </a:solidFill>
              </a:rPr>
              <a:t>Both techniques yield consistent values.</a:t>
            </a:r>
          </a:p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GB" sz="1600" kern="0" dirty="0" smtClean="0">
                <a:solidFill>
                  <a:srgbClr val="1F05DD"/>
                </a:solidFill>
              </a:rPr>
              <a:t>Comparison of derived quantities, e.g. P</a:t>
            </a:r>
            <a:r>
              <a:rPr lang="el-GR" sz="1600" kern="0" dirty="0">
                <a:solidFill>
                  <a:srgbClr val="1F05DD"/>
                </a:solidFill>
              </a:rPr>
              <a:t>β-</a:t>
            </a:r>
            <a:r>
              <a:rPr lang="el-GR" sz="1600" kern="0" dirty="0" smtClean="0">
                <a:solidFill>
                  <a:srgbClr val="1F05DD"/>
                </a:solidFill>
              </a:rPr>
              <a:t>/</a:t>
            </a:r>
            <a:r>
              <a:rPr lang="en-US" sz="1600" kern="0" dirty="0" smtClean="0">
                <a:solidFill>
                  <a:srgbClr val="1F05DD"/>
                </a:solidFill>
              </a:rPr>
              <a:t>P</a:t>
            </a:r>
            <a:r>
              <a:rPr lang="el-GR" sz="1600" kern="0" dirty="0" smtClean="0">
                <a:solidFill>
                  <a:srgbClr val="1F05DD"/>
                </a:solidFill>
              </a:rPr>
              <a:t>β+</a:t>
            </a:r>
            <a:r>
              <a:rPr lang="en-US" sz="1600" kern="0" dirty="0" smtClean="0">
                <a:solidFill>
                  <a:srgbClr val="1F05DD"/>
                </a:solidFill>
              </a:rPr>
              <a:t>, I</a:t>
            </a:r>
            <a:r>
              <a:rPr lang="el-GR" sz="1600" kern="0" dirty="0" smtClean="0">
                <a:solidFill>
                  <a:srgbClr val="1F05DD"/>
                </a:solidFill>
              </a:rPr>
              <a:t>γ</a:t>
            </a:r>
            <a:r>
              <a:rPr lang="en-US" sz="1600" kern="0" dirty="0">
                <a:solidFill>
                  <a:srgbClr val="1F05DD"/>
                </a:solidFill>
              </a:rPr>
              <a:t>/</a:t>
            </a:r>
            <a:r>
              <a:rPr lang="en-US" sz="1600" kern="0" dirty="0" smtClean="0">
                <a:solidFill>
                  <a:srgbClr val="1F05DD"/>
                </a:solidFill>
              </a:rPr>
              <a:t>P</a:t>
            </a:r>
            <a:r>
              <a:rPr lang="el-GR" sz="1600" kern="0" dirty="0">
                <a:solidFill>
                  <a:srgbClr val="1F05DD"/>
                </a:solidFill>
              </a:rPr>
              <a:t>β</a:t>
            </a:r>
            <a:r>
              <a:rPr lang="el-GR" sz="1600" kern="0" dirty="0" smtClean="0">
                <a:solidFill>
                  <a:srgbClr val="1F05DD"/>
                </a:solidFill>
              </a:rPr>
              <a:t>+</a:t>
            </a:r>
            <a:r>
              <a:rPr lang="en-US" sz="1600" kern="0" dirty="0" smtClean="0">
                <a:solidFill>
                  <a:srgbClr val="1F05DD"/>
                </a:solidFill>
              </a:rPr>
              <a:t>, with measurements are consistent.</a:t>
            </a:r>
            <a:endParaRPr lang="en-GB" sz="1600" kern="0" dirty="0" smtClean="0">
              <a:solidFill>
                <a:srgbClr val="1F05DD"/>
              </a:solidFill>
            </a:endParaRPr>
          </a:p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endParaRPr lang="en-GB" sz="1600" kern="0" dirty="0" smtClean="0">
              <a:solidFill>
                <a:srgbClr val="1F05DD"/>
              </a:solidFill>
            </a:endParaRPr>
          </a:p>
          <a:p>
            <a:pPr marL="342900" algn="just" defTabSz="762000" eaLnBrk="1" hangingPunct="1">
              <a:defRPr/>
            </a:pPr>
            <a:r>
              <a:rPr lang="en-GB" sz="1600" b="1" kern="0" dirty="0"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l-GR" sz="1600" b="1" kern="0" dirty="0" smtClean="0">
                <a:ea typeface="Arial Unicode MS" pitchFamily="34" charset="-128"/>
                <a:cs typeface="Arial Unicode MS" pitchFamily="34" charset="-128"/>
              </a:rPr>
              <a:t>γ</a:t>
            </a:r>
            <a:r>
              <a:rPr lang="en-US" sz="1600" b="1" kern="0" dirty="0" smtClean="0">
                <a:ea typeface="Arial Unicode MS" pitchFamily="34" charset="-128"/>
                <a:cs typeface="Arial Unicode MS" pitchFamily="34" charset="-128"/>
              </a:rPr>
              <a:t> (1345.77 </a:t>
            </a:r>
            <a:r>
              <a:rPr lang="en-US" sz="1600" b="1" kern="0" dirty="0" err="1" smtClean="0">
                <a:ea typeface="Arial Unicode MS" pitchFamily="34" charset="-128"/>
                <a:cs typeface="Arial Unicode MS" pitchFamily="34" charset="-128"/>
              </a:rPr>
              <a:t>keV</a:t>
            </a:r>
            <a:r>
              <a:rPr lang="en-US" sz="1600" b="1" kern="0" dirty="0" smtClean="0">
                <a:ea typeface="Arial Unicode MS" pitchFamily="34" charset="-128"/>
                <a:cs typeface="Arial Unicode MS" pitchFamily="34" charset="-128"/>
              </a:rPr>
              <a:t>) intensity</a:t>
            </a:r>
            <a:r>
              <a:rPr lang="en-GB" sz="1600" b="1" kern="0" dirty="0" smtClean="0">
                <a:ea typeface="Arial Unicode MS" pitchFamily="34" charset="-128"/>
                <a:cs typeface="Arial Unicode MS" pitchFamily="34" charset="-128"/>
              </a:rPr>
              <a:t>:</a:t>
            </a:r>
            <a:endParaRPr lang="en-GB" sz="1600" b="1" kern="0" dirty="0" smtClean="0">
              <a:ea typeface="Arial Unicode MS" pitchFamily="34" charset="-128"/>
              <a:cs typeface="Arial Unicode MS" pitchFamily="34" charset="-128"/>
            </a:endParaRPr>
          </a:p>
          <a:p>
            <a:pPr marL="342900" algn="just" defTabSz="762000" eaLnBrk="1" hangingPunct="1">
              <a:defRPr/>
            </a:pPr>
            <a:r>
              <a:rPr lang="en-GB" sz="1600" kern="0" dirty="0" smtClean="0">
                <a:solidFill>
                  <a:srgbClr val="1F05DD"/>
                </a:solidFill>
              </a:rPr>
              <a:t>Seven published values (one outlier with a very large uncertainty) which allow a consistent weighted mean to be calculated.</a:t>
            </a:r>
          </a:p>
          <a:p>
            <a:pPr marL="342900" algn="just" defTabSz="762000" eaLnBrk="1" hangingPunct="1">
              <a:defRPr/>
            </a:pPr>
            <a:endParaRPr lang="en-GB" sz="1600" b="1" kern="0" dirty="0" smtClean="0">
              <a:ea typeface="Arial Unicode MS" pitchFamily="34" charset="-128"/>
              <a:cs typeface="Arial Unicode MS" pitchFamily="34" charset="-128"/>
            </a:endParaRPr>
          </a:p>
          <a:p>
            <a:pPr marL="342900" algn="just" defTabSz="762000" eaLnBrk="1" hangingPunct="1">
              <a:defRPr/>
            </a:pPr>
            <a:r>
              <a:rPr lang="en-GB" sz="1600" b="1" kern="0" dirty="0" smtClean="0">
                <a:ea typeface="Arial Unicode MS" pitchFamily="34" charset="-128"/>
                <a:cs typeface="Arial Unicode MS" pitchFamily="34" charset="-128"/>
              </a:rPr>
              <a:t>Conclusion:</a:t>
            </a:r>
            <a:endParaRPr lang="en-GB" sz="1600" kern="0" dirty="0" smtClean="0">
              <a:solidFill>
                <a:srgbClr val="1F05DD"/>
              </a:solidFill>
            </a:endParaRPr>
          </a:p>
          <a:p>
            <a:pPr marL="342900" algn="just" defTabSz="762000" eaLnBrk="1" hangingPunct="1">
              <a:defRPr/>
            </a:pPr>
            <a:r>
              <a:rPr lang="en-GB" sz="1600" kern="0" dirty="0" smtClean="0">
                <a:solidFill>
                  <a:srgbClr val="1F05DD"/>
                </a:solidFill>
              </a:rPr>
              <a:t>Following from the findings of a EURAMET project in 2012, the current data is consistent and there appears to be no reason to question the current evaluation</a:t>
            </a:r>
            <a:r>
              <a:rPr lang="en-US" sz="1600" kern="0" dirty="0" smtClean="0">
                <a:solidFill>
                  <a:srgbClr val="1F05DD"/>
                </a:solidFill>
              </a:rPr>
              <a:t>.</a:t>
            </a:r>
            <a:endParaRPr lang="en-GB" sz="1600" kern="0" dirty="0" smtClean="0">
              <a:solidFill>
                <a:srgbClr val="1F05DD"/>
              </a:solidFill>
            </a:endParaRPr>
          </a:p>
          <a:p>
            <a:pPr marL="342900" algn="just" defTabSz="762000" eaLnBrk="1" hangingPunct="1">
              <a:defRPr/>
            </a:pPr>
            <a:endParaRPr lang="en-US" sz="1600" kern="0" dirty="0">
              <a:solidFill>
                <a:srgbClr val="1F05DD"/>
              </a:solidFill>
            </a:endParaRPr>
          </a:p>
          <a:p>
            <a:pPr marL="342900" algn="just" defTabSz="762000" eaLnBrk="1" hangingPunct="1">
              <a:defRPr/>
            </a:pPr>
            <a:endParaRPr lang="en-GB" sz="1600" kern="0" dirty="0">
              <a:solidFill>
                <a:srgbClr val="1F05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8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2"/>
          <p:cNvSpPr>
            <a:spLocks noGrp="1" noChangeArrowheads="1"/>
          </p:cNvSpPr>
          <p:nvPr>
            <p:ph idx="1"/>
          </p:nvPr>
        </p:nvSpPr>
        <p:spPr>
          <a:xfrm>
            <a:off x="585788" y="1125538"/>
            <a:ext cx="8853487" cy="431254"/>
          </a:xfrm>
        </p:spPr>
        <p:txBody>
          <a:bodyPr lIns="92075" tIns="46038" rIns="92075" bIns="46038"/>
          <a:lstStyle/>
          <a:p>
            <a:pPr marL="0" indent="0"/>
            <a:r>
              <a:rPr lang="fr-FR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</a:t>
            </a:r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New Evaluations – Collaboration </a:t>
            </a:r>
            <a:r>
              <a:rPr lang="fr-FR" b="1" cap="sm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</a:t>
            </a:r>
            <a:r>
              <a:rPr lang="fr-FR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LNHB &amp; IFIN</a:t>
            </a:r>
            <a:endParaRPr lang="fr-FR" dirty="0" smtClean="0">
              <a:solidFill>
                <a:srgbClr val="0033CC"/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6616" y="52388"/>
            <a:ext cx="7980759" cy="909637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cap="none" dirty="0" err="1" smtClean="0"/>
              <a:t>Therapeutic</a:t>
            </a:r>
            <a:r>
              <a:rPr lang="fr-FR" cap="none" dirty="0" smtClean="0"/>
              <a:t> </a:t>
            </a:r>
            <a:r>
              <a:rPr lang="el-GR" cap="none" dirty="0" smtClean="0"/>
              <a:t>α</a:t>
            </a:r>
            <a:r>
              <a:rPr lang="fr-FR" cap="none" dirty="0" smtClean="0"/>
              <a:t> </a:t>
            </a:r>
            <a:r>
              <a:rPr lang="fr-FR" cap="none" dirty="0" err="1" smtClean="0"/>
              <a:t>emitters</a:t>
            </a:r>
            <a:r>
              <a:rPr lang="fr-FR" cap="none" dirty="0" smtClean="0"/>
              <a:t>: </a:t>
            </a:r>
            <a:r>
              <a:rPr lang="fr-FR" cap="none" baseline="30000" dirty="0" smtClean="0"/>
              <a:t>230</a:t>
            </a:r>
            <a:r>
              <a:rPr lang="fr-FR" cap="none" dirty="0" smtClean="0"/>
              <a:t>U </a:t>
            </a:r>
            <a:r>
              <a:rPr lang="fr-FR" cap="none" dirty="0" err="1" smtClean="0"/>
              <a:t>decay</a:t>
            </a:r>
            <a:r>
              <a:rPr lang="fr-FR" cap="none" dirty="0" smtClean="0"/>
              <a:t> </a:t>
            </a:r>
            <a:r>
              <a:rPr lang="fr-FR" cap="none" dirty="0" err="1" smtClean="0"/>
              <a:t>chain</a:t>
            </a:r>
            <a:endParaRPr lang="fr-FR" cap="none" dirty="0" smtClean="0"/>
          </a:p>
        </p:txBody>
      </p:sp>
      <p:sp>
        <p:nvSpPr>
          <p:cNvPr id="7" name="Rectangle 23"/>
          <p:cNvSpPr txBox="1">
            <a:spLocks noChangeArrowheads="1"/>
          </p:cNvSpPr>
          <p:nvPr/>
        </p:nvSpPr>
        <p:spPr bwMode="auto">
          <a:xfrm>
            <a:off x="415925" y="1700808"/>
            <a:ext cx="906621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571500" indent="-3429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4300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0000"/>
                </a:solidFill>
                <a:latin typeface="Times" pitchFamily="18" charset="0"/>
              </a:defRPr>
            </a:lvl2pPr>
            <a:lvl3pPr marL="15621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0000"/>
                </a:solidFill>
                <a:latin typeface="Times" pitchFamily="18" charset="0"/>
              </a:defRPr>
            </a:lvl3pPr>
            <a:lvl4pPr marL="1981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Times" pitchFamily="18" charset="0"/>
              </a:defRPr>
            </a:lvl4pPr>
            <a:lvl5pPr marL="24003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Times" pitchFamily="18" charset="0"/>
              </a:defRPr>
            </a:lvl5pPr>
            <a:lvl6pPr marL="28575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Times" pitchFamily="18" charset="0"/>
              </a:defRPr>
            </a:lvl6pPr>
            <a:lvl7pPr marL="33147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Times" pitchFamily="18" charset="0"/>
              </a:defRPr>
            </a:lvl7pPr>
            <a:lvl8pPr marL="37719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Times" pitchFamily="18" charset="0"/>
              </a:defRPr>
            </a:lvl8pPr>
            <a:lvl9pPr marL="42291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Times" pitchFamily="18" charset="0"/>
              </a:defRPr>
            </a:lvl9pPr>
          </a:lstStyle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fr-FR" sz="1600" b="1" baseline="30000" dirty="0"/>
              <a:t>230</a:t>
            </a:r>
            <a:r>
              <a:rPr lang="fr-FR" sz="1600" b="1" dirty="0"/>
              <a:t>U(</a:t>
            </a:r>
            <a:r>
              <a:rPr lang="el-GR" sz="1600" b="1" dirty="0"/>
              <a:t>α)</a:t>
            </a:r>
            <a:r>
              <a:rPr lang="el-GR" sz="1600" b="1" baseline="30000" dirty="0"/>
              <a:t>226</a:t>
            </a:r>
            <a:r>
              <a:rPr lang="fr-FR" sz="1600" b="1" dirty="0"/>
              <a:t>Th(</a:t>
            </a:r>
            <a:r>
              <a:rPr lang="el-GR" sz="1600" b="1" dirty="0"/>
              <a:t>α)</a:t>
            </a:r>
            <a:r>
              <a:rPr lang="el-GR" sz="1600" b="1" baseline="30000" dirty="0"/>
              <a:t>222</a:t>
            </a:r>
            <a:r>
              <a:rPr lang="fr-FR" sz="1600" b="1" dirty="0"/>
              <a:t>Ra(</a:t>
            </a:r>
            <a:r>
              <a:rPr lang="el-GR" sz="1600" b="1" dirty="0"/>
              <a:t>α)</a:t>
            </a:r>
            <a:r>
              <a:rPr lang="el-GR" sz="1600" b="1" baseline="30000" dirty="0"/>
              <a:t>218</a:t>
            </a:r>
            <a:r>
              <a:rPr lang="fr-FR" sz="1600" b="1" dirty="0"/>
              <a:t>Rn(</a:t>
            </a:r>
            <a:r>
              <a:rPr lang="el-GR" sz="1600" b="1" dirty="0"/>
              <a:t>α)</a:t>
            </a:r>
            <a:r>
              <a:rPr lang="el-GR" sz="1600" b="1" baseline="30000" dirty="0"/>
              <a:t>214</a:t>
            </a:r>
            <a:r>
              <a:rPr lang="fr-FR" sz="1600" b="1" dirty="0"/>
              <a:t>Po(</a:t>
            </a:r>
            <a:r>
              <a:rPr lang="el-GR" sz="1600" b="1" dirty="0"/>
              <a:t>α)</a:t>
            </a:r>
            <a:r>
              <a:rPr lang="el-GR" sz="1600" b="1" baseline="30000" dirty="0"/>
              <a:t>210</a:t>
            </a:r>
            <a:r>
              <a:rPr lang="fr-FR" sz="1600" b="1" dirty="0"/>
              <a:t>Pb(</a:t>
            </a:r>
            <a:r>
              <a:rPr lang="el-GR" sz="1600" b="1" dirty="0"/>
              <a:t>β−)</a:t>
            </a:r>
            <a:r>
              <a:rPr lang="el-GR" sz="1600" b="1" baseline="30000" dirty="0"/>
              <a:t>210</a:t>
            </a:r>
            <a:r>
              <a:rPr lang="fr-FR" sz="1600" b="1" dirty="0"/>
              <a:t>Bi(</a:t>
            </a:r>
            <a:r>
              <a:rPr lang="el-GR" sz="1600" b="1" dirty="0"/>
              <a:t>β−)</a:t>
            </a:r>
            <a:r>
              <a:rPr lang="el-GR" sz="1600" b="1" baseline="30000" dirty="0"/>
              <a:t>210</a:t>
            </a:r>
            <a:r>
              <a:rPr lang="fr-FR" sz="1600" b="1" dirty="0"/>
              <a:t>Po(</a:t>
            </a:r>
            <a:r>
              <a:rPr lang="el-GR" sz="1600" b="1" dirty="0"/>
              <a:t>α)206</a:t>
            </a:r>
            <a:r>
              <a:rPr lang="fr-FR" sz="1600" b="1" dirty="0"/>
              <a:t>Pb(stable</a:t>
            </a:r>
            <a:r>
              <a:rPr lang="fr-FR" sz="1600" b="1" dirty="0" smtClean="0"/>
              <a:t>)</a:t>
            </a:r>
            <a:endParaRPr lang="fr-FR" sz="1600" b="1" dirty="0"/>
          </a:p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endParaRPr lang="en-GB" sz="1600" b="1" kern="0" dirty="0" smtClean="0">
              <a:ea typeface="Arial Unicode MS" pitchFamily="34" charset="-128"/>
              <a:cs typeface="Arial Unicode MS" pitchFamily="34" charset="-128"/>
            </a:endParaRPr>
          </a:p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GB" b="1" kern="0" dirty="0">
                <a:solidFill>
                  <a:srgbClr val="1F05DD"/>
                </a:solidFill>
              </a:rPr>
              <a:t>IFIN will evaluate the first two, LNHB the other six</a:t>
            </a:r>
          </a:p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endParaRPr lang="en-US" sz="1600" kern="0" dirty="0" smtClean="0">
              <a:solidFill>
                <a:srgbClr val="1F05DD"/>
              </a:solidFill>
            </a:endParaRPr>
          </a:p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600" b="1" kern="0" dirty="0" smtClean="0">
                <a:ea typeface="Arial Unicode MS" pitchFamily="34" charset="-128"/>
                <a:cs typeface="Arial Unicode MS" pitchFamily="34" charset="-128"/>
              </a:rPr>
              <a:t>Current status of LNHB commitment:</a:t>
            </a:r>
          </a:p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l-GR" sz="1600" b="1" baseline="30000" dirty="0" smtClean="0"/>
              <a:t>210</a:t>
            </a:r>
            <a:r>
              <a:rPr lang="fr-FR" sz="1600" b="1" dirty="0" smtClean="0"/>
              <a:t>Po: </a:t>
            </a:r>
            <a:r>
              <a:rPr lang="fr-FR" sz="1600" b="1" dirty="0" err="1"/>
              <a:t>evaluation</a:t>
            </a:r>
            <a:r>
              <a:rPr lang="fr-FR" sz="1600" b="1" dirty="0"/>
              <a:t> </a:t>
            </a:r>
            <a:r>
              <a:rPr lang="fr-FR" sz="1600" b="1" dirty="0" err="1"/>
              <a:t>completed</a:t>
            </a:r>
            <a:endParaRPr lang="fr-FR" sz="1600" b="1" dirty="0"/>
          </a:p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l-GR" sz="1600" b="1" baseline="30000" dirty="0" smtClean="0"/>
              <a:t>210</a:t>
            </a:r>
            <a:r>
              <a:rPr lang="fr-FR" sz="1600" b="1" dirty="0" smtClean="0"/>
              <a:t>Bi: </a:t>
            </a:r>
            <a:r>
              <a:rPr lang="fr-FR" sz="1600" b="1" dirty="0" err="1" smtClean="0"/>
              <a:t>evaluation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completed</a:t>
            </a:r>
            <a:endParaRPr lang="fr-FR" sz="1600" b="1" dirty="0" smtClean="0"/>
          </a:p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l-GR" sz="1600" b="1" baseline="30000" dirty="0" smtClean="0"/>
              <a:t>210</a:t>
            </a:r>
            <a:r>
              <a:rPr lang="fr-FR" sz="1600" b="1" dirty="0" smtClean="0"/>
              <a:t>Pb: </a:t>
            </a:r>
            <a:r>
              <a:rPr lang="fr-FR" sz="1600" b="1" dirty="0" err="1"/>
              <a:t>evaluation</a:t>
            </a:r>
            <a:r>
              <a:rPr lang="fr-FR" sz="1600" b="1" dirty="0"/>
              <a:t> </a:t>
            </a:r>
            <a:r>
              <a:rPr lang="fr-FR" sz="1600" b="1" dirty="0" err="1" smtClean="0"/>
              <a:t>almost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completed</a:t>
            </a:r>
            <a:endParaRPr lang="fr-FR" sz="1600" b="1" dirty="0"/>
          </a:p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l-GR" sz="1600" b="1" baseline="30000" dirty="0" smtClean="0"/>
              <a:t>21</a:t>
            </a:r>
            <a:r>
              <a:rPr lang="en-US" sz="1600" b="1" baseline="30000" dirty="0" smtClean="0"/>
              <a:t>4</a:t>
            </a:r>
            <a:r>
              <a:rPr lang="fr-FR" sz="1600" b="1" dirty="0" smtClean="0"/>
              <a:t>Po: </a:t>
            </a:r>
            <a:r>
              <a:rPr lang="fr-FR" sz="1600" b="1" dirty="0" err="1"/>
              <a:t>evaluation</a:t>
            </a:r>
            <a:r>
              <a:rPr lang="fr-FR" sz="1600" b="1" dirty="0"/>
              <a:t> </a:t>
            </a:r>
            <a:r>
              <a:rPr lang="fr-FR" sz="1600" b="1" dirty="0" smtClean="0"/>
              <a:t>in </a:t>
            </a:r>
            <a:r>
              <a:rPr lang="fr-FR" sz="1600" b="1" dirty="0" err="1" smtClean="0"/>
              <a:t>progress</a:t>
            </a:r>
            <a:endParaRPr lang="fr-FR" sz="1600" b="1" dirty="0" smtClean="0"/>
          </a:p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l-GR" sz="1600" b="1" baseline="30000" dirty="0" smtClean="0"/>
              <a:t>21</a:t>
            </a:r>
            <a:r>
              <a:rPr lang="en-US" sz="1600" b="1" baseline="30000" dirty="0" smtClean="0"/>
              <a:t>8</a:t>
            </a:r>
            <a:r>
              <a:rPr lang="fr-FR" sz="1600" b="1" dirty="0" smtClean="0"/>
              <a:t>Rn: </a:t>
            </a:r>
            <a:r>
              <a:rPr lang="fr-FR" sz="1600" b="1" dirty="0" err="1" smtClean="0"/>
              <a:t>evaluation</a:t>
            </a:r>
            <a:r>
              <a:rPr lang="fr-FR" sz="1600" b="1" dirty="0" smtClean="0"/>
              <a:t> to </a:t>
            </a:r>
            <a:r>
              <a:rPr lang="fr-FR" sz="1600" b="1" dirty="0" err="1" smtClean="0"/>
              <a:t>be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done</a:t>
            </a:r>
            <a:endParaRPr lang="fr-FR" sz="1600" b="1" dirty="0"/>
          </a:p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l-GR" sz="1600" b="1" baseline="30000" dirty="0" smtClean="0"/>
              <a:t>2</a:t>
            </a:r>
            <a:r>
              <a:rPr lang="en-US" sz="1600" b="1" baseline="30000" dirty="0" smtClean="0"/>
              <a:t>22</a:t>
            </a:r>
            <a:r>
              <a:rPr lang="fr-FR" sz="1600" b="1" dirty="0" smtClean="0"/>
              <a:t>Ra: </a:t>
            </a:r>
            <a:r>
              <a:rPr lang="fr-FR" sz="1600" b="1" dirty="0" err="1"/>
              <a:t>evaluation</a:t>
            </a:r>
            <a:r>
              <a:rPr lang="fr-FR" sz="1600" b="1" dirty="0"/>
              <a:t> </a:t>
            </a:r>
            <a:r>
              <a:rPr lang="fr-FR" sz="1600" b="1" dirty="0" smtClean="0"/>
              <a:t>to </a:t>
            </a:r>
            <a:r>
              <a:rPr lang="fr-FR" sz="1600" b="1" dirty="0" err="1" smtClean="0"/>
              <a:t>be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done</a:t>
            </a:r>
            <a:endParaRPr lang="fr-FR" sz="1600" b="1" dirty="0"/>
          </a:p>
          <a:p>
            <a:pPr marL="0" defTabSz="762000" eaLnBrk="1" hangingPunct="1">
              <a:spcBef>
                <a:spcPts val="0"/>
              </a:spcBef>
              <a:spcAft>
                <a:spcPts val="400"/>
              </a:spcAft>
              <a:defRPr/>
            </a:pPr>
            <a:endParaRPr lang="en-GB" sz="1600" kern="0" dirty="0" smtClean="0">
              <a:solidFill>
                <a:srgbClr val="1F05DD"/>
              </a:solidFill>
            </a:endParaRPr>
          </a:p>
          <a:p>
            <a:pPr marL="342900" algn="just" defTabSz="762000" eaLnBrk="1" hangingPunct="1">
              <a:defRPr/>
            </a:pPr>
            <a:r>
              <a:rPr lang="en-GB" sz="1600" b="1" kern="0" dirty="0" smtClean="0">
                <a:ea typeface="Arial Unicode MS" pitchFamily="34" charset="-128"/>
                <a:cs typeface="Arial Unicode MS" pitchFamily="34" charset="-128"/>
              </a:rPr>
              <a:t>Conclusion:</a:t>
            </a:r>
            <a:endParaRPr lang="en-GB" sz="1600" kern="0" dirty="0" smtClean="0">
              <a:solidFill>
                <a:srgbClr val="1F05DD"/>
              </a:solidFill>
            </a:endParaRPr>
          </a:p>
          <a:p>
            <a:pPr marL="342900" algn="just" defTabSz="762000" eaLnBrk="1" hangingPunct="1">
              <a:defRPr/>
            </a:pPr>
            <a:r>
              <a:rPr lang="en-GB" sz="1600" kern="0" dirty="0" smtClean="0">
                <a:solidFill>
                  <a:srgbClr val="1F05DD"/>
                </a:solidFill>
              </a:rPr>
              <a:t>Evaluations at LNHB are well underway, and will be completed during 2015.</a:t>
            </a:r>
            <a:endParaRPr lang="en-GB" sz="1600" kern="0" dirty="0" smtClean="0">
              <a:solidFill>
                <a:srgbClr val="1F05DD"/>
              </a:solidFill>
            </a:endParaRPr>
          </a:p>
          <a:p>
            <a:pPr marL="342900" algn="just" defTabSz="762000" eaLnBrk="1" hangingPunct="1">
              <a:defRPr/>
            </a:pPr>
            <a:endParaRPr lang="en-US" sz="1600" kern="0" dirty="0">
              <a:solidFill>
                <a:srgbClr val="1F05DD"/>
              </a:solidFill>
            </a:endParaRPr>
          </a:p>
          <a:p>
            <a:pPr marL="342900" algn="just" defTabSz="762000" eaLnBrk="1" hangingPunct="1">
              <a:defRPr/>
            </a:pPr>
            <a:endParaRPr lang="en-GB" sz="1600" kern="0" dirty="0">
              <a:solidFill>
                <a:srgbClr val="1F05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1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11"/>
          <p:cNvSpPr txBox="1">
            <a:spLocks/>
          </p:cNvSpPr>
          <p:nvPr/>
        </p:nvSpPr>
        <p:spPr>
          <a:xfrm>
            <a:off x="896549" y="1175092"/>
            <a:ext cx="8203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923925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90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361950" indent="0" algn="l" defTabSz="914400" rtl="0" eaLnBrk="1" latinLnBrk="0" hangingPunct="1">
              <a:lnSpc>
                <a:spcPts val="2000"/>
              </a:lnSpc>
              <a:spcBef>
                <a:spcPts val="0"/>
              </a:spcBef>
              <a:buSzPct val="36000"/>
              <a:buFont typeface="Arial" pitchFamily="34" charset="0"/>
              <a:buNone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3" marR="0" lvl="1" indent="-360363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87000A"/>
              </a:solidFill>
              <a:effectLst/>
              <a:uLnTx/>
              <a:uFillTx/>
              <a:latin typeface="Arial"/>
            </a:endParaRPr>
          </a:p>
          <a:p>
            <a:pPr marL="360363" marR="0" lvl="1" indent="-360363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rgbClr val="87000A"/>
              </a:solidFill>
              <a:effectLst/>
              <a:uLnTx/>
              <a:uFillTx/>
              <a:latin typeface="Arial"/>
            </a:endParaRPr>
          </a:p>
          <a:p>
            <a:pPr marL="360363" marR="0" lvl="1" indent="-360363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87000A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4" descr="Prem-P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" y="1052737"/>
            <a:ext cx="1845337" cy="2397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Vol1-2004_couvertureP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96" y="1251074"/>
            <a:ext cx="1874573" cy="2393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Vol2-2004_couvertureP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391" y="1470274"/>
            <a:ext cx="1869413" cy="239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Vol3_couvertur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41" y="1737668"/>
            <a:ext cx="1883171" cy="2411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age_garde_200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996" y="2105646"/>
            <a:ext cx="1804061" cy="2403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age de gard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1" y="2373040"/>
            <a:ext cx="1895210" cy="2424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D:\DOC_TAB\Monographie 2011\Couverture v6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672" y="2795564"/>
            <a:ext cx="1926167" cy="2433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Mini Page couvertur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12" y="1412776"/>
            <a:ext cx="1941576" cy="244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"/>
          <p:cNvSpPr txBox="1">
            <a:spLocks noChangeArrowheads="1"/>
          </p:cNvSpPr>
          <p:nvPr/>
        </p:nvSpPr>
        <p:spPr bwMode="auto">
          <a:xfrm>
            <a:off x="8142715" y="3985122"/>
            <a:ext cx="1197764" cy="307777"/>
          </a:xfrm>
          <a:prstGeom prst="rect">
            <a:avLst/>
          </a:prstGeom>
          <a:solidFill>
            <a:srgbClr val="EFFFEF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400" dirty="0"/>
              <a:t>EDP Sciences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892" y="3178865"/>
            <a:ext cx="2064220" cy="261997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6" name="Picture 7" descr="Etiq_CD-Rom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1" y="4430614"/>
            <a:ext cx="1723231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D:\DOC_TAB\CD_2009\CD_Nucleide_galette-2010.gif"/>
          <p:cNvPicPr preferRelativeResize="0"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933" y="4361938"/>
            <a:ext cx="1767946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60912" y="6094684"/>
            <a:ext cx="5807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u="sng" dirty="0" smtClean="0">
                <a:solidFill>
                  <a:srgbClr val="0000FF"/>
                </a:solidFill>
              </a:rPr>
              <a:t>http</a:t>
            </a:r>
            <a:r>
              <a:rPr lang="en-GB" sz="1800" u="sng" dirty="0">
                <a:solidFill>
                  <a:srgbClr val="0000FF"/>
                </a:solidFill>
              </a:rPr>
              <a:t>://www.bipm.org/fr/publications/monographie-ri-5.html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96616" y="52388"/>
            <a:ext cx="7840662" cy="909637"/>
          </a:xfrm>
        </p:spPr>
        <p:txBody>
          <a:bodyPr/>
          <a:lstStyle/>
          <a:p>
            <a:r>
              <a:rPr lang="en-US" dirty="0" smtClean="0"/>
              <a:t>LNHB </a:t>
            </a:r>
            <a:r>
              <a:rPr lang="en-US" cap="none" dirty="0" smtClean="0"/>
              <a:t>Publications </a:t>
            </a:r>
            <a:r>
              <a:rPr lang="en-US" cap="none" dirty="0" smtClean="0"/>
              <a:t>of decay scheme data</a:t>
            </a:r>
            <a:endParaRPr lang="en-GB" cap="none" dirty="0"/>
          </a:p>
        </p:txBody>
      </p:sp>
      <p:sp>
        <p:nvSpPr>
          <p:cNvPr id="18" name="TextBox 17"/>
          <p:cNvSpPr txBox="1"/>
          <p:nvPr/>
        </p:nvSpPr>
        <p:spPr>
          <a:xfrm>
            <a:off x="2455783" y="5769877"/>
            <a:ext cx="5807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Volume 8 to be published </a:t>
            </a:r>
            <a:r>
              <a:rPr lang="en-GB" sz="2000" b="1" dirty="0" smtClean="0">
                <a:solidFill>
                  <a:srgbClr val="FF0000"/>
                </a:solidFill>
              </a:rPr>
              <a:t>by mid-2015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294" y="1296035"/>
            <a:ext cx="2095224" cy="265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0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5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5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7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2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980728"/>
            <a:ext cx="8224186" cy="5826827"/>
          </a:xfrm>
          <a:prstGeom prst="rect">
            <a:avLst/>
          </a:prstGeom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6616" y="52388"/>
            <a:ext cx="7980759" cy="909637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cap="none" dirty="0" smtClean="0"/>
              <a:t>LNHB </a:t>
            </a:r>
            <a:r>
              <a:rPr lang="fr-FR" cap="none" dirty="0" smtClean="0"/>
              <a:t>Online </a:t>
            </a:r>
            <a:r>
              <a:rPr lang="fr-FR" cap="none" dirty="0" err="1" smtClean="0"/>
              <a:t>access</a:t>
            </a:r>
            <a:r>
              <a:rPr lang="fr-FR" cap="none" dirty="0" smtClean="0"/>
              <a:t> to </a:t>
            </a:r>
            <a:r>
              <a:rPr lang="fr-FR" cap="none" dirty="0" err="1" smtClean="0"/>
              <a:t>decay</a:t>
            </a:r>
            <a:r>
              <a:rPr lang="fr-FR" cap="none" dirty="0" smtClean="0"/>
              <a:t> </a:t>
            </a:r>
            <a:r>
              <a:rPr lang="fr-FR" cap="none" dirty="0" err="1" smtClean="0"/>
              <a:t>scheme</a:t>
            </a:r>
            <a:r>
              <a:rPr lang="fr-FR" cap="none" dirty="0" smtClean="0"/>
              <a:t> data (1)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718240" y="3946078"/>
            <a:ext cx="27128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GB" dirty="0" smtClean="0">
                <a:latin typeface="Arial" charset="0"/>
              </a:rPr>
              <a:t>www.nucleide.org</a:t>
            </a:r>
            <a:endParaRPr lang="en-GB" dirty="0">
              <a:latin typeface="Arial" charset="0"/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5364088" y="3285680"/>
            <a:ext cx="3378200" cy="1227137"/>
            <a:chOff x="3625" y="3033"/>
            <a:chExt cx="1965" cy="773"/>
          </a:xfrm>
        </p:grpSpPr>
        <p:sp>
          <p:nvSpPr>
            <p:cNvPr id="9" name="Oval 14"/>
            <p:cNvSpPr>
              <a:spLocks noChangeArrowheads="1"/>
            </p:cNvSpPr>
            <p:nvPr/>
          </p:nvSpPr>
          <p:spPr bwMode="auto">
            <a:xfrm>
              <a:off x="3625" y="3033"/>
              <a:ext cx="1965" cy="773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3831" y="3266"/>
              <a:ext cx="15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GB" dirty="0" smtClean="0">
                  <a:latin typeface="Arial" charset="0"/>
                </a:rPr>
                <a:t>www.nucleide.org</a:t>
              </a:r>
              <a:endParaRPr lang="en-GB" dirty="0">
                <a:latin typeface="Arial" charset="0"/>
              </a:endParaRPr>
            </a:p>
          </p:txBody>
        </p:sp>
      </p:grpSp>
      <p:sp>
        <p:nvSpPr>
          <p:cNvPr id="11" name="Ellipse 4"/>
          <p:cNvSpPr/>
          <p:nvPr/>
        </p:nvSpPr>
        <p:spPr>
          <a:xfrm>
            <a:off x="989823" y="3955358"/>
            <a:ext cx="66196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4"/>
          <p:cNvSpPr/>
          <p:nvPr/>
        </p:nvSpPr>
        <p:spPr>
          <a:xfrm>
            <a:off x="860191" y="4331651"/>
            <a:ext cx="172769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918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6616" y="52388"/>
            <a:ext cx="7980759" cy="909637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cap="none" dirty="0" smtClean="0"/>
              <a:t>LNHB </a:t>
            </a:r>
            <a:r>
              <a:rPr lang="fr-FR" cap="none" dirty="0" smtClean="0"/>
              <a:t>Online </a:t>
            </a:r>
            <a:r>
              <a:rPr lang="fr-FR" cap="none" dirty="0" err="1" smtClean="0"/>
              <a:t>access</a:t>
            </a:r>
            <a:r>
              <a:rPr lang="fr-FR" cap="none" dirty="0" smtClean="0"/>
              <a:t> to </a:t>
            </a:r>
            <a:r>
              <a:rPr lang="fr-FR" cap="none" dirty="0" err="1" smtClean="0"/>
              <a:t>decay</a:t>
            </a:r>
            <a:r>
              <a:rPr lang="fr-FR" cap="none" dirty="0" smtClean="0"/>
              <a:t> </a:t>
            </a:r>
            <a:r>
              <a:rPr lang="fr-FR" cap="none" dirty="0" err="1" smtClean="0"/>
              <a:t>scheme</a:t>
            </a:r>
            <a:r>
              <a:rPr lang="fr-FR" cap="none" dirty="0" smtClean="0"/>
              <a:t> data (2)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075" y="1052736"/>
            <a:ext cx="3308389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ce réservé du contenu 2"/>
          <p:cNvSpPr txBox="1">
            <a:spLocks/>
          </p:cNvSpPr>
          <p:nvPr/>
        </p:nvSpPr>
        <p:spPr>
          <a:xfrm>
            <a:off x="323528" y="1124744"/>
            <a:ext cx="4680520" cy="460851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477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5000"/>
              <a:buFont typeface="Arial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4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cap="small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Practical</a:t>
            </a:r>
            <a:r>
              <a:rPr lang="fr-FR" sz="2000" cap="smal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r-FR" sz="2000" cap="small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Tool</a:t>
            </a:r>
            <a:r>
              <a:rPr lang="fr-FR" sz="2000" cap="smal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for Alpha and Gamma </a:t>
            </a:r>
            <a:r>
              <a:rPr lang="fr-FR" sz="2000" cap="small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spectrometry</a:t>
            </a:r>
            <a:endParaRPr lang="fr-FR" sz="2000" cap="small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fr-FR" sz="2000" b="0" cap="small" dirty="0" smtClean="0">
                <a:solidFill>
                  <a:srgbClr val="0033CC"/>
                </a:solidFill>
                <a:latin typeface="+mj-lt"/>
              </a:rPr>
              <a:t>	</a:t>
            </a:r>
            <a:r>
              <a:rPr lang="fr-FR" sz="2000" u="sng" cap="smal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http</a:t>
            </a:r>
            <a:r>
              <a:rPr lang="fr-FR" sz="2000" u="sng" cap="small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://laraweb.free.fr/</a:t>
            </a:r>
            <a:endParaRPr lang="fr-FR" sz="2000" u="sng" cap="small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fr-FR" b="0" dirty="0" smtClean="0">
              <a:solidFill>
                <a:schemeClr val="tx1"/>
              </a:solidFill>
            </a:endParaRPr>
          </a:p>
          <a:p>
            <a:r>
              <a:rPr lang="fr-FR" sz="2000" b="0" dirty="0" smtClean="0">
                <a:solidFill>
                  <a:schemeClr val="tx1"/>
                </a:solidFill>
              </a:rPr>
              <a:t>List of 400 </a:t>
            </a:r>
            <a:r>
              <a:rPr lang="fr-FR" sz="2000" b="0" dirty="0" err="1" smtClean="0">
                <a:solidFill>
                  <a:schemeClr val="tx1"/>
                </a:solidFill>
              </a:rPr>
              <a:t>nuclei</a:t>
            </a:r>
            <a:r>
              <a:rPr lang="fr-FR" sz="2000" b="0" dirty="0" smtClean="0">
                <a:solidFill>
                  <a:schemeClr val="tx1"/>
                </a:solidFill>
              </a:rPr>
              <a:t>:</a:t>
            </a:r>
          </a:p>
          <a:p>
            <a:r>
              <a:rPr lang="fr-FR" sz="2000" b="0" cap="small" dirty="0" smtClean="0">
                <a:solidFill>
                  <a:schemeClr val="tx1"/>
                </a:solidFill>
              </a:rPr>
              <a:t>Nucléide</a:t>
            </a:r>
            <a:r>
              <a:rPr lang="fr-FR" sz="2000" b="0" dirty="0" smtClean="0">
                <a:solidFill>
                  <a:schemeClr val="tx1"/>
                </a:solidFill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</a:rPr>
              <a:t>database</a:t>
            </a:r>
            <a:r>
              <a:rPr lang="fr-FR" sz="2000" b="0" dirty="0" smtClean="0">
                <a:solidFill>
                  <a:schemeClr val="tx1"/>
                </a:solidFill>
              </a:rPr>
              <a:t> + </a:t>
            </a:r>
          </a:p>
          <a:p>
            <a:r>
              <a:rPr lang="fr-FR" sz="2000" b="0" dirty="0">
                <a:solidFill>
                  <a:schemeClr val="tx1"/>
                </a:solidFill>
              </a:rPr>
              <a:t>	</a:t>
            </a:r>
            <a:r>
              <a:rPr lang="fr-FR" sz="2000" b="0" dirty="0" err="1" smtClean="0">
                <a:solidFill>
                  <a:schemeClr val="tx1"/>
                </a:solidFill>
              </a:rPr>
              <a:t>Nuclear</a:t>
            </a:r>
            <a:r>
              <a:rPr lang="fr-FR" sz="2000" b="0" dirty="0" smtClean="0">
                <a:solidFill>
                  <a:schemeClr val="tx1"/>
                </a:solidFill>
              </a:rPr>
              <a:t> Data </a:t>
            </a:r>
            <a:r>
              <a:rPr lang="fr-FR" sz="2000" b="0" dirty="0" err="1" smtClean="0">
                <a:solidFill>
                  <a:schemeClr val="tx1"/>
                </a:solidFill>
              </a:rPr>
              <a:t>Sheets</a:t>
            </a:r>
            <a:r>
              <a:rPr lang="fr-FR" sz="2000" b="0" dirty="0" smtClean="0">
                <a:solidFill>
                  <a:schemeClr val="tx1"/>
                </a:solidFill>
              </a:rPr>
              <a:t> (ENSDF)</a:t>
            </a:r>
          </a:p>
          <a:p>
            <a:endParaRPr lang="fr-FR" sz="2000" b="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 smtClean="0">
                <a:solidFill>
                  <a:schemeClr val="tx1"/>
                </a:solidFill>
              </a:rPr>
              <a:t>Simple </a:t>
            </a:r>
            <a:r>
              <a:rPr lang="fr-FR" sz="2000" b="0" dirty="0" err="1" smtClean="0">
                <a:solidFill>
                  <a:schemeClr val="tx1"/>
                </a:solidFill>
              </a:rPr>
              <a:t>query</a:t>
            </a:r>
            <a:r>
              <a:rPr lang="fr-FR" sz="2000" b="0" dirty="0" smtClean="0">
                <a:solidFill>
                  <a:schemeClr val="tx1"/>
                </a:solidFill>
              </a:rPr>
              <a:t> – information for a </a:t>
            </a:r>
            <a:r>
              <a:rPr lang="fr-FR" sz="2000" b="0" dirty="0" err="1" smtClean="0">
                <a:solidFill>
                  <a:schemeClr val="tx1"/>
                </a:solidFill>
              </a:rPr>
              <a:t>given</a:t>
            </a:r>
            <a:r>
              <a:rPr lang="fr-FR" sz="2000" b="0" dirty="0" smtClean="0">
                <a:solidFill>
                  <a:schemeClr val="tx1"/>
                </a:solidFill>
              </a:rPr>
              <a:t> nuclide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 err="1" smtClean="0">
                <a:solidFill>
                  <a:schemeClr val="tx1"/>
                </a:solidFill>
              </a:rPr>
              <a:t>Energy</a:t>
            </a:r>
            <a:r>
              <a:rPr lang="fr-FR" sz="2000" b="0" dirty="0" smtClean="0">
                <a:solidFill>
                  <a:schemeClr val="tx1"/>
                </a:solidFill>
              </a:rPr>
              <a:t> and/or </a:t>
            </a:r>
            <a:r>
              <a:rPr lang="fr-FR" sz="2000" b="0" dirty="0" err="1" smtClean="0">
                <a:solidFill>
                  <a:schemeClr val="tx1"/>
                </a:solidFill>
              </a:rPr>
              <a:t>intensity</a:t>
            </a:r>
            <a:r>
              <a:rPr lang="fr-FR" sz="2000" b="0" dirty="0" smtClean="0">
                <a:solidFill>
                  <a:schemeClr val="tx1"/>
                </a:solidFill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</a:rPr>
              <a:t>thresholds</a:t>
            </a:r>
            <a:endParaRPr lang="fr-FR" sz="20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 smtClean="0">
                <a:solidFill>
                  <a:schemeClr val="tx1"/>
                </a:solidFill>
              </a:rPr>
              <a:t>Information about </a:t>
            </a:r>
            <a:r>
              <a:rPr lang="fr-FR" sz="2000" b="0" dirty="0" err="1" smtClean="0">
                <a:solidFill>
                  <a:schemeClr val="tx1"/>
                </a:solidFill>
              </a:rPr>
              <a:t>coincidence</a:t>
            </a:r>
            <a:endParaRPr lang="fr-FR" sz="2000" b="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0" dirty="0" smtClean="0">
                <a:solidFill>
                  <a:schemeClr val="tx1"/>
                </a:solidFill>
              </a:rPr>
              <a:t>More </a:t>
            </a:r>
            <a:r>
              <a:rPr lang="fr-FR" sz="2000" b="0" dirty="0" err="1" smtClean="0">
                <a:solidFill>
                  <a:schemeClr val="tx1"/>
                </a:solidFill>
              </a:rPr>
              <a:t>advanced</a:t>
            </a:r>
            <a:r>
              <a:rPr lang="fr-FR" sz="2000" b="0" dirty="0" smtClean="0">
                <a:solidFill>
                  <a:schemeClr val="tx1"/>
                </a:solidFill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</a:rPr>
              <a:t>query</a:t>
            </a:r>
            <a:r>
              <a:rPr lang="fr-FR" sz="2000" b="0" dirty="0" smtClean="0">
                <a:solidFill>
                  <a:schemeClr val="tx1"/>
                </a:solidFill>
              </a:rPr>
              <a:t> – for multiple </a:t>
            </a:r>
            <a:r>
              <a:rPr lang="fr-FR" sz="2000" b="0" dirty="0" err="1" smtClean="0">
                <a:solidFill>
                  <a:schemeClr val="tx1"/>
                </a:solidFill>
              </a:rPr>
              <a:t>nuclei</a:t>
            </a:r>
            <a:endParaRPr lang="fr-FR" sz="2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1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6616" y="52388"/>
            <a:ext cx="7980759" cy="909637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cap="none" dirty="0" smtClean="0"/>
              <a:t>LNHB </a:t>
            </a:r>
            <a:r>
              <a:rPr lang="fr-FR" cap="none" dirty="0" smtClean="0"/>
              <a:t>Beta </a:t>
            </a:r>
            <a:r>
              <a:rPr lang="fr-FR" cap="none" dirty="0" err="1" smtClean="0"/>
              <a:t>spectra</a:t>
            </a:r>
            <a:r>
              <a:rPr lang="fr-FR" cap="none" dirty="0" smtClean="0"/>
              <a:t> </a:t>
            </a:r>
            <a:r>
              <a:rPr lang="fr-FR" cap="none" dirty="0" err="1" smtClean="0"/>
              <a:t>calculations</a:t>
            </a:r>
            <a:r>
              <a:rPr lang="fr-FR" cap="none" dirty="0" smtClean="0"/>
              <a:t> and </a:t>
            </a:r>
            <a:r>
              <a:rPr lang="fr-FR" cap="none" dirty="0" err="1" smtClean="0"/>
              <a:t>measurements</a:t>
            </a:r>
            <a:endParaRPr lang="fr-FR" cap="none" dirty="0" smtClean="0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323528" y="1124744"/>
            <a:ext cx="9309992" cy="48245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2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0363" indent="-3603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647700" indent="-28575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75000"/>
              <a:buFont typeface="Arial" pitchFamily="34" charset="0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009650" indent="-238125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SzPct val="36000"/>
              <a:buFontTx/>
              <a:buBlip>
                <a:blip r:embed="rId3"/>
              </a:buBlip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1133475" indent="-114300" algn="l" defTabSz="914400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666666"/>
              </a:buClr>
              <a:buFont typeface="Arial" pitchFamily="34" charset="0"/>
              <a:buChar char="-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cap="small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Development</a:t>
            </a:r>
            <a:r>
              <a:rPr lang="fr-FR" sz="2000" cap="smal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of a Code (</a:t>
            </a:r>
            <a:r>
              <a:rPr lang="fr-FR" sz="2000" cap="small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BetaShape</a:t>
            </a:r>
            <a:r>
              <a:rPr lang="fr-FR" sz="2000" cap="smal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 to </a:t>
            </a:r>
            <a:r>
              <a:rPr lang="fr-FR" sz="2000" cap="small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Calculate</a:t>
            </a:r>
            <a:r>
              <a:rPr lang="fr-FR" sz="2000" cap="smal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All Beta Transitions</a:t>
            </a:r>
            <a:endParaRPr lang="fr-FR" sz="2000" cap="small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fr-FR" b="0" dirty="0" smtClean="0">
              <a:solidFill>
                <a:schemeClr val="tx1"/>
              </a:solidFill>
            </a:endParaRPr>
          </a:p>
          <a:p>
            <a:r>
              <a:rPr lang="fr-FR" sz="2000" b="0" dirty="0" err="1" smtClean="0">
                <a:solidFill>
                  <a:schemeClr val="tx1"/>
                </a:solidFill>
              </a:rPr>
              <a:t>Required</a:t>
            </a:r>
            <a:r>
              <a:rPr lang="fr-FR" sz="2000" b="0" dirty="0" smtClean="0">
                <a:solidFill>
                  <a:schemeClr val="tx1"/>
                </a:solidFill>
              </a:rPr>
              <a:t> for:</a:t>
            </a:r>
          </a:p>
          <a:p>
            <a:r>
              <a:rPr lang="fr-FR" sz="2000" b="0" dirty="0" err="1" smtClean="0">
                <a:solidFill>
                  <a:schemeClr val="tx1"/>
                </a:solidFill>
              </a:rPr>
              <a:t>Metrology</a:t>
            </a:r>
            <a:r>
              <a:rPr lang="fr-FR" sz="2000" b="0" dirty="0" smtClean="0">
                <a:solidFill>
                  <a:schemeClr val="tx1"/>
                </a:solidFill>
              </a:rPr>
              <a:t> (</a:t>
            </a:r>
            <a:r>
              <a:rPr lang="fr-FR" sz="2000" b="0" dirty="0" err="1" smtClean="0">
                <a:solidFill>
                  <a:schemeClr val="tx1"/>
                </a:solidFill>
              </a:rPr>
              <a:t>e.g</a:t>
            </a:r>
            <a:r>
              <a:rPr lang="fr-FR" sz="2000" b="0" dirty="0" smtClean="0">
                <a:solidFill>
                  <a:schemeClr val="tx1"/>
                </a:solidFill>
              </a:rPr>
              <a:t>. LSC detector </a:t>
            </a:r>
            <a:r>
              <a:rPr lang="fr-FR" sz="2000" b="0" dirty="0" err="1" smtClean="0">
                <a:solidFill>
                  <a:schemeClr val="tx1"/>
                </a:solidFill>
              </a:rPr>
              <a:t>efficiencies</a:t>
            </a:r>
            <a:r>
              <a:rPr lang="fr-FR" sz="2000" b="0" dirty="0" smtClean="0">
                <a:solidFill>
                  <a:schemeClr val="tx1"/>
                </a:solidFill>
              </a:rPr>
              <a:t>)</a:t>
            </a:r>
            <a:br>
              <a:rPr lang="fr-FR" sz="2000" b="0" dirty="0" smtClean="0">
                <a:solidFill>
                  <a:schemeClr val="tx1"/>
                </a:solidFill>
              </a:rPr>
            </a:br>
            <a:r>
              <a:rPr lang="fr-FR" sz="2000" b="0" dirty="0" err="1" smtClean="0">
                <a:solidFill>
                  <a:schemeClr val="tx1"/>
                </a:solidFill>
              </a:rPr>
              <a:t>Decay</a:t>
            </a:r>
            <a:r>
              <a:rPr lang="fr-FR" sz="2000" b="0" dirty="0" smtClean="0">
                <a:solidFill>
                  <a:schemeClr val="tx1"/>
                </a:solidFill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</a:rPr>
              <a:t>heat</a:t>
            </a:r>
            <a:r>
              <a:rPr lang="fr-FR" sz="2000" b="0" dirty="0" smtClean="0">
                <a:solidFill>
                  <a:schemeClr val="tx1"/>
                </a:solidFill>
              </a:rPr>
              <a:t> in </a:t>
            </a:r>
            <a:r>
              <a:rPr lang="fr-FR" sz="2000" b="0" dirty="0" err="1" smtClean="0">
                <a:solidFill>
                  <a:schemeClr val="tx1"/>
                </a:solidFill>
              </a:rPr>
              <a:t>nuclear</a:t>
            </a:r>
            <a:r>
              <a:rPr lang="fr-FR" sz="2000" b="0" dirty="0" smtClean="0">
                <a:solidFill>
                  <a:schemeClr val="tx1"/>
                </a:solidFill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</a:rPr>
              <a:t>reactors</a:t>
            </a:r>
            <a:r>
              <a:rPr lang="fr-FR" sz="2000" b="0" dirty="0" smtClean="0">
                <a:solidFill>
                  <a:schemeClr val="tx1"/>
                </a:solidFill>
              </a:rPr>
              <a:t/>
            </a:r>
            <a:br>
              <a:rPr lang="fr-FR" sz="2000" b="0" dirty="0" smtClean="0">
                <a:solidFill>
                  <a:schemeClr val="tx1"/>
                </a:solidFill>
              </a:rPr>
            </a:br>
            <a:r>
              <a:rPr lang="fr-FR" sz="2000" b="0" dirty="0" smtClean="0">
                <a:solidFill>
                  <a:schemeClr val="tx1"/>
                </a:solidFill>
              </a:rPr>
              <a:t>Dose </a:t>
            </a:r>
            <a:r>
              <a:rPr lang="fr-FR" sz="2000" b="0" dirty="0" err="1" smtClean="0">
                <a:solidFill>
                  <a:schemeClr val="tx1"/>
                </a:solidFill>
              </a:rPr>
              <a:t>calculations</a:t>
            </a:r>
            <a:r>
              <a:rPr lang="fr-FR" sz="2000" b="0" dirty="0" smtClean="0">
                <a:solidFill>
                  <a:schemeClr val="tx1"/>
                </a:solidFill>
              </a:rPr>
              <a:t/>
            </a:r>
            <a:br>
              <a:rPr lang="fr-FR" sz="2000" b="0" dirty="0" smtClean="0">
                <a:solidFill>
                  <a:schemeClr val="tx1"/>
                </a:solidFill>
              </a:rPr>
            </a:br>
            <a:r>
              <a:rPr lang="fr-FR" sz="2000" b="0" dirty="0" err="1" smtClean="0">
                <a:solidFill>
                  <a:schemeClr val="tx1"/>
                </a:solidFill>
              </a:rPr>
              <a:t>Fundamental</a:t>
            </a:r>
            <a:r>
              <a:rPr lang="fr-FR" sz="2000" b="0" dirty="0" smtClean="0">
                <a:solidFill>
                  <a:schemeClr val="tx1"/>
                </a:solidFill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</a:rPr>
              <a:t>research</a:t>
            </a:r>
            <a:r>
              <a:rPr lang="fr-FR" sz="2000" b="0" dirty="0" smtClean="0">
                <a:solidFill>
                  <a:schemeClr val="tx1"/>
                </a:solidFill>
              </a:rPr>
              <a:t> (</a:t>
            </a:r>
            <a:r>
              <a:rPr lang="fr-FR" sz="2000" b="0" dirty="0" err="1" smtClean="0">
                <a:solidFill>
                  <a:schemeClr val="tx1"/>
                </a:solidFill>
              </a:rPr>
              <a:t>e.g</a:t>
            </a:r>
            <a:r>
              <a:rPr lang="fr-FR" sz="2000" b="0" dirty="0" smtClean="0">
                <a:solidFill>
                  <a:schemeClr val="tx1"/>
                </a:solidFill>
              </a:rPr>
              <a:t>. neutrino </a:t>
            </a:r>
            <a:r>
              <a:rPr lang="fr-FR" sz="2000" b="0" dirty="0" err="1" smtClean="0">
                <a:solidFill>
                  <a:schemeClr val="tx1"/>
                </a:solidFill>
              </a:rPr>
              <a:t>spectra</a:t>
            </a:r>
            <a:r>
              <a:rPr lang="fr-FR" sz="2000" b="0" dirty="0" smtClean="0">
                <a:solidFill>
                  <a:schemeClr val="tx1"/>
                </a:solidFill>
              </a:rPr>
              <a:t>)</a:t>
            </a:r>
          </a:p>
          <a:p>
            <a:endParaRPr lang="fr-FR" sz="2000" b="0" dirty="0">
              <a:solidFill>
                <a:schemeClr val="tx1"/>
              </a:solidFill>
            </a:endParaRPr>
          </a:p>
          <a:p>
            <a:r>
              <a:rPr lang="fr-FR" sz="2000" cap="small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Validated</a:t>
            </a:r>
            <a:r>
              <a:rPr lang="fr-FR" sz="2000" cap="smal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cap="small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against</a:t>
            </a:r>
            <a:r>
              <a:rPr lang="fr-FR" sz="2000" cap="small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cap="small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</a:t>
            </a:r>
            <a:endParaRPr lang="fr-FR" sz="2000" cap="small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2000" b="0" dirty="0" smtClean="0">
                <a:solidFill>
                  <a:schemeClr val="tx1"/>
                </a:solidFill>
              </a:rPr>
              <a:t>PhD </a:t>
            </a:r>
            <a:r>
              <a:rPr lang="fr-FR" sz="2000" b="0" dirty="0" err="1" smtClean="0">
                <a:solidFill>
                  <a:schemeClr val="tx1"/>
                </a:solidFill>
              </a:rPr>
              <a:t>thesis</a:t>
            </a:r>
            <a:r>
              <a:rPr lang="fr-FR" sz="2000" b="0" dirty="0" smtClean="0">
                <a:solidFill>
                  <a:schemeClr val="tx1"/>
                </a:solidFill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</a:rPr>
              <a:t>just</a:t>
            </a:r>
            <a:r>
              <a:rPr lang="fr-FR" sz="2000" b="0" dirty="0" smtClean="0">
                <a:solidFill>
                  <a:schemeClr val="tx1"/>
                </a:solidFill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</a:rPr>
              <a:t>finished</a:t>
            </a:r>
            <a:r>
              <a:rPr lang="fr-FR" sz="2000" b="0" dirty="0" smtClean="0">
                <a:solidFill>
                  <a:schemeClr val="tx1"/>
                </a:solidFill>
              </a:rPr>
              <a:t> in </a:t>
            </a:r>
            <a:r>
              <a:rPr lang="fr-FR" sz="2000" b="0" dirty="0" err="1" smtClean="0">
                <a:solidFill>
                  <a:schemeClr val="tx1"/>
                </a:solidFill>
              </a:rPr>
              <a:t>which</a:t>
            </a:r>
            <a:r>
              <a:rPr lang="fr-FR" sz="2000" b="0" dirty="0" smtClean="0">
                <a:solidFill>
                  <a:schemeClr val="tx1"/>
                </a:solidFill>
              </a:rPr>
              <a:t> a detector system </a:t>
            </a:r>
            <a:r>
              <a:rPr lang="fr-FR" sz="2000" b="0" dirty="0" err="1" smtClean="0">
                <a:solidFill>
                  <a:schemeClr val="tx1"/>
                </a:solidFill>
              </a:rPr>
              <a:t>was</a:t>
            </a:r>
            <a:r>
              <a:rPr lang="fr-FR" sz="2000" b="0" dirty="0" smtClean="0">
                <a:solidFill>
                  <a:schemeClr val="tx1"/>
                </a:solidFill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</a:rPr>
              <a:t>developed</a:t>
            </a:r>
            <a:r>
              <a:rPr lang="fr-FR" sz="2000" b="0" dirty="0" smtClean="0">
                <a:solidFill>
                  <a:schemeClr val="tx1"/>
                </a:solidFill>
              </a:rPr>
              <a:t> to </a:t>
            </a:r>
            <a:r>
              <a:rPr lang="fr-FR" sz="2000" b="0" dirty="0" err="1" smtClean="0">
                <a:solidFill>
                  <a:schemeClr val="tx1"/>
                </a:solidFill>
              </a:rPr>
              <a:t>accurately</a:t>
            </a:r>
            <a:r>
              <a:rPr lang="fr-FR" sz="2000" b="0" dirty="0" smtClean="0">
                <a:solidFill>
                  <a:schemeClr val="tx1"/>
                </a:solidFill>
              </a:rPr>
              <a:t> </a:t>
            </a:r>
            <a:r>
              <a:rPr lang="fr-FR" sz="2000" b="0" dirty="0" err="1" smtClean="0">
                <a:solidFill>
                  <a:schemeClr val="tx1"/>
                </a:solidFill>
              </a:rPr>
              <a:t>measure</a:t>
            </a:r>
            <a:r>
              <a:rPr lang="fr-FR" sz="2000" b="0" dirty="0" smtClean="0">
                <a:solidFill>
                  <a:schemeClr val="tx1"/>
                </a:solidFill>
              </a:rPr>
              <a:t> beta </a:t>
            </a:r>
            <a:r>
              <a:rPr lang="fr-FR" sz="2000" b="0" dirty="0" err="1" smtClean="0">
                <a:solidFill>
                  <a:schemeClr val="tx1"/>
                </a:solidFill>
              </a:rPr>
              <a:t>spectra</a:t>
            </a:r>
            <a:endParaRPr lang="fr-FR" sz="20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70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emple_powerpoint_List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indent="270510" algn="just">
          <a:spcAft>
            <a:spcPts val="0"/>
          </a:spcAft>
          <a:defRPr sz="1600" dirty="0">
            <a:latin typeface="Arial"/>
            <a:ea typeface="Times New Roma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8523</TotalTime>
  <Words>655</Words>
  <Application>Microsoft Office PowerPoint</Application>
  <PresentationFormat>A4 Paper (210x297 mm)</PresentationFormat>
  <Paragraphs>109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 Unicode MS</vt:lpstr>
      <vt:lpstr>Arial</vt:lpstr>
      <vt:lpstr>Times</vt:lpstr>
      <vt:lpstr>Times New Roman</vt:lpstr>
      <vt:lpstr>Exemple_powerpoint_List</vt:lpstr>
      <vt:lpstr>Decay data activities at the Laboratoire National Henri Becquerel (LNHB)</vt:lpstr>
      <vt:lpstr>Actions allocated at 1st RCM</vt:lpstr>
      <vt:lpstr>Monitor reactions: 61Cu</vt:lpstr>
      <vt:lpstr>Positron emitters: 64Cu</vt:lpstr>
      <vt:lpstr>Therapeutic α emitters: 230U decay chain</vt:lpstr>
      <vt:lpstr>LNHB Publications of decay scheme data</vt:lpstr>
      <vt:lpstr>LNHB Online access to decay scheme data (1)</vt:lpstr>
      <vt:lpstr>LNHB Online access to decay scheme data (2)</vt:lpstr>
      <vt:lpstr>LNHB Beta spectra calculations and measurements</vt:lpstr>
      <vt:lpstr> Mark A. KELLETT  Email: mark.kellett@cea.fr</vt:lpstr>
    </vt:vector>
  </TitlesOfParts>
  <Company>CEA/DTA-FAR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pour la réunion de labo du 15/11</dc:title>
  <dc:creator>Philippe GRAVEZ</dc:creator>
  <dc:description>14 novembre 2002.</dc:description>
  <cp:lastModifiedBy>Chloé Kellett</cp:lastModifiedBy>
  <cp:revision>753</cp:revision>
  <cp:lastPrinted>2002-06-06T09:17:31Z</cp:lastPrinted>
  <dcterms:created xsi:type="dcterms:W3CDTF">2002-11-14T09:53:53Z</dcterms:created>
  <dcterms:modified xsi:type="dcterms:W3CDTF">2014-12-07T14:30:01Z</dcterms:modified>
</cp:coreProperties>
</file>