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83" r:id="rId7"/>
    <p:sldId id="284" r:id="rId8"/>
    <p:sldId id="261" r:id="rId9"/>
    <p:sldId id="260" r:id="rId10"/>
    <p:sldId id="259" r:id="rId11"/>
    <p:sldId id="258" r:id="rId12"/>
    <p:sldId id="266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77" r:id="rId24"/>
    <p:sldId id="278" r:id="rId25"/>
    <p:sldId id="279" r:id="rId26"/>
    <p:sldId id="280" r:id="rId27"/>
    <p:sldId id="281" r:id="rId28"/>
    <p:sldId id="286" r:id="rId29"/>
    <p:sldId id="282" r:id="rId30"/>
    <p:sldId id="285" r:id="rId31"/>
    <p:sldId id="288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B6DE-2EA3-42B4-A9B1-E1E9B94ACCB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952A-7D20-43FB-A528-C87AC67FB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crm2015.a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dep14.nipne.r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cleide.org/DDEP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b="1" dirty="0"/>
              <a:t>“Improved nuclear decay data for some new emerging medical </a:t>
            </a:r>
            <a:r>
              <a:rPr lang="en-US" b="1" dirty="0" smtClean="0"/>
              <a:t>isotopes”, IAEA Research Contract no. 17442/2012</a:t>
            </a: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7724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 smtClean="0"/>
              <a:t>Aurelian LUCA</a:t>
            </a:r>
            <a:r>
              <a:rPr lang="en-US" dirty="0" smtClean="0"/>
              <a:t>,</a:t>
            </a:r>
          </a:p>
          <a:p>
            <a:r>
              <a:rPr lang="en-US" b="1" dirty="0"/>
              <a:t>National Institute of Physics and Nuclear Engineering “</a:t>
            </a:r>
            <a:r>
              <a:rPr lang="en-US" b="1" dirty="0" err="1"/>
              <a:t>Horia</a:t>
            </a:r>
            <a:r>
              <a:rPr lang="en-US" b="1" dirty="0"/>
              <a:t> </a:t>
            </a:r>
            <a:r>
              <a:rPr lang="en-US" b="1" dirty="0" err="1"/>
              <a:t>Hulubei</a:t>
            </a:r>
            <a:r>
              <a:rPr lang="en-US" b="1" dirty="0"/>
              <a:t>” (IFIN-HH), Department of Radioisotopes and Radiation Metrology, Radionuclide Metrology Laboratory, Romania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Fe52decaysch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810419"/>
            <a:ext cx="8096250" cy="51149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baseline="30000" dirty="0" smtClean="0"/>
              <a:t>52</a:t>
            </a:r>
            <a:r>
              <a:rPr lang="en-US" dirty="0" smtClean="0"/>
              <a:t>Fe (cont.)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decay energy value for the </a:t>
            </a:r>
            <a:r>
              <a:rPr lang="en-US" baseline="30000" dirty="0" smtClean="0"/>
              <a:t>52</a:t>
            </a:r>
            <a:r>
              <a:rPr lang="en-US" dirty="0" smtClean="0"/>
              <a:t>Fe decay, </a:t>
            </a:r>
            <a:r>
              <a:rPr lang="en-US" b="1" dirty="0" smtClean="0"/>
              <a:t>Q(EC)</a:t>
            </a:r>
            <a:r>
              <a:rPr lang="en-US" dirty="0" smtClean="0"/>
              <a:t>, was adopted from Wang et al. (2012): </a:t>
            </a:r>
            <a:r>
              <a:rPr lang="en-US" b="1" dirty="0" smtClean="0"/>
              <a:t>2375 (6) </a:t>
            </a:r>
            <a:r>
              <a:rPr lang="en-US" b="1" dirty="0" err="1" smtClean="0"/>
              <a:t>keV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dirty="0" smtClean="0"/>
              <a:t>The spins, parities and level energies are adopted from the most recent mass-chain evaluation published for A=52 (</a:t>
            </a:r>
            <a:r>
              <a:rPr lang="en-US" dirty="0" err="1" smtClean="0"/>
              <a:t>Junde</a:t>
            </a:r>
            <a:r>
              <a:rPr lang="en-US" dirty="0" smtClean="0"/>
              <a:t> </a:t>
            </a:r>
            <a:r>
              <a:rPr lang="en-US" dirty="0" err="1" smtClean="0"/>
              <a:t>Huo</a:t>
            </a:r>
            <a:r>
              <a:rPr lang="en-US" dirty="0" smtClean="0"/>
              <a:t> et al., 2007). There is no information available about the spin and parity of the 1417.7 </a:t>
            </a:r>
            <a:r>
              <a:rPr lang="en-US" dirty="0" err="1" smtClean="0"/>
              <a:t>keV</a:t>
            </a:r>
            <a:r>
              <a:rPr lang="en-US" dirty="0" smtClean="0"/>
              <a:t> energy level of </a:t>
            </a:r>
            <a:r>
              <a:rPr lang="en-US" baseline="30000" dirty="0" smtClean="0"/>
              <a:t>52</a:t>
            </a:r>
            <a:r>
              <a:rPr lang="en-US" dirty="0" smtClean="0"/>
              <a:t>Mn.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52</a:t>
            </a:r>
            <a:r>
              <a:rPr lang="en-US" dirty="0" smtClean="0"/>
              <a:t>Fe Half-life: T</a:t>
            </a:r>
            <a:r>
              <a:rPr lang="en-US" baseline="-25000" dirty="0" smtClean="0"/>
              <a:t>1/2 </a:t>
            </a:r>
            <a:r>
              <a:rPr lang="en-US" dirty="0" smtClean="0"/>
              <a:t>, Table 1</a:t>
            </a:r>
            <a:endParaRPr lang="en-US" baseline="-25000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092200"/>
                <a:gridCol w="1346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Reference,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NSR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keynumber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n-US" sz="2400" i="1" baseline="-25000" dirty="0">
                          <a:latin typeface="Times New Roman"/>
                          <a:ea typeface="Times New Roman"/>
                        </a:rPr>
                        <a:t>1/2 </a:t>
                      </a:r>
                      <a:r>
                        <a:rPr lang="en-US" sz="2400" i="1" dirty="0">
                          <a:latin typeface="Times New Roman"/>
                          <a:ea typeface="Times New Roman"/>
                        </a:rPr>
                        <a:t>(h)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uc(h)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1959Ju40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8.2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1967Pa22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8.23</a:t>
                      </a: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0.04</a:t>
                      </a:r>
                    </a:p>
                  </a:txBody>
                  <a:tcPr marL="33655" marR="336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1974Ro18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8.275</a:t>
                      </a: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0.008</a:t>
                      </a:r>
                    </a:p>
                  </a:txBody>
                  <a:tcPr marL="33655" marR="336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Adopted value: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8.273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0.008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  <p:sp>
        <p:nvSpPr>
          <p:cNvPr id="5" name="Substituent conținut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other values reported without uncertainty were not taken into account: </a:t>
            </a:r>
            <a:r>
              <a:rPr lang="en-US" dirty="0" err="1" smtClean="0"/>
              <a:t>Saha</a:t>
            </a:r>
            <a:r>
              <a:rPr lang="en-US" dirty="0" smtClean="0"/>
              <a:t> and </a:t>
            </a:r>
            <a:r>
              <a:rPr lang="en-US" dirty="0" err="1" smtClean="0"/>
              <a:t>Farrer</a:t>
            </a:r>
            <a:r>
              <a:rPr lang="en-US" dirty="0" smtClean="0"/>
              <a:t> (1971Sa21), 8.2 h and Miller et al. (1948Mi12), 7.8 h.</a:t>
            </a:r>
          </a:p>
          <a:p>
            <a:r>
              <a:rPr lang="en-US" b="1" dirty="0" smtClean="0"/>
              <a:t>The adopted data set is consistent.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aseline="30000" dirty="0" smtClean="0"/>
              <a:t>52</a:t>
            </a:r>
            <a:r>
              <a:rPr lang="en-US" dirty="0" smtClean="0"/>
              <a:t>Fe: Electron Capture and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transitions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All electron capture (EC) and β</a:t>
            </a:r>
            <a:r>
              <a:rPr lang="en-US" baseline="30000" dirty="0" smtClean="0"/>
              <a:t>+</a:t>
            </a:r>
            <a:r>
              <a:rPr lang="en-US" dirty="0" smtClean="0"/>
              <a:t> energies were derived from the nuclear level energies and the Q value. Shell and sub-shells capture probabilities were calculated by means of the EC-Capture program (1998Sc28).</a:t>
            </a:r>
          </a:p>
          <a:p>
            <a:r>
              <a:rPr lang="en-US" dirty="0" smtClean="0"/>
              <a:t>There are two electron capture transitions feeding the excited states of 1417.7 </a:t>
            </a:r>
            <a:r>
              <a:rPr lang="en-US" dirty="0" err="1" smtClean="0"/>
              <a:t>keV</a:t>
            </a:r>
            <a:r>
              <a:rPr lang="en-US" dirty="0" smtClean="0"/>
              <a:t> and 546.4 </a:t>
            </a:r>
            <a:r>
              <a:rPr lang="en-US" dirty="0" err="1" smtClean="0"/>
              <a:t>keV</a:t>
            </a:r>
            <a:r>
              <a:rPr lang="en-US" dirty="0" smtClean="0"/>
              <a:t> and only one β</a:t>
            </a:r>
            <a:r>
              <a:rPr lang="en-US" baseline="30000" dirty="0" smtClean="0"/>
              <a:t>+</a:t>
            </a:r>
            <a:r>
              <a:rPr lang="en-US" dirty="0" smtClean="0"/>
              <a:t> transition with the energy 806 (7) </a:t>
            </a:r>
            <a:r>
              <a:rPr lang="en-US" dirty="0" err="1" smtClean="0"/>
              <a:t>keV</a:t>
            </a:r>
            <a:r>
              <a:rPr lang="en-US" dirty="0" smtClean="0"/>
              <a:t> –in competition with EC.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probabilities of the two EC transitions and the allowed β+ transition were calculated from the decay scheme balance and the theoretical ratio (EC/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+) computed by the LOG FT program from the theoretical tables of Gove </a:t>
            </a:r>
            <a:r>
              <a:rPr lang="en-US" i="1" dirty="0" smtClean="0"/>
              <a:t>et al.</a:t>
            </a:r>
            <a:r>
              <a:rPr lang="en-US" dirty="0" smtClean="0"/>
              <a:t> (1971Go40). This theoretical ratio was 0.780 (21), in agreement with the experimental value of 0.770 from 1959Ju40.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total (EC + 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/>
              <a:t>+</a:t>
            </a:r>
            <a:r>
              <a:rPr lang="en-US" dirty="0" smtClean="0"/>
              <a:t>) transition probability to the excited state of 546.4 </a:t>
            </a:r>
            <a:r>
              <a:rPr lang="en-US" dirty="0" err="1" smtClean="0"/>
              <a:t>keV</a:t>
            </a:r>
            <a:r>
              <a:rPr lang="en-US" dirty="0" smtClean="0"/>
              <a:t> (</a:t>
            </a:r>
            <a:r>
              <a:rPr lang="en-US" baseline="30000" dirty="0" smtClean="0"/>
              <a:t>52</a:t>
            </a:r>
            <a:r>
              <a:rPr lang="en-US" dirty="0" smtClean="0"/>
              <a:t>Mn) is 99.9 (15) %. The LOG FT program was also used to calculate the log ft values for the EC and β+ transitions.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Electron capture (EC) and β</a:t>
            </a:r>
            <a:r>
              <a:rPr lang="en-US" b="1" baseline="30000" dirty="0" smtClean="0"/>
              <a:t>+</a:t>
            </a:r>
            <a:r>
              <a:rPr lang="en-US" b="1" dirty="0" smtClean="0"/>
              <a:t> transitions in the </a:t>
            </a:r>
            <a:r>
              <a:rPr lang="en-US" b="1" baseline="30000" dirty="0" smtClean="0"/>
              <a:t>52</a:t>
            </a:r>
            <a:r>
              <a:rPr lang="en-US" b="1" dirty="0" smtClean="0"/>
              <a:t>Fe decay, Table 2</a:t>
            </a:r>
            <a:endParaRPr lang="en-US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152400" y="2451247"/>
          <a:ext cx="8839200" cy="21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44"/>
                <a:gridCol w="1633005"/>
                <a:gridCol w="1363334"/>
                <a:gridCol w="1048719"/>
                <a:gridCol w="749085"/>
                <a:gridCol w="883920"/>
                <a:gridCol w="913883"/>
                <a:gridCol w="973810"/>
              </a:tblGrid>
              <a:tr h="58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Transition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Energy (keV)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Probability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Nature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Lg </a:t>
                      </a:r>
                      <a:r>
                        <a:rPr lang="en-US" sz="2000" i="1"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</a:rPr>
                        <a:t>K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L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</a:rPr>
                        <a:t>M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EC(0,3)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957 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0.095 (4)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5.8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0.8892 (16)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0.0950 (13)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0.0151 (5)</a:t>
                      </a:r>
                    </a:p>
                  </a:txBody>
                  <a:tcPr marL="68580" marR="68580" marT="0" marB="0"/>
                </a:tc>
              </a:tr>
              <a:tr h="58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EC(0,2)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1829 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43.8 (13)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Allowed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0.8898 (16)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0.0946 (13)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0.0150 (5)</a:t>
                      </a:r>
                    </a:p>
                  </a:txBody>
                  <a:tcPr marL="68580" marR="68580" marT="0" marB="0"/>
                </a:tc>
              </a:tr>
              <a:tr h="357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(0,2)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807 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56.1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Allowed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b="1" baseline="30000" dirty="0" smtClean="0"/>
              <a:t>52</a:t>
            </a:r>
            <a:r>
              <a:rPr lang="en-US" sz="4000" b="1" dirty="0" smtClean="0"/>
              <a:t>Fe decay: Gamma-ray transitio</a:t>
            </a:r>
            <a:r>
              <a:rPr lang="en-US" b="1" dirty="0" smtClean="0"/>
              <a:t>ns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one measurement of the gamma-rays energy and relative emission probabilities was found in the literature: </a:t>
            </a:r>
            <a:r>
              <a:rPr lang="en-US" dirty="0" err="1" smtClean="0"/>
              <a:t>Yaffe</a:t>
            </a:r>
            <a:r>
              <a:rPr lang="en-US" dirty="0" smtClean="0"/>
              <a:t> and Meyer (1977), 1977Ya08.</a:t>
            </a:r>
          </a:p>
          <a:p>
            <a:endParaRPr lang="en-US" dirty="0" smtClean="0"/>
          </a:p>
          <a:p>
            <a:r>
              <a:rPr lang="en-US" dirty="0" smtClean="0"/>
              <a:t>The 377.749 </a:t>
            </a:r>
            <a:r>
              <a:rPr lang="en-US" dirty="0" err="1" smtClean="0"/>
              <a:t>keV</a:t>
            </a:r>
            <a:r>
              <a:rPr lang="en-US" dirty="0" smtClean="0"/>
              <a:t> gamma ray is the IT-decay process of </a:t>
            </a:r>
            <a:r>
              <a:rPr lang="en-US" baseline="30000" dirty="0" smtClean="0"/>
              <a:t>52m</a:t>
            </a:r>
            <a:r>
              <a:rPr lang="en-US" dirty="0" smtClean="0"/>
              <a:t>Mn directly to the ground state of </a:t>
            </a:r>
            <a:r>
              <a:rPr lang="en-US" baseline="30000" dirty="0" smtClean="0"/>
              <a:t>52</a:t>
            </a:r>
            <a:r>
              <a:rPr lang="en-US" dirty="0" smtClean="0"/>
              <a:t>Mn.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reference intensity of 1000 was adopted for the emission probability of the 1434.06 (1) </a:t>
            </a:r>
            <a:r>
              <a:rPr lang="en-US" dirty="0" err="1" smtClean="0"/>
              <a:t>keV</a:t>
            </a:r>
            <a:r>
              <a:rPr lang="en-US" dirty="0" smtClean="0"/>
              <a:t> gamma-ray (this gamma transition follows the </a:t>
            </a:r>
            <a:r>
              <a:rPr lang="en-US" baseline="30000" dirty="0" smtClean="0"/>
              <a:t>52m</a:t>
            </a:r>
            <a:r>
              <a:rPr lang="en-US" dirty="0" smtClean="0"/>
              <a:t>Mn electron capture and 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/>
              <a:t>+ </a:t>
            </a:r>
            <a:r>
              <a:rPr lang="en-US" dirty="0" smtClean="0"/>
              <a:t>transitions populating the nuclear levels of </a:t>
            </a:r>
            <a:r>
              <a:rPr lang="en-US" baseline="30000" dirty="0" smtClean="0"/>
              <a:t>52</a:t>
            </a:r>
            <a:r>
              <a:rPr lang="en-US" dirty="0" smtClean="0"/>
              <a:t>Cr).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baseline="30000" dirty="0" smtClean="0"/>
              <a:t>52</a:t>
            </a:r>
            <a:r>
              <a:rPr lang="en-US" sz="4000" b="1" dirty="0" smtClean="0"/>
              <a:t>Fe decay: Gamma-ray transitions</a:t>
            </a:r>
            <a:endParaRPr lang="en-US" sz="40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adopted Internal Conversion Coefficients (ICC) are the theoretical values calculated by the </a:t>
            </a:r>
            <a:r>
              <a:rPr lang="en-US" dirty="0" err="1" smtClean="0"/>
              <a:t>BrIcc</a:t>
            </a:r>
            <a:r>
              <a:rPr lang="en-US" dirty="0" smtClean="0"/>
              <a:t> program (</a:t>
            </a:r>
            <a:r>
              <a:rPr lang="en-US" dirty="0" err="1" smtClean="0"/>
              <a:t>Tibor</a:t>
            </a:r>
            <a:r>
              <a:rPr lang="en-US" dirty="0" smtClean="0"/>
              <a:t> </a:t>
            </a:r>
            <a:r>
              <a:rPr lang="en-US" dirty="0" err="1" smtClean="0"/>
              <a:t>Kibedi</a:t>
            </a:r>
            <a:r>
              <a:rPr lang="en-US" dirty="0" smtClean="0"/>
              <a:t> et al., 2008).</a:t>
            </a:r>
          </a:p>
          <a:p>
            <a:endParaRPr lang="en-US" dirty="0" smtClean="0"/>
          </a:p>
          <a:p>
            <a:r>
              <a:rPr lang="en-US" b="1" dirty="0" smtClean="0"/>
              <a:t>The normalization factor (</a:t>
            </a:r>
            <a:r>
              <a:rPr lang="en-US" b="1" i="1" dirty="0" smtClean="0"/>
              <a:t>N</a:t>
            </a:r>
            <a:r>
              <a:rPr lang="en-US" b="1" dirty="0" smtClean="0"/>
              <a:t>), </a:t>
            </a:r>
            <a:r>
              <a:rPr lang="en-US" dirty="0" smtClean="0"/>
              <a:t>was calculated from the condition that 100 % of the transitions (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/>
              <a:t>+</a:t>
            </a:r>
            <a:r>
              <a:rPr lang="en-US" dirty="0" smtClean="0"/>
              <a:t>, EC, γ – with the exception of the isomeric transition) in the decay of </a:t>
            </a:r>
            <a:r>
              <a:rPr lang="en-US" baseline="30000" dirty="0" smtClean="0"/>
              <a:t>52</a:t>
            </a:r>
            <a:r>
              <a:rPr lang="en-US" dirty="0" smtClean="0"/>
              <a:t>Fe populate the first excited (isomeric) state of the </a:t>
            </a:r>
            <a:r>
              <a:rPr lang="en-US" baseline="30000" dirty="0" smtClean="0"/>
              <a:t>52m</a:t>
            </a:r>
            <a:r>
              <a:rPr lang="en-US" dirty="0" smtClean="0"/>
              <a:t>Mn daughter at 377.7 </a:t>
            </a:r>
            <a:r>
              <a:rPr lang="en-US" dirty="0" err="1" smtClean="0"/>
              <a:t>keV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Factor: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where: </a:t>
            </a:r>
            <a:r>
              <a:rPr lang="en-US" i="1" dirty="0" smtClean="0"/>
              <a:t>P</a:t>
            </a:r>
            <a:r>
              <a:rPr lang="en-US" i="1" baseline="-25000" dirty="0" smtClean="0"/>
              <a:t>γ168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P</a:t>
            </a:r>
            <a:r>
              <a:rPr lang="en-US" i="1" baseline="-25000" dirty="0" smtClean="0"/>
              <a:t>γ1039 </a:t>
            </a:r>
            <a:r>
              <a:rPr lang="en-US" dirty="0" smtClean="0"/>
              <a:t>are the relative emission probabilities of the 168.6-keV and 1039.9-keV gamma-rays, respectively, α</a:t>
            </a:r>
            <a:r>
              <a:rPr lang="en-US" baseline="-25000" dirty="0" smtClean="0"/>
              <a:t>T168</a:t>
            </a:r>
            <a:r>
              <a:rPr lang="en-US" dirty="0" smtClean="0"/>
              <a:t> and α</a:t>
            </a:r>
            <a:r>
              <a:rPr lang="en-US" baseline="-25000" dirty="0" smtClean="0"/>
              <a:t>T1039 </a:t>
            </a:r>
            <a:r>
              <a:rPr lang="en-US" dirty="0" smtClean="0"/>
              <a:t>are the total internal conversion coefficients of the two transitions, and </a:t>
            </a:r>
            <a:r>
              <a:rPr lang="en-US" i="1" dirty="0" smtClean="0"/>
              <a:t>N</a:t>
            </a:r>
            <a:r>
              <a:rPr lang="en-US" dirty="0" smtClean="0"/>
              <a:t> is the normalization factor between the relative and absolute γ-ray probabilities: </a:t>
            </a:r>
            <a:r>
              <a:rPr lang="en-US" b="1" dirty="0" smtClean="0"/>
              <a:t>N=0.0961 ± 0.0019</a:t>
            </a:r>
            <a:endParaRPr lang="en-US" b="1" dirty="0"/>
          </a:p>
        </p:txBody>
      </p:sp>
      <p:pic>
        <p:nvPicPr>
          <p:cNvPr id="6" name="Imagine 5" descr="Normalization-Fe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21" y="1524000"/>
            <a:ext cx="712269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baseline="30000" dirty="0" smtClean="0"/>
              <a:t>52</a:t>
            </a:r>
            <a:r>
              <a:rPr lang="en-US" sz="4000" b="1" dirty="0" smtClean="0"/>
              <a:t>Fe decay: Gamma-ray transitions</a:t>
            </a:r>
            <a:endParaRPr lang="en-US" sz="40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this factor and the adopted relative γ-ray emission probabilities (see Table 3 below), the absolute γ-ray emission probabilities were calculated for 377.7-keV and 1039.9-keV (Table 5).</a:t>
            </a:r>
          </a:p>
          <a:p>
            <a:endParaRPr lang="en-US" dirty="0" smtClean="0"/>
          </a:p>
          <a:p>
            <a:r>
              <a:rPr lang="en-US" dirty="0" smtClean="0"/>
              <a:t>The 168.6-keV gamma ray emission probability was computed from the decay scheme balance (total gamma transition probability) and the corresponding adopted ICC value, while the 511-keV emission intensity is twice the 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+ transition probability, i.e. 112.2 (14) %.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Participation at the 1</a:t>
            </a:r>
            <a:r>
              <a:rPr lang="en-US" baseline="30000" dirty="0" smtClean="0"/>
              <a:t>st</a:t>
            </a:r>
            <a:r>
              <a:rPr lang="en-US" dirty="0" smtClean="0"/>
              <a:t> RCM of the CRP, </a:t>
            </a:r>
            <a:r>
              <a:rPr lang="ro-RO" dirty="0"/>
              <a:t>„Nuclear Data for </a:t>
            </a:r>
            <a:r>
              <a:rPr lang="ro-RO" dirty="0" err="1"/>
              <a:t>Charged-particle</a:t>
            </a:r>
            <a:r>
              <a:rPr lang="ro-RO" dirty="0"/>
              <a:t> Monitor </a:t>
            </a:r>
            <a:r>
              <a:rPr lang="ro-RO" dirty="0" err="1"/>
              <a:t>Reactions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Medical </a:t>
            </a:r>
            <a:r>
              <a:rPr lang="ro-RO" dirty="0" err="1"/>
              <a:t>Isotope</a:t>
            </a:r>
            <a:r>
              <a:rPr lang="ro-RO" dirty="0"/>
              <a:t> </a:t>
            </a:r>
            <a:r>
              <a:rPr lang="ro-RO" dirty="0" err="1"/>
              <a:t>Production</a:t>
            </a:r>
            <a:r>
              <a:rPr lang="ro-RO" dirty="0"/>
              <a:t>” (CRP no. </a:t>
            </a:r>
            <a:r>
              <a:rPr lang="en-US" dirty="0"/>
              <a:t>F41029</a:t>
            </a:r>
            <a:r>
              <a:rPr lang="en-US" dirty="0" smtClean="0"/>
              <a:t>), at IAEA, Vienna, Austria, 3-7 December 2012</a:t>
            </a:r>
          </a:p>
          <a:p>
            <a:endParaRPr lang="en-US" dirty="0" smtClean="0"/>
          </a:p>
          <a:p>
            <a:r>
              <a:rPr lang="en-US" dirty="0" smtClean="0"/>
              <a:t>Nuclear decay data evaluations for the </a:t>
            </a:r>
            <a:r>
              <a:rPr lang="en-US" dirty="0" err="1" smtClean="0"/>
              <a:t>radionuclides</a:t>
            </a:r>
            <a:r>
              <a:rPr lang="en-US" dirty="0" smtClean="0"/>
              <a:t>: </a:t>
            </a:r>
            <a:r>
              <a:rPr lang="en-US" b="1" baseline="30000" dirty="0" smtClean="0">
                <a:solidFill>
                  <a:srgbClr val="FF0000"/>
                </a:solidFill>
              </a:rPr>
              <a:t>52</a:t>
            </a:r>
            <a:r>
              <a:rPr lang="en-US" b="1" dirty="0" smtClean="0">
                <a:solidFill>
                  <a:srgbClr val="FF0000"/>
                </a:solidFill>
              </a:rPr>
              <a:t>Fe</a:t>
            </a:r>
            <a:r>
              <a:rPr lang="en-US" dirty="0" smtClean="0"/>
              <a:t> and, as agreed afterwards with LNHB, CEA-</a:t>
            </a:r>
            <a:r>
              <a:rPr lang="en-US" dirty="0" err="1" smtClean="0"/>
              <a:t>Saclay</a:t>
            </a:r>
            <a:r>
              <a:rPr lang="en-US" dirty="0" smtClean="0"/>
              <a:t>, France, </a:t>
            </a:r>
            <a:r>
              <a:rPr lang="en-US" b="1" baseline="30000" dirty="0">
                <a:solidFill>
                  <a:srgbClr val="FF0000"/>
                </a:solidFill>
              </a:rPr>
              <a:t>230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(α</a:t>
            </a:r>
            <a:r>
              <a:rPr lang="en-US" dirty="0" smtClean="0"/>
              <a:t>) and </a:t>
            </a:r>
            <a:r>
              <a:rPr lang="en-US" b="1" baseline="30000" dirty="0" smtClean="0">
                <a:solidFill>
                  <a:srgbClr val="FF0000"/>
                </a:solidFill>
              </a:rPr>
              <a:t>226</a:t>
            </a: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(α).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Energy and relative emission probability of the gamma-rays following the </a:t>
            </a:r>
            <a:r>
              <a:rPr lang="en-US" sz="3200" b="1" baseline="30000" dirty="0" smtClean="0"/>
              <a:t>52</a:t>
            </a:r>
            <a:r>
              <a:rPr lang="en-US" sz="3200" b="1" dirty="0" smtClean="0"/>
              <a:t>Fe decay, Table 3</a:t>
            </a:r>
            <a:endParaRPr lang="en-US" sz="3200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219200"/>
                <a:gridCol w="1447800"/>
                <a:gridCol w="1447800"/>
              </a:tblGrid>
              <a:tr h="149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Transition </a:t>
                      </a: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intial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and  final levels)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 and uncertainty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Relative emission probabilities and uncertainties, </a:t>
                      </a:r>
                    </a:p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Yaffe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Meyer (1977)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i,f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γ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ΔE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i="1">
                          <a:latin typeface="Times New Roman"/>
                          <a:ea typeface="Times New Roman"/>
                        </a:rPr>
                        <a:t> (uc)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iγ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ΔP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</a:rPr>
                        <a:t>iγ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uc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(2, 1)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168.689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1032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(1, 0)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377.749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17.09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0.15</a:t>
                      </a:r>
                    </a:p>
                  </a:txBody>
                  <a:tcPr marL="68580" marR="68580" marT="0" marB="0"/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(3, 1)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1039.939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Gamma transitions following the </a:t>
            </a:r>
            <a:r>
              <a:rPr lang="en-US" sz="3200" b="1" baseline="30000" dirty="0" smtClean="0"/>
              <a:t>52</a:t>
            </a:r>
            <a:r>
              <a:rPr lang="en-US" sz="3200" b="1" dirty="0" smtClean="0"/>
              <a:t>Fe decay and Internal Conversion Coefficients, Table 4</a:t>
            </a:r>
            <a:endParaRPr lang="en-US" sz="3200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914400"/>
                <a:gridCol w="1143000"/>
                <a:gridCol w="1028700"/>
                <a:gridCol w="1104900"/>
                <a:gridCol w="952500"/>
                <a:gridCol w="1028700"/>
              </a:tblGrid>
              <a:tr h="895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Gamma-rays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Energy (keV)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Probability γ+CE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Multi-polarity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K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L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000" i="1" baseline="-25000">
                          <a:latin typeface="Times New Roman"/>
                          <a:ea typeface="Times New Roman"/>
                        </a:rPr>
                        <a:t>M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</a:rPr>
                        <a:t>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5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2,1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168.689 (8)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99.9 (15)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M1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0.00705 (10)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0.000679 (10)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9.22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(13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en-US" sz="2000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0.00783 (11)</a:t>
                      </a:r>
                    </a:p>
                  </a:txBody>
                  <a:tcPr marL="68580" marR="68580" marT="0" marB="0"/>
                </a:tc>
              </a:tr>
              <a:tr h="895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1,0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377.749 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1.705 (42)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0.0356 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0.00382 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5.15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(8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·10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en-US" sz="2000" baseline="30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0.0399 (6)</a:t>
                      </a:r>
                    </a:p>
                  </a:txBody>
                  <a:tcPr marL="68580" marR="68580" marT="0" marB="0"/>
                </a:tc>
              </a:tr>
              <a:tr h="895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3,1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1039.939 (19)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0.095 (4)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M1+E2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1.30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(15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1.22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(14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en-US" sz="2000" baseline="30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1.65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(19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·10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en-US" sz="2000" baseline="30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1.43 (16)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Absolute γ-ray emission probabilities following the </a:t>
            </a:r>
            <a:r>
              <a:rPr lang="en-US" b="1" baseline="30000" dirty="0" smtClean="0"/>
              <a:t>52</a:t>
            </a:r>
            <a:r>
              <a:rPr lang="en-US" b="1" dirty="0" smtClean="0"/>
              <a:t>Fe decay, Table 5</a:t>
            </a:r>
            <a:endParaRPr lang="en-US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Gamma-rays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Energy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(keV)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Emission probability  and standard uncertainty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(per 100 disintegrations)</a:t>
                      </a: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2,1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168.689 (8)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99.1 (15)</a:t>
                      </a: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1,0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377.749 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1.64 (4)</a:t>
                      </a: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</a:rPr>
                        <a:t>±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511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112.2 (14)</a:t>
                      </a: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γ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</a:rPr>
                        <a:t>3,1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Mn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1039.939 (19)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0.095 (4)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Atomic data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adopted fluorescence yield data, the relative K X-ray emission probabilities, the ratios P(KLX)/P(KLL) and P(KXY)/P(KLL) were taken from </a:t>
            </a:r>
            <a:r>
              <a:rPr lang="en-US" dirty="0" err="1" smtClean="0"/>
              <a:t>Schönfeld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(1996Sc06):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Auger electron and X-ray absolute probabilities were calculated by the EMISSION program (2000Sc47), [17], from the related decay data (γ emission probabilities, ICC, P</a:t>
            </a:r>
            <a:r>
              <a:rPr lang="en-US" baseline="-25000" dirty="0" smtClean="0"/>
              <a:t>EC</a:t>
            </a:r>
            <a:r>
              <a:rPr lang="en-US" dirty="0" smtClean="0"/>
              <a:t> probabilities, etc.).</a:t>
            </a:r>
          </a:p>
          <a:p>
            <a:endParaRPr lang="en-US" dirty="0"/>
          </a:p>
        </p:txBody>
      </p:sp>
      <p:pic>
        <p:nvPicPr>
          <p:cNvPr id="4" name="Imagine 3" descr="AtomicData-Fe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133725"/>
            <a:ext cx="54864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Evaluated Electron emission probabilities (Auger, </a:t>
            </a:r>
            <a:r>
              <a:rPr lang="en-US" sz="3200" b="1" i="1" dirty="0" smtClean="0"/>
              <a:t>A</a:t>
            </a:r>
            <a:r>
              <a:rPr lang="en-US" sz="3200" b="1" dirty="0" smtClean="0"/>
              <a:t>, and conversion electrons, </a:t>
            </a:r>
            <a:r>
              <a:rPr lang="en-US" sz="3200" b="1" i="1" dirty="0" err="1" smtClean="0"/>
              <a:t>ec</a:t>
            </a:r>
            <a:r>
              <a:rPr lang="en-US" sz="3200" b="1" dirty="0" smtClean="0"/>
              <a:t>), Table 6</a:t>
            </a:r>
            <a:endParaRPr lang="en-US" sz="3200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5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14600"/>
                <a:gridCol w="2971800"/>
              </a:tblGrid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Electrons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Energy 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keV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Electrons </a:t>
                      </a: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per 100 disintegrations)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0.47-0.77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57.1 (15)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AK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(Mn): </a:t>
                      </a:r>
                    </a:p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KLL</a:t>
                      </a:r>
                    </a:p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KLX</a:t>
                      </a:r>
                    </a:p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KXY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4.95-5.21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5.67-5.89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6.37-6.53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Total: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26.3 (11) 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2,1 T 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162.15-168.69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0.777 (24)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2,1 K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162.150 (8)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0.699 (21)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2,1 L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167.92-168.05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0.0674 (21)</a:t>
                      </a:r>
                    </a:p>
                  </a:txBody>
                  <a:tcPr marL="68580" marR="68580" marT="0" marB="0"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1,0 K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371.210 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0.0585 (15)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Evaluated X-ray emission probabilities </a:t>
            </a:r>
            <a:br>
              <a:rPr lang="en-US" b="1" dirty="0" smtClean="0"/>
            </a:br>
            <a:r>
              <a:rPr lang="en-US" b="1" dirty="0" smtClean="0"/>
              <a:t>(K and L components), Table 7</a:t>
            </a:r>
            <a:endParaRPr lang="en-US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438400"/>
                <a:gridCol w="3048000"/>
              </a:tblGrid>
              <a:tr h="63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X-rays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Energy (keV)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Photons </a:t>
                      </a: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per 100 disintegrations)</a:t>
                      </a: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XL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0.558-0.769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0.213 (10)</a:t>
                      </a: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XKα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5.888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3.70 (17)</a:t>
                      </a: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XKα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5.899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7.3 (4)</a:t>
                      </a: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XKβ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6.491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The sum (K’β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): 1.49 (7)</a:t>
                      </a: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XKβ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</a:rPr>
                        <a:t>’’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(Mn)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6.535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Data consistency analysis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sum of all the energies involved (EC, γ, etc.) is 2004 (25) </a:t>
            </a:r>
            <a:r>
              <a:rPr lang="en-US" dirty="0" err="1" smtClean="0"/>
              <a:t>keV</a:t>
            </a:r>
            <a:r>
              <a:rPr lang="en-US" dirty="0" smtClean="0"/>
              <a:t> (according to the SAISINUC testing tools), </a:t>
            </a:r>
            <a:r>
              <a:rPr lang="en-US" u="sng" dirty="0" smtClean="0">
                <a:solidFill>
                  <a:srgbClr val="FF0000"/>
                </a:solidFill>
              </a:rPr>
              <a:t>which is considerably less than the Q value:</a:t>
            </a:r>
            <a:r>
              <a:rPr lang="en-US" dirty="0" smtClean="0"/>
              <a:t> 2375 (6)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energy difference should be found in the EC and β+ transitions from the isomeric state (</a:t>
            </a:r>
            <a:r>
              <a:rPr lang="en-US" baseline="30000" dirty="0" smtClean="0"/>
              <a:t>52m</a:t>
            </a:r>
            <a:r>
              <a:rPr lang="en-US" dirty="0" smtClean="0"/>
              <a:t>Mn) to the </a:t>
            </a:r>
            <a:r>
              <a:rPr lang="en-US" baseline="30000" dirty="0" smtClean="0"/>
              <a:t>52</a:t>
            </a:r>
            <a:r>
              <a:rPr lang="en-US" dirty="0" smtClean="0"/>
              <a:t>Cr nuclear levels, representing 98.36 (4) % of the </a:t>
            </a:r>
            <a:r>
              <a:rPr lang="en-US" baseline="30000" dirty="0" smtClean="0"/>
              <a:t>52m</a:t>
            </a:r>
            <a:r>
              <a:rPr lang="en-US" dirty="0" smtClean="0"/>
              <a:t>Mn decay.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consistency analysis 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 a consistency check, the complete characterization of this decay is needed.</a:t>
            </a:r>
          </a:p>
          <a:p>
            <a:endParaRPr lang="en-US" dirty="0" smtClean="0"/>
          </a:p>
          <a:p>
            <a:r>
              <a:rPr lang="en-US" dirty="0" smtClean="0"/>
              <a:t>Proposal of the reviewer and author, accepted by the IAEA project officer, Dr. Roberto Capote </a:t>
            </a:r>
            <a:r>
              <a:rPr lang="en-US" dirty="0" err="1" smtClean="0"/>
              <a:t>Noy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to evaluate not only </a:t>
            </a:r>
            <a:r>
              <a:rPr lang="en-US" u="sng" baseline="30000" dirty="0" smtClean="0"/>
              <a:t>52</a:t>
            </a:r>
            <a:r>
              <a:rPr lang="en-US" u="sng" dirty="0" smtClean="0"/>
              <a:t>Fe, but also </a:t>
            </a:r>
            <a:r>
              <a:rPr lang="en-US" u="sng" baseline="30000" dirty="0" smtClean="0">
                <a:solidFill>
                  <a:srgbClr val="FF0000"/>
                </a:solidFill>
              </a:rPr>
              <a:t>52m</a:t>
            </a:r>
            <a:r>
              <a:rPr lang="en-US" u="sng" dirty="0" smtClean="0">
                <a:solidFill>
                  <a:srgbClr val="FF0000"/>
                </a:solidFill>
              </a:rPr>
              <a:t>Mn</a:t>
            </a:r>
            <a:r>
              <a:rPr lang="en-US" u="sng" dirty="0" smtClean="0"/>
              <a:t> and </a:t>
            </a:r>
            <a:r>
              <a:rPr lang="en-US" u="sng" baseline="30000" dirty="0" smtClean="0">
                <a:solidFill>
                  <a:srgbClr val="FF0000"/>
                </a:solidFill>
              </a:rPr>
              <a:t>52</a:t>
            </a:r>
            <a:r>
              <a:rPr lang="en-US" u="sng" dirty="0" smtClean="0">
                <a:solidFill>
                  <a:srgbClr val="FF0000"/>
                </a:solidFill>
              </a:rPr>
              <a:t>Mn</a:t>
            </a:r>
            <a:r>
              <a:rPr lang="en-US" dirty="0" smtClean="0"/>
              <a:t> (although these last two </a:t>
            </a:r>
            <a:r>
              <a:rPr lang="en-US" dirty="0" err="1" smtClean="0"/>
              <a:t>radionuclides</a:t>
            </a:r>
            <a:r>
              <a:rPr lang="en-US" dirty="0" smtClean="0"/>
              <a:t> are not in the list established during the first IAEA CRM, in December 2012).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Abstract was proposed for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International Conference on Radionuclide Metrology and its Applications (ICRM 2015), 8-11 June 2015, Vienna, Austria (Nuclear Decay Data topic), </a:t>
            </a:r>
            <a:r>
              <a:rPr lang="en-US" sz="2400" dirty="0" smtClean="0">
                <a:hlinkClick r:id="rId2"/>
              </a:rPr>
              <a:t>www.icrm2015.at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Substituent conținut 4" descr="ICRM-201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2422" y="2826412"/>
            <a:ext cx="6867578" cy="38791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the next period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Evaluations of </a:t>
            </a:r>
            <a:r>
              <a:rPr lang="en-US" baseline="30000" dirty="0" smtClean="0"/>
              <a:t>52m</a:t>
            </a:r>
            <a:r>
              <a:rPr lang="en-US" dirty="0" smtClean="0"/>
              <a:t>Mn and </a:t>
            </a:r>
            <a:r>
              <a:rPr lang="en-US" baseline="30000" dirty="0" smtClean="0"/>
              <a:t>52</a:t>
            </a:r>
            <a:r>
              <a:rPr lang="en-US" dirty="0" smtClean="0"/>
              <a:t>Mn: renewal of the IAEA Research Contract, 29 Sep. 2014 - 28 Sep. 2015.</a:t>
            </a:r>
          </a:p>
          <a:p>
            <a:endParaRPr lang="en-US" dirty="0" smtClean="0"/>
          </a:p>
          <a:p>
            <a:r>
              <a:rPr lang="en-US" dirty="0" smtClean="0"/>
              <a:t>Evaluations of </a:t>
            </a:r>
            <a:r>
              <a:rPr lang="en-US" baseline="30000" dirty="0" smtClean="0"/>
              <a:t>230</a:t>
            </a:r>
            <a:r>
              <a:rPr lang="en-US" dirty="0" smtClean="0"/>
              <a:t>U and </a:t>
            </a:r>
            <a:r>
              <a:rPr lang="en-US" baseline="30000" dirty="0" smtClean="0"/>
              <a:t>226</a:t>
            </a:r>
            <a:r>
              <a:rPr lang="en-US" dirty="0" smtClean="0"/>
              <a:t>Th have to be reported before the end of the IAEA CRP </a:t>
            </a:r>
          </a:p>
          <a:p>
            <a:pPr>
              <a:buNone/>
            </a:pPr>
            <a:r>
              <a:rPr lang="en-US" dirty="0" smtClean="0"/>
              <a:t>    (9 July 2016).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Procedures (DDEP):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of previous evaluations, if available;</a:t>
            </a:r>
          </a:p>
          <a:p>
            <a:endParaRPr lang="en-US" dirty="0" smtClean="0"/>
          </a:p>
          <a:p>
            <a:r>
              <a:rPr lang="en-US" dirty="0" smtClean="0"/>
              <a:t>Gather experimental data from databases;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Compilation and evaluation of nuclear decay data sets;</a:t>
            </a:r>
          </a:p>
          <a:p>
            <a:endParaRPr lang="en-US" dirty="0" smtClean="0"/>
          </a:p>
          <a:p>
            <a:r>
              <a:rPr lang="en-US" dirty="0" smtClean="0"/>
              <a:t>Analysis and consistency test of the decay schemes;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Dissemination of the results (articles, presentations at conferences).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The evaluation of </a:t>
            </a:r>
            <a:r>
              <a:rPr lang="en-US" baseline="30000" dirty="0" smtClean="0"/>
              <a:t>52</a:t>
            </a:r>
            <a:r>
              <a:rPr lang="en-US" dirty="0" smtClean="0"/>
              <a:t>Fe was performed (2013) and published in the DDEP database (2014), but there is still a lot of work to be done before the end of the IAEA CRP.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are due to: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IAEA for the financial support</a:t>
            </a:r>
          </a:p>
          <a:p>
            <a:r>
              <a:rPr lang="en-US" dirty="0" smtClean="0"/>
              <a:t>Dr. Alan Nichols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Xiaolong</a:t>
            </a:r>
            <a:r>
              <a:rPr lang="en-US" dirty="0" smtClean="0"/>
              <a:t> Huang (</a:t>
            </a:r>
            <a:r>
              <a:rPr lang="en-US" dirty="0" smtClean="0"/>
              <a:t>CIAE/CNDC, China)</a:t>
            </a:r>
            <a:endParaRPr lang="en-US" dirty="0" smtClean="0"/>
          </a:p>
          <a:p>
            <a:r>
              <a:rPr lang="en-US" dirty="0" smtClean="0"/>
              <a:t>Dr. Marie-Martine </a:t>
            </a:r>
            <a:r>
              <a:rPr lang="en-US" dirty="0" err="1" smtClean="0"/>
              <a:t>B</a:t>
            </a:r>
            <a:r>
              <a:rPr lang="en-US" dirty="0" err="1" smtClean="0">
                <a:cs typeface="Times New Roman"/>
              </a:rPr>
              <a:t>é</a:t>
            </a:r>
            <a:r>
              <a:rPr lang="en-US" dirty="0" smtClean="0">
                <a:cs typeface="Times New Roman"/>
              </a:rPr>
              <a:t>, Dr. Mark A. </a:t>
            </a:r>
            <a:r>
              <a:rPr lang="en-US" dirty="0" err="1" smtClean="0">
                <a:cs typeface="Times New Roman"/>
              </a:rPr>
              <a:t>Kellett</a:t>
            </a:r>
            <a:r>
              <a:rPr lang="en-US" dirty="0" smtClean="0">
                <a:cs typeface="Times New Roman"/>
              </a:rPr>
              <a:t> (CEA, LNHB, France)</a:t>
            </a:r>
          </a:p>
          <a:p>
            <a:r>
              <a:rPr lang="en-US" dirty="0" smtClean="0">
                <a:cs typeface="Times New Roman"/>
              </a:rPr>
              <a:t>Libraries of IFIN-HH, Romania and CEA, </a:t>
            </a:r>
            <a:r>
              <a:rPr lang="en-US" dirty="0" err="1" smtClean="0">
                <a:cs typeface="Times New Roman"/>
              </a:rPr>
              <a:t>Saclay</a:t>
            </a:r>
            <a:r>
              <a:rPr lang="en-US" dirty="0" smtClean="0">
                <a:cs typeface="Times New Roman"/>
              </a:rPr>
              <a:t>, France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THANK YOU !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Substituent conținut 3" descr="DSC_4536-groupb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15181"/>
            <a:ext cx="8686800" cy="57912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difficulties at IFIN-HH/LMR: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Limited sources of funding for these evaluations and many other research topics and applications to be covered (Radionuclide Metrology Lab, accredited for standardization and testing) ;</a:t>
            </a:r>
          </a:p>
          <a:p>
            <a:endParaRPr lang="en-US" dirty="0" smtClean="0"/>
          </a:p>
          <a:p>
            <a:r>
              <a:rPr lang="en-US" dirty="0" smtClean="0"/>
              <a:t>Lack of man-power</a:t>
            </a:r>
          </a:p>
          <a:p>
            <a:endParaRPr lang="en-US" dirty="0" smtClean="0"/>
          </a:p>
          <a:p>
            <a:r>
              <a:rPr lang="en-US" dirty="0" smtClean="0"/>
              <a:t>Training requirements (IFIN-HH organized the DDEP-2014 Workshop, at </a:t>
            </a:r>
            <a:r>
              <a:rPr lang="en-US" dirty="0" err="1" smtClean="0"/>
              <a:t>Magurele</a:t>
            </a:r>
            <a:r>
              <a:rPr lang="en-US" dirty="0" smtClean="0"/>
              <a:t>, Romania, 6-8 October 2014, </a:t>
            </a:r>
            <a:r>
              <a:rPr lang="en-US" dirty="0" smtClean="0">
                <a:hlinkClick r:id="rId2"/>
              </a:rPr>
              <a:t>http://ddep14.nipne.ro</a:t>
            </a:r>
            <a:r>
              <a:rPr lang="en-US" dirty="0" smtClean="0"/>
              <a:t>, but very evaluators participated).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Evaluation of </a:t>
            </a:r>
            <a:r>
              <a:rPr lang="en-US" baseline="30000" dirty="0" smtClean="0"/>
              <a:t>52</a:t>
            </a:r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was no other evaluation published in the DDEP database (</a:t>
            </a:r>
            <a:r>
              <a:rPr lang="en-US" dirty="0" smtClean="0">
                <a:hlinkClick r:id="rId2"/>
              </a:rPr>
              <a:t>http://www.nucleide.org/DDEP.htm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16 references were identified and selected to be used for this evaluations (sources: NSR from NNDC, USA; libraries of IFIN-HH and CEA-</a:t>
            </a:r>
            <a:r>
              <a:rPr lang="en-US" dirty="0" err="1" smtClean="0"/>
              <a:t>Saclay</a:t>
            </a:r>
            <a:r>
              <a:rPr lang="en-US" dirty="0" smtClean="0"/>
              <a:t>, France; articles from </a:t>
            </a:r>
            <a:r>
              <a:rPr lang="en-US" dirty="0" err="1" smtClean="0"/>
              <a:t>Xiaolong</a:t>
            </a:r>
            <a:r>
              <a:rPr lang="en-US" dirty="0" smtClean="0"/>
              <a:t> Huang, CIAE/CNDC, China)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List (1):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[1] A.L. Nichols, R. Capote </a:t>
            </a:r>
            <a:r>
              <a:rPr lang="en-US" dirty="0" err="1" smtClean="0"/>
              <a:t>Noy</a:t>
            </a:r>
            <a:r>
              <a:rPr lang="en-US" dirty="0" smtClean="0"/>
              <a:t>, Summary Report – First Coordination Meeting on Nuclear Data for Charged-particle Monitor Reactions and Medical Isotope Production, INDC(NDS)-0630, IAEA Nuclear Data Section, Vienna International Centre, A-1400 Vienna, Austria, February 2013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[2] 2007Hu08 – </a:t>
            </a:r>
            <a:r>
              <a:rPr lang="en-US" dirty="0" err="1" smtClean="0">
                <a:solidFill>
                  <a:srgbClr val="00B050"/>
                </a:solidFill>
              </a:rPr>
              <a:t>Junde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Huo</a:t>
            </a:r>
            <a:r>
              <a:rPr lang="en-US" dirty="0" smtClean="0">
                <a:solidFill>
                  <a:srgbClr val="00B050"/>
                </a:solidFill>
              </a:rPr>
              <a:t>, Su </a:t>
            </a:r>
            <a:r>
              <a:rPr lang="en-US" dirty="0" err="1" smtClean="0">
                <a:solidFill>
                  <a:srgbClr val="00B050"/>
                </a:solidFill>
              </a:rPr>
              <a:t>Huo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Chunhui</a:t>
            </a:r>
            <a:r>
              <a:rPr lang="en-US" dirty="0" smtClean="0">
                <a:solidFill>
                  <a:srgbClr val="00B050"/>
                </a:solidFill>
              </a:rPr>
              <a:t> Ma. </a:t>
            </a:r>
            <a:r>
              <a:rPr lang="en-US" dirty="0" err="1" smtClean="0">
                <a:solidFill>
                  <a:srgbClr val="00B050"/>
                </a:solidFill>
              </a:rPr>
              <a:t>Nucl</a:t>
            </a:r>
            <a:r>
              <a:rPr lang="en-US" dirty="0" smtClean="0">
                <a:solidFill>
                  <a:srgbClr val="00B050"/>
                </a:solidFill>
              </a:rPr>
              <a:t>. Data Sheets 108 (2007) 773. Spin and Parity, Level energies, Half-life, </a:t>
            </a:r>
            <a:r>
              <a:rPr lang="en-US" dirty="0" err="1" smtClean="0">
                <a:solidFill>
                  <a:srgbClr val="00B050"/>
                </a:solidFill>
              </a:rPr>
              <a:t>Multipolarities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[3] 1959Ju40 – J.O. </a:t>
            </a:r>
            <a:r>
              <a:rPr lang="en-US" dirty="0" err="1" smtClean="0"/>
              <a:t>Juliano</a:t>
            </a:r>
            <a:r>
              <a:rPr lang="en-US" dirty="0" smtClean="0"/>
              <a:t>, C.W. Kocher, T.D. </a:t>
            </a:r>
            <a:r>
              <a:rPr lang="en-US" dirty="0" err="1" smtClean="0"/>
              <a:t>Nainan</a:t>
            </a:r>
            <a:r>
              <a:rPr lang="en-US" dirty="0" smtClean="0"/>
              <a:t>, A.C.G. Mitchell. Phys. Rev. 113 (1959) 602. Half-life, Electron Capture/Beta plus ratio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4] 1960Ka20 – T. </a:t>
            </a:r>
            <a:r>
              <a:rPr lang="en-US" dirty="0" err="1" smtClean="0">
                <a:solidFill>
                  <a:srgbClr val="00B050"/>
                </a:solidFill>
              </a:rPr>
              <a:t>Katoh</a:t>
            </a:r>
            <a:r>
              <a:rPr lang="en-US" dirty="0" smtClean="0">
                <a:solidFill>
                  <a:srgbClr val="00B050"/>
                </a:solidFill>
              </a:rPr>
              <a:t>, M. </a:t>
            </a:r>
            <a:r>
              <a:rPr lang="en-US" dirty="0" err="1" smtClean="0">
                <a:solidFill>
                  <a:srgbClr val="00B050"/>
                </a:solidFill>
              </a:rPr>
              <a:t>Nozawa</a:t>
            </a:r>
            <a:r>
              <a:rPr lang="en-US" dirty="0" smtClean="0">
                <a:solidFill>
                  <a:srgbClr val="00B050"/>
                </a:solidFill>
              </a:rPr>
              <a:t>, Y. </a:t>
            </a:r>
            <a:r>
              <a:rPr lang="en-US" dirty="0" err="1" smtClean="0">
                <a:solidFill>
                  <a:srgbClr val="00B050"/>
                </a:solidFill>
              </a:rPr>
              <a:t>Yoshizawa</a:t>
            </a:r>
            <a:r>
              <a:rPr lang="en-US" dirty="0" smtClean="0">
                <a:solidFill>
                  <a:srgbClr val="00B050"/>
                </a:solidFill>
              </a:rPr>
              <a:t>, Y. </a:t>
            </a:r>
            <a:r>
              <a:rPr lang="en-US" dirty="0" err="1" smtClean="0">
                <a:solidFill>
                  <a:srgbClr val="00B050"/>
                </a:solidFill>
              </a:rPr>
              <a:t>Koh</a:t>
            </a:r>
            <a:r>
              <a:rPr lang="en-US" dirty="0" smtClean="0">
                <a:solidFill>
                  <a:srgbClr val="00B050"/>
                </a:solidFill>
              </a:rPr>
              <a:t>. J. Phys. Soc. </a:t>
            </a:r>
            <a:r>
              <a:rPr lang="en-US" dirty="0" err="1" smtClean="0">
                <a:solidFill>
                  <a:srgbClr val="00B050"/>
                </a:solidFill>
              </a:rPr>
              <a:t>Jpn</a:t>
            </a:r>
            <a:r>
              <a:rPr lang="en-US" dirty="0" smtClean="0">
                <a:solidFill>
                  <a:srgbClr val="00B050"/>
                </a:solidFill>
              </a:rPr>
              <a:t>. 15 (1960) 2140. Half-life, </a:t>
            </a:r>
            <a:r>
              <a:rPr lang="en-US" dirty="0" err="1" smtClean="0">
                <a:solidFill>
                  <a:srgbClr val="00B050"/>
                </a:solidFill>
              </a:rPr>
              <a:t>Multipolarities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[5] 2012Wa38 - M. Wang, G. Audi, A.H. </a:t>
            </a:r>
            <a:r>
              <a:rPr lang="en-US" dirty="0" err="1" smtClean="0"/>
              <a:t>Wapstra</a:t>
            </a:r>
            <a:r>
              <a:rPr lang="en-US" dirty="0" smtClean="0"/>
              <a:t>, F.G. </a:t>
            </a:r>
            <a:r>
              <a:rPr lang="en-US" dirty="0" err="1" smtClean="0"/>
              <a:t>Kondev</a:t>
            </a:r>
            <a:r>
              <a:rPr lang="en-US" dirty="0" smtClean="0"/>
              <a:t>, M. </a:t>
            </a:r>
            <a:r>
              <a:rPr lang="en-US" dirty="0" err="1" smtClean="0"/>
              <a:t>MacCormick</a:t>
            </a:r>
            <a:r>
              <a:rPr lang="en-US" dirty="0" smtClean="0"/>
              <a:t>, X. </a:t>
            </a:r>
            <a:r>
              <a:rPr lang="en-US" dirty="0" err="1" smtClean="0"/>
              <a:t>Xu</a:t>
            </a:r>
            <a:r>
              <a:rPr lang="en-US" dirty="0" smtClean="0"/>
              <a:t>, B. Pfeiffer. Chin. Phys. C36 (2012) 1603. Q-value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6] 1967Pa22 – A. </a:t>
            </a:r>
            <a:r>
              <a:rPr lang="en-US" dirty="0" err="1" smtClean="0">
                <a:solidFill>
                  <a:srgbClr val="00B050"/>
                </a:solidFill>
              </a:rPr>
              <a:t>Pakkanen</a:t>
            </a:r>
            <a:r>
              <a:rPr lang="en-US" dirty="0" smtClean="0">
                <a:solidFill>
                  <a:srgbClr val="00B050"/>
                </a:solidFill>
              </a:rPr>
              <a:t>. An. Acad. Sci. </a:t>
            </a:r>
            <a:r>
              <a:rPr lang="en-US" dirty="0" err="1" smtClean="0">
                <a:solidFill>
                  <a:srgbClr val="00B050"/>
                </a:solidFill>
              </a:rPr>
              <a:t>Fenn</a:t>
            </a:r>
            <a:r>
              <a:rPr lang="en-US" dirty="0" smtClean="0">
                <a:solidFill>
                  <a:srgbClr val="00B050"/>
                </a:solidFill>
              </a:rPr>
              <a:t>. Series A, VI, 253 (1967) 25. Half-life</a:t>
            </a:r>
          </a:p>
          <a:p>
            <a:pPr>
              <a:buNone/>
            </a:pPr>
            <a:r>
              <a:rPr lang="en-US" dirty="0" smtClean="0"/>
              <a:t>[7] 1974Ro18 – S.J. Rothman, N.L. Peterson, W.K. Chen, J.J. Hines, R. </a:t>
            </a:r>
            <a:r>
              <a:rPr lang="en-US" dirty="0" err="1" smtClean="0"/>
              <a:t>Bastar</a:t>
            </a:r>
            <a:r>
              <a:rPr lang="en-US" dirty="0" smtClean="0"/>
              <a:t>, L.C. Robinson, L.J. </a:t>
            </a:r>
            <a:r>
              <a:rPr lang="en-US" dirty="0" err="1" smtClean="0"/>
              <a:t>Nowicki</a:t>
            </a:r>
            <a:r>
              <a:rPr lang="en-US" dirty="0" smtClean="0"/>
              <a:t>, J.B. Anderson. Phys. Rev. C 9 (1974) 2272. Half-life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List (2):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[8] 1971Sa21 - G.B. </a:t>
            </a:r>
            <a:r>
              <a:rPr lang="en-US" sz="1800" dirty="0" err="1" smtClean="0">
                <a:solidFill>
                  <a:srgbClr val="00B050"/>
                </a:solidFill>
              </a:rPr>
              <a:t>Saha</a:t>
            </a:r>
            <a:r>
              <a:rPr lang="en-US" sz="1800" dirty="0" smtClean="0">
                <a:solidFill>
                  <a:srgbClr val="00B050"/>
                </a:solidFill>
              </a:rPr>
              <a:t>, P.A. </a:t>
            </a:r>
            <a:r>
              <a:rPr lang="en-US" sz="1800" dirty="0" err="1" smtClean="0">
                <a:solidFill>
                  <a:srgbClr val="00B050"/>
                </a:solidFill>
              </a:rPr>
              <a:t>Farrer</a:t>
            </a:r>
            <a:r>
              <a:rPr lang="en-US" sz="1800" dirty="0" smtClean="0">
                <a:solidFill>
                  <a:srgbClr val="00B050"/>
                </a:solidFill>
              </a:rPr>
              <a:t>. Int. J. Appl. </a:t>
            </a:r>
            <a:r>
              <a:rPr lang="en-US" sz="1800" dirty="0" err="1" smtClean="0">
                <a:solidFill>
                  <a:srgbClr val="00B050"/>
                </a:solidFill>
              </a:rPr>
              <a:t>Radiat</a:t>
            </a:r>
            <a:r>
              <a:rPr lang="en-US" sz="1800" dirty="0" smtClean="0">
                <a:solidFill>
                  <a:srgbClr val="00B050"/>
                </a:solidFill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</a:rPr>
              <a:t>Isot</a:t>
            </a:r>
            <a:r>
              <a:rPr lang="en-US" sz="1800" dirty="0" smtClean="0">
                <a:solidFill>
                  <a:srgbClr val="00B050"/>
                </a:solidFill>
              </a:rPr>
              <a:t>. 22 (1971) 495. Half-life</a:t>
            </a:r>
          </a:p>
          <a:p>
            <a:pPr>
              <a:buNone/>
            </a:pPr>
            <a:r>
              <a:rPr lang="en-US" sz="1800" dirty="0" smtClean="0"/>
              <a:t>[9] 1948Mi12 – D.R. Miller, R.C. Thompson, B.B. Cunningham. Phys. Rev. 74 (1948) 347. Half-life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[10] 1998Sc28 - E. </a:t>
            </a:r>
            <a:r>
              <a:rPr lang="en-US" sz="1800" dirty="0" err="1" smtClean="0">
                <a:solidFill>
                  <a:srgbClr val="00B050"/>
                </a:solidFill>
              </a:rPr>
              <a:t>Schönfeld</a:t>
            </a:r>
            <a:r>
              <a:rPr lang="en-US" sz="1800" dirty="0" smtClean="0">
                <a:solidFill>
                  <a:srgbClr val="00B050"/>
                </a:solidFill>
              </a:rPr>
              <a:t>, .Appl. </a:t>
            </a:r>
            <a:r>
              <a:rPr lang="en-US" sz="1800" dirty="0" err="1" smtClean="0">
                <a:solidFill>
                  <a:srgbClr val="00B050"/>
                </a:solidFill>
              </a:rPr>
              <a:t>Radiat</a:t>
            </a:r>
            <a:r>
              <a:rPr lang="en-US" sz="1800" dirty="0" smtClean="0">
                <a:solidFill>
                  <a:srgbClr val="00B050"/>
                </a:solidFill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</a:rPr>
              <a:t>Isot</a:t>
            </a:r>
            <a:r>
              <a:rPr lang="en-US" sz="1800" dirty="0" smtClean="0">
                <a:solidFill>
                  <a:srgbClr val="00B050"/>
                </a:solidFill>
              </a:rPr>
              <a:t>. 49 (1998) 1353. Fractional EC probabilities</a:t>
            </a:r>
          </a:p>
          <a:p>
            <a:pPr>
              <a:buNone/>
            </a:pPr>
            <a:r>
              <a:rPr lang="en-US" sz="1800" dirty="0" smtClean="0"/>
              <a:t>[11] 1956Ar33 – E. </a:t>
            </a:r>
            <a:r>
              <a:rPr lang="en-US" sz="1800" dirty="0" err="1" smtClean="0"/>
              <a:t>Arbman</a:t>
            </a:r>
            <a:r>
              <a:rPr lang="en-US" sz="1800" dirty="0" smtClean="0"/>
              <a:t>, N. </a:t>
            </a:r>
            <a:r>
              <a:rPr lang="en-US" sz="1800" dirty="0" err="1" smtClean="0"/>
              <a:t>Svartholm</a:t>
            </a:r>
            <a:r>
              <a:rPr lang="en-US" sz="1800" dirty="0" smtClean="0"/>
              <a:t>. Ark. </a:t>
            </a:r>
            <a:r>
              <a:rPr lang="en-US" sz="1800" dirty="0" err="1" smtClean="0"/>
              <a:t>Fysik</a:t>
            </a:r>
            <a:r>
              <a:rPr lang="en-US" sz="1800" dirty="0" smtClean="0"/>
              <a:t> 10 (1956) 1. Positron emission energy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[12] 1971Go40 - N.B. Gove, M.J. Martin. </a:t>
            </a:r>
            <a:r>
              <a:rPr lang="en-US" sz="1800" dirty="0" err="1" smtClean="0">
                <a:solidFill>
                  <a:srgbClr val="00B050"/>
                </a:solidFill>
              </a:rPr>
              <a:t>Nucl</a:t>
            </a:r>
            <a:r>
              <a:rPr lang="en-US" sz="1800" dirty="0" smtClean="0">
                <a:solidFill>
                  <a:srgbClr val="00B050"/>
                </a:solidFill>
              </a:rPr>
              <a:t>. Data  Tables 10 (1971) 205. EC/positron ratios, log ft</a:t>
            </a:r>
          </a:p>
          <a:p>
            <a:pPr>
              <a:buNone/>
            </a:pPr>
            <a:r>
              <a:rPr lang="en-US" sz="1800" dirty="0" smtClean="0"/>
              <a:t>[13] 1977Ya08 - R.P. </a:t>
            </a:r>
            <a:r>
              <a:rPr lang="en-US" sz="1800" dirty="0" err="1" smtClean="0"/>
              <a:t>Yaffe</a:t>
            </a:r>
            <a:r>
              <a:rPr lang="en-US" sz="1800" dirty="0" smtClean="0"/>
              <a:t>, R.A. Meyer. Phys. Rev. C 16 (1977) 1581. Gamma ray energies, Gamma-ray relative emission probabilities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[14] 1972McYW – L.D. </a:t>
            </a:r>
            <a:r>
              <a:rPr lang="en-US" sz="1800" dirty="0" err="1" smtClean="0">
                <a:solidFill>
                  <a:srgbClr val="00B050"/>
                </a:solidFill>
              </a:rPr>
              <a:t>McIsaac</a:t>
            </a:r>
            <a:r>
              <a:rPr lang="en-US" sz="1800" dirty="0" smtClean="0">
                <a:solidFill>
                  <a:srgbClr val="00B050"/>
                </a:solidFill>
              </a:rPr>
              <a:t>, R.J. </a:t>
            </a:r>
            <a:r>
              <a:rPr lang="en-US" sz="1800" dirty="0" err="1" smtClean="0">
                <a:solidFill>
                  <a:srgbClr val="00B050"/>
                </a:solidFill>
              </a:rPr>
              <a:t>Gehrke</a:t>
            </a:r>
            <a:r>
              <a:rPr lang="en-US" sz="1800" dirty="0" smtClean="0">
                <a:solidFill>
                  <a:srgbClr val="00B050"/>
                </a:solidFill>
              </a:rPr>
              <a:t>. ANCR-1088 (1972) 384. Gamma ray energies, Gamma-ray relative emission probabilities</a:t>
            </a:r>
          </a:p>
          <a:p>
            <a:pPr>
              <a:buNone/>
            </a:pPr>
            <a:r>
              <a:rPr lang="en-US" sz="1800" dirty="0" smtClean="0"/>
              <a:t>[15] 2008Ki07 - T. </a:t>
            </a:r>
            <a:r>
              <a:rPr lang="en-US" sz="1800" dirty="0" err="1" smtClean="0"/>
              <a:t>Kibédi</a:t>
            </a:r>
            <a:r>
              <a:rPr lang="en-US" sz="1800" dirty="0" smtClean="0"/>
              <a:t>, T.W. Burrows, M.B. </a:t>
            </a:r>
            <a:r>
              <a:rPr lang="en-US" sz="1800" dirty="0" err="1" smtClean="0"/>
              <a:t>Trzhaskovskaya</a:t>
            </a:r>
            <a:r>
              <a:rPr lang="en-US" sz="1800" dirty="0" smtClean="0"/>
              <a:t>, P.M. Davidson, C.W. Nestor Jr. </a:t>
            </a:r>
            <a:r>
              <a:rPr lang="en-US" sz="1800" dirty="0" err="1" smtClean="0"/>
              <a:t>Nucl</a:t>
            </a:r>
            <a:r>
              <a:rPr lang="en-US" sz="1800" dirty="0" smtClean="0"/>
              <a:t>. </a:t>
            </a:r>
            <a:r>
              <a:rPr lang="en-US" sz="1800" dirty="0" err="1" smtClean="0"/>
              <a:t>Instrum</a:t>
            </a:r>
            <a:r>
              <a:rPr lang="en-US" sz="1800" dirty="0" smtClean="0"/>
              <a:t>. Meth. Phys. Res. A 589 (2008) 202. Theoretical ICC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[16] 1996Sc06 - E. </a:t>
            </a:r>
            <a:r>
              <a:rPr lang="en-US" sz="1800" dirty="0" err="1" smtClean="0">
                <a:solidFill>
                  <a:srgbClr val="00B050"/>
                </a:solidFill>
              </a:rPr>
              <a:t>Schönfeld</a:t>
            </a:r>
            <a:r>
              <a:rPr lang="en-US" sz="1800" dirty="0" smtClean="0">
                <a:solidFill>
                  <a:srgbClr val="00B050"/>
                </a:solidFill>
              </a:rPr>
              <a:t>, H. Janssen. </a:t>
            </a:r>
            <a:r>
              <a:rPr lang="en-US" sz="1800" dirty="0" err="1" smtClean="0">
                <a:solidFill>
                  <a:srgbClr val="00B050"/>
                </a:solidFill>
              </a:rPr>
              <a:t>Nucl</a:t>
            </a:r>
            <a:r>
              <a:rPr lang="en-US" sz="1800" dirty="0" smtClean="0">
                <a:solidFill>
                  <a:srgbClr val="00B050"/>
                </a:solidFill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</a:rPr>
              <a:t>Instrum</a:t>
            </a:r>
            <a:r>
              <a:rPr lang="en-US" sz="1800" dirty="0" smtClean="0">
                <a:solidFill>
                  <a:srgbClr val="00B050"/>
                </a:solidFill>
              </a:rPr>
              <a:t>. Meth. Phys. Res. A 369 (1996) 527. Atomic Data</a:t>
            </a:r>
          </a:p>
          <a:p>
            <a:pPr>
              <a:buNone/>
            </a:pPr>
            <a:r>
              <a:rPr lang="en-US" sz="1800" dirty="0" smtClean="0"/>
              <a:t>[17] 2000Sc47 - E. </a:t>
            </a:r>
            <a:r>
              <a:rPr lang="en-US" sz="1800" dirty="0" err="1" smtClean="0"/>
              <a:t>Schönfeld</a:t>
            </a:r>
            <a:r>
              <a:rPr lang="en-US" sz="1800" dirty="0" smtClean="0"/>
              <a:t>, H. Janssen. Appl. </a:t>
            </a:r>
            <a:r>
              <a:rPr lang="en-US" sz="1800" dirty="0" err="1" smtClean="0"/>
              <a:t>Radiat</a:t>
            </a:r>
            <a:r>
              <a:rPr lang="en-US" sz="1800" dirty="0" smtClean="0"/>
              <a:t>. </a:t>
            </a:r>
            <a:r>
              <a:rPr lang="en-US" sz="1800" dirty="0" err="1" smtClean="0"/>
              <a:t>Isot</a:t>
            </a:r>
            <a:r>
              <a:rPr lang="en-US" sz="1800" dirty="0" smtClean="0"/>
              <a:t>. 52 (2000) 595. P(X), P(</a:t>
            </a:r>
            <a:r>
              <a:rPr lang="en-US" sz="1800" dirty="0" err="1" smtClean="0"/>
              <a:t>Ae</a:t>
            </a:r>
            <a:r>
              <a:rPr lang="en-US" sz="1800" dirty="0" smtClean="0"/>
              <a:t>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baseline="30000" dirty="0" smtClean="0"/>
              <a:t>52</a:t>
            </a:r>
            <a:r>
              <a:rPr lang="en-US" dirty="0" smtClean="0"/>
              <a:t>Fe (cont.)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evaluation was peer-reviewed by a DDEP reviewer (Dr. Alan Nichols) during November 2013 – February 2014  and the proposed modifications were implemented in the final version of the evaluation in order to improve the results.</a:t>
            </a:r>
          </a:p>
          <a:p>
            <a:endParaRPr lang="en-US" dirty="0" smtClean="0"/>
          </a:p>
          <a:p>
            <a:r>
              <a:rPr lang="en-US" dirty="0" smtClean="0"/>
              <a:t>The Evaluation was published in the DDEP database (NUCLEIDE) since March 7, 2014 and will be included in the next </a:t>
            </a:r>
            <a:r>
              <a:rPr lang="en-US" dirty="0" err="1" smtClean="0"/>
              <a:t>Monographie</a:t>
            </a:r>
            <a:r>
              <a:rPr lang="en-US" dirty="0" smtClean="0"/>
              <a:t> BIPM-5, Vol. 8.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baseline="30000" dirty="0" smtClean="0"/>
              <a:t>52</a:t>
            </a:r>
            <a:r>
              <a:rPr lang="en-US" dirty="0" smtClean="0"/>
              <a:t>Fe (cont.)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52</a:t>
            </a:r>
            <a:r>
              <a:rPr lang="en-US" dirty="0" smtClean="0"/>
              <a:t>Fe decays 100% by electron capture and β+ to excited levels and the ground state of </a:t>
            </a:r>
            <a:r>
              <a:rPr lang="en-US" baseline="30000" dirty="0" smtClean="0"/>
              <a:t>52</a:t>
            </a:r>
            <a:r>
              <a:rPr lang="en-US" dirty="0" smtClean="0"/>
              <a:t>Mn.</a:t>
            </a:r>
          </a:p>
          <a:p>
            <a:endParaRPr lang="en-US" dirty="0" smtClean="0"/>
          </a:p>
          <a:p>
            <a:r>
              <a:rPr lang="en-US" dirty="0" smtClean="0"/>
              <a:t>The isomer </a:t>
            </a:r>
            <a:r>
              <a:rPr lang="en-US" baseline="30000" dirty="0" smtClean="0"/>
              <a:t>52m</a:t>
            </a:r>
            <a:r>
              <a:rPr lang="en-US" dirty="0" smtClean="0"/>
              <a:t>Mn is created within this decay chain: the excitation energy is 377.7 </a:t>
            </a:r>
            <a:r>
              <a:rPr lang="en-US" dirty="0" err="1" smtClean="0"/>
              <a:t>keV</a:t>
            </a:r>
            <a:r>
              <a:rPr lang="en-US" dirty="0" smtClean="0"/>
              <a:t> and the half-life 21.1(2) minutes, according to </a:t>
            </a:r>
            <a:r>
              <a:rPr lang="en-US" dirty="0" err="1" smtClean="0"/>
              <a:t>Junde</a:t>
            </a:r>
            <a:r>
              <a:rPr lang="en-US" dirty="0" smtClean="0"/>
              <a:t> </a:t>
            </a:r>
            <a:r>
              <a:rPr lang="en-US" dirty="0" err="1" smtClean="0"/>
              <a:t>Huo</a:t>
            </a:r>
            <a:r>
              <a:rPr lang="en-US" dirty="0" smtClean="0"/>
              <a:t>, Su </a:t>
            </a:r>
            <a:r>
              <a:rPr lang="en-US" dirty="0" err="1" smtClean="0"/>
              <a:t>Huo</a:t>
            </a:r>
            <a:r>
              <a:rPr lang="en-US" dirty="0" smtClean="0"/>
              <a:t>, </a:t>
            </a:r>
            <a:r>
              <a:rPr lang="en-US" dirty="0" err="1" smtClean="0"/>
              <a:t>Chunhui</a:t>
            </a:r>
            <a:r>
              <a:rPr lang="en-US" dirty="0" smtClean="0"/>
              <a:t> Ma. </a:t>
            </a:r>
            <a:r>
              <a:rPr lang="en-US" dirty="0" err="1" smtClean="0"/>
              <a:t>Nucl</a:t>
            </a:r>
            <a:r>
              <a:rPr lang="en-US" dirty="0" smtClean="0"/>
              <a:t>. Data Sheets 108 (2007) 773.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2601</Words>
  <Application>Microsoft Office PowerPoint</Application>
  <PresentationFormat>Expunere pe ecran (4:3)</PresentationFormat>
  <Paragraphs>294</Paragraphs>
  <Slides>32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3" baseType="lpstr">
      <vt:lpstr>Temă Office</vt:lpstr>
      <vt:lpstr>“Improved nuclear decay data for some new emerging medical isotopes”, IAEA Research Contract no. 17442/2012</vt:lpstr>
      <vt:lpstr>Introduction</vt:lpstr>
      <vt:lpstr>Procedures (DDEP):</vt:lpstr>
      <vt:lpstr>Some difficulties at IFIN-HH/LMR:</vt:lpstr>
      <vt:lpstr>Main result: Evaluation of 52Fe</vt:lpstr>
      <vt:lpstr>References List (1):</vt:lpstr>
      <vt:lpstr>References List (2):</vt:lpstr>
      <vt:lpstr>Evaluation of 52Fe (cont.)</vt:lpstr>
      <vt:lpstr>Evaluation of 52Fe (cont.)</vt:lpstr>
      <vt:lpstr>Diapozitivul 10</vt:lpstr>
      <vt:lpstr>Evaluation of 52Fe (cont.)</vt:lpstr>
      <vt:lpstr>52Fe Half-life: T1/2 , Table 1</vt:lpstr>
      <vt:lpstr>52Fe: Electron Capture and β+ transitions</vt:lpstr>
      <vt:lpstr>Diapozitivul 14</vt:lpstr>
      <vt:lpstr>Electron capture (EC) and β+ transitions in the 52Fe decay, Table 2</vt:lpstr>
      <vt:lpstr>52Fe decay: Gamma-ray transitions</vt:lpstr>
      <vt:lpstr>52Fe decay: Gamma-ray transitions</vt:lpstr>
      <vt:lpstr>Normalization Factor:</vt:lpstr>
      <vt:lpstr>52Fe decay: Gamma-ray transitions</vt:lpstr>
      <vt:lpstr>Energy and relative emission probability of the gamma-rays following the 52Fe decay, Table 3</vt:lpstr>
      <vt:lpstr>Gamma transitions following the 52Fe decay and Internal Conversion Coefficients, Table 4</vt:lpstr>
      <vt:lpstr>Absolute γ-ray emission probabilities following the 52Fe decay, Table 5</vt:lpstr>
      <vt:lpstr>Atomic data   </vt:lpstr>
      <vt:lpstr>Evaluated Electron emission probabilities (Auger, A, and conversion electrons, ec), Table 6</vt:lpstr>
      <vt:lpstr>Evaluated X-ray emission probabilities  (K and L components), Table 7</vt:lpstr>
      <vt:lpstr>Data consistency analysis</vt:lpstr>
      <vt:lpstr>Data consistency analysis </vt:lpstr>
      <vt:lpstr>Dissemination</vt:lpstr>
      <vt:lpstr>Objectives for the next period</vt:lpstr>
      <vt:lpstr>Conclusion</vt:lpstr>
      <vt:lpstr>THANKS are due to: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“Improved nuclear decay data for some new emerging medical isotopes”, IAEA Research contract 17442/2012</dc:title>
  <dc:creator>Aurelian</dc:creator>
  <cp:lastModifiedBy>Aurelian</cp:lastModifiedBy>
  <cp:revision>72</cp:revision>
  <dcterms:created xsi:type="dcterms:W3CDTF">2014-12-07T20:33:44Z</dcterms:created>
  <dcterms:modified xsi:type="dcterms:W3CDTF">2014-12-08T08:56:33Z</dcterms:modified>
</cp:coreProperties>
</file>