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3" r:id="rId1"/>
  </p:sldMasterIdLst>
  <p:notesMasterIdLst>
    <p:notesMasterId r:id="rId12"/>
  </p:notesMasterIdLst>
  <p:handoutMasterIdLst>
    <p:handoutMasterId r:id="rId13"/>
  </p:handoutMasterIdLst>
  <p:sldIdLst>
    <p:sldId id="403" r:id="rId2"/>
    <p:sldId id="400" r:id="rId3"/>
    <p:sldId id="399" r:id="rId4"/>
    <p:sldId id="409" r:id="rId5"/>
    <p:sldId id="401" r:id="rId6"/>
    <p:sldId id="405" r:id="rId7"/>
    <p:sldId id="406" r:id="rId8"/>
    <p:sldId id="412" r:id="rId9"/>
    <p:sldId id="410" r:id="rId10"/>
    <p:sldId id="411" r:id="rId11"/>
  </p:sldIdLst>
  <p:sldSz cx="9144000" cy="6858000" type="screen4x3"/>
  <p:notesSz cx="6669088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9900"/>
    <a:srgbClr val="33CC33"/>
    <a:srgbClr val="003300"/>
    <a:srgbClr val="000099"/>
    <a:srgbClr val="FF6600"/>
    <a:srgbClr val="00FF00"/>
    <a:srgbClr val="FF33CC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2" autoAdjust="0"/>
    <p:restoredTop sz="94555" autoAdjust="0"/>
  </p:normalViewPr>
  <p:slideViewPr>
    <p:cSldViewPr>
      <p:cViewPr>
        <p:scale>
          <a:sx n="81" d="100"/>
          <a:sy n="81" d="100"/>
        </p:scale>
        <p:origin x="-978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90" y="-102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CE9A3E-CCDB-468F-A126-5C84E4D4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52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645EB9C-E095-4CA1-9E86-BDA23AAD7D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57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45EB9C-E095-4CA1-9E86-BDA23AAD7D5D}" type="slidenum">
              <a:rPr lang="en-GB" smtClean="0">
                <a:solidFill>
                  <a:srgbClr val="1F497D"/>
                </a:solidFill>
              </a:rPr>
              <a:pPr>
                <a:defRPr/>
              </a:pPr>
              <a:t>3</a:t>
            </a:fld>
            <a:endParaRPr lang="en-GB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7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2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8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9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3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6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4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6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5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2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8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>
                <a:latin typeface="Times New Roman" pitchFamily="18" charset="0"/>
              </a:rPr>
              <a:t>ND2013 - </a:t>
            </a:r>
            <a:r>
              <a:rPr lang="en-GB" dirty="0" smtClean="0">
                <a:latin typeface="Times New Roman" pitchFamily="18" charset="0"/>
              </a:rPr>
              <a:t>Nuclear Data for Science and Technology conference</a:t>
            </a:r>
            <a:endParaRPr lang="en-GB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GB" dirty="0" smtClean="0">
                <a:latin typeface="Times New Roman" pitchFamily="18" charset="0"/>
              </a:rPr>
              <a:t>4-8 March 2013 , Sheraton New York Hotel &amp; Towers, NY, USA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latin typeface="Times New Roman" pitchFamily="18" charset="0"/>
              </a:rPr>
              <a:t>Alan L. Nichols and Roberto Capote*</a:t>
            </a:r>
            <a:endParaRPr lang="en-US" baseline="3000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dirty="0" smtClean="0">
                <a:latin typeface="Times New Roman" pitchFamily="18" charset="0"/>
              </a:rPr>
              <a:t>* corresponding author: </a:t>
            </a:r>
            <a:r>
              <a:rPr lang="en-US" u="sng" dirty="0" smtClean="0">
                <a:latin typeface="Times New Roman" pitchFamily="18" charset="0"/>
              </a:rPr>
              <a:t>R.CapoteNoy@iaea.org</a:t>
            </a:r>
            <a:r>
              <a:rPr lang="en-US" dirty="0" smtClean="0">
                <a:latin typeface="Times New Roman" pitchFamily="18" charset="0"/>
              </a:rPr>
              <a:t> 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 userDrawn="1"/>
        </p:nvSpPr>
        <p:spPr bwMode="ltGray">
          <a:xfrm>
            <a:off x="330200" y="6248400"/>
            <a:ext cx="8585200" cy="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endParaRPr lang="en-US" sz="4000" b="1">
              <a:solidFill>
                <a:srgbClr val="221304"/>
              </a:solidFill>
              <a:latin typeface="Times New Roman" pitchFamily="18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 userDrawn="1"/>
        </p:nvSpPr>
        <p:spPr bwMode="auto">
          <a:xfrm>
            <a:off x="152400" y="6308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fld id="{5125E464-177E-4A1B-B7D9-E25E5FB2D37D}" type="slidenum">
              <a:rPr lang="es-ES" sz="2000" b="1">
                <a:solidFill>
                  <a:srgbClr val="0000FF"/>
                </a:solidFill>
                <a:latin typeface="Times New Roman" pitchFamily="18" charset="0"/>
              </a:rPr>
              <a:pPr algn="l">
                <a:defRPr/>
              </a:pPr>
              <a:t>‹#›</a:t>
            </a:fld>
            <a:endParaRPr lang="es-E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8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R.CapoteNoy@iaea.org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85800" y="6324600"/>
            <a:ext cx="8278688" cy="457200"/>
          </a:xfrm>
        </p:spPr>
        <p:txBody>
          <a:bodyPr/>
          <a:lstStyle/>
          <a:p>
            <a:pPr lvl="0" algn="ctr"/>
            <a:r>
              <a:rPr lang="en-GB" sz="1400" b="1" dirty="0">
                <a:solidFill>
                  <a:prstClr val="black"/>
                </a:solidFill>
              </a:rPr>
              <a:t>2</a:t>
            </a:r>
            <a:r>
              <a:rPr lang="en-GB" sz="1400" b="1" baseline="30000" dirty="0">
                <a:solidFill>
                  <a:prstClr val="black"/>
                </a:solidFill>
              </a:rPr>
              <a:t>nd</a:t>
            </a:r>
            <a:r>
              <a:rPr lang="en-GB" sz="1400" b="1" dirty="0">
                <a:solidFill>
                  <a:prstClr val="black"/>
                </a:solidFill>
              </a:rPr>
              <a:t> RCM: Nuclear Data for Charged-particle Monitor Reactions and Medical Isotope </a:t>
            </a:r>
            <a:r>
              <a:rPr lang="en-GB" sz="1400" b="1" dirty="0" smtClean="0">
                <a:solidFill>
                  <a:prstClr val="black"/>
                </a:solidFill>
              </a:rPr>
              <a:t>Production</a:t>
            </a:r>
          </a:p>
          <a:p>
            <a:pPr algn="ctr">
              <a:defRPr/>
            </a:pPr>
            <a:r>
              <a:rPr lang="en-GB" sz="1400" b="1" dirty="0" smtClean="0">
                <a:solidFill>
                  <a:prstClr val="black"/>
                </a:solidFill>
              </a:rPr>
              <a:t>8 – 12 December 2014, IAEA, Vienna International Centre, Vienna, Austria</a:t>
            </a:r>
            <a:endParaRPr lang="en-GB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7504" y="0"/>
            <a:ext cx="903649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760"/>
              </a:lnSpc>
              <a:spcBef>
                <a:spcPct val="20000"/>
              </a:spcBef>
              <a:defRPr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Nuclear Data for Charged-particle Monitor Reactions and Medical Isotope Production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022461"/>
            <a:ext cx="4572000" cy="36050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b="1" dirty="0" smtClean="0">
              <a:solidFill>
                <a:prstClr val="black"/>
              </a:solidFill>
              <a:latin typeface="Lucida Sans Unicode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b="1" dirty="0">
              <a:solidFill>
                <a:prstClr val="black"/>
              </a:solidFill>
              <a:latin typeface="Lucida Sans Unicode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 smtClean="0">
                <a:solidFill>
                  <a:prstClr val="black"/>
                </a:solidFill>
                <a:latin typeface="Lucida Sans Unicode"/>
              </a:rPr>
              <a:t>Alan </a:t>
            </a: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Nichols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Department of Physics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University of Surrey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Guildford, UK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&amp;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 err="1">
                <a:solidFill>
                  <a:prstClr val="black"/>
                </a:solidFill>
                <a:latin typeface="Lucida Sans Unicode"/>
              </a:rPr>
              <a:t>Manipal</a:t>
            </a: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 University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latin typeface="Lucida Sans Unicode"/>
              </a:rPr>
              <a:t>Karnataka, India</a:t>
            </a:r>
            <a:endParaRPr lang="en-GB" sz="1800" b="1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4920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GB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Alan Nichols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8054" cy="11426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ts val="400"/>
              </a:spcBef>
              <a:defRPr/>
            </a:pPr>
            <a:r>
              <a:rPr lang="en-GB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Intermediate-term Nuclear Data Needs for Medical Applications: Cross Sections and Decay Data</a:t>
            </a:r>
            <a:endParaRPr lang="en-US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9850" y="1331913"/>
            <a:ext cx="9150350" cy="53736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2DA2BF"/>
              </a:buClr>
              <a:buFontTx/>
              <a:buNone/>
              <a:defRPr/>
            </a:pPr>
            <a:r>
              <a:rPr lang="en-GB" sz="2000" b="1" dirty="0" smtClean="0">
                <a:solidFill>
                  <a:srgbClr val="33CC33"/>
                </a:solidFill>
                <a:cs typeface="Times New Roman" pitchFamily="18" charset="0"/>
              </a:rPr>
              <a:t>       Relevant recent past</a:t>
            </a:r>
            <a:r>
              <a:rPr lang="en-GB" sz="2000" b="1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pPr marL="450850" eaLnBrk="1" hangingPunct="1"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000000"/>
                </a:solidFill>
                <a:cs typeface="Times New Roman" pitchFamily="18" charset="0"/>
              </a:rPr>
              <a:t>Cross sections 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− IAEA-NDS CRP 1995−2000: Charged Particle Cross-Section Database for Medical Radioisotope Production: Diagnostic Radioisotopes and Monitor Reactions, IAEA-TECDOC-1211, May 2001 </a:t>
            </a:r>
          </a:p>
          <a:p>
            <a:pPr marL="450850" eaLnBrk="1" hangingPunct="1"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000000"/>
                </a:solidFill>
                <a:cs typeface="Times New Roman" pitchFamily="18" charset="0"/>
              </a:rPr>
              <a:t>Cross sections 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− IAEA-NDS CRP 2003−2010: Nuclear Data for the Production of Therapeutic Radionuclides, IAEA Technical Reports Series No. 473, IAEA, Vienna, Austria, December 2011</a:t>
            </a:r>
            <a:endParaRPr lang="en-GB" sz="16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107950" eaLnBrk="1" hangingPunct="1">
              <a:buClr>
                <a:srgbClr val="2DA2BF"/>
              </a:buClr>
              <a:defRPr/>
            </a:pPr>
            <a:endParaRPr lang="en-GB" sz="10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0" indent="0" eaLnBrk="1" hangingPunct="1">
              <a:buClr>
                <a:srgbClr val="2DA2BF"/>
              </a:buClr>
              <a:buFontTx/>
              <a:buNone/>
              <a:defRPr/>
            </a:pPr>
            <a:r>
              <a:rPr lang="en-GB" sz="2000" b="1" dirty="0" smtClean="0">
                <a:solidFill>
                  <a:srgbClr val="33CC33"/>
                </a:solidFill>
                <a:cs typeface="Times New Roman" pitchFamily="18" charset="0"/>
              </a:rPr>
              <a:t>      Immediate past and future</a:t>
            </a:r>
            <a:r>
              <a:rPr lang="en-GB" sz="2000" b="1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pPr marL="107950" indent="0" eaLnBrk="1" hangingPunct="1">
              <a:spcBef>
                <a:spcPts val="0"/>
              </a:spcBef>
              <a:buClr>
                <a:srgbClr val="2DA2BF"/>
              </a:buClr>
              <a:buFontTx/>
              <a:buNone/>
              <a:defRPr/>
            </a:pPr>
            <a:r>
              <a:rPr lang="en-GB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cs typeface="Times New Roman" pitchFamily="18" charset="0"/>
              </a:rPr>
              <a:t>    Cross sections and decay data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:</a:t>
            </a:r>
          </a:p>
          <a:p>
            <a:pPr marL="450850" eaLnBrk="1" hangingPunct="1">
              <a:spcBef>
                <a:spcPts val="600"/>
              </a:spcBef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FF0000"/>
                </a:solidFill>
                <a:cs typeface="Times New Roman"/>
              </a:rPr>
              <a:t>High-Precision Beta-intensity Measurements and Evaluations for Specific PET Radioisotopes </a:t>
            </a:r>
          </a:p>
          <a:p>
            <a:pPr marL="107950" indent="0" eaLnBrk="1" hangingPunct="1">
              <a:spcBef>
                <a:spcPts val="0"/>
              </a:spcBef>
              <a:buClr>
                <a:srgbClr val="2DA2BF"/>
              </a:buClr>
              <a:buFontTx/>
              <a:buNone/>
              <a:defRPr/>
            </a:pPr>
            <a:r>
              <a:rPr lang="en-GB" sz="1600" b="1" dirty="0">
                <a:solidFill>
                  <a:srgbClr val="FF0000"/>
                </a:solidFill>
                <a:cs typeface="Times New Roman"/>
              </a:rPr>
              <a:t>	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(see IAEA report INDC(NDS)-0535, 2008)</a:t>
            </a:r>
          </a:p>
          <a:p>
            <a:pPr marL="450850" eaLnBrk="1" hangingPunct="1">
              <a:spcBef>
                <a:spcPts val="600"/>
              </a:spcBef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Improvements in Charged-particle Monitor Reactions and Nuclear Data for Medical Isotope Production	(see IAEA report INDC(NDS)-0591, 2011)</a:t>
            </a:r>
          </a:p>
          <a:p>
            <a:pPr marL="450850" eaLnBrk="1" hangingPunct="1">
              <a:spcBef>
                <a:spcPts val="600"/>
              </a:spcBef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FF0000"/>
                </a:solidFill>
                <a:cs typeface="Times New Roman"/>
              </a:rPr>
              <a:t>First Coordinated Research Meeting on Nuclear Data for Charged-particle Monitor Reactions and Medical Isotope Production	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(see IAEA report INDC(NDS)-0630, 2013)</a:t>
            </a:r>
          </a:p>
          <a:p>
            <a:pPr marL="450850" eaLnBrk="1" hangingPunct="1">
              <a:spcBef>
                <a:spcPts val="600"/>
              </a:spcBef>
              <a:buClr>
                <a:srgbClr val="2DA2BF"/>
              </a:buClr>
              <a:buFont typeface="Wingdings" pitchFamily="2" charset="2"/>
              <a:buChar char="q"/>
              <a:defRPr/>
            </a:pPr>
            <a:r>
              <a:rPr lang="en-GB" sz="1600" b="1" dirty="0" smtClean="0">
                <a:solidFill>
                  <a:srgbClr val="FF0000"/>
                </a:solidFill>
                <a:cs typeface="Times New Roman"/>
              </a:rPr>
              <a:t>Intermediate-term Nuclear Data Needs for Medical Applications: Cross Sections and Decay Data 	</a:t>
            </a:r>
            <a:r>
              <a:rPr lang="en-GB" sz="1600" b="1" dirty="0" smtClean="0">
                <a:solidFill>
                  <a:srgbClr val="000000"/>
                </a:solidFill>
                <a:cs typeface="Times New Roman"/>
              </a:rPr>
              <a:t>(see IAEA report INDC(NDS)-0596, 2011)</a:t>
            </a:r>
            <a:endParaRPr lang="en-GB" sz="1600" b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GB" b="1" dirty="0" smtClean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3040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477328"/>
            <a:ext cx="9117013" cy="4543960"/>
          </a:xfrm>
          <a:prstGeom prst="rect">
            <a:avLst/>
          </a:prstGeom>
        </p:spPr>
        <p:txBody>
          <a:bodyPr/>
          <a:lstStyle/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endParaRPr lang="en-US" sz="1400" dirty="0" smtClean="0"/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smtClean="0"/>
              <a:t>Marie-Martine </a:t>
            </a:r>
            <a:r>
              <a:rPr lang="en-US" sz="1400" dirty="0" err="1" smtClean="0"/>
              <a:t>B</a:t>
            </a:r>
            <a:r>
              <a:rPr lang="en-US" sz="1400" dirty="0" err="1" smtClean="0">
                <a:cs typeface="Times New Roman"/>
              </a:rPr>
              <a:t>é</a:t>
            </a:r>
            <a:r>
              <a:rPr lang="en-US" sz="1400" dirty="0" smtClean="0">
                <a:cs typeface="Times New Roman"/>
              </a:rPr>
              <a:t>	</a:t>
            </a:r>
            <a:r>
              <a:rPr lang="en-US" sz="1400" dirty="0" err="1" smtClean="0">
                <a:cs typeface="Times New Roman"/>
              </a:rPr>
              <a:t>Laboratoire</a:t>
            </a:r>
            <a:r>
              <a:rPr lang="en-US" sz="1400" dirty="0" smtClean="0">
                <a:cs typeface="Times New Roman"/>
              </a:rPr>
              <a:t> National Henri Becquerel, CEA </a:t>
            </a:r>
            <a:r>
              <a:rPr lang="en-US" sz="1400" dirty="0" err="1" smtClean="0">
                <a:cs typeface="Times New Roman"/>
              </a:rPr>
              <a:t>Saclay</a:t>
            </a:r>
            <a:r>
              <a:rPr lang="en-US" sz="1400" dirty="0" smtClean="0">
                <a:cs typeface="Times New Roman"/>
              </a:rPr>
              <a:t>, France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smtClean="0">
                <a:cs typeface="Times New Roman"/>
              </a:rPr>
              <a:t>Brett Carlson	</a:t>
            </a:r>
            <a:r>
              <a:rPr lang="en-US" sz="1400" dirty="0" err="1" smtClean="0">
                <a:cs typeface="Times New Roman"/>
              </a:rPr>
              <a:t>Instituto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Tecnologico</a:t>
            </a:r>
            <a:r>
              <a:rPr lang="en-US" sz="1400" dirty="0" smtClean="0">
                <a:cs typeface="Times New Roman"/>
              </a:rPr>
              <a:t> de </a:t>
            </a:r>
            <a:r>
              <a:rPr lang="en-US" sz="1400" dirty="0" err="1" smtClean="0">
                <a:cs typeface="Times New Roman"/>
              </a:rPr>
              <a:t>Aeronautica</a:t>
            </a:r>
            <a:r>
              <a:rPr lang="en-US" sz="1400" dirty="0" smtClean="0">
                <a:cs typeface="Times New Roman"/>
              </a:rPr>
              <a:t>, Brazil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Mazhar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Hussain</a:t>
            </a:r>
            <a:r>
              <a:rPr lang="en-US" sz="1400" dirty="0" smtClean="0">
                <a:cs typeface="Times New Roman"/>
              </a:rPr>
              <a:t>	Government College University, Lahore, Pakistan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smtClean="0">
                <a:cs typeface="Times New Roman"/>
              </a:rPr>
              <a:t>Anatoly </a:t>
            </a:r>
            <a:r>
              <a:rPr lang="en-US" sz="1400" dirty="0" err="1" smtClean="0">
                <a:cs typeface="Times New Roman"/>
              </a:rPr>
              <a:t>Ignatyuk</a:t>
            </a:r>
            <a:r>
              <a:rPr lang="en-US" sz="1400" dirty="0" smtClean="0">
                <a:cs typeface="Times New Roman"/>
              </a:rPr>
              <a:t>	Institute for Physics and Power Engineering, </a:t>
            </a:r>
            <a:r>
              <a:rPr lang="en-US" sz="1400" dirty="0" err="1" smtClean="0">
                <a:cs typeface="Times New Roman"/>
              </a:rPr>
              <a:t>Obninsk</a:t>
            </a:r>
            <a:r>
              <a:rPr lang="en-US" sz="1400" dirty="0" smtClean="0">
                <a:cs typeface="Times New Roman"/>
              </a:rPr>
              <a:t>, Russia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Guinyun</a:t>
            </a:r>
            <a:r>
              <a:rPr lang="en-US" sz="1400" dirty="0" smtClean="0">
                <a:cs typeface="Times New Roman"/>
              </a:rPr>
              <a:t> Kim	</a:t>
            </a:r>
            <a:r>
              <a:rPr lang="en-US" sz="1400" dirty="0" err="1" smtClean="0">
                <a:cs typeface="Times New Roman"/>
              </a:rPr>
              <a:t>Kyungpook</a:t>
            </a:r>
            <a:r>
              <a:rPr lang="en-US" sz="1400" dirty="0" smtClean="0">
                <a:cs typeface="Times New Roman"/>
              </a:rPr>
              <a:t> National University, Republic of Korea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Filip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Kondev</a:t>
            </a:r>
            <a:r>
              <a:rPr lang="en-US" sz="1400" dirty="0" smtClean="0">
                <a:cs typeface="Times New Roman"/>
              </a:rPr>
              <a:t>	Argonne National Laboratory, USA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Ondrej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Lebeda</a:t>
            </a:r>
            <a:r>
              <a:rPr lang="en-US" sz="1400" dirty="0" smtClean="0">
                <a:cs typeface="Times New Roman"/>
              </a:rPr>
              <a:t>	Nuclear Physics </a:t>
            </a:r>
            <a:r>
              <a:rPr lang="en-US" sz="1400" dirty="0" err="1" smtClean="0">
                <a:cs typeface="Times New Roman"/>
              </a:rPr>
              <a:t>Institiute</a:t>
            </a:r>
            <a:r>
              <a:rPr lang="en-US" sz="1400" dirty="0" smtClean="0">
                <a:cs typeface="Times New Roman"/>
              </a:rPr>
              <a:t>, Academy of Sciences, </a:t>
            </a:r>
            <a:r>
              <a:rPr lang="en-US" sz="1400" dirty="0" err="1" smtClean="0">
                <a:cs typeface="Times New Roman"/>
              </a:rPr>
              <a:t>Rez</a:t>
            </a:r>
            <a:r>
              <a:rPr lang="en-US" sz="1400" dirty="0" smtClean="0">
                <a:cs typeface="Times New Roman"/>
              </a:rPr>
              <a:t>, Czech Republic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smtClean="0">
                <a:cs typeface="Times New Roman"/>
              </a:rPr>
              <a:t>Aurelian Luca	National Institute of Physics and Nuclear Engineering, Romania</a:t>
            </a:r>
          </a:p>
          <a:p>
            <a:pPr marL="109537" indent="0" eaLnBrk="1" hangingPunct="1">
              <a:buClr>
                <a:srgbClr val="2DA2BF"/>
              </a:buClr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solidFill>
                  <a:prstClr val="black"/>
                </a:solidFill>
              </a:rPr>
              <a:t>Yasuki</a:t>
            </a:r>
            <a:r>
              <a:rPr lang="en-US" sz="1400" dirty="0" smtClean="0">
                <a:solidFill>
                  <a:prstClr val="black"/>
                </a:solidFill>
              </a:rPr>
              <a:t> Nagai</a:t>
            </a:r>
            <a:r>
              <a:rPr lang="en-US" sz="1400" dirty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Osaka University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, Japan</a:t>
            </a:r>
          </a:p>
          <a:p>
            <a:pPr marL="109537" indent="0" eaLnBrk="1" hangingPunct="1">
              <a:buClr>
                <a:srgbClr val="2DA2BF"/>
              </a:buClr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Haladhara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Naik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Bhabha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 Atomic Research Centre, India</a:t>
            </a:r>
          </a:p>
          <a:p>
            <a:pPr marL="109537" indent="0" eaLnBrk="1" hangingPunct="1">
              <a:buClr>
                <a:srgbClr val="2DA2BF"/>
              </a:buClr>
              <a:buSzTx/>
              <a:buFont typeface="Wingdings 3" pitchFamily="18" charset="2"/>
              <a:buNone/>
              <a:defRPr/>
            </a:pP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Alan Nichols	University of Surrey, UK    	             	[Co-Chairman and Rapporteur]</a:t>
            </a:r>
            <a:endParaRPr lang="en-US" sz="1400" dirty="0" smtClean="0">
              <a:cs typeface="Times New Roman"/>
            </a:endParaRP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Meiring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Nortier</a:t>
            </a:r>
            <a:r>
              <a:rPr lang="en-US" sz="1400" dirty="0">
                <a:cs typeface="Times New Roman"/>
              </a:rPr>
              <a:t>	</a:t>
            </a:r>
            <a:r>
              <a:rPr lang="en-US" sz="1400" dirty="0" smtClean="0">
                <a:cs typeface="Times New Roman"/>
              </a:rPr>
              <a:t>Los Alamos National Laboratory, USA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smtClean="0">
                <a:cs typeface="Times New Roman"/>
              </a:rPr>
              <a:t>Ingo </a:t>
            </a:r>
            <a:r>
              <a:rPr lang="en-US" sz="1400" dirty="0" err="1" smtClean="0">
                <a:cs typeface="Times New Roman"/>
              </a:rPr>
              <a:t>Spahn</a:t>
            </a:r>
            <a:r>
              <a:rPr lang="en-US" sz="1400" dirty="0" smtClean="0">
                <a:cs typeface="Times New Roman"/>
              </a:rPr>
              <a:t>	</a:t>
            </a:r>
            <a:r>
              <a:rPr lang="en-US" sz="1400" dirty="0" err="1" smtClean="0">
                <a:cs typeface="Times New Roman"/>
              </a:rPr>
              <a:t>Forschungszentrum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Jülich</a:t>
            </a:r>
            <a:r>
              <a:rPr lang="en-US" sz="1400" dirty="0" smtClean="0">
                <a:cs typeface="Times New Roman"/>
              </a:rPr>
              <a:t>, Germany 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r>
              <a:rPr lang="en-US" sz="1400" dirty="0" err="1" smtClean="0">
                <a:cs typeface="Times New Roman"/>
              </a:rPr>
              <a:t>Ferenc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Tarkányi</a:t>
            </a:r>
            <a:r>
              <a:rPr lang="en-US" sz="1400" dirty="0" smtClean="0">
                <a:cs typeface="Times New Roman"/>
              </a:rPr>
              <a:t>	Hungarian Academy of Sciences, Hungary         	[Co-Chairman]</a:t>
            </a: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endParaRPr lang="en-US" sz="1000" dirty="0" smtClean="0"/>
          </a:p>
          <a:p>
            <a:pPr marL="109537" indent="0" eaLnBrk="1" hangingPunct="1">
              <a:buClr>
                <a:srgbClr val="2DA2BF"/>
              </a:buClr>
              <a:buSzTx/>
              <a:buFont typeface="Wingdings 3" pitchFamily="18" charset="2"/>
              <a:buNone/>
              <a:defRPr/>
            </a:pPr>
            <a:r>
              <a:rPr lang="en-US" sz="1400" dirty="0">
                <a:solidFill>
                  <a:prstClr val="black"/>
                </a:solidFill>
                <a:cs typeface="Times New Roman"/>
              </a:rPr>
              <a:t>Roberto 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Capote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IAEA 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Nuclear Data Section 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  		[Scientific Secretary]</a:t>
            </a:r>
            <a:endParaRPr lang="en-US" sz="1400" dirty="0">
              <a:solidFill>
                <a:prstClr val="black"/>
              </a:solidFill>
              <a:cs typeface="Times New Roman"/>
            </a:endParaRPr>
          </a:p>
          <a:p>
            <a:pPr marL="109537" indent="0" eaLnBrk="1" hangingPunct="1">
              <a:buSzTx/>
              <a:buFont typeface="Wingdings 3" pitchFamily="18" charset="2"/>
              <a:buNone/>
              <a:defRPr/>
            </a:pPr>
            <a:endParaRPr lang="en-US" sz="2000" dirty="0" smtClean="0">
              <a:latin typeface="+mj-lt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35798" cy="147732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685800" indent="-685800" algn="ctr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en-GB" sz="3600" b="0" dirty="0" smtClean="0">
                <a:solidFill>
                  <a:schemeClr val="tx1"/>
                </a:solidFill>
                <a:effectLst/>
                <a:latin typeface="Frutiger 45 Light" charset="0"/>
                <a:ea typeface="+mn-ea"/>
                <a:cs typeface="+mn-cs"/>
              </a:rPr>
              <a:t/>
            </a:r>
            <a:br>
              <a:rPr lang="en-GB" sz="3600" b="0" dirty="0" smtClean="0">
                <a:solidFill>
                  <a:schemeClr val="tx1"/>
                </a:solidFill>
                <a:effectLst/>
                <a:latin typeface="Frutiger 45 Light" charset="0"/>
                <a:ea typeface="+mn-ea"/>
                <a:cs typeface="+mn-cs"/>
              </a:rPr>
            </a:br>
            <a:r>
              <a:rPr lang="en-GB" sz="3600" b="0" dirty="0" smtClean="0">
                <a:solidFill>
                  <a:schemeClr val="tx1"/>
                </a:solidFill>
                <a:effectLst/>
                <a:latin typeface="Frutiger 45 Light" charset="0"/>
                <a:ea typeface="+mn-ea"/>
                <a:cs typeface="+mn-cs"/>
              </a:rPr>
              <a:t/>
            </a:r>
            <a:br>
              <a:rPr lang="en-GB" sz="3600" b="0" dirty="0" smtClean="0">
                <a:solidFill>
                  <a:schemeClr val="tx1"/>
                </a:solidFill>
                <a:effectLst/>
                <a:latin typeface="Frutiger 45 Light" charset="0"/>
                <a:ea typeface="+mn-ea"/>
                <a:cs typeface="+mn-cs"/>
              </a:rPr>
            </a:br>
            <a:endParaRPr lang="en-US" dirty="0" smtClean="0"/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0" y="122872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NUCLEAR DATA FOR CHARGED-PARTICLE MONITOR REACTIONS </a:t>
            </a:r>
          </a:p>
          <a:p>
            <a:pPr marL="28575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MEDICAL ISOTOPE PRODUCTION</a:t>
            </a:r>
            <a:endParaRPr lang="en-GB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28575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First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Research Coordination Meeting, 3-7 December </a:t>
            </a: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2012</a:t>
            </a:r>
          </a:p>
          <a:p>
            <a:pPr marL="28575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srgbClr val="221304"/>
                </a:solidFill>
                <a:latin typeface="Frutiger 45 Light" charset="0"/>
              </a:rPr>
              <a:t>IAEA report INDC(NDS)-0630</a:t>
            </a:r>
            <a:endParaRPr lang="en-GB" sz="2000" b="1" dirty="0">
              <a:solidFill>
                <a:srgbClr val="221304"/>
              </a:solidFill>
              <a:latin typeface="Frutiger 45 Light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32" y="1652972"/>
            <a:ext cx="4283968" cy="4267200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GB" b="1" dirty="0" smtClean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Nichols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GB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5154" y="1484784"/>
            <a:ext cx="9144000" cy="4152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Alan Nichols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10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1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1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DECAY DATA EVALUATIONS:</a:t>
            </a: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en-GB" sz="28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ACTIONS AND ACTIVITIES</a:t>
            </a:r>
            <a:endParaRPr lang="en-GB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en-GB" b="1" dirty="0" smtClean="0">
                <a:solidFill>
                  <a:prstClr val="black"/>
                </a:solidFill>
                <a:cs typeface="Arial" panose="020B0604020202020204" pitchFamily="34" charset="0"/>
              </a:rPr>
              <a:t>s agreed and defined in </a:t>
            </a:r>
            <a:r>
              <a:rPr lang="en-GB" b="1" dirty="0">
                <a:solidFill>
                  <a:srgbClr val="221304"/>
                </a:solidFill>
                <a:cs typeface="Arial" panose="020B0604020202020204" pitchFamily="34" charset="0"/>
              </a:rPr>
              <a:t>IAEA report INDC(NDS)-</a:t>
            </a:r>
            <a:r>
              <a:rPr lang="en-GB" b="1" dirty="0" smtClean="0">
                <a:solidFill>
                  <a:srgbClr val="221304"/>
                </a:solidFill>
                <a:cs typeface="Arial" panose="020B0604020202020204" pitchFamily="34" charset="0"/>
              </a:rPr>
              <a:t>0630</a:t>
            </a:r>
            <a:endParaRPr lang="en-GB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January 2013 to December 2014,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en-GB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nd plans for 2015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NUCLEAR DATA FOR CHARGED-PARTICLE MONITOR REACTIONS </a:t>
            </a:r>
          </a:p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MEDICAL ISOTOPE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PRODUCTION</a:t>
            </a:r>
            <a:endParaRPr lang="en-GB" sz="2000" b="1" dirty="0">
              <a:solidFill>
                <a:srgbClr val="FF0000"/>
              </a:solidFill>
              <a:latin typeface="Frutiger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95850"/>
              </p:ext>
            </p:extLst>
          </p:nvPr>
        </p:nvGraphicFramePr>
        <p:xfrm>
          <a:off x="228600" y="1066800"/>
          <a:ext cx="8686799" cy="4609859"/>
        </p:xfrm>
        <a:graphic>
          <a:graphicData uri="http://schemas.openxmlformats.org/drawingml/2006/table">
            <a:tbl>
              <a:tblPr firstRow="1" firstCol="1" bandRow="1"/>
              <a:tblGrid>
                <a:gridCol w="2183160"/>
                <a:gridCol w="1512168"/>
                <a:gridCol w="4991471"/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Cross sections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Decay data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Commitments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sng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monitor </a:t>
                      </a:r>
                      <a:r>
                        <a:rPr lang="en-GB" sz="1600" b="1" u="sng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reactions</a:t>
                      </a:r>
                      <a:endParaRPr lang="en-GB" sz="1600" b="1" u="none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Completed nuclear decay data evaluation, 2013: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err="1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</a:t>
                      </a:r>
                      <a:r>
                        <a:rPr lang="en-GB" sz="1800" b="1" dirty="0" err="1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Cu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GB" sz="1800" b="1" dirty="0" err="1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p,x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62,63,65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</a:t>
                      </a:r>
                      <a:r>
                        <a:rPr lang="en-GB" sz="20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Zn</a:t>
                      </a:r>
                      <a:endParaRPr lang="en-GB" sz="20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Evaluation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of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Zn 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decay 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scheme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β</a:t>
                      </a:r>
                      <a:r>
                        <a:rPr kumimoji="0" lang="en-GB" sz="1600" b="1" i="0" u="sng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r>
                        <a:rPr kumimoji="0" lang="en-GB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emitters</a:t>
                      </a:r>
                      <a:endParaRPr kumimoji="0" lang="en-GB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Completed nuclear decay data evaluations, 2014: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06769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As(p,3n)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72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Ge(α,3n)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Se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2000" b="1" baseline="30000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en-GB" sz="20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</a:t>
                      </a:r>
                      <a:endParaRPr lang="en-GB" sz="20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(P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ositron intensities: measurements and) evaluation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Se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decay scheme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Y(</a:t>
                      </a:r>
                      <a:r>
                        <a:rPr lang="en-GB" sz="1800" b="1" dirty="0" err="1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p,n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Y(d,2n)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Zr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nat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Y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(α,x)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Zr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GB" sz="2000" b="1" dirty="0" smtClean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Zr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Evaluation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of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Zr decay 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scheme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5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Mo(</a:t>
                      </a:r>
                      <a:r>
                        <a:rPr lang="en-GB" sz="1800" b="1" dirty="0" err="1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p,n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Tc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92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Mo(α,x)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94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Tc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m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GB" sz="2000" b="1" dirty="0" smtClean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94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Tc</a:t>
                      </a: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m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Evaluation of 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94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Tc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m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 decay scheme</a:t>
                      </a: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β</a:t>
                      </a:r>
                      <a:r>
                        <a:rPr kumimoji="0" lang="en-GB" sz="1600" b="1" i="0" u="sng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r>
                        <a:rPr kumimoji="0" lang="en-GB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emitters</a:t>
                      </a:r>
                      <a:r>
                        <a:rPr kumimoji="0" lang="en-GB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– 2015</a:t>
                      </a:r>
                      <a:endParaRPr kumimoji="0" lang="en-GB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u="sng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Planned nuclear decay data evaluations, 2015:</a:t>
                      </a:r>
                      <a:endParaRPr lang="en-GB" sz="1800" b="1" u="sng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5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Se(</a:t>
                      </a:r>
                      <a:r>
                        <a:rPr lang="en-GB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p,n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GB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77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Se(p,2n)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Br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75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As(α,3n)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Br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30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Br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(Positron intensities: measurements and) evaluation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en-GB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Br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decay scheme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5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Te(</a:t>
                      </a:r>
                      <a:r>
                        <a:rPr lang="en-GB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p,n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GB" sz="1800" b="1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Te(p,3n)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GB" sz="2000" b="1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Evaluation of 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decay scheme</a:t>
                      </a:r>
                    </a:p>
                  </a:txBody>
                  <a:tcPr marL="39978" marR="3997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07504" y="51137"/>
            <a:ext cx="8884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Nuclear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Data for Charged-particle Monitor Reactions </a:t>
            </a: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Medical Isotope Production</a:t>
            </a:r>
          </a:p>
          <a:p>
            <a:pPr marL="285750" indent="-285750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prstClr val="black"/>
                </a:solidFill>
                <a:latin typeface="Frutiger 45 Light" charset="0"/>
              </a:rPr>
              <a:t>work undertaken in 2013/14, and planned for 2015</a:t>
            </a:r>
            <a:endParaRPr lang="en-GB" sz="2000" b="1" dirty="0">
              <a:solidFill>
                <a:prstClr val="black"/>
              </a:solidFill>
              <a:latin typeface="Frutiger 45 Light" charset="0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GB" b="1" dirty="0" smtClean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0408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12545"/>
              </p:ext>
            </p:extLst>
          </p:nvPr>
        </p:nvGraphicFramePr>
        <p:xfrm>
          <a:off x="228600" y="1066800"/>
          <a:ext cx="8686799" cy="2871802"/>
        </p:xfrm>
        <a:graphic>
          <a:graphicData uri="http://schemas.openxmlformats.org/drawingml/2006/table">
            <a:tbl>
              <a:tblPr firstRow="1" firstCol="1" bandRow="1"/>
              <a:tblGrid>
                <a:gridCol w="2399184"/>
                <a:gridCol w="6287615"/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Auger-electron emitters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Commitments</a:t>
                      </a:r>
                      <a:r>
                        <a:rPr lang="en-GB" sz="1600" b="1" baseline="30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‡</a:t>
                      </a:r>
                      <a:endParaRPr lang="en-GB" sz="1600" b="1" baseline="30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u="sng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On-going, December 2014: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Tc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en-GB" sz="1800" b="1" baseline="30000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Evaluation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of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Mo/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Tc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nuclear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decay data, followed by focus on Auger electrons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(ANU/ANL)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endParaRPr lang="en-GB" sz="1800" b="1" baseline="30000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Completed nuclear decay data evaluations, 2013:</a:t>
                      </a:r>
                      <a:endParaRPr lang="en-GB" sz="1800" b="1" u="sng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2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Pd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30" marR="2563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Evaluation of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Pd/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nuclear decay data, followed by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focus on Auger electrons (ANU/ANL)</a:t>
                      </a:r>
                      <a:endParaRPr lang="en-GB" sz="1800" b="1" baseline="0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30" marR="2563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5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</a:t>
                      </a:r>
                      <a:endParaRPr lang="en-GB" sz="1800" b="1" baseline="0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Re-evaluation of 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In/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Cd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r>
                        <a:rPr lang="en-GB" sz="1800" b="1" baseline="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nuclear 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decay data, followed by focus on Auger electrons (ANU/ANL)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07504" y="51137"/>
            <a:ext cx="8884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Nuclear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Data for Charged-particle Monitor Reactions </a:t>
            </a: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Medical Isotope Production</a:t>
            </a:r>
          </a:p>
          <a:p>
            <a:pPr marL="285750" indent="-285750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prstClr val="black"/>
                </a:solidFill>
                <a:latin typeface="Frutiger 45 Light" charset="0"/>
              </a:rPr>
              <a:t>work undertaken in 2013/14</a:t>
            </a:r>
            <a:endParaRPr lang="en-GB" sz="2000" b="1" dirty="0">
              <a:solidFill>
                <a:prstClr val="black"/>
              </a:solidFill>
              <a:latin typeface="Frutiger 45 Light" charset="0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GB" b="1" dirty="0" smtClean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4770" y="3933056"/>
            <a:ext cx="891923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1200" b="1" baseline="30000" dirty="0" smtClean="0">
                <a:solidFill>
                  <a:prstClr val="black"/>
                </a:solidFill>
                <a:latin typeface="Lucida Sans Unicode"/>
              </a:rPr>
              <a:t>‡</a:t>
            </a:r>
            <a:r>
              <a:rPr lang="en-GB" sz="1200" dirty="0" smtClean="0">
                <a:solidFill>
                  <a:prstClr val="black"/>
                </a:solidFill>
                <a:latin typeface="Lucida Sans Unicode"/>
              </a:rPr>
              <a:t>Tibor </a:t>
            </a:r>
            <a:r>
              <a:rPr lang="en-GB" sz="1200" dirty="0" err="1" smtClean="0">
                <a:solidFill>
                  <a:prstClr val="black"/>
                </a:solidFill>
                <a:latin typeface="Lucida Sans Unicode"/>
              </a:rPr>
              <a:t>Kibedi</a:t>
            </a:r>
            <a:r>
              <a:rPr lang="en-GB" sz="1200" dirty="0" smtClean="0">
                <a:solidFill>
                  <a:prstClr val="black"/>
                </a:solidFill>
                <a:latin typeface="Lucida Sans Unicode"/>
              </a:rPr>
              <a:t> (ANU), Filip </a:t>
            </a:r>
            <a:r>
              <a:rPr lang="en-GB" sz="1200" dirty="0" err="1" smtClean="0">
                <a:solidFill>
                  <a:prstClr val="black"/>
                </a:solidFill>
                <a:latin typeface="Lucida Sans Unicode"/>
              </a:rPr>
              <a:t>Kondev</a:t>
            </a:r>
            <a:r>
              <a:rPr lang="en-GB" sz="1200" dirty="0" smtClean="0">
                <a:solidFill>
                  <a:prstClr val="black"/>
                </a:solidFill>
                <a:latin typeface="Lucida Sans Unicode"/>
              </a:rPr>
              <a:t> (ANL), Alan Nichols (University of Surrey), agreed at discussions on 31 January 2013, ancillary to IAEA meeting of the International Network of Nuclear Structure and Decay Data Evaluators, Kuwait.</a:t>
            </a:r>
            <a:endParaRPr lang="en-GB" sz="1200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39923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46045"/>
              </p:ext>
            </p:extLst>
          </p:nvPr>
        </p:nvGraphicFramePr>
        <p:xfrm>
          <a:off x="228600" y="1066800"/>
          <a:ext cx="8686799" cy="3434778"/>
        </p:xfrm>
        <a:graphic>
          <a:graphicData uri="http://schemas.openxmlformats.org/drawingml/2006/table">
            <a:tbl>
              <a:tblPr firstRow="1" firstCol="1" bandRow="1"/>
              <a:tblGrid>
                <a:gridCol w="2399184"/>
                <a:gridCol w="6287615"/>
              </a:tblGrid>
              <a:tr h="345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Radionuclide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Decay Scheme: Comments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63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Zn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20EC/8β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, 64γ(+2 unplaced)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Se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C00CC"/>
                          </a:solidFill>
                        </a:rPr>
                        <a:t>16EC/6</a:t>
                      </a:r>
                      <a:r>
                        <a:rPr lang="el-GR" b="1" dirty="0" smtClean="0">
                          <a:solidFill>
                            <a:srgbClr val="CC00CC"/>
                          </a:solidFill>
                        </a:rPr>
                        <a:t>β</a:t>
                      </a:r>
                      <a:r>
                        <a:rPr lang="en-GB" b="1" baseline="30000" dirty="0" smtClean="0">
                          <a:solidFill>
                            <a:srgbClr val="CC00CC"/>
                          </a:solidFill>
                        </a:rPr>
                        <a:t>+</a:t>
                      </a:r>
                      <a:r>
                        <a:rPr lang="en-GB" b="1" dirty="0" smtClean="0">
                          <a:solidFill>
                            <a:srgbClr val="CC00CC"/>
                          </a:solidFill>
                        </a:rPr>
                        <a:t>, 53</a:t>
                      </a:r>
                      <a:r>
                        <a:rPr lang="el-GR" b="1" dirty="0" smtClean="0">
                          <a:solidFill>
                            <a:srgbClr val="CC00CC"/>
                          </a:solidFill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GB" b="1" dirty="0" smtClean="0">
                          <a:solidFill>
                            <a:srgbClr val="CC00CC"/>
                          </a:solidFill>
                          <a:latin typeface="Times New Roman"/>
                          <a:cs typeface="Times New Roman"/>
                        </a:rPr>
                        <a:t>(+11 unplaced)</a:t>
                      </a:r>
                      <a:endParaRPr lang="en-GB" b="1" dirty="0">
                        <a:solidFill>
                          <a:srgbClr val="CC00CC"/>
                        </a:solidFill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Br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</a:rPr>
                        <a:t>[28EC/19β</a:t>
                      </a:r>
                      <a:r>
                        <a:rPr lang="en-GB" sz="1800" baseline="300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</a:rPr>
                        <a:t>, 124γ(+38 unplaced) </a:t>
                      </a:r>
                      <a:r>
                        <a:rPr lang="en-GB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→ evaluation planned</a:t>
                      </a:r>
                      <a:r>
                        <a:rPr lang="en-GB" sz="18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for </a:t>
                      </a:r>
                      <a:r>
                        <a:rPr lang="en-GB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2015]</a:t>
                      </a:r>
                      <a:endParaRPr lang="en-GB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Zr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5EC/β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, 5γ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r>
                        <a:rPr lang="en-GB" sz="1800" b="1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Tc</a:t>
                      </a:r>
                      <a:r>
                        <a:rPr lang="en-GB" sz="1800" b="1" baseline="30000" dirty="0">
                          <a:solidFill>
                            <a:srgbClr val="CC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78" marR="39978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16EC/7β</a:t>
                      </a:r>
                      <a:r>
                        <a:rPr lang="en-GB" sz="1800" b="1" baseline="30000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r>
                        <a:rPr lang="en-GB" sz="1800" b="1" dirty="0" smtClean="0">
                          <a:solidFill>
                            <a:srgbClr val="CC00CC"/>
                          </a:solidFill>
                          <a:effectLst/>
                          <a:latin typeface="+mn-lt"/>
                          <a:ea typeface="Times New Roman"/>
                        </a:rPr>
                        <a:t>, 52γ(+6 unplaced)</a:t>
                      </a:r>
                      <a:endParaRPr lang="en-GB" sz="1800" b="1" dirty="0">
                        <a:solidFill>
                          <a:srgbClr val="CC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</a:t>
                      </a:r>
                      <a:r>
                        <a:rPr lang="en-GB" sz="18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Mo/</a:t>
                      </a: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</a:t>
                      </a:r>
                      <a:r>
                        <a:rPr lang="en-GB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Tc</a:t>
                      </a: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en-GB" sz="1800" b="1" baseline="30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content to be defined on completion of evaluation </a:t>
                      </a:r>
                      <a:r>
                        <a:rPr lang="en-GB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→ early 2015</a:t>
                      </a:r>
                      <a:endParaRPr lang="en-GB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30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r>
                        <a:rPr lang="en-GB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Pd/</a:t>
                      </a:r>
                      <a:r>
                        <a:rPr lang="en-GB" sz="1800" b="1" baseline="30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r>
                        <a:rPr lang="en-GB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800" b="1" baseline="30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630" marR="2563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effectLst/>
                          <a:latin typeface="Times New Roman"/>
                          <a:ea typeface="Times New Roman"/>
                        </a:rPr>
                        <a:t>4EC, </a:t>
                      </a:r>
                      <a:r>
                        <a:rPr lang="en-GB" sz="1800" b="1" baseline="0" dirty="0">
                          <a:effectLst/>
                          <a:latin typeface="Times New Roman"/>
                          <a:ea typeface="Times New Roman"/>
                        </a:rPr>
                        <a:t>9γ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r>
                        <a:rPr lang="en-GB" sz="18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In/</a:t>
                      </a: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r>
                        <a:rPr lang="en-GB" sz="18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Cd</a:t>
                      </a:r>
                      <a:r>
                        <a:rPr lang="en-GB" sz="1800" b="1" baseline="30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endParaRPr lang="en-GB" sz="1800" b="1" baseline="30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effectLst/>
                          <a:latin typeface="Times New Roman"/>
                          <a:ea typeface="Times New Roman"/>
                        </a:rPr>
                        <a:t>2EC, </a:t>
                      </a:r>
                      <a:r>
                        <a:rPr lang="en-GB" sz="1800" b="1" baseline="0" dirty="0">
                          <a:effectLst/>
                          <a:latin typeface="Times New Roman"/>
                          <a:ea typeface="Times New Roman"/>
                        </a:rPr>
                        <a:t>3γ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</a:rPr>
                        <a:t>[40EC/40β</a:t>
                      </a:r>
                      <a:r>
                        <a:rPr lang="en-GB" sz="1800" baseline="300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</a:rPr>
                        <a:t>, 82γ(+72 unplaced) </a:t>
                      </a:r>
                      <a:r>
                        <a:rPr lang="en-GB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→ evaluation planned for 2015]</a:t>
                      </a:r>
                      <a:endParaRPr lang="en-GB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-152400" y="51137"/>
            <a:ext cx="929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Nuclear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Data for Charged-particle Monitor Reactions </a:t>
            </a:r>
            <a:r>
              <a:rPr lang="en-GB" sz="2000" b="1" dirty="0" smtClean="0">
                <a:solidFill>
                  <a:srgbClr val="FF0000"/>
                </a:solidFill>
                <a:latin typeface="Frutiger 45 Light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Frutiger 45 Light" charset="0"/>
              </a:rPr>
              <a:t>Medical Isotope Production</a:t>
            </a:r>
          </a:p>
          <a:p>
            <a:pPr marL="285750" indent="-285750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en-GB" sz="2000" b="1" dirty="0" smtClean="0">
                <a:solidFill>
                  <a:prstClr val="black"/>
                </a:solidFill>
                <a:latin typeface="Frutiger 45 Light" charset="0"/>
              </a:rPr>
              <a:t>Summary</a:t>
            </a:r>
            <a:endParaRPr lang="en-GB" sz="2000" b="1" dirty="0">
              <a:solidFill>
                <a:prstClr val="black"/>
              </a:solidFill>
              <a:latin typeface="Frutiger 45 Light" charset="0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GB" b="1" dirty="0" smtClean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2533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GB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NUCLEAR DATA FOR CHARGED-PARTICLE MONITOR REACTIONS </a:t>
            </a:r>
          </a:p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MEDICAL ISOTOPE PRODUCTION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4744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b="1" dirty="0">
                <a:solidFill>
                  <a:srgbClr val="0000FF"/>
                </a:solidFill>
              </a:rPr>
              <a:t>ND2013 </a:t>
            </a:r>
            <a:r>
              <a:rPr lang="en-GB" b="1" dirty="0" smtClean="0">
                <a:solidFill>
                  <a:srgbClr val="0000FF"/>
                </a:solidFill>
              </a:rPr>
              <a:t>– International Conference on Nuclear </a:t>
            </a:r>
            <a:r>
              <a:rPr lang="en-GB" b="1" dirty="0">
                <a:solidFill>
                  <a:srgbClr val="0000FF"/>
                </a:solidFill>
              </a:rPr>
              <a:t>Data for Science and </a:t>
            </a:r>
            <a:r>
              <a:rPr lang="en-GB" b="1" dirty="0" smtClean="0">
                <a:solidFill>
                  <a:srgbClr val="0000FF"/>
                </a:solidFill>
              </a:rPr>
              <a:t>Technology,</a:t>
            </a:r>
            <a:endParaRPr lang="en-GB" b="1" dirty="0">
              <a:solidFill>
                <a:srgbClr val="0000FF"/>
              </a:solidFill>
            </a:endParaRPr>
          </a:p>
          <a:p>
            <a:pPr lvl="0">
              <a:defRPr/>
            </a:pPr>
            <a:r>
              <a:rPr lang="en-GB" b="1" dirty="0">
                <a:solidFill>
                  <a:srgbClr val="0000FF"/>
                </a:solidFill>
              </a:rPr>
              <a:t>4-8 March 2013 , Sheraton New York Hotel &amp; Towers, </a:t>
            </a:r>
            <a:r>
              <a:rPr lang="en-GB" b="1" dirty="0" smtClean="0">
                <a:solidFill>
                  <a:srgbClr val="0000FF"/>
                </a:solidFill>
              </a:rPr>
              <a:t>New York, USA</a:t>
            </a:r>
          </a:p>
          <a:p>
            <a:pPr lvl="0">
              <a:defRPr/>
            </a:pPr>
            <a:endParaRPr lang="en-GB" dirty="0" smtClean="0">
              <a:solidFill>
                <a:srgbClr val="0000FF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i="1" dirty="0" smtClean="0">
                <a:latin typeface="+mn-lt"/>
                <a:ea typeface="Times New Roman"/>
              </a:rPr>
              <a:t>Nuclear </a:t>
            </a:r>
            <a:r>
              <a:rPr lang="en-US" i="1" dirty="0">
                <a:latin typeface="+mn-lt"/>
                <a:ea typeface="Times New Roman"/>
              </a:rPr>
              <a:t>Data for Medical Applications – Recent Developments and Future Requirements</a:t>
            </a:r>
            <a:r>
              <a:rPr lang="en-US" dirty="0">
                <a:latin typeface="+mn-lt"/>
                <a:ea typeface="Times New Roman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A.L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. Nichols and R. Capote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*</a:t>
            </a:r>
            <a:endParaRPr lang="en-US" dirty="0" smtClean="0">
              <a:latin typeface="+mn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+mn-lt"/>
                <a:ea typeface="Times New Roman"/>
              </a:rPr>
              <a:t>v</a:t>
            </a:r>
            <a:r>
              <a:rPr lang="en-US" dirty="0" smtClean="0">
                <a:latin typeface="+mn-lt"/>
                <a:ea typeface="Times New Roman"/>
              </a:rPr>
              <a:t>erbal presentation</a:t>
            </a:r>
          </a:p>
          <a:p>
            <a:pPr algn="just">
              <a:spcAft>
                <a:spcPts val="0"/>
              </a:spcAft>
            </a:pPr>
            <a:r>
              <a:rPr lang="en-US" dirty="0" smtClean="0">
                <a:latin typeface="+mn-lt"/>
                <a:ea typeface="Times New Roman"/>
              </a:rPr>
              <a:t>*corresponding author: </a:t>
            </a:r>
            <a:r>
              <a:rPr lang="en-US" dirty="0" smtClean="0">
                <a:latin typeface="+mn-lt"/>
                <a:ea typeface="Times New Roman"/>
                <a:hlinkClick r:id="rId2"/>
              </a:rPr>
              <a:t>R.CapoteNoy@iaea.org</a:t>
            </a:r>
            <a:endParaRPr lang="en-US" dirty="0" smtClean="0">
              <a:latin typeface="+mn-lt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n-US" dirty="0" smtClean="0">
              <a:latin typeface="+mn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+mn-lt"/>
                <a:ea typeface="Times New Roman"/>
              </a:rPr>
              <a:t>a</a:t>
            </a:r>
            <a:r>
              <a:rPr lang="en-US" dirty="0" smtClean="0">
                <a:latin typeface="+mn-lt"/>
                <a:ea typeface="Times New Roman"/>
              </a:rPr>
              <a:t>lso published </a:t>
            </a:r>
            <a:r>
              <a:rPr lang="en-US" dirty="0">
                <a:latin typeface="+mn-lt"/>
                <a:ea typeface="Times New Roman"/>
              </a:rPr>
              <a:t>in Proc. Int. Conf. on Nuclear Data for Science and Technology, Editors: M. Herman, S.D. </a:t>
            </a:r>
            <a:r>
              <a:rPr lang="en-US" dirty="0" err="1">
                <a:latin typeface="+mn-lt"/>
                <a:ea typeface="Times New Roman"/>
              </a:rPr>
              <a:t>Hoblit</a:t>
            </a:r>
            <a:r>
              <a:rPr lang="en-US" dirty="0">
                <a:latin typeface="+mn-lt"/>
                <a:ea typeface="Times New Roman"/>
              </a:rPr>
              <a:t>, T.D. Johnson, E.A. </a:t>
            </a:r>
            <a:r>
              <a:rPr lang="en-US" dirty="0" err="1">
                <a:latin typeface="+mn-lt"/>
                <a:ea typeface="Times New Roman"/>
              </a:rPr>
              <a:t>McCutchan</a:t>
            </a:r>
            <a:r>
              <a:rPr lang="en-US" dirty="0">
                <a:latin typeface="+mn-lt"/>
                <a:ea typeface="Times New Roman"/>
              </a:rPr>
              <a:t>, A.A. </a:t>
            </a:r>
            <a:r>
              <a:rPr lang="en-US" dirty="0" err="1">
                <a:latin typeface="+mn-lt"/>
                <a:ea typeface="Times New Roman"/>
              </a:rPr>
              <a:t>Sonzogni</a:t>
            </a:r>
            <a:r>
              <a:rPr lang="en-US" dirty="0">
                <a:latin typeface="+mn-lt"/>
                <a:ea typeface="Times New Roman"/>
              </a:rPr>
              <a:t>, </a:t>
            </a:r>
            <a:r>
              <a:rPr lang="en-US" i="1" dirty="0" smtClean="0">
                <a:latin typeface="+mn-lt"/>
                <a:ea typeface="Times New Roman"/>
              </a:rPr>
              <a:t>Nuclear </a:t>
            </a:r>
            <a:r>
              <a:rPr lang="en-US" i="1" dirty="0">
                <a:latin typeface="+mn-lt"/>
                <a:ea typeface="Times New Roman"/>
              </a:rPr>
              <a:t>Data Sheets</a:t>
            </a:r>
            <a:r>
              <a:rPr lang="en-US" dirty="0">
                <a:latin typeface="+mn-lt"/>
                <a:ea typeface="Times New Roman"/>
              </a:rPr>
              <a:t>, </a:t>
            </a:r>
            <a:r>
              <a:rPr lang="en-US" b="1" dirty="0">
                <a:latin typeface="+mn-lt"/>
                <a:ea typeface="Times New Roman"/>
              </a:rPr>
              <a:t>120</a:t>
            </a:r>
            <a:r>
              <a:rPr lang="en-US" dirty="0">
                <a:latin typeface="+mn-lt"/>
                <a:ea typeface="Times New Roman"/>
              </a:rPr>
              <a:t> (2014) </a:t>
            </a:r>
            <a:r>
              <a:rPr lang="en-US" dirty="0" smtClean="0">
                <a:latin typeface="+mn-lt"/>
                <a:ea typeface="Times New Roman"/>
              </a:rPr>
              <a:t>239-241</a:t>
            </a:r>
          </a:p>
          <a:p>
            <a:pPr lvl="0" algn="l"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60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GB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Alan Nichols</a:t>
            </a:r>
            <a:endParaRPr lang="en-US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11560" y="1628800"/>
            <a:ext cx="7992888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Alan Nichols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1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DECAY DATA EVALUATIONS: </a:t>
            </a: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b="1" dirty="0">
                <a:solidFill>
                  <a:prstClr val="black"/>
                </a:solidFill>
                <a:cs typeface="Arial" panose="020B0604020202020204" pitchFamily="34" charset="0"/>
              </a:rPr>
              <a:t>ACTIONS AND ACTIVITIES</a:t>
            </a: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endParaRPr lang="en-GB" sz="2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IAEA </a:t>
            </a: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contractual service 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agreements</a:t>
            </a:r>
            <a:endParaRPr lang="en-GB" sz="2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first - 15 December 2012 to 14 December 2013</a:t>
            </a: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second - 20 December 2013 to 19 August 2014</a:t>
            </a: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third - 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CRP activities of retiree (ALN), 2015</a:t>
            </a:r>
          </a:p>
          <a:p>
            <a:pPr lvl="0" algn="l">
              <a:lnSpc>
                <a:spcPct val="8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decay-data evaluations for </a:t>
            </a:r>
            <a:r>
              <a:rPr lang="en-GB" sz="2800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76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Br</a:t>
            </a: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and </a:t>
            </a:r>
            <a:r>
              <a:rPr lang="en-GB" sz="2800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120</a:t>
            </a:r>
            <a:r>
              <a:rPr lang="en-GB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I</a:t>
            </a:r>
            <a:endParaRPr lang="en-GB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NUCLEAR DATA FOR CHARGED-PARTICLE MONITOR REACTIONS </a:t>
            </a:r>
          </a:p>
          <a:p>
            <a:pPr marL="285750" lvl="0" indent="-28575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MEDICAL ISOTOPE PRODUCTION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3196</TotalTime>
  <Words>750</Words>
  <Application>Microsoft Office PowerPoint</Application>
  <PresentationFormat>On-screen Show (4:3)</PresentationFormat>
  <Paragraphs>168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Notebook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Compilation, Evaluation and Provision of Nuclear Data for Dissemination</dc:title>
  <dc:creator>SCHERBAUM, Andrea</dc:creator>
  <cp:lastModifiedBy>Owner</cp:lastModifiedBy>
  <cp:revision>263</cp:revision>
  <cp:lastPrinted>2006-09-24T09:57:29Z</cp:lastPrinted>
  <dcterms:created xsi:type="dcterms:W3CDTF">2004-08-10T08:32:23Z</dcterms:created>
  <dcterms:modified xsi:type="dcterms:W3CDTF">2014-12-08T08:50:19Z</dcterms:modified>
</cp:coreProperties>
</file>