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29"/>
  </p:notesMasterIdLst>
  <p:sldIdLst>
    <p:sldId id="256" r:id="rId3"/>
    <p:sldId id="275" r:id="rId4"/>
    <p:sldId id="293" r:id="rId5"/>
    <p:sldId id="290" r:id="rId6"/>
    <p:sldId id="295" r:id="rId7"/>
    <p:sldId id="268" r:id="rId8"/>
    <p:sldId id="294" r:id="rId9"/>
    <p:sldId id="297" r:id="rId10"/>
    <p:sldId id="296" r:id="rId11"/>
    <p:sldId id="273" r:id="rId12"/>
    <p:sldId id="301" r:id="rId13"/>
    <p:sldId id="271" r:id="rId14"/>
    <p:sldId id="267" r:id="rId15"/>
    <p:sldId id="270" r:id="rId16"/>
    <p:sldId id="287" r:id="rId17"/>
    <p:sldId id="284" r:id="rId18"/>
    <p:sldId id="299" r:id="rId19"/>
    <p:sldId id="278" r:id="rId20"/>
    <p:sldId id="289" r:id="rId21"/>
    <p:sldId id="298" r:id="rId22"/>
    <p:sldId id="285" r:id="rId23"/>
    <p:sldId id="291" r:id="rId24"/>
    <p:sldId id="262" r:id="rId25"/>
    <p:sldId id="274" r:id="rId26"/>
    <p:sldId id="286" r:id="rId27"/>
    <p:sldId id="300" r:id="rId28"/>
  </p:sldIdLst>
  <p:sldSz cx="9144000" cy="6858000" type="screen4x3"/>
  <p:notesSz cx="6858000" cy="97234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82"/>
    <a:srgbClr val="515151"/>
    <a:srgbClr val="FFFFFF"/>
    <a:srgbClr val="B9B9B9"/>
    <a:srgbClr val="9C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71" d="100"/>
          <a:sy n="71" d="100"/>
        </p:scale>
        <p:origin x="-1860" y="-468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09.12.2014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18633"/>
            <a:ext cx="5486400" cy="43755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80m: which decays via Isomeric Transition to ist groundstate 77Br SPECT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FBFEF-AEB5-4439-94B4-969CFD49B8D8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861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Bei 82Br nicht vergessen zu erwähnen excluding (d,Gamma)reactions!!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FBFEF-AEB5-4439-94B4-969CFD49B8D8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16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7389EBD-AAEF-4835-B46E-4A0823516810}" type="datetime4">
              <a:rPr lang="de-DE" smtClean="0"/>
              <a:pPr/>
              <a:t>9. Dezember 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5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Unsere Ziele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Forschungszentrum im Fokus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10. Mai 2011 | Theo Mustermann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 userDrawn="1"/>
        </p:nvSpPr>
        <p:spPr bwMode="auto">
          <a:xfrm>
            <a:off x="-1588" y="1700213"/>
            <a:ext cx="9144001" cy="5157787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3A6F8A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2400" smtClean="0">
              <a:solidFill>
                <a:srgbClr val="005B82"/>
              </a:solidFill>
              <a:ea typeface="ＭＳ Ｐゴシック" pitchFamily="34" charset="-128"/>
            </a:endParaRPr>
          </a:p>
        </p:txBody>
      </p:sp>
      <p:sp>
        <p:nvSpPr>
          <p:cNvPr id="3" name="Rectangle 31"/>
          <p:cNvSpPr>
            <a:spLocks noChangeArrowheads="1"/>
          </p:cNvSpPr>
          <p:nvPr userDrawn="1"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240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4" name="Rectangle 32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2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Rectangle 43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2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" name="Rectangle 44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240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Rectangle 45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2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685800" y="3087688"/>
            <a:ext cx="80772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de-DE" sz="3200" smtClean="0">
              <a:solidFill>
                <a:srgbClr val="FFFFFF"/>
              </a:solidFill>
              <a:ea typeface="ＭＳ Ｐゴシック" pitchFamily="34" charset="-128"/>
            </a:endParaRPr>
          </a:p>
          <a:p>
            <a:pPr fontAlgn="base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de-DE" sz="2400" smtClean="0">
              <a:solidFill>
                <a:srgbClr val="3A6F8A"/>
              </a:solidFill>
              <a:ea typeface="ＭＳ Ｐゴシック" pitchFamily="34" charset="-128"/>
            </a:endParaRPr>
          </a:p>
        </p:txBody>
      </p:sp>
      <p:pic>
        <p:nvPicPr>
          <p:cNvPr id="9" name="Picture 54" descr="Logo_FZ_Jülich_NEU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4000"/>
            <a:ext cx="2514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6"/>
          <p:cNvSpPr txBox="1">
            <a:spLocks noChangeArrowheads="1"/>
          </p:cNvSpPr>
          <p:nvPr userDrawn="1"/>
        </p:nvSpPr>
        <p:spPr bwMode="auto">
          <a:xfrm rot="16200000">
            <a:off x="-1079500" y="933450"/>
            <a:ext cx="2476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900" smtClean="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</p:spTree>
    <p:extLst>
      <p:ext uri="{BB962C8B-B14F-4D97-AF65-F5344CB8AC3E}">
        <p14:creationId xmlns:p14="http://schemas.microsoft.com/office/powerpoint/2010/main" val="13837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58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9534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46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041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90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814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4897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847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90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9. Dezember 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11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5599-B2A3-43CE-B17D-D44A935562DD}" type="datetime4">
              <a:rPr lang="de-DE" smtClean="0"/>
              <a:t>9. Dezember 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/>
              <a:t>9. Dezember 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49196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… oder Grafiken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1: Blindtext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2: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67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/>
              <a:t>9. Dezember 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024336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Sie können auch kombinieren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Diagramm: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97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99E-4934-4B86-9899-1FEB5F14B328}" type="datetime4">
              <a:rPr lang="de-DE" smtClean="0"/>
              <a:t>9. Dezember 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83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Universit</a:t>
            </a:r>
            <a:r>
              <a:rPr lang="de-DE" altLang="de-DE">
                <a:latin typeface="+mn-lt"/>
              </a:rPr>
              <a:t>ä</a:t>
            </a:r>
            <a:r>
              <a:rPr lang="de-DE" altLang="de-DE"/>
              <a:t>t zu K</a:t>
            </a:r>
            <a:r>
              <a:rPr lang="de-DE" altLang="de-DE">
                <a:latin typeface="+mn-lt"/>
              </a:rPr>
              <a:t>ö</a:t>
            </a:r>
            <a:r>
              <a:rPr lang="de-DE" altLang="de-DE"/>
              <a:t>ln</a:t>
            </a:r>
          </a:p>
        </p:txBody>
      </p:sp>
    </p:spTree>
    <p:extLst>
      <p:ext uri="{BB962C8B-B14F-4D97-AF65-F5344CB8AC3E}">
        <p14:creationId xmlns:p14="http://schemas.microsoft.com/office/powerpoint/2010/main" val="107024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050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FB9B-9897-40B4-9A8E-1F8ACC69305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39552" y="-18256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1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050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FB9B-9897-40B4-9A8E-1F8ACC69305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39552" y="-18256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30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D9A182C-CFE1-43D7-B315-74C564866B9C}" type="datetime4">
              <a:rPr lang="de-DE" smtClean="0"/>
              <a:pPr/>
              <a:t>9. Dezember 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61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Mastertextformat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28" name="Rectangle 57"/>
          <p:cNvSpPr>
            <a:spLocks noChangeArrowheads="1"/>
          </p:cNvSpPr>
          <p:nvPr userDrawn="1"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2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9" name="Rectangle 59"/>
          <p:cNvSpPr>
            <a:spLocks noChangeArrowheads="1"/>
          </p:cNvSpPr>
          <p:nvPr userDrawn="1"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2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61"/>
          <p:cNvSpPr>
            <a:spLocks noChangeArrowheads="1"/>
          </p:cNvSpPr>
          <p:nvPr userDrawn="1"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2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1" name="Rectangle 62"/>
          <p:cNvSpPr>
            <a:spLocks noChangeArrowheads="1"/>
          </p:cNvSpPr>
          <p:nvPr userDrawn="1"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240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32" name="Rectangle 63"/>
          <p:cNvSpPr>
            <a:spLocks noChangeArrowheads="1"/>
          </p:cNvSpPr>
          <p:nvPr userDrawn="1"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240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3" name="Text Box 68"/>
          <p:cNvSpPr txBox="1">
            <a:spLocks noChangeArrowheads="1"/>
          </p:cNvSpPr>
          <p:nvPr userDrawn="1"/>
        </p:nvSpPr>
        <p:spPr bwMode="auto">
          <a:xfrm>
            <a:off x="457200" y="6477000"/>
            <a:ext cx="838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000" smtClean="0">
                <a:solidFill>
                  <a:srgbClr val="3A6F8A"/>
                </a:solidFill>
                <a:ea typeface="ＭＳ Ｐゴシック" pitchFamily="34" charset="-128"/>
              </a:rPr>
              <a:t>								</a:t>
            </a:r>
          </a:p>
        </p:txBody>
      </p:sp>
      <p:sp>
        <p:nvSpPr>
          <p:cNvPr id="1034" name="Text Box 69"/>
          <p:cNvSpPr txBox="1">
            <a:spLocks noChangeArrowheads="1"/>
          </p:cNvSpPr>
          <p:nvPr userDrawn="1"/>
        </p:nvSpPr>
        <p:spPr bwMode="auto">
          <a:xfrm>
            <a:off x="457200" y="6461125"/>
            <a:ext cx="845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1000" dirty="0" smtClean="0">
                <a:solidFill>
                  <a:srgbClr val="005B82"/>
                </a:solidFill>
                <a:ea typeface="ＭＳ Ｐゴシック" pitchFamily="34" charset="-128"/>
              </a:rPr>
              <a:t>08 </a:t>
            </a:r>
            <a:r>
              <a:rPr lang="de-DE" sz="1000" dirty="0" err="1" smtClean="0">
                <a:solidFill>
                  <a:srgbClr val="005B82"/>
                </a:solidFill>
                <a:ea typeface="ＭＳ Ｐゴシック" pitchFamily="34" charset="-128"/>
              </a:rPr>
              <a:t>December</a:t>
            </a:r>
            <a:r>
              <a:rPr lang="de-DE" sz="1000" dirty="0" smtClean="0">
                <a:solidFill>
                  <a:srgbClr val="005B82"/>
                </a:solidFill>
                <a:ea typeface="ＭＳ Ｐゴシック" pitchFamily="34" charset="-128"/>
              </a:rPr>
              <a:t> 2014</a:t>
            </a:r>
            <a:r>
              <a:rPr lang="de-DE" sz="1000" dirty="0" smtClean="0">
                <a:solidFill>
                  <a:srgbClr val="3A6F8A"/>
                </a:solidFill>
                <a:ea typeface="ＭＳ Ｐゴシック" pitchFamily="34" charset="-128"/>
              </a:rPr>
              <a:t> 				       			              							</a:t>
            </a:r>
          </a:p>
        </p:txBody>
      </p:sp>
    </p:spTree>
    <p:extLst>
      <p:ext uri="{BB962C8B-B14F-4D97-AF65-F5344CB8AC3E}">
        <p14:creationId xmlns:p14="http://schemas.microsoft.com/office/powerpoint/2010/main" val="33241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827584" y="2492896"/>
            <a:ext cx="7254875" cy="1728192"/>
          </a:xfrm>
        </p:spPr>
        <p:txBody>
          <a:bodyPr/>
          <a:lstStyle/>
          <a:p>
            <a:pPr algn="ctr"/>
            <a:r>
              <a:rPr lang="en-US" sz="3200" dirty="0" smtClean="0"/>
              <a:t>Nuclear Data for Charged-particle Monitor Reactions and Medical Isotope Production</a:t>
            </a:r>
            <a:endParaRPr lang="en-US" sz="3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827584" y="4364906"/>
            <a:ext cx="7254875" cy="576262"/>
          </a:xfrm>
        </p:spPr>
        <p:txBody>
          <a:bodyPr/>
          <a:lstStyle/>
          <a:p>
            <a:pPr algn="ctr"/>
            <a:r>
              <a:rPr lang="en-US" sz="2400" i="1" dirty="0" smtClean="0"/>
              <a:t>2</a:t>
            </a:r>
            <a:r>
              <a:rPr lang="en-US" sz="2400" i="1" baseline="30000" dirty="0" smtClean="0"/>
              <a:t>nd</a:t>
            </a:r>
            <a:r>
              <a:rPr lang="en-US" sz="2400" i="1" dirty="0" smtClean="0"/>
              <a:t> Research Coordination Meeting</a:t>
            </a:r>
            <a:endParaRPr lang="en-US" sz="2400" i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27584" y="5733058"/>
            <a:ext cx="6481763" cy="576262"/>
          </a:xfrm>
        </p:spPr>
        <p:txBody>
          <a:bodyPr/>
          <a:lstStyle/>
          <a:p>
            <a:r>
              <a:rPr lang="de-DE" sz="1600" dirty="0" smtClean="0"/>
              <a:t>09. </a:t>
            </a:r>
            <a:r>
              <a:rPr lang="de-DE" sz="1600" dirty="0" err="1" smtClean="0"/>
              <a:t>December</a:t>
            </a:r>
            <a:r>
              <a:rPr lang="de-DE" sz="1600" dirty="0" smtClean="0"/>
              <a:t> 2014 | Ingo Spahn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2862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basti\Desktop\Ergebnisse\Ergebnisse\Anregungsfunktionen\neu mit ohne jahreszahl\Ca(p,x)sc-44g, levk korr ne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6408712" cy="4937702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1115616" y="54868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baseline="30000" dirty="0" err="1" smtClean="0">
                <a:solidFill>
                  <a:srgbClr val="005B82"/>
                </a:solidFill>
              </a:rPr>
              <a:t>nat</a:t>
            </a:r>
            <a:r>
              <a:rPr lang="de-DE" sz="3200" b="1" dirty="0" err="1" smtClean="0">
                <a:solidFill>
                  <a:srgbClr val="005B82"/>
                </a:solidFill>
              </a:rPr>
              <a:t>Ca</a:t>
            </a:r>
            <a:r>
              <a:rPr lang="de-DE" sz="3200" b="1" dirty="0" smtClean="0">
                <a:solidFill>
                  <a:srgbClr val="005B82"/>
                </a:solidFill>
              </a:rPr>
              <a:t>(</a:t>
            </a:r>
            <a:r>
              <a:rPr lang="de-DE" sz="3200" b="1" dirty="0" err="1" smtClean="0">
                <a:solidFill>
                  <a:srgbClr val="005B82"/>
                </a:solidFill>
              </a:rPr>
              <a:t>p,x</a:t>
            </a:r>
            <a:r>
              <a:rPr lang="de-DE" sz="3200" b="1" dirty="0" smtClean="0">
                <a:solidFill>
                  <a:srgbClr val="005B82"/>
                </a:solidFill>
              </a:rPr>
              <a:t>)</a:t>
            </a:r>
            <a:r>
              <a:rPr lang="de-DE" sz="3200" b="1" baseline="30000" dirty="0" smtClean="0">
                <a:solidFill>
                  <a:srgbClr val="005B82"/>
                </a:solidFill>
              </a:rPr>
              <a:t>44g</a:t>
            </a:r>
            <a:r>
              <a:rPr lang="de-DE" sz="3200" b="1" dirty="0" smtClean="0">
                <a:solidFill>
                  <a:srgbClr val="005B82"/>
                </a:solidFill>
              </a:rPr>
              <a:t>Sc</a:t>
            </a:r>
            <a:endParaRPr lang="en-GB" sz="3200" b="1" dirty="0">
              <a:solidFill>
                <a:srgbClr val="005B82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 rot="16200000">
            <a:off x="-348207" y="3524672"/>
            <a:ext cx="2880320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900" dirty="0" smtClean="0"/>
              <a:t>Cross </a:t>
            </a:r>
            <a:r>
              <a:rPr lang="de-DE" sz="1900" dirty="0" err="1" smtClean="0"/>
              <a:t>section</a:t>
            </a:r>
            <a:r>
              <a:rPr lang="de-DE" sz="1900" dirty="0" smtClean="0"/>
              <a:t> [</a:t>
            </a:r>
            <a:r>
              <a:rPr lang="de-DE" sz="1900" dirty="0" err="1" smtClean="0"/>
              <a:t>mbarn</a:t>
            </a:r>
            <a:r>
              <a:rPr lang="de-DE" sz="1900" dirty="0" smtClean="0"/>
              <a:t>]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103291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128792" cy="504056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115616" y="54868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baseline="30000" dirty="0" err="1" smtClean="0">
                <a:solidFill>
                  <a:srgbClr val="005B82"/>
                </a:solidFill>
              </a:rPr>
              <a:t>nat</a:t>
            </a:r>
            <a:r>
              <a:rPr lang="de-DE" sz="3200" b="1" dirty="0" err="1" smtClean="0">
                <a:solidFill>
                  <a:srgbClr val="005B82"/>
                </a:solidFill>
              </a:rPr>
              <a:t>Ca</a:t>
            </a:r>
            <a:r>
              <a:rPr lang="de-DE" sz="3200" b="1" dirty="0" smtClean="0">
                <a:solidFill>
                  <a:srgbClr val="005B82"/>
                </a:solidFill>
              </a:rPr>
              <a:t>(</a:t>
            </a:r>
            <a:r>
              <a:rPr lang="de-DE" sz="3200" b="1" dirty="0" err="1" smtClean="0">
                <a:solidFill>
                  <a:srgbClr val="005B82"/>
                </a:solidFill>
              </a:rPr>
              <a:t>p,x</a:t>
            </a:r>
            <a:r>
              <a:rPr lang="de-DE" sz="3200" b="1" dirty="0" smtClean="0">
                <a:solidFill>
                  <a:srgbClr val="005B82"/>
                </a:solidFill>
              </a:rPr>
              <a:t>)</a:t>
            </a:r>
            <a:r>
              <a:rPr lang="de-DE" sz="3200" b="1" baseline="30000" dirty="0" smtClean="0">
                <a:solidFill>
                  <a:srgbClr val="005B82"/>
                </a:solidFill>
              </a:rPr>
              <a:t>44m</a:t>
            </a:r>
            <a:r>
              <a:rPr lang="de-DE" sz="3200" b="1" dirty="0" smtClean="0">
                <a:solidFill>
                  <a:srgbClr val="005B82"/>
                </a:solidFill>
              </a:rPr>
              <a:t>Sc</a:t>
            </a:r>
            <a:endParaRPr lang="en-GB" sz="3200" b="1" dirty="0">
              <a:solidFill>
                <a:srgbClr val="005B82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 rot="16200000">
            <a:off x="-300881" y="3452664"/>
            <a:ext cx="2880320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900" dirty="0" smtClean="0"/>
              <a:t>Cross </a:t>
            </a:r>
            <a:r>
              <a:rPr lang="de-DE" sz="1900" dirty="0" err="1" smtClean="0"/>
              <a:t>section</a:t>
            </a:r>
            <a:r>
              <a:rPr lang="de-DE" sz="1900" dirty="0" smtClean="0"/>
              <a:t> [</a:t>
            </a:r>
            <a:r>
              <a:rPr lang="de-DE" sz="1900" dirty="0" err="1" smtClean="0"/>
              <a:t>mbarn</a:t>
            </a:r>
            <a:r>
              <a:rPr lang="de-DE" sz="1900" dirty="0" smtClean="0"/>
              <a:t>]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26051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smtClean="0"/>
              <a:t>Universit</a:t>
            </a:r>
            <a:r>
              <a:rPr lang="de-DE" altLang="de-DE" smtClean="0">
                <a:latin typeface="+mn-lt"/>
              </a:rPr>
              <a:t>ä</a:t>
            </a:r>
            <a:r>
              <a:rPr lang="de-DE" altLang="de-DE" smtClean="0"/>
              <a:t>t zu K</a:t>
            </a:r>
            <a:r>
              <a:rPr lang="de-DE" altLang="de-DE" smtClean="0">
                <a:latin typeface="+mn-lt"/>
              </a:rPr>
              <a:t>ö</a:t>
            </a:r>
            <a:r>
              <a:rPr lang="de-DE" altLang="de-DE" smtClean="0"/>
              <a:t>ln</a:t>
            </a:r>
            <a:endParaRPr lang="de-DE" altLang="de-DE"/>
          </a:p>
        </p:txBody>
      </p:sp>
      <p:pic>
        <p:nvPicPr>
          <p:cNvPr id="3" name="Picture 3" descr="C:\Users\basti\Desktop\Ergebnisse\Ergebnisse\Anregungsfunktionen\neu mit ohne jahreszahl\Ca(d,x)44mgS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448917" cy="4968552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1187624" y="548680"/>
            <a:ext cx="2883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baseline="30000" dirty="0" err="1" smtClean="0">
                <a:solidFill>
                  <a:srgbClr val="005B82"/>
                </a:solidFill>
              </a:rPr>
              <a:t>nat</a:t>
            </a:r>
            <a:r>
              <a:rPr lang="de-DE" sz="3200" b="1" dirty="0" err="1" smtClean="0">
                <a:solidFill>
                  <a:srgbClr val="005B82"/>
                </a:solidFill>
              </a:rPr>
              <a:t>Ca</a:t>
            </a:r>
            <a:r>
              <a:rPr lang="de-DE" sz="3200" b="1" dirty="0" smtClean="0">
                <a:solidFill>
                  <a:srgbClr val="005B82"/>
                </a:solidFill>
              </a:rPr>
              <a:t>(</a:t>
            </a:r>
            <a:r>
              <a:rPr lang="de-DE" sz="3200" b="1" dirty="0" err="1" smtClean="0">
                <a:solidFill>
                  <a:srgbClr val="005B82"/>
                </a:solidFill>
              </a:rPr>
              <a:t>d,x</a:t>
            </a:r>
            <a:r>
              <a:rPr lang="de-DE" sz="3200" b="1" dirty="0" smtClean="0">
                <a:solidFill>
                  <a:srgbClr val="005B82"/>
                </a:solidFill>
              </a:rPr>
              <a:t>)</a:t>
            </a:r>
            <a:r>
              <a:rPr lang="de-DE" sz="3200" b="1" baseline="30000" dirty="0" smtClean="0">
                <a:solidFill>
                  <a:srgbClr val="005B82"/>
                </a:solidFill>
              </a:rPr>
              <a:t>44m+g</a:t>
            </a:r>
            <a:r>
              <a:rPr lang="de-DE" sz="3200" b="1" dirty="0" smtClean="0">
                <a:solidFill>
                  <a:srgbClr val="005B82"/>
                </a:solidFill>
              </a:rPr>
              <a:t>Sc</a:t>
            </a:r>
            <a:endParaRPr lang="en-GB" sz="3200" b="1" dirty="0">
              <a:solidFill>
                <a:srgbClr val="005B82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 rot="16200000">
            <a:off x="-84857" y="3452664"/>
            <a:ext cx="2880320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900" dirty="0" smtClean="0"/>
              <a:t>Cross </a:t>
            </a:r>
            <a:r>
              <a:rPr lang="de-DE" sz="1900" dirty="0" err="1" smtClean="0"/>
              <a:t>section</a:t>
            </a:r>
            <a:r>
              <a:rPr lang="de-DE" sz="1900" dirty="0" smtClean="0"/>
              <a:t> [</a:t>
            </a:r>
            <a:r>
              <a:rPr lang="de-DE" sz="1900" dirty="0" err="1" smtClean="0"/>
              <a:t>mbarn</a:t>
            </a:r>
            <a:r>
              <a:rPr lang="de-DE" sz="1900" dirty="0" smtClean="0"/>
              <a:t>]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41276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smtClean="0"/>
              <a:t>Universit</a:t>
            </a:r>
            <a:r>
              <a:rPr lang="de-DE" altLang="de-DE" smtClean="0">
                <a:latin typeface="+mn-lt"/>
              </a:rPr>
              <a:t>ä</a:t>
            </a:r>
            <a:r>
              <a:rPr lang="de-DE" altLang="de-DE" smtClean="0"/>
              <a:t>t zu K</a:t>
            </a:r>
            <a:r>
              <a:rPr lang="de-DE" altLang="de-DE" smtClean="0">
                <a:latin typeface="+mn-lt"/>
              </a:rPr>
              <a:t>ö</a:t>
            </a:r>
            <a:r>
              <a:rPr lang="de-DE" altLang="de-DE" smtClean="0"/>
              <a:t>ln</a:t>
            </a:r>
            <a:endParaRPr lang="de-DE" altLang="de-DE"/>
          </a:p>
        </p:txBody>
      </p:sp>
      <p:sp>
        <p:nvSpPr>
          <p:cNvPr id="3" name="Textfeld 2"/>
          <p:cNvSpPr txBox="1"/>
          <p:nvPr/>
        </p:nvSpPr>
        <p:spPr>
          <a:xfrm>
            <a:off x="539552" y="593447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0742CFF-F510-4655-9E13-90259A745B35}" type="slidenum">
              <a:rPr lang="de-DE" sz="2000" smtClean="0">
                <a:solidFill>
                  <a:srgbClr val="3E5978"/>
                </a:solidFill>
              </a:rPr>
              <a:pPr/>
              <a:t>13</a:t>
            </a:fld>
            <a:endParaRPr lang="de-DE" sz="2000" dirty="0">
              <a:solidFill>
                <a:srgbClr val="3E5978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488207" y="476672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ヒラギノ角ゴ Pro W3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ヒラギノ角ゴ Pro W3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ヒラギノ角ゴ Pro W3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ヒラギノ角ゴ Pro W3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r>
              <a:rPr lang="de-DE" sz="3200" baseline="30000" dirty="0" err="1" smtClean="0">
                <a:solidFill>
                  <a:srgbClr val="005B82"/>
                </a:solidFill>
              </a:rPr>
              <a:t>nat</a:t>
            </a:r>
            <a:r>
              <a:rPr lang="de-DE" sz="3200" dirty="0" err="1" smtClean="0">
                <a:solidFill>
                  <a:srgbClr val="005B82"/>
                </a:solidFill>
              </a:rPr>
              <a:t>Ca</a:t>
            </a:r>
            <a:r>
              <a:rPr lang="de-DE" sz="3200" dirty="0" smtClean="0">
                <a:solidFill>
                  <a:srgbClr val="005B82"/>
                </a:solidFill>
              </a:rPr>
              <a:t>(</a:t>
            </a:r>
            <a:r>
              <a:rPr lang="el-GR" sz="3200" dirty="0" smtClean="0">
                <a:solidFill>
                  <a:srgbClr val="005B82"/>
                </a:solidFill>
                <a:latin typeface="Times New Roman"/>
                <a:cs typeface="Times New Roman"/>
              </a:rPr>
              <a:t>α</a:t>
            </a:r>
            <a:r>
              <a:rPr lang="de-DE" sz="3200" dirty="0" smtClean="0">
                <a:solidFill>
                  <a:srgbClr val="005B82"/>
                </a:solidFill>
              </a:rPr>
              <a:t>,x)</a:t>
            </a:r>
            <a:r>
              <a:rPr lang="de-DE" sz="3200" baseline="30000" dirty="0" smtClean="0">
                <a:solidFill>
                  <a:srgbClr val="005B82"/>
                </a:solidFill>
              </a:rPr>
              <a:t>44m+g</a:t>
            </a:r>
            <a:r>
              <a:rPr lang="de-DE" sz="3200" dirty="0" smtClean="0">
                <a:solidFill>
                  <a:srgbClr val="005B82"/>
                </a:solidFill>
              </a:rPr>
              <a:t>Sc</a:t>
            </a:r>
            <a:endParaRPr lang="en-GB" sz="3200" dirty="0">
              <a:solidFill>
                <a:srgbClr val="005B82"/>
              </a:solidFill>
            </a:endParaRPr>
          </a:p>
        </p:txBody>
      </p:sp>
      <p:pic>
        <p:nvPicPr>
          <p:cNvPr id="1026" name="Picture 2" descr="C:\Users\basti\Desktop\Ergebnisse\Ergebnisse\Anregungsfunktionen\neu mit ohne jahreszahl\Ca(a,x)Sc-44m+g ne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9" y="1263399"/>
            <a:ext cx="5348240" cy="4120539"/>
          </a:xfrm>
          <a:prstGeom prst="rect">
            <a:avLst/>
          </a:prstGeom>
          <a:noFill/>
        </p:spPr>
      </p:pic>
      <p:sp>
        <p:nvSpPr>
          <p:cNvPr id="13" name="Textfeld 12"/>
          <p:cNvSpPr txBox="1"/>
          <p:nvPr/>
        </p:nvSpPr>
        <p:spPr>
          <a:xfrm>
            <a:off x="1297172" y="5373216"/>
            <a:ext cx="62133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>
              <a:buClr>
                <a:srgbClr val="2B586C"/>
              </a:buClr>
              <a:buFont typeface="Symbol" pitchFamily="18" charset="2"/>
              <a:buChar char="-"/>
            </a:pPr>
            <a:r>
              <a:rPr lang="en-GB" sz="2000" dirty="0" smtClean="0"/>
              <a:t> Production using natural target material: minimal Yield</a:t>
            </a:r>
          </a:p>
          <a:p>
            <a:pPr marL="268288" indent="-268288">
              <a:buClr>
                <a:srgbClr val="2B586C"/>
              </a:buClr>
              <a:buFont typeface="Symbol" pitchFamily="18" charset="2"/>
              <a:buChar char="-"/>
            </a:pPr>
            <a:r>
              <a:rPr lang="en-GB" sz="2000" dirty="0" smtClean="0"/>
              <a:t> Co-production of </a:t>
            </a:r>
            <a:r>
              <a:rPr lang="en-GB" sz="2000" baseline="30000" dirty="0" smtClean="0"/>
              <a:t>44m</a:t>
            </a:r>
            <a:r>
              <a:rPr lang="en-GB" sz="2000" dirty="0" smtClean="0"/>
              <a:t>Sc.</a:t>
            </a:r>
          </a:p>
          <a:p>
            <a:pPr marL="268288" indent="-268288">
              <a:buClr>
                <a:srgbClr val="2B586C"/>
              </a:buClr>
              <a:buFont typeface="Symbol" pitchFamily="18" charset="2"/>
              <a:buChar char="-"/>
            </a:pPr>
            <a:r>
              <a:rPr lang="en-GB" sz="2000" dirty="0" smtClean="0"/>
              <a:t> Co-produced longer-lived contaminants (</a:t>
            </a:r>
            <a:r>
              <a:rPr lang="en-GB" sz="2000" baseline="30000" dirty="0" smtClean="0"/>
              <a:t>46,47,48</a:t>
            </a:r>
            <a:r>
              <a:rPr lang="en-GB" sz="2000" dirty="0" smtClean="0"/>
              <a:t>Sc).</a:t>
            </a:r>
            <a:endParaRPr lang="en-GB" sz="2000" dirty="0"/>
          </a:p>
        </p:txBody>
      </p:sp>
      <p:sp>
        <p:nvSpPr>
          <p:cNvPr id="7" name="Textfeld 6"/>
          <p:cNvSpPr txBox="1"/>
          <p:nvPr/>
        </p:nvSpPr>
        <p:spPr>
          <a:xfrm rot="16200000">
            <a:off x="443881" y="3020616"/>
            <a:ext cx="2880320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900" dirty="0" smtClean="0"/>
              <a:t>Cross </a:t>
            </a:r>
            <a:r>
              <a:rPr lang="de-DE" sz="1900" dirty="0" err="1" smtClean="0"/>
              <a:t>section</a:t>
            </a:r>
            <a:r>
              <a:rPr lang="de-DE" sz="1900" dirty="0" smtClean="0"/>
              <a:t> [</a:t>
            </a:r>
            <a:r>
              <a:rPr lang="de-DE" sz="1900" dirty="0" err="1" smtClean="0"/>
              <a:t>mbarn</a:t>
            </a:r>
            <a:r>
              <a:rPr lang="de-DE" sz="1900" dirty="0" smtClean="0"/>
              <a:t>]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754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smtClean="0"/>
              <a:t>Universit</a:t>
            </a:r>
            <a:r>
              <a:rPr lang="de-DE" altLang="de-DE" smtClean="0">
                <a:latin typeface="+mn-lt"/>
              </a:rPr>
              <a:t>ä</a:t>
            </a:r>
            <a:r>
              <a:rPr lang="de-DE" altLang="de-DE" smtClean="0"/>
              <a:t>t zu K</a:t>
            </a:r>
            <a:r>
              <a:rPr lang="de-DE" altLang="de-DE" smtClean="0">
                <a:latin typeface="+mn-lt"/>
              </a:rPr>
              <a:t>ö</a:t>
            </a:r>
            <a:r>
              <a:rPr lang="de-DE" altLang="de-DE" smtClean="0"/>
              <a:t>ln</a:t>
            </a:r>
            <a:endParaRPr lang="de-DE" altLang="de-DE"/>
          </a:p>
        </p:txBody>
      </p:sp>
      <p:pic>
        <p:nvPicPr>
          <p:cNvPr id="3" name="Picture 6" descr="C:\Users\basti\Desktop\Ergebnisse\Ergebnisse\Anregungsfunktionen\neu mit ohne jahreszahl\verhältnisse 44mzug ne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264696" cy="4826743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767698" y="532584"/>
            <a:ext cx="7056784" cy="11682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3200" b="1" dirty="0" smtClean="0">
                <a:solidFill>
                  <a:srgbClr val="005B82"/>
                </a:solidFill>
              </a:rPr>
              <a:t>Comparison of </a:t>
            </a:r>
            <a:r>
              <a:rPr lang="en-GB" sz="3200" b="1" baseline="30000" dirty="0" smtClean="0">
                <a:solidFill>
                  <a:srgbClr val="005B82"/>
                </a:solidFill>
              </a:rPr>
              <a:t>44m</a:t>
            </a:r>
            <a:r>
              <a:rPr lang="en-GB" sz="3200" b="1" dirty="0" smtClean="0">
                <a:solidFill>
                  <a:srgbClr val="005B82"/>
                </a:solidFill>
              </a:rPr>
              <a:t>Sc/</a:t>
            </a:r>
            <a:r>
              <a:rPr lang="en-GB" sz="3200" b="1" baseline="30000" dirty="0" smtClean="0">
                <a:solidFill>
                  <a:srgbClr val="005B82"/>
                </a:solidFill>
              </a:rPr>
              <a:t>44g</a:t>
            </a:r>
            <a:r>
              <a:rPr lang="en-GB" sz="3200" b="1" dirty="0" smtClean="0">
                <a:solidFill>
                  <a:srgbClr val="005B82"/>
                </a:solidFill>
              </a:rPr>
              <a:t>Sc-ration depending on production route</a:t>
            </a:r>
            <a:endParaRPr lang="en-GB" sz="3200" b="1" dirty="0">
              <a:solidFill>
                <a:srgbClr val="005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83568" y="1484784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Comparative study on the production of </a:t>
            </a:r>
            <a:r>
              <a:rPr lang="en-GB" sz="2200" b="1" baseline="30000" dirty="0"/>
              <a:t>68</a:t>
            </a:r>
            <a:r>
              <a:rPr lang="en-GB" sz="2200" b="1" dirty="0"/>
              <a:t>Ga from proton induced reactions on different targets: Evaluation of experimental data and model calculations</a:t>
            </a:r>
          </a:p>
          <a:p>
            <a:r>
              <a:rPr lang="en-GB" sz="2000" dirty="0"/>
              <a:t>A. </a:t>
            </a:r>
            <a:r>
              <a:rPr lang="en-GB" sz="2000" dirty="0" err="1" smtClean="0"/>
              <a:t>Azzam</a:t>
            </a:r>
            <a:r>
              <a:rPr lang="en-GB" sz="2000" dirty="0" smtClean="0"/>
              <a:t> </a:t>
            </a:r>
            <a:r>
              <a:rPr lang="en-GB" sz="2000" dirty="0"/>
              <a:t>/ M. </a:t>
            </a:r>
            <a:r>
              <a:rPr lang="en-GB" sz="2000" dirty="0" smtClean="0"/>
              <a:t>Al-</a:t>
            </a:r>
            <a:r>
              <a:rPr lang="en-GB" sz="2000" dirty="0" err="1" smtClean="0"/>
              <a:t>abyad</a:t>
            </a:r>
            <a:r>
              <a:rPr lang="en-GB" sz="2000" dirty="0" smtClean="0"/>
              <a:t> </a:t>
            </a:r>
            <a:r>
              <a:rPr lang="en-GB" sz="2000" dirty="0"/>
              <a:t>/ A. H. M. </a:t>
            </a:r>
            <a:r>
              <a:rPr lang="en-GB" sz="2000" dirty="0" err="1" smtClean="0"/>
              <a:t>Solieman</a:t>
            </a:r>
            <a:endParaRPr lang="en-GB" sz="2000" dirty="0"/>
          </a:p>
          <a:p>
            <a:endParaRPr lang="en-GB" dirty="0"/>
          </a:p>
          <a:p>
            <a:r>
              <a:rPr lang="en-GB" dirty="0" smtClean="0"/>
              <a:t>Physics </a:t>
            </a:r>
            <a:r>
              <a:rPr lang="en-GB" dirty="0"/>
              <a:t>Department, Nuclear Research Centre, Atomic Energy Authority, Cairo, Postal Code 13759, Egypt</a:t>
            </a:r>
          </a:p>
          <a:p>
            <a:endParaRPr lang="en-GB" dirty="0"/>
          </a:p>
          <a:p>
            <a:r>
              <a:rPr lang="en-GB" dirty="0" err="1" smtClean="0"/>
              <a:t>Radiochimica</a:t>
            </a:r>
            <a:r>
              <a:rPr lang="en-GB" dirty="0" smtClean="0"/>
              <a:t> </a:t>
            </a:r>
            <a:r>
              <a:rPr lang="en-GB" dirty="0" err="1"/>
              <a:t>Acta</a:t>
            </a:r>
            <a:r>
              <a:rPr lang="en-GB" dirty="0"/>
              <a:t>. ISSN (Online) 2193-3405, ISSN (Print) 0033-8230, DOI: 10.1515/ract-2013-2220, November 2014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Published </a:t>
            </a:r>
            <a:r>
              <a:rPr lang="en-GB" dirty="0"/>
              <a:t>Online:</a:t>
            </a:r>
          </a:p>
          <a:p>
            <a:r>
              <a:rPr lang="en-GB" dirty="0"/>
              <a:t>    2014-11-12</a:t>
            </a:r>
          </a:p>
        </p:txBody>
      </p:sp>
      <p:sp>
        <p:nvSpPr>
          <p:cNvPr id="7" name="Rechteck 6"/>
          <p:cNvSpPr/>
          <p:nvPr/>
        </p:nvSpPr>
        <p:spPr>
          <a:xfrm>
            <a:off x="3252759" y="548680"/>
            <a:ext cx="2422458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3200" b="1" baseline="30000" dirty="0">
                <a:solidFill>
                  <a:srgbClr val="005B82"/>
                </a:solidFill>
              </a:rPr>
              <a:t>68</a:t>
            </a:r>
            <a:r>
              <a:rPr lang="de-DE" sz="3200" b="1" dirty="0">
                <a:solidFill>
                  <a:srgbClr val="005B82"/>
                </a:solidFill>
              </a:rPr>
              <a:t>Zn(</a:t>
            </a:r>
            <a:r>
              <a:rPr lang="de-DE" sz="3200" b="1" dirty="0" err="1">
                <a:solidFill>
                  <a:srgbClr val="005B82"/>
                </a:solidFill>
              </a:rPr>
              <a:t>p,n</a:t>
            </a:r>
            <a:r>
              <a:rPr lang="de-DE" sz="3200" b="1" dirty="0">
                <a:solidFill>
                  <a:srgbClr val="005B82"/>
                </a:solidFill>
              </a:rPr>
              <a:t>)</a:t>
            </a:r>
            <a:r>
              <a:rPr lang="de-DE" sz="3200" b="1" baseline="30000" dirty="0">
                <a:solidFill>
                  <a:srgbClr val="005B82"/>
                </a:solidFill>
              </a:rPr>
              <a:t>68</a:t>
            </a:r>
            <a:r>
              <a:rPr lang="de-DE" sz="3200" b="1" dirty="0">
                <a:solidFill>
                  <a:srgbClr val="005B82"/>
                </a:solidFill>
              </a:rPr>
              <a:t>Ga</a:t>
            </a:r>
          </a:p>
        </p:txBody>
      </p:sp>
    </p:spTree>
    <p:extLst>
      <p:ext uri="{BB962C8B-B14F-4D97-AF65-F5344CB8AC3E}">
        <p14:creationId xmlns:p14="http://schemas.microsoft.com/office/powerpoint/2010/main" val="340544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FB9B-9897-40B4-9A8E-1F8ACC69305D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629817"/>
            <a:ext cx="7772400" cy="710951"/>
          </a:xfrm>
        </p:spPr>
        <p:txBody>
          <a:bodyPr/>
          <a:lstStyle/>
          <a:p>
            <a:pPr algn="l"/>
            <a:r>
              <a:rPr lang="de-DE" sz="3600" b="1" dirty="0" smtClean="0">
                <a:solidFill>
                  <a:srgbClr val="005B82"/>
                </a:solidFill>
              </a:rPr>
              <a:t>Radioisotopes </a:t>
            </a:r>
            <a:r>
              <a:rPr lang="de-DE" sz="3600" b="1" dirty="0" err="1" smtClean="0">
                <a:solidFill>
                  <a:srgbClr val="005B82"/>
                </a:solidFill>
              </a:rPr>
              <a:t>for</a:t>
            </a:r>
            <a:r>
              <a:rPr lang="de-DE" sz="3600" b="1" dirty="0" smtClean="0">
                <a:solidFill>
                  <a:srgbClr val="005B82"/>
                </a:solidFill>
              </a:rPr>
              <a:t> </a:t>
            </a:r>
            <a:r>
              <a:rPr lang="de-DE" sz="3600" b="1" dirty="0" err="1" smtClean="0">
                <a:solidFill>
                  <a:srgbClr val="005B82"/>
                </a:solidFill>
              </a:rPr>
              <a:t>medical</a:t>
            </a:r>
            <a:r>
              <a:rPr lang="de-DE" sz="3600" b="1" dirty="0" smtClean="0">
                <a:solidFill>
                  <a:srgbClr val="005B82"/>
                </a:solidFill>
              </a:rPr>
              <a:t> </a:t>
            </a:r>
            <a:r>
              <a:rPr lang="de-DE" sz="3600" b="1" dirty="0" err="1" smtClean="0">
                <a:solidFill>
                  <a:srgbClr val="005B82"/>
                </a:solidFill>
              </a:rPr>
              <a:t>applications</a:t>
            </a:r>
            <a:endParaRPr lang="de-DE" sz="3600" b="1" dirty="0">
              <a:solidFill>
                <a:srgbClr val="005B82"/>
              </a:solidFill>
            </a:endParaRPr>
          </a:p>
        </p:txBody>
      </p:sp>
      <p:sp>
        <p:nvSpPr>
          <p:cNvPr id="8" name="Geschweifte Klammer rechts 7"/>
          <p:cNvSpPr/>
          <p:nvPr/>
        </p:nvSpPr>
        <p:spPr>
          <a:xfrm rot="5400000">
            <a:off x="2365183" y="2166368"/>
            <a:ext cx="288032" cy="2211101"/>
          </a:xfrm>
          <a:prstGeom prst="rightBrace">
            <a:avLst>
              <a:gd name="adj1" fmla="val 2774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015841" y="3606115"/>
            <a:ext cx="2986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err="1" smtClean="0"/>
              <a:t>molecular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imaging</a:t>
            </a:r>
            <a:r>
              <a:rPr lang="de-DE" sz="2400" b="1" dirty="0" smtClean="0"/>
              <a:t> </a:t>
            </a:r>
          </a:p>
          <a:p>
            <a:pPr algn="ctr"/>
            <a:r>
              <a:rPr lang="de-DE" sz="2400" b="1" dirty="0" smtClean="0"/>
              <a:t>(PET) </a:t>
            </a:r>
            <a:endParaRPr lang="de-DE" sz="2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4155959" y="5517232"/>
            <a:ext cx="4703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err="1" smtClean="0"/>
              <a:t>Auger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therapy</a:t>
            </a:r>
            <a:r>
              <a:rPr lang="de-DE" sz="2400" b="1" dirty="0" smtClean="0"/>
              <a:t> / </a:t>
            </a:r>
            <a:r>
              <a:rPr lang="de-DE" sz="2400" b="1" baseline="30000" dirty="0" smtClean="0"/>
              <a:t>77</a:t>
            </a:r>
            <a:r>
              <a:rPr lang="de-DE" sz="2400" b="1" dirty="0" smtClean="0"/>
              <a:t>Br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SPECT</a:t>
            </a:r>
          </a:p>
        </p:txBody>
      </p:sp>
      <p:sp>
        <p:nvSpPr>
          <p:cNvPr id="14" name="Rechteck 13"/>
          <p:cNvSpPr>
            <a:spLocks noChangeAspect="1"/>
          </p:cNvSpPr>
          <p:nvPr/>
        </p:nvSpPr>
        <p:spPr>
          <a:xfrm>
            <a:off x="693052" y="1487005"/>
            <a:ext cx="1574692" cy="1483196"/>
          </a:xfrm>
          <a:prstGeom prst="rect">
            <a:avLst/>
          </a:pr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baseline="30000" smtClean="0">
                <a:solidFill>
                  <a:schemeClr val="tx1"/>
                </a:solidFill>
              </a:rPr>
              <a:t>75</a:t>
            </a:r>
            <a:r>
              <a:rPr lang="de-DE" sz="3200" b="1" smtClean="0">
                <a:solidFill>
                  <a:schemeClr val="tx1"/>
                </a:solidFill>
              </a:rPr>
              <a:t>Br</a:t>
            </a:r>
          </a:p>
          <a:p>
            <a:pPr algn="ctr"/>
            <a:r>
              <a:rPr lang="de-DE" smtClean="0">
                <a:solidFill>
                  <a:schemeClr val="tx1"/>
                </a:solidFill>
              </a:rPr>
              <a:t>1.5 h</a:t>
            </a:r>
          </a:p>
          <a:p>
            <a:pPr algn="ctr"/>
            <a:r>
              <a:rPr lang="de-DE" smtClean="0">
                <a:solidFill>
                  <a:schemeClr val="tx1"/>
                </a:solidFill>
              </a:rPr>
              <a:t>β</a:t>
            </a:r>
            <a:r>
              <a:rPr lang="de-DE" baseline="42000" smtClean="0">
                <a:solidFill>
                  <a:schemeClr val="tx1"/>
                </a:solidFill>
              </a:rPr>
              <a:t>+</a:t>
            </a:r>
            <a:r>
              <a:rPr lang="de-DE" smtClean="0">
                <a:solidFill>
                  <a:schemeClr val="tx1"/>
                </a:solidFill>
              </a:rPr>
              <a:t> 76% </a:t>
            </a:r>
          </a:p>
          <a:p>
            <a:pPr algn="ctr"/>
            <a:r>
              <a:rPr lang="el-GR" smtClean="0">
                <a:solidFill>
                  <a:schemeClr val="tx1"/>
                </a:solidFill>
              </a:rPr>
              <a:t>β</a:t>
            </a:r>
            <a:r>
              <a:rPr lang="de-DE" baseline="-25000" smtClean="0">
                <a:solidFill>
                  <a:schemeClr val="tx1"/>
                </a:solidFill>
              </a:rPr>
              <a:t>max</a:t>
            </a:r>
            <a:r>
              <a:rPr lang="de-DE" smtClean="0">
                <a:solidFill>
                  <a:schemeClr val="tx1"/>
                </a:solidFill>
              </a:rPr>
              <a:t> 1.7 MeV</a:t>
            </a:r>
            <a:endParaRPr lang="de-DE" baseline="4200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>
            <a:spLocks noChangeAspect="1"/>
          </p:cNvSpPr>
          <p:nvPr/>
        </p:nvSpPr>
        <p:spPr>
          <a:xfrm>
            <a:off x="2760307" y="1487005"/>
            <a:ext cx="1564870" cy="1473946"/>
          </a:xfrm>
          <a:prstGeom prst="rect">
            <a:avLst/>
          </a:pr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baseline="30000" smtClean="0">
                <a:solidFill>
                  <a:schemeClr val="tx1"/>
                </a:solidFill>
              </a:rPr>
              <a:t>76</a:t>
            </a:r>
            <a:r>
              <a:rPr lang="de-DE" sz="3200" b="1" smtClean="0">
                <a:solidFill>
                  <a:schemeClr val="tx1"/>
                </a:solidFill>
              </a:rPr>
              <a:t>Br</a:t>
            </a:r>
          </a:p>
          <a:p>
            <a:pPr algn="ctr"/>
            <a:r>
              <a:rPr lang="de-DE" smtClean="0">
                <a:solidFill>
                  <a:schemeClr val="tx1"/>
                </a:solidFill>
              </a:rPr>
              <a:t>16 h</a:t>
            </a:r>
          </a:p>
          <a:p>
            <a:pPr algn="ctr"/>
            <a:r>
              <a:rPr lang="de-DE">
                <a:solidFill>
                  <a:schemeClr val="tx1"/>
                </a:solidFill>
              </a:rPr>
              <a:t>β</a:t>
            </a:r>
            <a:r>
              <a:rPr lang="de-DE" baseline="42000">
                <a:solidFill>
                  <a:schemeClr val="tx1"/>
                </a:solidFill>
              </a:rPr>
              <a:t>+</a:t>
            </a:r>
            <a:r>
              <a:rPr lang="de-DE">
                <a:solidFill>
                  <a:schemeClr val="tx1"/>
                </a:solidFill>
              </a:rPr>
              <a:t> </a:t>
            </a:r>
            <a:r>
              <a:rPr lang="de-DE" smtClean="0">
                <a:solidFill>
                  <a:schemeClr val="tx1"/>
                </a:solidFill>
              </a:rPr>
              <a:t>57%</a:t>
            </a:r>
          </a:p>
          <a:p>
            <a:pPr algn="ctr"/>
            <a:r>
              <a:rPr lang="el-GR" smtClean="0">
                <a:solidFill>
                  <a:schemeClr val="tx1"/>
                </a:solidFill>
              </a:rPr>
              <a:t>β</a:t>
            </a:r>
            <a:r>
              <a:rPr lang="de-DE" baseline="-25000" smtClean="0">
                <a:solidFill>
                  <a:schemeClr val="tx1"/>
                </a:solidFill>
              </a:rPr>
              <a:t>max</a:t>
            </a:r>
            <a:r>
              <a:rPr lang="de-DE" smtClean="0">
                <a:solidFill>
                  <a:schemeClr val="tx1"/>
                </a:solidFill>
              </a:rPr>
              <a:t> 3.4 MeV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>
            <a:spLocks noChangeAspect="1"/>
          </p:cNvSpPr>
          <p:nvPr/>
        </p:nvSpPr>
        <p:spPr>
          <a:xfrm>
            <a:off x="4860032" y="3284984"/>
            <a:ext cx="1557281" cy="1466798"/>
          </a:xfrm>
          <a:prstGeom prst="rect">
            <a:avLst/>
          </a:prstGeom>
          <a:solidFill>
            <a:srgbClr val="FF5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baseline="30000" dirty="0" smtClean="0">
                <a:solidFill>
                  <a:schemeClr val="tx1"/>
                </a:solidFill>
              </a:rPr>
              <a:t>77</a:t>
            </a:r>
            <a:r>
              <a:rPr lang="de-DE" sz="3200" b="1" dirty="0" smtClean="0">
                <a:solidFill>
                  <a:schemeClr val="tx1"/>
                </a:solidFill>
              </a:rPr>
              <a:t>Br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57 h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EC &gt; 99%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Geschweifte Klammer rechts 17"/>
          <p:cNvSpPr/>
          <p:nvPr/>
        </p:nvSpPr>
        <p:spPr>
          <a:xfrm rot="5400000">
            <a:off x="6490785" y="3979634"/>
            <a:ext cx="288032" cy="2211101"/>
          </a:xfrm>
          <a:prstGeom prst="rightBrace">
            <a:avLst>
              <a:gd name="adj1" fmla="val 2774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>
            <a:spLocks noChangeAspect="1"/>
          </p:cNvSpPr>
          <p:nvPr/>
        </p:nvSpPr>
        <p:spPr>
          <a:xfrm>
            <a:off x="6885445" y="3284984"/>
            <a:ext cx="1557282" cy="14667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baseline="30000" smtClean="0">
                <a:solidFill>
                  <a:schemeClr val="tx1"/>
                </a:solidFill>
              </a:rPr>
              <a:t>80m</a:t>
            </a:r>
            <a:r>
              <a:rPr lang="de-DE" sz="3200" b="1" smtClean="0">
                <a:solidFill>
                  <a:schemeClr val="tx1"/>
                </a:solidFill>
              </a:rPr>
              <a:t>Br</a:t>
            </a:r>
          </a:p>
          <a:p>
            <a:pPr algn="ctr"/>
            <a:r>
              <a:rPr lang="de-DE" smtClean="0">
                <a:solidFill>
                  <a:schemeClr val="tx1"/>
                </a:solidFill>
              </a:rPr>
              <a:t>4.42 h</a:t>
            </a:r>
          </a:p>
          <a:p>
            <a:pPr algn="ctr"/>
            <a:r>
              <a:rPr lang="de-DE" smtClean="0">
                <a:solidFill>
                  <a:schemeClr val="tx1"/>
                </a:solidFill>
              </a:rPr>
              <a:t>IT 100%</a:t>
            </a:r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6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FB9B-9897-40B4-9A8E-1F8ACC69305D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83568" y="4293096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which are available:</a:t>
            </a:r>
          </a:p>
          <a:p>
            <a:endParaRPr lang="en-GB" sz="2800" b="1" dirty="0" smtClean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d,xn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75,76,77,82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endParaRPr lang="en-GB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611560" y="936784"/>
            <a:ext cx="7128792" cy="278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supposed to be available:</a:t>
            </a:r>
          </a:p>
          <a:p>
            <a:endParaRPr lang="en-GB" sz="2800" baseline="30000" dirty="0" smtClean="0"/>
          </a:p>
          <a:p>
            <a:r>
              <a:rPr lang="en-GB" sz="2800" baseline="30000" dirty="0" smtClean="0"/>
              <a:t>76</a:t>
            </a:r>
            <a:r>
              <a:rPr lang="en-GB" sz="2800" dirty="0" smtClean="0"/>
              <a:t>Se(</a:t>
            </a:r>
            <a:r>
              <a:rPr lang="en-GB" sz="2800" dirty="0" err="1" smtClean="0"/>
              <a:t>p,n</a:t>
            </a:r>
            <a:r>
              <a:rPr lang="en-GB" sz="2800" dirty="0" smtClean="0"/>
              <a:t>)</a:t>
            </a:r>
            <a:r>
              <a:rPr lang="en-GB" sz="2800" baseline="30000" dirty="0" smtClean="0"/>
              <a:t>76</a:t>
            </a:r>
            <a:r>
              <a:rPr lang="en-GB" sz="2800" dirty="0" smtClean="0"/>
              <a:t>Br	 and </a:t>
            </a:r>
            <a:r>
              <a:rPr lang="en-GB" sz="2800" baseline="30000" dirty="0" smtClean="0"/>
              <a:t>77</a:t>
            </a:r>
            <a:r>
              <a:rPr lang="en-GB" sz="2800" dirty="0" smtClean="0"/>
              <a:t>Se(p,2n)</a:t>
            </a:r>
            <a:r>
              <a:rPr lang="en-GB" sz="2800" baseline="30000" dirty="0" smtClean="0"/>
              <a:t>76</a:t>
            </a:r>
            <a:r>
              <a:rPr lang="en-GB" sz="2800" dirty="0" smtClean="0"/>
              <a:t>Br</a:t>
            </a:r>
          </a:p>
          <a:p>
            <a:r>
              <a:rPr lang="en-GB" sz="2800" b="1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Enriched material is available but is misused for production purposes (aiming for fame and prosperity, etc.)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381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FB9B-9897-40B4-9A8E-1F8ACC69305D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341784"/>
            <a:ext cx="7772400" cy="1143000"/>
          </a:xfrm>
        </p:spPr>
        <p:txBody>
          <a:bodyPr/>
          <a:lstStyle/>
          <a:p>
            <a:pPr algn="l"/>
            <a:r>
              <a:rPr lang="de-DE" sz="3200" b="1" dirty="0" smtClean="0">
                <a:solidFill>
                  <a:srgbClr val="005B82"/>
                </a:solidFill>
              </a:rPr>
              <a:t>Cross </a:t>
            </a:r>
            <a:r>
              <a:rPr lang="de-DE" sz="3200" b="1" dirty="0" err="1" smtClean="0">
                <a:solidFill>
                  <a:srgbClr val="005B82"/>
                </a:solidFill>
              </a:rPr>
              <a:t>sections</a:t>
            </a:r>
            <a:r>
              <a:rPr lang="de-DE" sz="3200" b="1" dirty="0" smtClean="0">
                <a:solidFill>
                  <a:srgbClr val="005B82"/>
                </a:solidFill>
              </a:rPr>
              <a:t> </a:t>
            </a:r>
            <a:r>
              <a:rPr lang="de-DE" sz="3200" b="1" dirty="0" err="1" smtClean="0">
                <a:solidFill>
                  <a:srgbClr val="005B82"/>
                </a:solidFill>
              </a:rPr>
              <a:t>for</a:t>
            </a:r>
            <a:r>
              <a:rPr lang="de-DE" sz="3200" b="1" dirty="0" smtClean="0">
                <a:solidFill>
                  <a:srgbClr val="005B82"/>
                </a:solidFill>
              </a:rPr>
              <a:t> </a:t>
            </a:r>
            <a:r>
              <a:rPr lang="de-DE" sz="3200" b="1" baseline="30000" dirty="0" err="1" smtClean="0">
                <a:solidFill>
                  <a:srgbClr val="005B82"/>
                </a:solidFill>
              </a:rPr>
              <a:t>nat</a:t>
            </a:r>
            <a:r>
              <a:rPr lang="de-DE" sz="3200" b="1" dirty="0" err="1" smtClean="0">
                <a:solidFill>
                  <a:srgbClr val="005B82"/>
                </a:solidFill>
              </a:rPr>
              <a:t>Se</a:t>
            </a:r>
            <a:r>
              <a:rPr lang="de-DE" sz="3200" b="1" dirty="0" smtClean="0">
                <a:solidFill>
                  <a:srgbClr val="005B82"/>
                </a:solidFill>
              </a:rPr>
              <a:t>(</a:t>
            </a:r>
            <a:r>
              <a:rPr lang="de-DE" sz="3200" b="1" dirty="0" err="1" smtClean="0">
                <a:solidFill>
                  <a:srgbClr val="005B82"/>
                </a:solidFill>
              </a:rPr>
              <a:t>d,</a:t>
            </a:r>
            <a:r>
              <a:rPr lang="de-DE" sz="3200" b="1" i="1" dirty="0" err="1" smtClean="0">
                <a:solidFill>
                  <a:srgbClr val="005B82"/>
                </a:solidFill>
              </a:rPr>
              <a:t>x</a:t>
            </a:r>
            <a:r>
              <a:rPr lang="de-DE" sz="3200" b="1" dirty="0" err="1" smtClean="0">
                <a:solidFill>
                  <a:srgbClr val="005B82"/>
                </a:solidFill>
              </a:rPr>
              <a:t>n</a:t>
            </a:r>
            <a:r>
              <a:rPr lang="de-DE" sz="3200" b="1" dirty="0" smtClean="0">
                <a:solidFill>
                  <a:srgbClr val="005B82"/>
                </a:solidFill>
              </a:rPr>
              <a:t>)</a:t>
            </a:r>
            <a:r>
              <a:rPr lang="de-DE" sz="3200" b="1" baseline="30000" dirty="0" smtClean="0">
                <a:solidFill>
                  <a:srgbClr val="005B82"/>
                </a:solidFill>
              </a:rPr>
              <a:t>75,76,77,82</a:t>
            </a:r>
            <a:r>
              <a:rPr lang="de-DE" sz="3200" b="1" dirty="0" smtClean="0">
                <a:solidFill>
                  <a:srgbClr val="005B82"/>
                </a:solidFill>
              </a:rPr>
              <a:t>Br</a:t>
            </a:r>
            <a:endParaRPr lang="de-DE" sz="3200" b="1" dirty="0">
              <a:solidFill>
                <a:srgbClr val="005B82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627784" y="1052736"/>
            <a:ext cx="2160240" cy="4878032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031476"/>
              </p:ext>
            </p:extLst>
          </p:nvPr>
        </p:nvGraphicFramePr>
        <p:xfrm>
          <a:off x="107504" y="471956"/>
          <a:ext cx="9352592" cy="6557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Graph" r:id="rId4" imgW="4191480" imgH="2938320" progId="Origin50.Graph">
                  <p:embed/>
                </p:oleObj>
              </mc:Choice>
              <mc:Fallback>
                <p:oleObj name="Graph" r:id="rId4" imgW="4191480" imgH="29383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71956"/>
                        <a:ext cx="9352592" cy="65574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176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827584" y="476672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nobody asked for:</a:t>
            </a:r>
          </a:p>
          <a:p>
            <a:r>
              <a:rPr lang="en-GB" sz="2800" baseline="30000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  <a:r>
              <a:rPr lang="en-GB" sz="2800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GB" sz="28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d,x</a:t>
            </a:r>
            <a:r>
              <a:rPr lang="en-GB" sz="28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800" baseline="300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GB" sz="28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GB" sz="2800" dirty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68616"/>
            <a:ext cx="6264696" cy="478472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 rot="16200000">
            <a:off x="83841" y="3524671"/>
            <a:ext cx="2880320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900" dirty="0" smtClean="0"/>
              <a:t>Cross </a:t>
            </a:r>
            <a:r>
              <a:rPr lang="de-DE" sz="1900" dirty="0" err="1" smtClean="0"/>
              <a:t>section</a:t>
            </a:r>
            <a:r>
              <a:rPr lang="de-DE" sz="1900" dirty="0" smtClean="0"/>
              <a:t> [</a:t>
            </a:r>
            <a:r>
              <a:rPr lang="de-DE" sz="1900" dirty="0" err="1" smtClean="0"/>
              <a:t>mbarn</a:t>
            </a:r>
            <a:r>
              <a:rPr lang="de-DE" sz="1900" dirty="0" smtClean="0"/>
              <a:t>]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1714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27584" y="1700808"/>
            <a:ext cx="7236376" cy="1728192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de-DE" baseline="30000" dirty="0" smtClean="0"/>
              <a:t>61</a:t>
            </a:r>
            <a:r>
              <a:rPr lang="de-DE" dirty="0" smtClean="0"/>
              <a:t>Ni(</a:t>
            </a:r>
            <a:r>
              <a:rPr lang="de-DE" dirty="0" err="1" smtClean="0"/>
              <a:t>p,n</a:t>
            </a:r>
            <a:r>
              <a:rPr lang="de-DE" dirty="0" smtClean="0"/>
              <a:t>)</a:t>
            </a:r>
            <a:r>
              <a:rPr lang="de-DE" baseline="30000" dirty="0" smtClean="0"/>
              <a:t>61</a:t>
            </a:r>
            <a:r>
              <a:rPr lang="de-DE" dirty="0" smtClean="0"/>
              <a:t>Cu	 </a:t>
            </a:r>
            <a:r>
              <a:rPr lang="de-DE" baseline="30000" dirty="0" smtClean="0"/>
              <a:t>68</a:t>
            </a:r>
            <a:r>
              <a:rPr lang="de-DE" dirty="0" smtClean="0"/>
              <a:t>Zn(</a:t>
            </a:r>
            <a:r>
              <a:rPr lang="de-DE" dirty="0" err="1" smtClean="0"/>
              <a:t>p,n</a:t>
            </a:r>
            <a:r>
              <a:rPr lang="de-DE" dirty="0" smtClean="0"/>
              <a:t>)</a:t>
            </a:r>
            <a:r>
              <a:rPr lang="de-DE" baseline="30000" dirty="0" smtClean="0"/>
              <a:t>68</a:t>
            </a:r>
            <a:r>
              <a:rPr lang="de-DE" dirty="0" smtClean="0"/>
              <a:t>Ga</a:t>
            </a:r>
            <a:r>
              <a:rPr lang="de-DE" dirty="0"/>
              <a:t>	 </a:t>
            </a:r>
            <a:r>
              <a:rPr lang="de-DE" dirty="0" smtClean="0"/>
              <a:t>  </a:t>
            </a:r>
            <a:r>
              <a:rPr lang="de-DE" baseline="30000" dirty="0" smtClean="0"/>
              <a:t>65</a:t>
            </a:r>
            <a:r>
              <a:rPr lang="de-DE" dirty="0" smtClean="0"/>
              <a:t>Cu(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de-DE" dirty="0" smtClean="0"/>
              <a:t>,n)</a:t>
            </a:r>
            <a:r>
              <a:rPr lang="de-DE" baseline="30000" dirty="0" smtClean="0"/>
              <a:t>68</a:t>
            </a:r>
            <a:r>
              <a:rPr lang="de-DE" dirty="0" smtClean="0"/>
              <a:t>Ga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de-DE" baseline="30000" dirty="0" err="1" smtClean="0"/>
              <a:t>nat</a:t>
            </a:r>
            <a:r>
              <a:rPr lang="de-DE" dirty="0" err="1" smtClean="0"/>
              <a:t>Ge</a:t>
            </a:r>
            <a:r>
              <a:rPr lang="de-DE" dirty="0" smtClean="0"/>
              <a:t>(</a:t>
            </a:r>
            <a:r>
              <a:rPr lang="de-DE" dirty="0" err="1" smtClean="0"/>
              <a:t>p,xn</a:t>
            </a:r>
            <a:r>
              <a:rPr lang="de-DE" dirty="0" smtClean="0"/>
              <a:t>)</a:t>
            </a:r>
            <a:r>
              <a:rPr lang="de-DE" baseline="30000" dirty="0" smtClean="0"/>
              <a:t>72</a:t>
            </a:r>
            <a:r>
              <a:rPr lang="de-DE" dirty="0" smtClean="0"/>
              <a:t>As       </a:t>
            </a:r>
            <a:r>
              <a:rPr lang="de-DE" baseline="30000" dirty="0" smtClean="0"/>
              <a:t>76</a:t>
            </a:r>
            <a:r>
              <a:rPr lang="de-DE" dirty="0" smtClean="0"/>
              <a:t>Se(</a:t>
            </a:r>
            <a:r>
              <a:rPr lang="de-DE" dirty="0" err="1" smtClean="0"/>
              <a:t>p,n</a:t>
            </a:r>
            <a:r>
              <a:rPr lang="de-DE" dirty="0" smtClean="0"/>
              <a:t>)</a:t>
            </a:r>
            <a:r>
              <a:rPr lang="de-DE" baseline="30000" dirty="0" smtClean="0"/>
              <a:t>76</a:t>
            </a:r>
            <a:r>
              <a:rPr lang="de-DE" dirty="0" smtClean="0"/>
              <a:t>Br	   </a:t>
            </a:r>
            <a:r>
              <a:rPr lang="de-DE" baseline="30000" dirty="0" smtClean="0"/>
              <a:t>77</a:t>
            </a:r>
            <a:r>
              <a:rPr lang="de-DE" dirty="0" smtClean="0"/>
              <a:t>Se(p,2n)</a:t>
            </a:r>
            <a:r>
              <a:rPr lang="de-DE" baseline="30000" dirty="0" smtClean="0"/>
              <a:t>76</a:t>
            </a:r>
            <a:r>
              <a:rPr lang="de-DE" dirty="0" smtClean="0"/>
              <a:t>Br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de-DE" baseline="30000" dirty="0" smtClean="0"/>
              <a:t>44</a:t>
            </a:r>
            <a:r>
              <a:rPr lang="de-DE" dirty="0" smtClean="0"/>
              <a:t>Ti/</a:t>
            </a:r>
            <a:r>
              <a:rPr lang="de-DE" baseline="30000" dirty="0" smtClean="0"/>
              <a:t>44m+g</a:t>
            </a:r>
            <a:r>
              <a:rPr lang="de-DE" dirty="0" smtClean="0"/>
              <a:t>Sc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en-GB" smtClean="0"/>
              <a:t>09 December 2014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>
          <a:xfrm>
            <a:off x="755576" y="980728"/>
            <a:ext cx="7488832" cy="576064"/>
          </a:xfrm>
        </p:spPr>
        <p:txBody>
          <a:bodyPr/>
          <a:lstStyle/>
          <a:p>
            <a:r>
              <a:rPr lang="en-GB" dirty="0" smtClean="0"/>
              <a:t>Projects resulting from 1</a:t>
            </a:r>
            <a:r>
              <a:rPr lang="en-GB" baseline="30000" dirty="0" smtClean="0"/>
              <a:t>st</a:t>
            </a:r>
            <a:r>
              <a:rPr lang="en-GB" dirty="0" smtClean="0"/>
              <a:t> Meeting</a:t>
            </a:r>
            <a:endParaRPr lang="en-GB" dirty="0"/>
          </a:p>
        </p:txBody>
      </p:sp>
      <p:sp>
        <p:nvSpPr>
          <p:cNvPr id="13" name="Rechteck 12"/>
          <p:cNvSpPr/>
          <p:nvPr/>
        </p:nvSpPr>
        <p:spPr>
          <a:xfrm>
            <a:off x="467544" y="4581128"/>
            <a:ext cx="392921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nobody asked for:</a:t>
            </a:r>
          </a:p>
          <a:p>
            <a:r>
              <a:rPr lang="en-GB" sz="22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d,x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 and </a:t>
            </a:r>
            <a:r>
              <a:rPr lang="en-GB" sz="22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d,x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Sc;</a:t>
            </a:r>
          </a:p>
          <a:p>
            <a:r>
              <a:rPr lang="de-DE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Cu(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,n)</a:t>
            </a:r>
            <a:r>
              <a:rPr lang="de-DE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66,67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644007" y="4588550"/>
            <a:ext cx="41044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nobody is interested in (?):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Cu(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p,x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DE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22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d,xn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DE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75,76,77,82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67544" y="4588550"/>
            <a:ext cx="3929217" cy="11005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hteck 13"/>
          <p:cNvSpPr/>
          <p:nvPr/>
        </p:nvSpPr>
        <p:spPr>
          <a:xfrm>
            <a:off x="4644008" y="4598057"/>
            <a:ext cx="4104456" cy="11005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84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0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9. Dezember 2014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20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827584" y="40466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28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nobody</a:t>
            </a:r>
            <a:r>
              <a:rPr lang="de-DE" sz="28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  <a:r>
              <a:rPr lang="de-DE" sz="28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8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de-DE" sz="2800" baseline="30000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  <a:r>
              <a:rPr lang="de-DE" sz="2800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de-DE" sz="28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800" dirty="0" err="1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d,x</a:t>
            </a:r>
            <a:r>
              <a:rPr lang="de-DE" sz="2800" dirty="0" smtClean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800" dirty="0">
              <a:solidFill>
                <a:srgbClr val="005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80" y="1293440"/>
            <a:ext cx="8005583" cy="537592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 rot="16200000">
            <a:off x="-660921" y="3524671"/>
            <a:ext cx="2880320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900" dirty="0" smtClean="0"/>
              <a:t>Cross </a:t>
            </a:r>
            <a:r>
              <a:rPr lang="de-DE" sz="1900" dirty="0" err="1" smtClean="0"/>
              <a:t>section</a:t>
            </a:r>
            <a:r>
              <a:rPr lang="de-DE" sz="1900" dirty="0" smtClean="0"/>
              <a:t> [</a:t>
            </a:r>
            <a:r>
              <a:rPr lang="de-DE" sz="1900" dirty="0" err="1" smtClean="0"/>
              <a:t>mbarn</a:t>
            </a:r>
            <a:r>
              <a:rPr lang="de-DE" sz="1900" dirty="0" smtClean="0"/>
              <a:t>]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20756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20000" y="1988840"/>
            <a:ext cx="8075240" cy="4104455"/>
          </a:xfrm>
        </p:spPr>
        <p:txBody>
          <a:bodyPr/>
          <a:lstStyle/>
          <a:p>
            <a:r>
              <a:rPr lang="en-GB" sz="2400" b="1" baseline="30000" dirty="0" smtClean="0"/>
              <a:t>65</a:t>
            </a:r>
            <a:r>
              <a:rPr lang="en-GB" sz="2400" b="1" dirty="0" smtClean="0"/>
              <a:t>Cu(</a:t>
            </a:r>
            <a:r>
              <a:rPr lang="en-GB" sz="2400" b="1" dirty="0" smtClean="0">
                <a:latin typeface="Times New Roman"/>
                <a:cs typeface="Times New Roman"/>
              </a:rPr>
              <a:t>α</a:t>
            </a:r>
            <a:r>
              <a:rPr lang="en-GB" sz="2400" b="1" dirty="0" smtClean="0"/>
              <a:t>,n)</a:t>
            </a:r>
            <a:r>
              <a:rPr lang="en-GB" sz="2400" b="1" baseline="30000" dirty="0" smtClean="0"/>
              <a:t>68</a:t>
            </a:r>
            <a:r>
              <a:rPr lang="en-GB" sz="2400" b="1" dirty="0" smtClean="0"/>
              <a:t>Ga</a:t>
            </a:r>
          </a:p>
          <a:p>
            <a:endParaRPr lang="en-GB" dirty="0" smtClean="0"/>
          </a:p>
          <a:p>
            <a:r>
              <a:rPr lang="en-GB" dirty="0" smtClean="0"/>
              <a:t>Irradiation experiments have been done at VUB</a:t>
            </a:r>
          </a:p>
          <a:p>
            <a:r>
              <a:rPr lang="en-GB" dirty="0" smtClean="0"/>
              <a:t>E</a:t>
            </a:r>
            <a:r>
              <a:rPr lang="en-GB" baseline="-25000" dirty="0" smtClean="0">
                <a:latin typeface="Times New Roman"/>
                <a:cs typeface="Times New Roman"/>
              </a:rPr>
              <a:t>α</a:t>
            </a:r>
            <a:r>
              <a:rPr lang="en-GB" dirty="0" smtClean="0"/>
              <a:t>: 20 </a:t>
            </a:r>
            <a:r>
              <a:rPr lang="en-GB" dirty="0" smtClean="0">
                <a:latin typeface="Times New Roman"/>
                <a:cs typeface="Times New Roman"/>
              </a:rPr>
              <a:t>→</a:t>
            </a:r>
            <a:r>
              <a:rPr lang="en-GB" dirty="0" smtClean="0"/>
              <a:t> 40 MeV</a:t>
            </a:r>
          </a:p>
          <a:p>
            <a:endParaRPr lang="en-GB" dirty="0" smtClean="0"/>
          </a:p>
          <a:p>
            <a:r>
              <a:rPr lang="en-GB" dirty="0" smtClean="0"/>
              <a:t>Spectra have been recorded and evaluation has been started</a:t>
            </a:r>
          </a:p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9. Dezember 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21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>
          <a:xfrm>
            <a:off x="755576" y="980728"/>
            <a:ext cx="7488832" cy="576064"/>
          </a:xfrm>
        </p:spPr>
        <p:txBody>
          <a:bodyPr/>
          <a:lstStyle/>
          <a:p>
            <a:r>
              <a:rPr lang="de-DE" dirty="0" err="1" smtClean="0"/>
              <a:t>Ongoing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51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9. Dezember 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22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>
          <a:xfrm>
            <a:off x="755576" y="548680"/>
            <a:ext cx="7488832" cy="576064"/>
          </a:xfrm>
        </p:spPr>
        <p:txBody>
          <a:bodyPr/>
          <a:lstStyle/>
          <a:p>
            <a:r>
              <a:rPr lang="en-GB" baseline="30000" dirty="0" smtClean="0"/>
              <a:t>65</a:t>
            </a:r>
            <a:r>
              <a:rPr lang="en-GB" dirty="0" smtClean="0"/>
              <a:t>Cu(</a:t>
            </a:r>
            <a:r>
              <a:rPr lang="en-GB" dirty="0" smtClean="0">
                <a:latin typeface="Times New Roman"/>
                <a:cs typeface="Times New Roman"/>
              </a:rPr>
              <a:t>α</a:t>
            </a:r>
            <a:r>
              <a:rPr lang="en-GB" dirty="0" smtClean="0"/>
              <a:t>,n)</a:t>
            </a:r>
            <a:r>
              <a:rPr lang="en-GB" baseline="30000" dirty="0" smtClean="0"/>
              <a:t>68</a:t>
            </a:r>
            <a:r>
              <a:rPr lang="en-GB" dirty="0" smtClean="0"/>
              <a:t>Ga</a:t>
            </a:r>
            <a:endParaRPr lang="en-GB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983987"/>
              </p:ext>
            </p:extLst>
          </p:nvPr>
        </p:nvGraphicFramePr>
        <p:xfrm>
          <a:off x="534181" y="980728"/>
          <a:ext cx="7350187" cy="519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Graph" r:id="rId3" imgW="4276800" imgH="3022200" progId="Origin50.Graph">
                  <p:embed/>
                </p:oleObj>
              </mc:Choice>
              <mc:Fallback>
                <p:oleObj name="Graph" r:id="rId3" imgW="4276800" imgH="30222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4181" y="980728"/>
                        <a:ext cx="7350187" cy="5194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3419856" cy="279196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860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B25D-55AD-460E-B759-D288BEC247D2}" type="datetime4">
              <a:rPr lang="de-DE" smtClean="0"/>
              <a:t>9. Dezember 2014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23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755576" y="5068922"/>
            <a:ext cx="8006655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200" dirty="0" smtClean="0"/>
              <a:t>Reaction cross section as function of alpha-particle energy.</a:t>
            </a:r>
          </a:p>
          <a:p>
            <a:pPr>
              <a:spcBef>
                <a:spcPts val="600"/>
              </a:spcBef>
            </a:pPr>
            <a:r>
              <a:rPr lang="en-GB" sz="2200" dirty="0" smtClean="0">
                <a:solidFill>
                  <a:srgbClr val="C00000"/>
                </a:solidFill>
              </a:rPr>
              <a:t>Red</a:t>
            </a:r>
            <a:r>
              <a:rPr lang="en-GB" sz="2200" dirty="0" smtClean="0"/>
              <a:t>: Data resulting from Faraday-cup measurement of particle flux.</a:t>
            </a:r>
          </a:p>
          <a:p>
            <a:pPr>
              <a:spcBef>
                <a:spcPts val="600"/>
              </a:spcBef>
            </a:pPr>
            <a:r>
              <a:rPr lang="en-GB" sz="2200" dirty="0" smtClean="0">
                <a:solidFill>
                  <a:schemeClr val="tx2"/>
                </a:solidFill>
              </a:rPr>
              <a:t>Blue</a:t>
            </a:r>
            <a:r>
              <a:rPr lang="en-GB" sz="2200" dirty="0" smtClean="0"/>
              <a:t>: Results obtained using monitor foils and monitor radionuclide ratios.</a:t>
            </a:r>
            <a:endParaRPr lang="en-GB" sz="2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87" y="764704"/>
            <a:ext cx="5885715" cy="431428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 rot="16200000">
            <a:off x="299865" y="2588568"/>
            <a:ext cx="2880320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900" dirty="0" smtClean="0"/>
              <a:t>Cross </a:t>
            </a:r>
            <a:r>
              <a:rPr lang="de-DE" sz="1900" dirty="0" err="1" smtClean="0"/>
              <a:t>section</a:t>
            </a:r>
            <a:r>
              <a:rPr lang="de-DE" sz="1900" dirty="0" smtClean="0"/>
              <a:t> [</a:t>
            </a:r>
            <a:r>
              <a:rPr lang="de-DE" sz="1900" dirty="0" err="1" smtClean="0"/>
              <a:t>mbarn</a:t>
            </a:r>
            <a:r>
              <a:rPr lang="de-DE" sz="1900" dirty="0" smtClean="0"/>
              <a:t>]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12557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9. Dezember 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24</a:t>
            </a:fld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987409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043608" y="385500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nobody is interested in (?): </a:t>
            </a:r>
            <a:r>
              <a:rPr lang="de-DE" sz="2800" b="1" baseline="30000" dirty="0" err="1" smtClean="0">
                <a:solidFill>
                  <a:srgbClr val="005B82"/>
                </a:solidFill>
              </a:rPr>
              <a:t>nat</a:t>
            </a:r>
            <a:r>
              <a:rPr lang="de-DE" sz="2800" b="1" dirty="0" err="1" smtClean="0">
                <a:solidFill>
                  <a:srgbClr val="005B82"/>
                </a:solidFill>
              </a:rPr>
              <a:t>Cu</a:t>
            </a:r>
            <a:r>
              <a:rPr lang="de-DE" sz="2800" b="1" dirty="0" smtClean="0">
                <a:solidFill>
                  <a:srgbClr val="005B82"/>
                </a:solidFill>
              </a:rPr>
              <a:t>(</a:t>
            </a:r>
            <a:r>
              <a:rPr lang="de-DE" sz="2800" b="1" dirty="0" err="1" smtClean="0">
                <a:solidFill>
                  <a:srgbClr val="005B82"/>
                </a:solidFill>
              </a:rPr>
              <a:t>p,x</a:t>
            </a:r>
            <a:r>
              <a:rPr lang="de-DE" sz="2800" b="1" dirty="0" smtClean="0">
                <a:solidFill>
                  <a:srgbClr val="005B82"/>
                </a:solidFill>
              </a:rPr>
              <a:t>)</a:t>
            </a:r>
            <a:r>
              <a:rPr lang="de-DE" sz="2800" b="1" baseline="30000" dirty="0" smtClean="0">
                <a:solidFill>
                  <a:srgbClr val="005B82"/>
                </a:solidFill>
              </a:rPr>
              <a:t>61</a:t>
            </a:r>
            <a:r>
              <a:rPr lang="de-DE" sz="2800" b="1" dirty="0" smtClean="0">
                <a:solidFill>
                  <a:srgbClr val="005B82"/>
                </a:solidFill>
              </a:rPr>
              <a:t>Cu</a:t>
            </a:r>
            <a:endParaRPr lang="en-GB" sz="2800" b="1" dirty="0">
              <a:solidFill>
                <a:srgbClr val="005B82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43608" y="6165304"/>
            <a:ext cx="727280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feld 7"/>
          <p:cNvSpPr txBox="1"/>
          <p:nvPr/>
        </p:nvSpPr>
        <p:spPr>
          <a:xfrm rot="16200000">
            <a:off x="83841" y="3020616"/>
            <a:ext cx="2880320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900" dirty="0" smtClean="0"/>
              <a:t>Cross </a:t>
            </a:r>
            <a:r>
              <a:rPr lang="de-DE" sz="1900" dirty="0" err="1" smtClean="0"/>
              <a:t>section</a:t>
            </a:r>
            <a:r>
              <a:rPr lang="de-DE" sz="1900" dirty="0" smtClean="0"/>
              <a:t> [</a:t>
            </a:r>
            <a:r>
              <a:rPr lang="de-DE" sz="1900" dirty="0" err="1" smtClean="0"/>
              <a:t>mbarn</a:t>
            </a:r>
            <a:r>
              <a:rPr lang="de-DE" sz="1900" dirty="0" smtClean="0"/>
              <a:t>]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41391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20000" y="1628801"/>
            <a:ext cx="8075240" cy="3528392"/>
          </a:xfrm>
        </p:spPr>
        <p:txBody>
          <a:bodyPr/>
          <a:lstStyle/>
          <a:p>
            <a:r>
              <a:rPr lang="en-GB" baseline="30000" dirty="0" smtClean="0"/>
              <a:t>61</a:t>
            </a:r>
            <a:r>
              <a:rPr lang="en-GB" dirty="0" smtClean="0"/>
              <a:t>Ni(</a:t>
            </a:r>
            <a:r>
              <a:rPr lang="en-GB" dirty="0" err="1" smtClean="0"/>
              <a:t>p,n</a:t>
            </a:r>
            <a:r>
              <a:rPr lang="en-GB" dirty="0" smtClean="0"/>
              <a:t>)</a:t>
            </a:r>
            <a:r>
              <a:rPr lang="en-GB" baseline="30000" dirty="0" smtClean="0"/>
              <a:t>61</a:t>
            </a:r>
            <a:r>
              <a:rPr lang="en-GB" dirty="0" smtClean="0"/>
              <a:t>Cu :  measurement </a:t>
            </a:r>
            <a:r>
              <a:rPr lang="en-GB" dirty="0" smtClean="0">
                <a:latin typeface="Times New Roman"/>
                <a:ea typeface="Calibri"/>
                <a:cs typeface="Times New Roman"/>
              </a:rPr>
              <a:t> &amp; </a:t>
            </a:r>
            <a:r>
              <a:rPr lang="en-GB" dirty="0" smtClean="0">
                <a:ea typeface="Calibri"/>
              </a:rPr>
              <a:t>assessment</a:t>
            </a:r>
          </a:p>
          <a:p>
            <a:pPr marL="806450" indent="3635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 smtClean="0"/>
              <a:t>Funds have been acknowledged (verbally)</a:t>
            </a:r>
          </a:p>
          <a:p>
            <a:pPr>
              <a:spcBef>
                <a:spcPts val="2400"/>
              </a:spcBef>
            </a:pPr>
            <a:r>
              <a:rPr lang="en-GB" baseline="30000" dirty="0" smtClean="0"/>
              <a:t>76</a:t>
            </a:r>
            <a:r>
              <a:rPr lang="en-GB" dirty="0" smtClean="0"/>
              <a:t>Se(</a:t>
            </a:r>
            <a:r>
              <a:rPr lang="en-GB" dirty="0" err="1" smtClean="0"/>
              <a:t>p,n</a:t>
            </a:r>
            <a:r>
              <a:rPr lang="en-GB" dirty="0" smtClean="0"/>
              <a:t>)</a:t>
            </a:r>
            <a:r>
              <a:rPr lang="en-GB" baseline="30000" dirty="0" smtClean="0"/>
              <a:t>76</a:t>
            </a:r>
            <a:r>
              <a:rPr lang="en-GB" dirty="0" smtClean="0"/>
              <a:t>Br and </a:t>
            </a:r>
            <a:r>
              <a:rPr lang="en-GB" baseline="30000" dirty="0" smtClean="0"/>
              <a:t>77</a:t>
            </a:r>
            <a:r>
              <a:rPr lang="en-GB" dirty="0" smtClean="0"/>
              <a:t>Se(p,2n)</a:t>
            </a:r>
            <a:r>
              <a:rPr lang="en-GB" baseline="30000" dirty="0" smtClean="0"/>
              <a:t>76</a:t>
            </a:r>
            <a:r>
              <a:rPr lang="en-GB" dirty="0" smtClean="0"/>
              <a:t>Br:</a:t>
            </a:r>
          </a:p>
          <a:p>
            <a:pPr marL="1169988" lvl="2" indent="-363538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Material available. Focus and manpower have to be shifted.</a:t>
            </a:r>
          </a:p>
          <a:p>
            <a:pPr>
              <a:spcBef>
                <a:spcPts val="2400"/>
              </a:spcBef>
            </a:pPr>
            <a:r>
              <a:rPr lang="en-GB" baseline="30000" dirty="0" err="1" smtClean="0"/>
              <a:t>nat</a:t>
            </a:r>
            <a:r>
              <a:rPr lang="en-GB" dirty="0" err="1" smtClean="0"/>
              <a:t>Ge</a:t>
            </a:r>
            <a:r>
              <a:rPr lang="en-GB" dirty="0" smtClean="0"/>
              <a:t>(</a:t>
            </a:r>
            <a:r>
              <a:rPr lang="en-GB" dirty="0" err="1" smtClean="0"/>
              <a:t>p,xn</a:t>
            </a:r>
            <a:r>
              <a:rPr lang="en-GB" dirty="0" smtClean="0"/>
              <a:t>)</a:t>
            </a:r>
            <a:r>
              <a:rPr lang="en-GB" baseline="30000" dirty="0" smtClean="0"/>
              <a:t>72</a:t>
            </a:r>
            <a:r>
              <a:rPr lang="en-GB" dirty="0" smtClean="0"/>
              <a:t>As:</a:t>
            </a:r>
          </a:p>
          <a:p>
            <a:pPr marL="1163638" indent="-342900">
              <a:buFont typeface="Wingdings" panose="05000000000000000000" pitchFamily="2" charset="2"/>
              <a:buChar char="§"/>
            </a:pPr>
            <a:r>
              <a:rPr lang="en-GB" dirty="0" err="1" smtClean="0"/>
              <a:t>Beamtime</a:t>
            </a:r>
            <a:r>
              <a:rPr lang="en-GB" dirty="0" smtClean="0"/>
              <a:t> at external cyclotron needed.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9. Dezember 2014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25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>
          <a:xfrm>
            <a:off x="720000" y="764704"/>
            <a:ext cx="7488832" cy="576064"/>
          </a:xfrm>
        </p:spPr>
        <p:txBody>
          <a:bodyPr/>
          <a:lstStyle/>
          <a:p>
            <a:r>
              <a:rPr lang="en-GB" sz="3000" dirty="0" smtClean="0"/>
              <a:t>New Year’s Pledges for 2015</a:t>
            </a:r>
            <a:endParaRPr lang="en-GB" sz="3000" dirty="0"/>
          </a:p>
        </p:txBody>
      </p:sp>
      <p:sp>
        <p:nvSpPr>
          <p:cNvPr id="7" name="Textfeld 6"/>
          <p:cNvSpPr txBox="1"/>
          <p:nvPr/>
        </p:nvSpPr>
        <p:spPr>
          <a:xfrm>
            <a:off x="755576" y="5446385"/>
            <a:ext cx="7776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General:	Work </a:t>
            </a:r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harder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 (</a:t>
            </a:r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DE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6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9. Dezember 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26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9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731837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Accelerators for Radionuclide Development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25" y="3629711"/>
            <a:ext cx="2592388" cy="16541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Baby Cyclotron </a:t>
            </a:r>
          </a:p>
          <a:p>
            <a:pPr algn="ctr" eaLnBrk="1" hangingPunct="1">
              <a:spcBef>
                <a:spcPct val="10000"/>
              </a:spcBef>
            </a:pPr>
            <a:r>
              <a:rPr lang="en-GB" altLang="en-US" smtClean="0"/>
              <a:t>BC 1710</a:t>
            </a:r>
          </a:p>
          <a:p>
            <a:pPr eaLnBrk="1" hangingPunct="1">
              <a:spcBef>
                <a:spcPct val="40000"/>
              </a:spcBef>
            </a:pPr>
            <a:r>
              <a:rPr lang="en-GB" altLang="en-US" smtClean="0"/>
              <a:t>17 MeV H</a:t>
            </a:r>
            <a:r>
              <a:rPr lang="en-GB" altLang="en-US" baseline="30000" smtClean="0"/>
              <a:t>+</a:t>
            </a:r>
            <a:endParaRPr lang="en-GB" altLang="en-US" smtClean="0"/>
          </a:p>
          <a:p>
            <a:pPr eaLnBrk="1" hangingPunct="1"/>
            <a:r>
              <a:rPr lang="en-GB" altLang="en-US" smtClean="0"/>
              <a:t>(8 – 10 MeV </a:t>
            </a:r>
            <a:r>
              <a:rPr lang="en-GB" altLang="en-US" baseline="30000" smtClean="0"/>
              <a:t>2</a:t>
            </a:r>
            <a:r>
              <a:rPr lang="en-GB" altLang="en-US" smtClean="0"/>
              <a:t>H</a:t>
            </a:r>
            <a:r>
              <a:rPr lang="en-GB" altLang="en-US" baseline="30000" smtClean="0"/>
              <a:t>+</a:t>
            </a:r>
            <a:r>
              <a:rPr lang="en-GB" altLang="en-US" smtClean="0"/>
              <a:t>)</a:t>
            </a:r>
          </a:p>
        </p:txBody>
      </p:sp>
      <p:pic>
        <p:nvPicPr>
          <p:cNvPr id="9220" name="Picture 4" descr="baby_zyklotron_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53224"/>
            <a:ext cx="244792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jul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53224"/>
            <a:ext cx="2808288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077073" y="3631299"/>
            <a:ext cx="2592388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</a:pPr>
            <a:r>
              <a:rPr lang="en-GB" altLang="en-US" sz="2200" smtClean="0">
                <a:solidFill>
                  <a:srgbClr val="000000"/>
                </a:solidFill>
              </a:rPr>
              <a:t>JULIC</a:t>
            </a:r>
          </a:p>
          <a:p>
            <a:pPr algn="ctr" eaLnBrk="1" fontAlgn="base" hangingPunct="1">
              <a:spcBef>
                <a:spcPct val="10000"/>
              </a:spcBef>
              <a:spcAft>
                <a:spcPct val="0"/>
              </a:spcAft>
              <a:buClr>
                <a:srgbClr val="009EE0"/>
              </a:buClr>
            </a:pPr>
            <a:r>
              <a:rPr lang="en-GB" altLang="en-US" sz="2200" smtClean="0">
                <a:solidFill>
                  <a:srgbClr val="000000"/>
                </a:solidFill>
              </a:rPr>
              <a:t>Injector for COSY</a:t>
            </a:r>
          </a:p>
          <a:p>
            <a:pPr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9EE0"/>
              </a:buClr>
            </a:pPr>
            <a:r>
              <a:rPr lang="en-GB" altLang="en-US" sz="2200" smtClean="0">
                <a:solidFill>
                  <a:srgbClr val="000000"/>
                </a:solidFill>
              </a:rPr>
              <a:t>45 MeV </a:t>
            </a:r>
            <a:r>
              <a:rPr lang="en-GB" altLang="en-US" sz="2200" baseline="30000" smtClean="0">
                <a:solidFill>
                  <a:srgbClr val="000000"/>
                </a:solidFill>
              </a:rPr>
              <a:t>1</a:t>
            </a:r>
            <a:r>
              <a:rPr lang="en-GB" altLang="en-US" sz="2200" smtClean="0">
                <a:solidFill>
                  <a:srgbClr val="000000"/>
                </a:solidFill>
              </a:rPr>
              <a:t>H</a:t>
            </a:r>
            <a:r>
              <a:rPr lang="en-GB" altLang="en-US" sz="2200" b="1" baseline="30000" smtClean="0">
                <a:solidFill>
                  <a:srgbClr val="000000"/>
                </a:solidFill>
              </a:rPr>
              <a:t>-</a:t>
            </a:r>
            <a:endParaRPr lang="en-GB" altLang="en-US" sz="2200" b="1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</a:pPr>
            <a:r>
              <a:rPr lang="en-GB" altLang="en-US" sz="2200" smtClean="0">
                <a:solidFill>
                  <a:srgbClr val="000000"/>
                </a:solidFill>
              </a:rPr>
              <a:t>76 MeV </a:t>
            </a:r>
            <a:r>
              <a:rPr lang="en-GB" altLang="en-US" sz="2200" baseline="30000" smtClean="0">
                <a:solidFill>
                  <a:srgbClr val="000000"/>
                </a:solidFill>
              </a:rPr>
              <a:t>2</a:t>
            </a:r>
            <a:r>
              <a:rPr lang="en-GB" altLang="en-US" sz="2200" smtClean="0">
                <a:solidFill>
                  <a:srgbClr val="000000"/>
                </a:solidFill>
              </a:rPr>
              <a:t>H</a:t>
            </a:r>
            <a:r>
              <a:rPr lang="en-GB" altLang="en-US" sz="2200" b="1" baseline="30000" smtClean="0">
                <a:solidFill>
                  <a:srgbClr val="000000"/>
                </a:solidFill>
              </a:rPr>
              <a:t>-</a:t>
            </a:r>
            <a:endParaRPr lang="en-GB" altLang="en-US" sz="2200" b="1" smtClean="0">
              <a:solidFill>
                <a:srgbClr val="000000"/>
              </a:solidFill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004048" y="1253224"/>
            <a:ext cx="2808288" cy="5040312"/>
          </a:xfrm>
          <a:prstGeom prst="rect">
            <a:avLst/>
          </a:prstGeom>
          <a:noFill/>
          <a:ln w="19050">
            <a:solidFill>
              <a:srgbClr val="005B8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546200" y="1253224"/>
            <a:ext cx="2808288" cy="5040312"/>
          </a:xfrm>
          <a:prstGeom prst="rect">
            <a:avLst/>
          </a:prstGeom>
          <a:noFill/>
          <a:ln w="19050">
            <a:solidFill>
              <a:srgbClr val="005B8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947738"/>
          </a:xfrm>
        </p:spPr>
        <p:txBody>
          <a:bodyPr/>
          <a:lstStyle/>
          <a:p>
            <a:pPr eaLnBrk="1" hangingPunct="1"/>
            <a:r>
              <a:rPr lang="en-GB" altLang="en-US" sz="3200" smtClean="0"/>
              <a:t>The new </a:t>
            </a:r>
            <a:r>
              <a:rPr lang="en-GB" altLang="en-US" sz="3200" i="1" smtClean="0"/>
              <a:t>IBA Cyclone 30XP</a:t>
            </a:r>
          </a:p>
        </p:txBody>
      </p:sp>
      <p:pic>
        <p:nvPicPr>
          <p:cNvPr id="18435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23269"/>
            <a:ext cx="3816350" cy="3295650"/>
          </a:xfrm>
        </p:spPr>
      </p:pic>
      <p:sp>
        <p:nvSpPr>
          <p:cNvPr id="17412" name="Textfeld 4"/>
          <p:cNvSpPr txBox="1">
            <a:spLocks noChangeArrowheads="1"/>
          </p:cNvSpPr>
          <p:nvPr/>
        </p:nvSpPr>
        <p:spPr bwMode="auto">
          <a:xfrm>
            <a:off x="5292725" y="2143994"/>
            <a:ext cx="3382963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GB" sz="2000" dirty="0" smtClean="0">
                <a:solidFill>
                  <a:srgbClr val="000000"/>
                </a:solidFill>
              </a:rPr>
              <a:t>Beam current up to 350 </a:t>
            </a:r>
            <a:r>
              <a:rPr lang="en-GB" sz="2000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GB" sz="2000" dirty="0" smtClean="0">
                <a:solidFill>
                  <a:srgbClr val="000000"/>
                </a:solidFill>
              </a:rPr>
              <a:t>A (50 </a:t>
            </a:r>
            <a:r>
              <a:rPr lang="en-GB" sz="2000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GB" sz="2000" dirty="0" smtClean="0">
                <a:solidFill>
                  <a:srgbClr val="000000"/>
                </a:solidFill>
              </a:rPr>
              <a:t>A for </a:t>
            </a:r>
            <a:r>
              <a:rPr lang="el-GR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α</a:t>
            </a:r>
            <a:r>
              <a:rPr lang="de-DE" sz="2000" dirty="0" smtClean="0">
                <a:solidFill>
                  <a:srgbClr val="000000"/>
                </a:solidFill>
                <a:latin typeface="Arial"/>
                <a:cs typeface="Times New Roman"/>
              </a:rPr>
              <a:t>-beam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 smtClean="0">
                <a:solidFill>
                  <a:srgbClr val="000000"/>
                </a:solidFill>
              </a:rPr>
              <a:t>Protons:    15 – 30 MeV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 smtClean="0">
                <a:solidFill>
                  <a:srgbClr val="000000"/>
                </a:solidFill>
              </a:rPr>
              <a:t>Deuterons:  7 – 15 MeV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GB" sz="2000" dirty="0" smtClean="0">
                <a:solidFill>
                  <a:srgbClr val="000000"/>
                </a:solidFill>
              </a:rPr>
              <a:t>-particles:      30 MeV</a:t>
            </a:r>
          </a:p>
        </p:txBody>
      </p:sp>
      <p:sp>
        <p:nvSpPr>
          <p:cNvPr id="18437" name="Textfeld 5"/>
          <p:cNvSpPr txBox="1">
            <a:spLocks noChangeArrowheads="1"/>
          </p:cNvSpPr>
          <p:nvPr/>
        </p:nvSpPr>
        <p:spPr bwMode="auto">
          <a:xfrm>
            <a:off x="971550" y="5096744"/>
            <a:ext cx="7272338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	</a:t>
            </a:r>
            <a:r>
              <a:rPr lang="en-GB" altLang="en-US" sz="2200" dirty="0" smtClean="0">
                <a:solidFill>
                  <a:srgbClr val="000000"/>
                </a:solidFill>
              </a:rPr>
              <a:t>Replacement of the old BC 1710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 	</a:t>
            </a:r>
            <a:r>
              <a:rPr lang="en-GB" altLang="en-US" sz="2200" dirty="0" smtClean="0">
                <a:solidFill>
                  <a:srgbClr val="000000"/>
                </a:solidFill>
              </a:rPr>
              <a:t>Improvement of existing irradiation capacities</a:t>
            </a:r>
          </a:p>
        </p:txBody>
      </p:sp>
      <p:sp>
        <p:nvSpPr>
          <p:cNvPr id="3" name="Rechteck 2"/>
          <p:cNvSpPr/>
          <p:nvPr/>
        </p:nvSpPr>
        <p:spPr>
          <a:xfrm>
            <a:off x="467544" y="1340768"/>
            <a:ext cx="8424936" cy="4968552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uppieren 1"/>
          <p:cNvGrpSpPr/>
          <p:nvPr/>
        </p:nvGrpSpPr>
        <p:grpSpPr>
          <a:xfrm>
            <a:off x="1871415" y="2183538"/>
            <a:ext cx="5616624" cy="2376264"/>
            <a:chOff x="2267744" y="1916832"/>
            <a:chExt cx="5616624" cy="2376264"/>
          </a:xfrm>
        </p:grpSpPr>
        <p:sp>
          <p:nvSpPr>
            <p:cNvPr id="9" name="Rechteck 8"/>
            <p:cNvSpPr/>
            <p:nvPr/>
          </p:nvSpPr>
          <p:spPr>
            <a:xfrm>
              <a:off x="2411760" y="1916832"/>
              <a:ext cx="5472608" cy="23762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2" descr="http://www.deecee.de/uploads/pics/deecee_yod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2132855"/>
              <a:ext cx="17145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feld 7"/>
            <p:cNvSpPr txBox="1"/>
            <p:nvPr/>
          </p:nvSpPr>
          <p:spPr>
            <a:xfrm>
              <a:off x="2267744" y="2392858"/>
              <a:ext cx="345638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2800" i="1" dirty="0" smtClean="0">
                  <a:latin typeface="Bookman Old Style" panose="02050604050505020204" pitchFamily="18" charset="0"/>
                </a:rPr>
                <a:t>Always in motion is the future …</a:t>
              </a:r>
              <a:endParaRPr lang="en-GB" sz="2800" i="1" dirty="0">
                <a:latin typeface="Bookman Old Style" panose="020506040505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10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sti\Desktop\Ausschnitt Nuklidkarte Ti-S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316787" cy="2857500"/>
          </a:xfrm>
          <a:prstGeom prst="rect">
            <a:avLst/>
          </a:prstGeom>
          <a:noFill/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611560" y="54868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ヒラギノ角ゴ Pro W3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ヒラギノ角ゴ Pro W3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ヒラギノ角ゴ Pro W3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ヒラギノ角ゴ Pro W3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r>
              <a:rPr lang="de-DE" sz="2800" kern="0" baseline="30000" dirty="0" smtClean="0">
                <a:solidFill>
                  <a:srgbClr val="3E59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de-DE" sz="2800" kern="0" dirty="0" smtClean="0">
                <a:solidFill>
                  <a:srgbClr val="3E59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Ti/</a:t>
            </a:r>
            <a:r>
              <a:rPr lang="de-DE" sz="2800" kern="0" baseline="30000" dirty="0" smtClean="0">
                <a:solidFill>
                  <a:srgbClr val="3E59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44g</a:t>
            </a:r>
            <a:r>
              <a:rPr lang="de-DE" sz="2800" kern="0" dirty="0" smtClean="0">
                <a:solidFill>
                  <a:srgbClr val="3E59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– Assessment </a:t>
            </a:r>
            <a:r>
              <a:rPr lang="de-DE" sz="2800" kern="0" dirty="0" err="1" smtClean="0">
                <a:solidFill>
                  <a:srgbClr val="3E59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800" kern="0" dirty="0" smtClean="0">
                <a:solidFill>
                  <a:srgbClr val="3E59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Cross </a:t>
            </a:r>
            <a:r>
              <a:rPr lang="de-DE" sz="2800" kern="0" dirty="0" err="1">
                <a:solidFill>
                  <a:srgbClr val="3E59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2800" kern="0" dirty="0" err="1" smtClean="0">
                <a:solidFill>
                  <a:srgbClr val="3E59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ections</a:t>
            </a:r>
            <a:endParaRPr lang="de-DE" sz="2800" kern="0" baseline="30000" dirty="0">
              <a:solidFill>
                <a:srgbClr val="3E59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979712" y="1484784"/>
            <a:ext cx="2160240" cy="2169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5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basti\Desktop\Ergebnisse\Ergebnisse\Anregungsfunktionen\neu mit ohne jahreszahl\sc45(p,2n)ti-44 mit anregungsf korr levk. neugema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919" y="1268760"/>
            <a:ext cx="6465417" cy="4981390"/>
          </a:xfrm>
          <a:prstGeom prst="rect">
            <a:avLst/>
          </a:prstGeom>
          <a:noFill/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smtClean="0"/>
              <a:t>Universit</a:t>
            </a:r>
            <a:r>
              <a:rPr lang="de-DE" altLang="de-DE" smtClean="0">
                <a:latin typeface="+mn-lt"/>
              </a:rPr>
              <a:t>ä</a:t>
            </a:r>
            <a:r>
              <a:rPr lang="de-DE" altLang="de-DE" smtClean="0"/>
              <a:t>t zu K</a:t>
            </a:r>
            <a:r>
              <a:rPr lang="de-DE" altLang="de-DE" smtClean="0">
                <a:latin typeface="+mn-lt"/>
              </a:rPr>
              <a:t>ö</a:t>
            </a:r>
            <a:r>
              <a:rPr lang="de-DE" altLang="de-DE" smtClean="0"/>
              <a:t>ln</a:t>
            </a:r>
            <a:endParaRPr lang="de-DE" altLang="de-DE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497335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ヒラギノ角ゴ Pro W3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ヒラギノ角ゴ Pro W3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ヒラギノ角ゴ Pro W3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ヒラギノ角ゴ Pro W3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ヒラギノ角ゴ Pro W3" pitchFamily="-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ヒラギノ角ゴ Pro W3" pitchFamily="-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ヒラギノ角ゴ Pro W3" pitchFamily="-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r>
              <a:rPr lang="de-DE" sz="3200" kern="0" baseline="30000" dirty="0" smtClean="0">
                <a:solidFill>
                  <a:srgbClr val="3E59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de-DE" sz="3200" kern="0" dirty="0" smtClean="0">
                <a:solidFill>
                  <a:srgbClr val="3E59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Ti/</a:t>
            </a:r>
            <a:r>
              <a:rPr lang="de-DE" sz="3200" kern="0" baseline="30000" dirty="0" smtClean="0">
                <a:solidFill>
                  <a:srgbClr val="3E59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44g</a:t>
            </a:r>
            <a:r>
              <a:rPr lang="de-DE" sz="3200" kern="0" dirty="0" smtClean="0">
                <a:solidFill>
                  <a:srgbClr val="3E59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– Generator</a:t>
            </a:r>
            <a:endParaRPr lang="de-DE" sz="3200" kern="0" baseline="30000" dirty="0">
              <a:solidFill>
                <a:srgbClr val="3E59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 rot="16200000">
            <a:off x="-150377" y="3305842"/>
            <a:ext cx="27573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Cross </a:t>
            </a:r>
            <a:r>
              <a:rPr lang="de-DE" dirty="0" err="1" smtClean="0"/>
              <a:t>section</a:t>
            </a:r>
            <a:r>
              <a:rPr lang="de-DE" dirty="0" smtClean="0"/>
              <a:t> [</a:t>
            </a:r>
            <a:r>
              <a:rPr lang="de-DE" dirty="0" err="1" smtClean="0"/>
              <a:t>mbarn</a:t>
            </a:r>
            <a:r>
              <a:rPr lang="de-DE" dirty="0" smtClean="0"/>
              <a:t>]</a:t>
            </a:r>
            <a:endParaRPr lang="en-GB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935953" y="1301351"/>
            <a:ext cx="7088657" cy="4981390"/>
            <a:chOff x="971600" y="1268760"/>
            <a:chExt cx="7088657" cy="4981390"/>
          </a:xfrm>
        </p:grpSpPr>
        <p:sp>
          <p:nvSpPr>
            <p:cNvPr id="7" name="Rechteck 6"/>
            <p:cNvSpPr/>
            <p:nvPr/>
          </p:nvSpPr>
          <p:spPr>
            <a:xfrm>
              <a:off x="971600" y="1268760"/>
              <a:ext cx="6840760" cy="4981390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hteck 5"/>
            <p:cNvSpPr/>
            <p:nvPr/>
          </p:nvSpPr>
          <p:spPr>
            <a:xfrm>
              <a:off x="1043608" y="1665382"/>
              <a:ext cx="7016649" cy="212365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5B82"/>
              </a:solidFill>
            </a:ln>
          </p:spPr>
          <p:txBody>
            <a:bodyPr wrap="square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GB" sz="2200" b="1" dirty="0" smtClean="0">
                  <a:solidFill>
                    <a:srgbClr val="3E597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Alternative production route of </a:t>
              </a:r>
              <a:r>
                <a:rPr lang="en-GB" sz="2200" b="1" baseline="30000" dirty="0" smtClean="0">
                  <a:solidFill>
                    <a:srgbClr val="3E597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44g</a:t>
              </a:r>
              <a:r>
                <a:rPr lang="en-GB" sz="2200" b="1" dirty="0" smtClean="0">
                  <a:solidFill>
                    <a:srgbClr val="3E597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Sc.</a:t>
              </a:r>
            </a:p>
            <a:p>
              <a:pPr lvl="1" algn="just">
                <a:lnSpc>
                  <a:spcPct val="150000"/>
                </a:lnSpc>
              </a:pPr>
              <a:r>
                <a:rPr lang="en-GB" sz="2200" b="1" dirty="0" smtClean="0">
                  <a:solidFill>
                    <a:srgbClr val="3E597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GB" sz="2200" dirty="0" smtClean="0">
                  <a:solidFill>
                    <a:srgbClr val="2B58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GB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Availability of </a:t>
              </a:r>
              <a:r>
                <a:rPr lang="en-GB" sz="2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44g</a:t>
              </a:r>
              <a:r>
                <a:rPr lang="en-GB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 outside cyclotron centres</a:t>
              </a:r>
            </a:p>
            <a:p>
              <a:pPr lvl="1" algn="just">
                <a:lnSpc>
                  <a:spcPct val="150000"/>
                </a:lnSpc>
              </a:pPr>
              <a:r>
                <a:rPr lang="en-GB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GB" sz="2200" dirty="0" smtClean="0">
                  <a:solidFill>
                    <a:srgbClr val="2B58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GB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GB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 contaminations (no </a:t>
              </a:r>
              <a:r>
                <a:rPr lang="en-GB" sz="2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44m</a:t>
              </a:r>
              <a:r>
                <a:rPr lang="en-GB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Sc).</a:t>
              </a:r>
            </a:p>
            <a:p>
              <a:pPr lvl="2" algn="just">
                <a:lnSpc>
                  <a:spcPct val="150000"/>
                </a:lnSpc>
                <a:buClr>
                  <a:srgbClr val="2B586C"/>
                </a:buClr>
                <a:buFont typeface="Symbol" pitchFamily="18" charset="2"/>
                <a:buChar char="-"/>
              </a:pPr>
              <a:r>
                <a:rPr lang="en-GB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Long half-live of </a:t>
              </a:r>
              <a:r>
                <a:rPr lang="en-GB" sz="2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44</a:t>
              </a:r>
              <a:r>
                <a:rPr lang="en-GB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 and low cross section</a:t>
              </a:r>
            </a:p>
          </p:txBody>
        </p:sp>
        <p:sp>
          <p:nvSpPr>
            <p:cNvPr id="10" name="Rechteck 9"/>
            <p:cNvSpPr/>
            <p:nvPr/>
          </p:nvSpPr>
          <p:spPr>
            <a:xfrm>
              <a:off x="1043608" y="4183977"/>
              <a:ext cx="7016649" cy="104522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5B82"/>
              </a:solidFill>
            </a:ln>
          </p:spPr>
          <p:txBody>
            <a:bodyPr wrap="square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GB" sz="2200" b="1" dirty="0" smtClean="0">
                  <a:solidFill>
                    <a:srgbClr val="3E597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Additional cross section measurements are needed for thorough </a:t>
              </a:r>
              <a:r>
                <a:rPr lang="en-GB" sz="2200" b="1" dirty="0" err="1" smtClean="0">
                  <a:solidFill>
                    <a:srgbClr val="3E597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assesment</a:t>
              </a:r>
              <a:endParaRPr lang="en-GB" sz="2200" b="1" dirty="0" smtClean="0">
                <a:solidFill>
                  <a:srgbClr val="3E597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646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799" y="548680"/>
            <a:ext cx="7772400" cy="1143000"/>
          </a:xfrm>
        </p:spPr>
        <p:txBody>
          <a:bodyPr/>
          <a:lstStyle/>
          <a:p>
            <a:r>
              <a:rPr lang="en-GB" dirty="0" smtClean="0"/>
              <a:t>Cross Section Measurements on the </a:t>
            </a:r>
            <a:r>
              <a:rPr lang="en-GB" baseline="30000" dirty="0" err="1" smtClean="0"/>
              <a:t>nat</a:t>
            </a:r>
            <a:r>
              <a:rPr lang="en-GB" dirty="0" err="1" smtClean="0"/>
              <a:t>Sc</a:t>
            </a:r>
            <a:r>
              <a:rPr lang="en-GB" dirty="0" smtClean="0"/>
              <a:t>(</a:t>
            </a:r>
            <a:r>
              <a:rPr lang="en-GB" dirty="0" err="1" smtClean="0"/>
              <a:t>p,pn</a:t>
            </a:r>
            <a:r>
              <a:rPr lang="en-GB" dirty="0" smtClean="0"/>
              <a:t>)</a:t>
            </a:r>
            <a:r>
              <a:rPr lang="en-GB" baseline="30000" dirty="0" smtClean="0"/>
              <a:t>44g</a:t>
            </a:r>
            <a:r>
              <a:rPr lang="en-GB" dirty="0" smtClean="0"/>
              <a:t>Sc Reaction </a:t>
            </a:r>
            <a:endParaRPr lang="en-GB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6696744" cy="468052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 rot="16200000">
            <a:off x="-331513" y="3714709"/>
            <a:ext cx="25249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Cross </a:t>
            </a:r>
            <a:r>
              <a:rPr lang="de-DE" dirty="0" err="1" smtClean="0"/>
              <a:t>section</a:t>
            </a:r>
            <a:r>
              <a:rPr lang="de-DE" dirty="0" smtClean="0"/>
              <a:t> [</a:t>
            </a:r>
            <a:r>
              <a:rPr lang="de-DE" dirty="0" err="1" smtClean="0"/>
              <a:t>mbarn</a:t>
            </a:r>
            <a:r>
              <a:rPr lang="de-DE" dirty="0" smtClean="0"/>
              <a:t>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7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de-DE" smtClean="0"/>
              <a:t>Universit</a:t>
            </a:r>
            <a:r>
              <a:rPr lang="de-DE" altLang="de-DE" smtClean="0">
                <a:latin typeface="+mn-lt"/>
              </a:rPr>
              <a:t>ä</a:t>
            </a:r>
            <a:r>
              <a:rPr lang="de-DE" altLang="de-DE" smtClean="0"/>
              <a:t>t zu K</a:t>
            </a:r>
            <a:r>
              <a:rPr lang="de-DE" altLang="de-DE" smtClean="0">
                <a:latin typeface="+mn-lt"/>
              </a:rPr>
              <a:t>ö</a:t>
            </a:r>
            <a:r>
              <a:rPr lang="de-DE" altLang="de-DE" smtClean="0"/>
              <a:t>ln</a:t>
            </a:r>
            <a:endParaRPr lang="de-DE" altLang="de-DE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683568" y="404664"/>
            <a:ext cx="77724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5B8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Co-</a:t>
            </a:r>
            <a:r>
              <a:rPr kumimoji="0" lang="de-DE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8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production</a:t>
            </a:r>
            <a:r>
              <a:rPr kumimoji="0" lang="de-D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5B8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de-DE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8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of</a:t>
            </a:r>
            <a:r>
              <a:rPr kumimoji="0" lang="de-D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5B8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de-DE" sz="2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5B8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45</a:t>
            </a:r>
            <a:r>
              <a:rPr kumimoji="0" lang="de-D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5B8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Ti via </a:t>
            </a:r>
            <a:r>
              <a:rPr kumimoji="0" lang="de-DE" sz="2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5B8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45</a:t>
            </a:r>
            <a:r>
              <a:rPr kumimoji="0" lang="de-D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5B8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Sc(</a:t>
            </a:r>
            <a:r>
              <a:rPr kumimoji="0" lang="de-DE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8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p,n</a:t>
            </a:r>
            <a:r>
              <a:rPr kumimoji="0" lang="de-DE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5B8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)-</a:t>
            </a:r>
            <a:r>
              <a:rPr kumimoji="0" lang="de-DE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5B8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reaction</a:t>
            </a:r>
            <a:endParaRPr kumimoji="0" lang="en-GB" sz="2600" b="1" i="0" u="none" strike="noStrike" kern="0" cap="none" spc="0" normalizeH="0" baseline="0" noProof="0" dirty="0">
              <a:ln>
                <a:noFill/>
              </a:ln>
              <a:solidFill>
                <a:srgbClr val="005B8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7" name="Picture 3" descr="C:\Users\Sebastian\Documents\Doktorarbeit\Schriftliche Ausarbeitung\Dissvortrag\Ti-45 cs neu deutsc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34254"/>
            <a:ext cx="7263416" cy="543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 rot="16200000">
            <a:off x="-420215" y="3452664"/>
            <a:ext cx="302433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900" dirty="0" smtClean="0"/>
              <a:t>Cross </a:t>
            </a:r>
            <a:r>
              <a:rPr lang="de-DE" sz="1900" dirty="0" err="1" smtClean="0"/>
              <a:t>section</a:t>
            </a:r>
            <a:r>
              <a:rPr lang="de-DE" sz="1900" dirty="0" smtClean="0"/>
              <a:t> [</a:t>
            </a:r>
            <a:r>
              <a:rPr lang="de-DE" sz="1900" dirty="0" err="1" smtClean="0"/>
              <a:t>mbarn</a:t>
            </a:r>
            <a:r>
              <a:rPr lang="de-DE" sz="1900" dirty="0" smtClean="0"/>
              <a:t>]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32432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864096"/>
          </a:xfrm>
        </p:spPr>
        <p:txBody>
          <a:bodyPr/>
          <a:lstStyle/>
          <a:p>
            <a:r>
              <a:rPr lang="de-DE" dirty="0" smtClean="0"/>
              <a:t>Co-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baseline="30000" dirty="0" smtClean="0"/>
              <a:t>43</a:t>
            </a:r>
            <a:r>
              <a:rPr lang="de-DE" dirty="0" smtClean="0"/>
              <a:t>Sc via </a:t>
            </a:r>
            <a:r>
              <a:rPr lang="de-DE" baseline="30000" dirty="0" smtClean="0"/>
              <a:t>45</a:t>
            </a:r>
            <a:r>
              <a:rPr lang="de-DE" dirty="0" smtClean="0"/>
              <a:t>Sc(p,p2n)-</a:t>
            </a:r>
            <a:r>
              <a:rPr lang="de-DE" dirty="0" err="1" smtClean="0"/>
              <a:t>reaction</a:t>
            </a:r>
            <a:endParaRPr lang="en-GB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6840760" cy="482453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 rot="16200000">
            <a:off x="28527" y="3354669"/>
            <a:ext cx="25249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Cross </a:t>
            </a:r>
            <a:r>
              <a:rPr lang="de-DE" dirty="0" err="1" smtClean="0"/>
              <a:t>section</a:t>
            </a:r>
            <a:r>
              <a:rPr lang="de-DE" dirty="0" smtClean="0"/>
              <a:t> [</a:t>
            </a:r>
            <a:r>
              <a:rPr lang="de-DE" dirty="0" err="1" smtClean="0"/>
              <a:t>mbarn</a:t>
            </a:r>
            <a:r>
              <a:rPr lang="de-DE" dirty="0" smtClean="0"/>
              <a:t>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8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praesentat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ppt-praesentation</Template>
  <TotalTime>0</TotalTime>
  <Words>538</Words>
  <Application>Microsoft Office PowerPoint</Application>
  <PresentationFormat>Bildschirmpräsentation (4:3)</PresentationFormat>
  <Paragraphs>148</Paragraphs>
  <Slides>26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9" baseType="lpstr">
      <vt:lpstr>ppt-praesentation</vt:lpstr>
      <vt:lpstr>Standarddesign</vt:lpstr>
      <vt:lpstr>Graph</vt:lpstr>
      <vt:lpstr>PowerPoint-Präsentation</vt:lpstr>
      <vt:lpstr>PowerPoint-Präsentation</vt:lpstr>
      <vt:lpstr>Accelerators for Radionuclide Development</vt:lpstr>
      <vt:lpstr>The new IBA Cyclone 30XP</vt:lpstr>
      <vt:lpstr>PowerPoint-Präsentation</vt:lpstr>
      <vt:lpstr>PowerPoint-Präsentation</vt:lpstr>
      <vt:lpstr>Cross Section Measurements on the natSc(p,pn)44gSc Reaction </vt:lpstr>
      <vt:lpstr>PowerPoint-Präsentation</vt:lpstr>
      <vt:lpstr>Co-production of 43Sc via 45Sc(p,p2n)-reaction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Radioisotopes for medical applications</vt:lpstr>
      <vt:lpstr>PowerPoint-Präsentation</vt:lpstr>
      <vt:lpstr>Cross sections for natSe(d,xn)75,76,77,82Br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Ingo</dc:creator>
  <cp:lastModifiedBy>Ingo</cp:lastModifiedBy>
  <cp:revision>69</cp:revision>
  <cp:lastPrinted>2011-05-13T10:04:16Z</cp:lastPrinted>
  <dcterms:created xsi:type="dcterms:W3CDTF">2014-12-04T13:09:27Z</dcterms:created>
  <dcterms:modified xsi:type="dcterms:W3CDTF">2014-12-09T15:13:12Z</dcterms:modified>
</cp:coreProperties>
</file>