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  <p:sldMasterId id="2147483712" r:id="rId5"/>
    <p:sldMasterId id="2147483724" r:id="rId6"/>
  </p:sldMasterIdLst>
  <p:notesMasterIdLst>
    <p:notesMasterId r:id="rId12"/>
  </p:notesMasterIdLst>
  <p:handoutMasterIdLst>
    <p:handoutMasterId r:id="rId13"/>
  </p:handoutMasterIdLst>
  <p:sldIdLst>
    <p:sldId id="273" r:id="rId7"/>
    <p:sldId id="302" r:id="rId8"/>
    <p:sldId id="303" r:id="rId9"/>
    <p:sldId id="304" r:id="rId10"/>
    <p:sldId id="305" r:id="rId11"/>
  </p:sldIdLst>
  <p:sldSz cx="12192000" cy="6858000"/>
  <p:notesSz cx="7099300" cy="10234613"/>
  <p:defaultTextStyle>
    <a:defPPr>
      <a:defRPr lang="en-US"/>
    </a:defPPr>
    <a:lvl1pPr marL="0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orient="horz" pos="3083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8" orient="horz" pos="2074" userDrawn="1">
          <p15:clr>
            <a:srgbClr val="A4A3A4"/>
          </p15:clr>
        </p15:guide>
        <p15:guide id="11" pos="5535" userDrawn="1">
          <p15:clr>
            <a:srgbClr val="A4A3A4"/>
          </p15:clr>
        </p15:guide>
        <p15:guide id="12" pos="5443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orient="horz" pos="4111" userDrawn="1">
          <p15:clr>
            <a:srgbClr val="A4A3A4"/>
          </p15:clr>
        </p15:guide>
        <p15:guide id="15" orient="horz" pos="2765" userDrawn="1">
          <p15:clr>
            <a:srgbClr val="A4A3A4"/>
          </p15:clr>
        </p15:guide>
        <p15:guide id="16" pos="3840" userDrawn="1">
          <p15:clr>
            <a:srgbClr val="A4A3A4"/>
          </p15:clr>
        </p15:guide>
        <p15:guide id="17" pos="412" userDrawn="1">
          <p15:clr>
            <a:srgbClr val="A4A3A4"/>
          </p15:clr>
        </p15:guide>
        <p15:guide id="18" pos="7380" userDrawn="1">
          <p15:clr>
            <a:srgbClr val="A4A3A4"/>
          </p15:clr>
        </p15:guide>
        <p15:guide id="19" pos="7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 David 165617" initials="BD1" lastIdx="1" clrIdx="0">
    <p:extLst>
      <p:ext uri="{19B8F6BF-5375-455C-9EA6-DF929625EA0E}">
        <p15:presenceInfo xmlns:p15="http://schemas.microsoft.com/office/powerpoint/2012/main" userId="S-1-5-21-1801674531-299502267-839522115-27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1721"/>
    <a:srgbClr val="FF66CC"/>
    <a:srgbClr val="B5131B"/>
    <a:srgbClr val="71BF44"/>
    <a:srgbClr val="BC141C"/>
    <a:srgbClr val="C2141C"/>
    <a:srgbClr val="A3091B"/>
    <a:srgbClr val="D8161F"/>
    <a:srgbClr val="C9151E"/>
    <a:srgbClr val="DB1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1345" autoAdjust="0"/>
  </p:normalViewPr>
  <p:slideViewPr>
    <p:cSldViewPr snapToGrid="0" showGuides="1">
      <p:cViewPr varScale="1">
        <p:scale>
          <a:sx n="106" d="100"/>
          <a:sy n="106" d="100"/>
        </p:scale>
        <p:origin x="451" y="85"/>
      </p:cViewPr>
      <p:guideLst>
        <p:guide orient="horz" pos="1620"/>
        <p:guide pos="2880"/>
        <p:guide orient="horz" pos="3083"/>
        <p:guide pos="309"/>
        <p:guide orient="horz" pos="2074"/>
        <p:guide pos="5535"/>
        <p:guide pos="5443"/>
        <p:guide orient="horz" pos="2160"/>
        <p:guide orient="horz" pos="4111"/>
        <p:guide orient="horz" pos="2765"/>
        <p:guide pos="3840"/>
        <p:guide pos="412"/>
        <p:guide pos="7380"/>
        <p:guide pos="7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396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481E118-1CEA-43E8-BD51-A8A2CBD62889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7CB1C5FA-467D-48F3-9F36-205F533C0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0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0389419-4E28-4B58-9AA2-383238311FD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277938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20" tIns="47960" rIns="95920" bIns="479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5920" tIns="47960" rIns="95920" bIns="4796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39DC57ED-270C-43E3-91AA-48F4CC193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3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ED1C4103-FF01-4613-BB77-A54429AC18D2}" type="datetime4">
              <a:rPr lang="fr-FR" noProof="0" smtClean="0"/>
              <a:t>13 mars 2020</a:t>
            </a:fld>
            <a:endParaRPr lang="fr-FR" noProof="0" dirty="0"/>
          </a:p>
        </p:txBody>
      </p:sp>
      <p:sp>
        <p:nvSpPr>
          <p:cNvPr id="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2" name="Picture 9" descr="cea_logo_small2.jpg">
            <a:extLst>
              <a:ext uri="{FF2B5EF4-FFF2-40B4-BE49-F238E27FC236}">
                <a16:creationId xmlns:a16="http://schemas.microsoft.com/office/drawing/2014/main" id="{61A89C60-6BFE-4912-9B9B-D56E846D59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946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d'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DA024-CC5C-49D4-9EDE-B13C9CE4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6952101-6F0D-4470-B900-D7C009A83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60769C5C-EDFB-44C6-A754-7FD9C1B5A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22719" y="1358084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1F07BDA-5AB0-410C-A329-8C06350E1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3367" y="1358085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95E4514-E62C-42B5-BE1E-5F1CD3D2A789}"/>
              </a:ext>
            </a:extLst>
          </p:cNvPr>
          <p:cNvCxnSpPr/>
          <p:nvPr userDrawn="1"/>
        </p:nvCxnSpPr>
        <p:spPr>
          <a:xfrm flipH="1">
            <a:off x="1310932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C946E34-2083-434D-8404-8F5AEE71F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2399" y="1358085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653795C-036F-4780-863C-5F5B75D45AC9}"/>
              </a:ext>
            </a:extLst>
          </p:cNvPr>
          <p:cNvCxnSpPr/>
          <p:nvPr userDrawn="1"/>
        </p:nvCxnSpPr>
        <p:spPr>
          <a:xfrm flipH="1">
            <a:off x="6228757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Espace réservé pour une image  4">
            <a:extLst>
              <a:ext uri="{FF2B5EF4-FFF2-40B4-BE49-F238E27FC236}">
                <a16:creationId xmlns:a16="http://schemas.microsoft.com/office/drawing/2014/main" id="{B755FE5F-FBAE-4CEA-8895-84E4F212E51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28757" y="1358084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8" name="Espace réservé pour une image  4">
            <a:extLst>
              <a:ext uri="{FF2B5EF4-FFF2-40B4-BE49-F238E27FC236}">
                <a16:creationId xmlns:a16="http://schemas.microsoft.com/office/drawing/2014/main" id="{22ADC67F-E797-4291-A8E3-0F55CBC9501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622719" y="2599419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8B209393-3874-4ED2-8083-767200A49E1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33367" y="2599420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30" name="Connecteur droit 9">
            <a:extLst>
              <a:ext uri="{FF2B5EF4-FFF2-40B4-BE49-F238E27FC236}">
                <a16:creationId xmlns:a16="http://schemas.microsoft.com/office/drawing/2014/main" id="{89635DC8-0DE1-45BF-B660-9978E7ECF557}"/>
              </a:ext>
            </a:extLst>
          </p:cNvPr>
          <p:cNvCxnSpPr/>
          <p:nvPr userDrawn="1"/>
        </p:nvCxnSpPr>
        <p:spPr>
          <a:xfrm flipH="1">
            <a:off x="1310932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Espace réservé du texte 7">
            <a:extLst>
              <a:ext uri="{FF2B5EF4-FFF2-40B4-BE49-F238E27FC236}">
                <a16:creationId xmlns:a16="http://schemas.microsoft.com/office/drawing/2014/main" id="{9946E2AE-62D6-4FF6-ADAD-DB3C797B84E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802399" y="2599420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51" name="Connecteur droit 11">
            <a:extLst>
              <a:ext uri="{FF2B5EF4-FFF2-40B4-BE49-F238E27FC236}">
                <a16:creationId xmlns:a16="http://schemas.microsoft.com/office/drawing/2014/main" id="{F1FD97AF-E44C-4020-83DE-C9ED10C337D5}"/>
              </a:ext>
            </a:extLst>
          </p:cNvPr>
          <p:cNvCxnSpPr/>
          <p:nvPr userDrawn="1"/>
        </p:nvCxnSpPr>
        <p:spPr>
          <a:xfrm flipH="1">
            <a:off x="6228757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Espace réservé pour une image  4">
            <a:extLst>
              <a:ext uri="{FF2B5EF4-FFF2-40B4-BE49-F238E27FC236}">
                <a16:creationId xmlns:a16="http://schemas.microsoft.com/office/drawing/2014/main" id="{C7A6CB66-2EE7-4D61-B8D8-B792649D951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28757" y="2599419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59" name="Espace réservé pour une image  4">
            <a:extLst>
              <a:ext uri="{FF2B5EF4-FFF2-40B4-BE49-F238E27FC236}">
                <a16:creationId xmlns:a16="http://schemas.microsoft.com/office/drawing/2014/main" id="{3796C7BE-5840-414D-923B-EAC0AD68146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622719" y="3979165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0" name="Espace réservé du texte 7">
            <a:extLst>
              <a:ext uri="{FF2B5EF4-FFF2-40B4-BE49-F238E27FC236}">
                <a16:creationId xmlns:a16="http://schemas.microsoft.com/office/drawing/2014/main" id="{CE59C844-7624-436B-B75F-12C324F1688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333367" y="3979166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1" name="Connecteur droit 9">
            <a:extLst>
              <a:ext uri="{FF2B5EF4-FFF2-40B4-BE49-F238E27FC236}">
                <a16:creationId xmlns:a16="http://schemas.microsoft.com/office/drawing/2014/main" id="{9B1F7315-6020-43F3-A5F2-9D49CFABB18F}"/>
              </a:ext>
            </a:extLst>
          </p:cNvPr>
          <p:cNvCxnSpPr/>
          <p:nvPr userDrawn="1"/>
        </p:nvCxnSpPr>
        <p:spPr>
          <a:xfrm flipH="1">
            <a:off x="1310932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Espace réservé du texte 7">
            <a:extLst>
              <a:ext uri="{FF2B5EF4-FFF2-40B4-BE49-F238E27FC236}">
                <a16:creationId xmlns:a16="http://schemas.microsoft.com/office/drawing/2014/main" id="{4B68E589-D2AB-420B-BDA7-B7843429653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02399" y="3979166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3" name="Connecteur droit 11">
            <a:extLst>
              <a:ext uri="{FF2B5EF4-FFF2-40B4-BE49-F238E27FC236}">
                <a16:creationId xmlns:a16="http://schemas.microsoft.com/office/drawing/2014/main" id="{29D8923A-A92A-409D-890D-0ADA5FE8AE8B}"/>
              </a:ext>
            </a:extLst>
          </p:cNvPr>
          <p:cNvCxnSpPr/>
          <p:nvPr userDrawn="1"/>
        </p:nvCxnSpPr>
        <p:spPr>
          <a:xfrm flipH="1">
            <a:off x="6228757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space réservé pour une image  4">
            <a:extLst>
              <a:ext uri="{FF2B5EF4-FFF2-40B4-BE49-F238E27FC236}">
                <a16:creationId xmlns:a16="http://schemas.microsoft.com/office/drawing/2014/main" id="{C520D07C-5182-487C-93B4-740F5F6694B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28757" y="3979165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65" name="Espace réservé pour une image  4">
            <a:extLst>
              <a:ext uri="{FF2B5EF4-FFF2-40B4-BE49-F238E27FC236}">
                <a16:creationId xmlns:a16="http://schemas.microsoft.com/office/drawing/2014/main" id="{88E492D9-B1FB-497C-AE54-9777D95A617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626660" y="5228680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6" name="Espace réservé du texte 7">
            <a:extLst>
              <a:ext uri="{FF2B5EF4-FFF2-40B4-BE49-F238E27FC236}">
                <a16:creationId xmlns:a16="http://schemas.microsoft.com/office/drawing/2014/main" id="{7EC16F37-C59A-4483-A7AC-A499B083B30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337308" y="5228681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7" name="Connecteur droit 9">
            <a:extLst>
              <a:ext uri="{FF2B5EF4-FFF2-40B4-BE49-F238E27FC236}">
                <a16:creationId xmlns:a16="http://schemas.microsoft.com/office/drawing/2014/main" id="{E75DD157-1B84-4D38-B8C3-CEF8C99055BA}"/>
              </a:ext>
            </a:extLst>
          </p:cNvPr>
          <p:cNvCxnSpPr/>
          <p:nvPr userDrawn="1"/>
        </p:nvCxnSpPr>
        <p:spPr>
          <a:xfrm flipH="1">
            <a:off x="1314873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Espace réservé du texte 7">
            <a:extLst>
              <a:ext uri="{FF2B5EF4-FFF2-40B4-BE49-F238E27FC236}">
                <a16:creationId xmlns:a16="http://schemas.microsoft.com/office/drawing/2014/main" id="{31812CFC-354D-4188-A115-40F9E1BE959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806340" y="5228681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9" name="Connecteur droit 11">
            <a:extLst>
              <a:ext uri="{FF2B5EF4-FFF2-40B4-BE49-F238E27FC236}">
                <a16:creationId xmlns:a16="http://schemas.microsoft.com/office/drawing/2014/main" id="{DF7F2929-78B2-469D-8E02-2703095EC7FF}"/>
              </a:ext>
            </a:extLst>
          </p:cNvPr>
          <p:cNvCxnSpPr/>
          <p:nvPr userDrawn="1"/>
        </p:nvCxnSpPr>
        <p:spPr>
          <a:xfrm flipH="1">
            <a:off x="6232698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Espace réservé pour une image  4">
            <a:extLst>
              <a:ext uri="{FF2B5EF4-FFF2-40B4-BE49-F238E27FC236}">
                <a16:creationId xmlns:a16="http://schemas.microsoft.com/office/drawing/2014/main" id="{803C1564-8FCE-41DC-879F-588392A66C6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2698" y="5228680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902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59965" y="2277417"/>
            <a:ext cx="6354635" cy="6247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57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400" kern="1200" dirty="0" smtClean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fr-FR" noProof="0" dirty="0"/>
              <a:t>Merci de votre attention</a:t>
            </a:r>
          </a:p>
        </p:txBody>
      </p:sp>
      <p:sp>
        <p:nvSpPr>
          <p:cNvPr id="10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1322359" y="4403564"/>
            <a:ext cx="9130864" cy="26747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1000" b="1" noProof="0" dirty="0">
                <a:solidFill>
                  <a:schemeClr val="tx1"/>
                </a:solidFill>
                <a:latin typeface="Calibri"/>
                <a:cs typeface="Calibri"/>
              </a:rPr>
              <a:t>Crédits photos </a:t>
            </a:r>
            <a:r>
              <a:rPr lang="fr-FR" sz="1000" noProof="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4359965" y="3140287"/>
            <a:ext cx="6285653" cy="405970"/>
          </a:xfrm>
        </p:spPr>
        <p:txBody>
          <a:bodyPr>
            <a:spAutoFit/>
          </a:bodyPr>
          <a:lstStyle>
            <a:lvl1pPr marL="0" indent="0">
              <a:buFontTx/>
              <a:buNone/>
              <a:defRPr lang="fr-FR" sz="2000" kern="1200" smtClean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fr-FR" sz="2000" kern="1200" noProof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Mise à jour 20 mai 2019</a:t>
            </a:r>
            <a:endParaRPr lang="fr-FR" noProof="0" dirty="0"/>
          </a:p>
        </p:txBody>
      </p:sp>
      <p:sp>
        <p:nvSpPr>
          <p:cNvPr id="12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39916" y="3564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6" name="Picture 9" descr="cea_logo_small2.jpg">
            <a:extLst>
              <a:ext uri="{FF2B5EF4-FFF2-40B4-BE49-F238E27FC236}">
                <a16:creationId xmlns:a16="http://schemas.microsoft.com/office/drawing/2014/main" id="{9ACC02E3-8987-4096-B349-1EDE0C3CF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7181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5998464"/>
          </a:xfrm>
          <a:prstGeom prst="rect">
            <a:avLst/>
          </a:prstGeom>
        </p:spPr>
      </p:pic>
      <p:sp>
        <p:nvSpPr>
          <p:cNvPr id="16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Annexes</a:t>
            </a:r>
          </a:p>
        </p:txBody>
      </p:sp>
      <p:sp>
        <p:nvSpPr>
          <p:cNvPr id="19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20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13 mai 2019</a:t>
            </a:r>
          </a:p>
        </p:txBody>
      </p:sp>
      <p:pic>
        <p:nvPicPr>
          <p:cNvPr id="9" name="Picture 9" descr="cea_logo_small2.jpg">
            <a:extLst>
              <a:ext uri="{FF2B5EF4-FFF2-40B4-BE49-F238E27FC236}">
                <a16:creationId xmlns:a16="http://schemas.microsoft.com/office/drawing/2014/main" id="{E3F4C435-57FD-44D7-87B7-AFBBAF1474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4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6588" y="200514"/>
            <a:ext cx="10475742" cy="370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2" y="1293435"/>
            <a:ext cx="10515600" cy="2263402"/>
          </a:xfrm>
        </p:spPr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42" indent="0">
              <a:lnSpc>
                <a:spcPts val="2800"/>
              </a:lnSpc>
              <a:buFont typeface="Arial" pitchFamily="34" charset="0"/>
              <a:buNone/>
              <a:tabLst>
                <a:tab pos="8076998" algn="r"/>
              </a:tabLst>
              <a:defRPr sz="2200"/>
            </a:lvl2pPr>
            <a:lvl3pPr marL="361942" indent="0">
              <a:lnSpc>
                <a:spcPts val="2800"/>
              </a:lnSpc>
              <a:buFont typeface="Arial" pitchFamily="34" charset="0"/>
              <a:buNone/>
              <a:tabLst>
                <a:tab pos="8076998" algn="r"/>
              </a:tabLst>
              <a:defRPr sz="2200"/>
            </a:lvl3pPr>
            <a:lvl4pPr marL="361942" indent="0">
              <a:lnSpc>
                <a:spcPts val="2800"/>
              </a:lnSpc>
              <a:buFont typeface="Arial" pitchFamily="34" charset="0"/>
              <a:buNone/>
              <a:tabLst>
                <a:tab pos="8076998" algn="r"/>
              </a:tabLst>
              <a:defRPr sz="2200"/>
            </a:lvl4pPr>
            <a:lvl5pPr marL="361942" indent="0">
              <a:lnSpc>
                <a:spcPts val="2800"/>
              </a:lnSpc>
              <a:buNone/>
              <a:tabLst>
                <a:tab pos="8076998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157186" y="6673287"/>
            <a:ext cx="837259" cy="143565"/>
          </a:xfrm>
        </p:spPr>
        <p:txBody>
          <a:bodyPr/>
          <a:lstStyle/>
          <a:p>
            <a:pPr algn="ctr"/>
            <a:fld id="{854A34C9-9A4B-6445-85E1-F779B5E87362}" type="slidenum">
              <a:rPr lang="fr-FR" sz="933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933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53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13 mars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id="{2FD105EA-94EE-46C1-B868-95A7A374C9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9585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908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89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8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46554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13 mars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id="{EAA2C111-6F79-47B2-B9C7-2600B24884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78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13 mars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id="{68C201E4-093D-4AEE-A767-CB9D97D23D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06679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427964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8433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13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8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0520F-F2B4-4144-B2A0-D31492D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0C283F-3F6C-463B-B6FF-C5A1120E7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EA0235D1-1CA4-4813-8F9E-8EA6F5F924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27" name="Titre 4">
            <a:extLst>
              <a:ext uri="{FF2B5EF4-FFF2-40B4-BE49-F238E27FC236}">
                <a16:creationId xmlns:a16="http://schemas.microsoft.com/office/drawing/2014/main" id="{9EB6429C-6B7C-4EE1-B9DC-E41E0338FCE4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00B39465-DFB6-4F0B-AD93-34B67A43F556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75259" y="1835212"/>
            <a:ext cx="2029261" cy="1950713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05215E8A-C584-469C-8777-F84DF88AD45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2336050" y="1835213"/>
            <a:ext cx="1971551" cy="118408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F295F236-0258-44BD-A085-BC26E990060E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446232" y="1835151"/>
            <a:ext cx="1571453" cy="128098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10F23775-F583-446B-ADBA-A32E31D6D2FB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4437705" y="3298825"/>
            <a:ext cx="1579355" cy="1138108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CBB53359-B79D-4793-A0BA-531D16C92DB5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2343153" y="3201989"/>
            <a:ext cx="1955921" cy="58393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id="{7629CC81-1DE8-42E7-8943-496B487C7A1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75684" y="3968620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3D9A0616-6187-42B8-A49C-5704495AFA0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75684" y="4673601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3" name="Espace réservé pour une image  42">
            <a:extLst>
              <a:ext uri="{FF2B5EF4-FFF2-40B4-BE49-F238E27FC236}">
                <a16:creationId xmlns:a16="http://schemas.microsoft.com/office/drawing/2014/main" id="{10BA3FEF-381F-4AA8-9215-136F5361141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2336049" y="3968619"/>
            <a:ext cx="1955800" cy="1222904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id="{8FD27BC5-345B-4477-941A-3575E8185B4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4425952" y="4619627"/>
            <a:ext cx="1591733" cy="57189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2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51394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77697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4000" y="1600805"/>
            <a:ext cx="5842000" cy="13826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38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1476587" y="196178"/>
            <a:ext cx="10972800" cy="379192"/>
          </a:xfrm>
          <a:prstGeom prst="rect">
            <a:avLst/>
          </a:prstGeom>
        </p:spPr>
        <p:txBody>
          <a:bodyPr vert="horz" lIns="127723" tIns="50285" rIns="127723" bIns="50285" rtlCol="0" anchor="ctr">
            <a:spAutoFit/>
          </a:bodyPr>
          <a:lstStyle>
            <a:lvl1pPr>
              <a:defRPr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691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21 décembre 2021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6615288" y="6658218"/>
            <a:ext cx="760959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 smtClean="0">
                <a:latin typeface="Calibri" panose="020F0502020204030204" pitchFamily="34" charset="0"/>
              </a:rPr>
              <a:t>D. Bernard</a:t>
            </a:r>
            <a:endParaRPr lang="fr-FR" sz="1100" dirty="0">
              <a:latin typeface="Calibri" panose="020F0502020204030204" pitchFamily="34" charset="0"/>
            </a:endParaRP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id="{E3A1A842-E559-4871-963A-CC87460B1B6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4" r:id="rId2"/>
    <p:sldLayoutId id="2147483705" r:id="rId3"/>
    <p:sldLayoutId id="2147483710" r:id="rId4"/>
    <p:sldLayoutId id="2147483706" r:id="rId5"/>
    <p:sldLayoutId id="2147483709" r:id="rId6"/>
    <p:sldLayoutId id="2147483711" r:id="rId7"/>
    <p:sldLayoutId id="2147483708" r:id="rId8"/>
    <p:sldLayoutId id="2147483707" r:id="rId9"/>
    <p:sldLayoutId id="2147483732" r:id="rId10"/>
    <p:sldLayoutId id="2147483701" r:id="rId11"/>
    <p:sldLayoutId id="2147483702" r:id="rId12"/>
    <p:sldLayoutId id="2147483733" r:id="rId13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21 décembre 2021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6615288" y="6658218"/>
            <a:ext cx="1495135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 smtClean="0">
                <a:latin typeface="Calibri" panose="020F0502020204030204" pitchFamily="34" charset="0"/>
              </a:rPr>
              <a:t>D. Bernard, S. </a:t>
            </a:r>
            <a:r>
              <a:rPr lang="fr-FR" sz="1100" dirty="0" err="1" smtClean="0">
                <a:latin typeface="Calibri" panose="020F0502020204030204" pitchFamily="34" charset="0"/>
              </a:rPr>
              <a:t>Mengelle</a:t>
            </a:r>
            <a:endParaRPr lang="fr-FR" sz="1100" dirty="0">
              <a:latin typeface="Calibri" panose="020F0502020204030204" pitchFamily="34" charset="0"/>
            </a:endParaRP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id="{D93EF9F4-AE34-49DC-97D0-FAD9D8820AC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  <p:sldLayoutId id="2147483717" r:id="rId4"/>
    <p:sldLayoutId id="2147483718" r:id="rId5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21 décembre 2021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id="{4F291D3A-8C0C-4FFD-BCAB-01B375405E0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1" r:id="rId3"/>
    <p:sldLayoutId id="2147483729" r:id="rId4"/>
    <p:sldLayoutId id="2147483730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3193210" y="1343422"/>
            <a:ext cx="8540071" cy="2996423"/>
          </a:xfrm>
        </p:spPr>
        <p:txBody>
          <a:bodyPr/>
          <a:lstStyle/>
          <a:p>
            <a:pPr algn="ctr"/>
            <a:r>
              <a:rPr lang="fr-FR" dirty="0" err="1" smtClean="0"/>
              <a:t>Need</a:t>
            </a:r>
            <a:r>
              <a:rPr lang="fr-FR" dirty="0" smtClean="0"/>
              <a:t> for </a:t>
            </a:r>
            <a:r>
              <a:rPr lang="fr-FR" dirty="0" err="1" smtClean="0"/>
              <a:t>accurate</a:t>
            </a:r>
            <a:endParaRPr lang="fr-FR" dirty="0" smtClean="0"/>
          </a:p>
          <a:p>
            <a:pPr algn="ctr"/>
            <a:r>
              <a:rPr lang="fr-FR" dirty="0" smtClean="0"/>
              <a:t>Zirconium </a:t>
            </a:r>
            <a:r>
              <a:rPr lang="fr-FR" dirty="0" err="1" smtClean="0"/>
              <a:t>inelastic</a:t>
            </a:r>
            <a:r>
              <a:rPr lang="fr-FR" dirty="0" smtClean="0"/>
              <a:t> </a:t>
            </a:r>
            <a:r>
              <a:rPr lang="fr-FR" dirty="0" err="1" smtClean="0"/>
              <a:t>xs</a:t>
            </a:r>
            <a:endParaRPr lang="fr-FR" dirty="0"/>
          </a:p>
          <a:p>
            <a:pPr algn="ctr"/>
            <a:r>
              <a:rPr lang="fr-FR" dirty="0" smtClean="0"/>
              <a:t>for LWR applications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+ 1 question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236095" y="5122103"/>
            <a:ext cx="7061688" cy="309021"/>
          </a:xfrm>
        </p:spPr>
        <p:txBody>
          <a:bodyPr/>
          <a:lstStyle/>
          <a:p>
            <a:r>
              <a:rPr lang="fr-FR" dirty="0" smtClean="0"/>
              <a:t>IAEA/INDEN, </a:t>
            </a:r>
            <a:r>
              <a:rPr lang="fr-FR" dirty="0" err="1" smtClean="0"/>
              <a:t>december</a:t>
            </a:r>
            <a:r>
              <a:rPr lang="fr-FR" dirty="0" smtClean="0"/>
              <a:t> 14</a:t>
            </a:r>
            <a:r>
              <a:rPr lang="fr-FR" baseline="30000" dirty="0" smtClean="0"/>
              <a:t>th</a:t>
            </a:r>
            <a:r>
              <a:rPr lang="fr-FR" dirty="0" smtClean="0"/>
              <a:t>, 2021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224763" y="5469234"/>
            <a:ext cx="7438780" cy="378270"/>
          </a:xfrm>
        </p:spPr>
        <p:txBody>
          <a:bodyPr/>
          <a:lstStyle/>
          <a:p>
            <a:r>
              <a:rPr lang="fr-FR" dirty="0" smtClean="0"/>
              <a:t>D. Bernard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6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54" y="645774"/>
            <a:ext cx="8172451" cy="4824699"/>
          </a:xfrm>
        </p:spPr>
      </p:pic>
      <p:sp>
        <p:nvSpPr>
          <p:cNvPr id="3" name="ZoneTexte 2"/>
          <p:cNvSpPr txBox="1"/>
          <p:nvPr/>
        </p:nvSpPr>
        <p:spPr>
          <a:xfrm>
            <a:off x="3904366" y="5894449"/>
            <a:ext cx="502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/>
              <a:t>No fluctuations </a:t>
            </a:r>
            <a:r>
              <a:rPr lang="fr-FR" sz="1800" dirty="0" smtClean="0">
                <a:sym typeface="Symbol" panose="05050102010706020507" pitchFamily="18" charset="2"/>
              </a:rPr>
              <a:t> effective </a:t>
            </a:r>
            <a:r>
              <a:rPr lang="fr-FR" sz="1800" dirty="0" err="1" smtClean="0">
                <a:sym typeface="Symbol" panose="05050102010706020507" pitchFamily="18" charset="2"/>
              </a:rPr>
              <a:t>decrease</a:t>
            </a:r>
            <a:r>
              <a:rPr lang="fr-FR" sz="1800" dirty="0" smtClean="0">
                <a:sym typeface="Symbol" panose="05050102010706020507" pitchFamily="18" charset="2"/>
              </a:rPr>
              <a:t> of </a:t>
            </a:r>
            <a:r>
              <a:rPr lang="fr-FR" sz="1800" dirty="0" err="1" smtClean="0">
                <a:sym typeface="Symbol" panose="05050102010706020507" pitchFamily="18" charset="2"/>
              </a:rPr>
              <a:t>inelastic</a:t>
            </a:r>
            <a:r>
              <a:rPr lang="fr-FR" sz="1800" dirty="0" smtClean="0">
                <a:sym typeface="Symbol" panose="05050102010706020507" pitchFamily="18" charset="2"/>
              </a:rPr>
              <a:t> </a:t>
            </a:r>
            <a:r>
              <a:rPr lang="fr-FR" sz="1800" dirty="0" err="1" smtClean="0">
                <a:sym typeface="Symbol" panose="05050102010706020507" pitchFamily="18" charset="2"/>
              </a:rPr>
              <a:t>xs</a:t>
            </a:r>
            <a:r>
              <a:rPr lang="fr-FR" sz="1800" dirty="0" smtClean="0">
                <a:sym typeface="Symbol" panose="05050102010706020507" pitchFamily="18" charset="2"/>
              </a:rPr>
              <a:t>.</a:t>
            </a: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7881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959" y="125270"/>
            <a:ext cx="10399451" cy="643239"/>
          </a:xfrm>
        </p:spPr>
        <p:txBody>
          <a:bodyPr/>
          <a:lstStyle/>
          <a:p>
            <a:r>
              <a:rPr lang="fr-FR" dirty="0" err="1" smtClean="0"/>
              <a:t>Generalized</a:t>
            </a:r>
            <a:r>
              <a:rPr lang="fr-FR" dirty="0" smtClean="0"/>
              <a:t> Theory of </a:t>
            </a:r>
            <a:r>
              <a:rPr lang="fr-FR" dirty="0" err="1" smtClean="0"/>
              <a:t>Pertubations</a:t>
            </a:r>
            <a:r>
              <a:rPr lang="fr-FR" dirty="0" smtClean="0"/>
              <a:t> (</a:t>
            </a:r>
            <a:r>
              <a:rPr lang="fr-FR" dirty="0" err="1" smtClean="0">
                <a:sym typeface="Symbol"/>
              </a:rPr>
              <a:t>using</a:t>
            </a:r>
            <a:r>
              <a:rPr lang="fr-FR" dirty="0" smtClean="0">
                <a:sym typeface="Symbol"/>
              </a:rPr>
              <a:t> J311) of radial power </a:t>
            </a:r>
            <a:r>
              <a:rPr lang="fr-FR" dirty="0" err="1" smtClean="0">
                <a:sym typeface="Symbol"/>
              </a:rPr>
              <a:t>maps</a:t>
            </a:r>
            <a:r>
              <a:rPr lang="fr-FR" dirty="0" smtClean="0">
                <a:sym typeface="Symbol"/>
              </a:rPr>
              <a:t> (DDP) for </a:t>
            </a:r>
            <a:r>
              <a:rPr lang="fr-FR" baseline="30000" dirty="0" smtClean="0">
                <a:sym typeface="Symbol"/>
              </a:rPr>
              <a:t>90</a:t>
            </a:r>
            <a:r>
              <a:rPr lang="fr-FR" dirty="0" smtClean="0">
                <a:sym typeface="Symbol"/>
              </a:rPr>
              <a:t>Zr </a:t>
            </a:r>
            <a:r>
              <a:rPr lang="fr-FR" dirty="0" err="1" smtClean="0">
                <a:sym typeface="Symbol"/>
              </a:rPr>
              <a:t>inelastic</a:t>
            </a:r>
            <a:r>
              <a:rPr lang="fr-FR" dirty="0" smtClean="0">
                <a:sym typeface="Symbol"/>
              </a:rPr>
              <a:t> in LWR (full </a:t>
            </a:r>
            <a:r>
              <a:rPr lang="fr-FR" dirty="0" err="1" smtClean="0">
                <a:sym typeface="Symbol"/>
              </a:rPr>
              <a:t>core</a:t>
            </a:r>
            <a:r>
              <a:rPr lang="fr-FR" dirty="0" smtClean="0">
                <a:sym typeface="Symbol"/>
              </a:rPr>
              <a:t> </a:t>
            </a:r>
            <a:r>
              <a:rPr lang="fr-FR" dirty="0" err="1" smtClean="0">
                <a:sym typeface="Symbol"/>
              </a:rPr>
              <a:t>calculations</a:t>
            </a:r>
            <a:r>
              <a:rPr lang="fr-FR" dirty="0" smtClean="0">
                <a:sym typeface="Symbol"/>
              </a:rPr>
              <a:t>)</a:t>
            </a:r>
            <a:endParaRPr lang="en-US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103" y="1320399"/>
            <a:ext cx="4114943" cy="3096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931" y="1314159"/>
            <a:ext cx="4078583" cy="3068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7697662" y="2663974"/>
            <a:ext cx="21235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0099"/>
                </a:solidFill>
              </a:rPr>
              <a:t>80% </a:t>
            </a:r>
            <a:r>
              <a:rPr lang="fr-FR" sz="1400" b="1" dirty="0" smtClean="0">
                <a:solidFill>
                  <a:srgbClr val="000099"/>
                </a:solidFill>
              </a:rPr>
              <a:t>of the </a:t>
            </a:r>
            <a:r>
              <a:rPr lang="fr-FR" sz="1400" b="1" dirty="0" err="1" smtClean="0">
                <a:solidFill>
                  <a:srgbClr val="000099"/>
                </a:solidFill>
              </a:rPr>
              <a:t>sensitivity</a:t>
            </a:r>
            <a:endParaRPr lang="fr-FR" sz="1400" b="1" dirty="0">
              <a:solidFill>
                <a:srgbClr val="000099"/>
              </a:solidFill>
            </a:endParaRPr>
          </a:p>
          <a:p>
            <a:pPr algn="ctr"/>
            <a:r>
              <a:rPr lang="fr-FR" sz="1400" b="1" dirty="0" err="1" smtClean="0">
                <a:solidFill>
                  <a:srgbClr val="000099"/>
                </a:solidFill>
              </a:rPr>
              <a:t>btw</a:t>
            </a:r>
            <a:r>
              <a:rPr lang="fr-FR" sz="1400" b="1" dirty="0" smtClean="0">
                <a:solidFill>
                  <a:srgbClr val="000099"/>
                </a:solidFill>
              </a:rPr>
              <a:t> </a:t>
            </a:r>
            <a:r>
              <a:rPr lang="fr-FR" sz="1400" b="1" dirty="0">
                <a:solidFill>
                  <a:srgbClr val="000099"/>
                </a:solidFill>
              </a:rPr>
              <a:t>2.2 MeV </a:t>
            </a:r>
            <a:r>
              <a:rPr lang="fr-FR" sz="1400" b="1" dirty="0" smtClean="0">
                <a:solidFill>
                  <a:srgbClr val="000099"/>
                </a:solidFill>
              </a:rPr>
              <a:t>and </a:t>
            </a:r>
            <a:r>
              <a:rPr lang="fr-FR" sz="1400" b="1" dirty="0">
                <a:solidFill>
                  <a:srgbClr val="000099"/>
                </a:solidFill>
              </a:rPr>
              <a:t>6.1 MeV</a:t>
            </a:r>
          </a:p>
          <a:p>
            <a:pPr algn="ctr"/>
            <a:r>
              <a:rPr lang="fr-FR" sz="1400" b="1" dirty="0" err="1" smtClean="0">
                <a:solidFill>
                  <a:srgbClr val="000099"/>
                </a:solidFill>
              </a:rPr>
              <a:t>with</a:t>
            </a:r>
            <a:r>
              <a:rPr lang="fr-FR" sz="1400" b="1" dirty="0" smtClean="0">
                <a:solidFill>
                  <a:srgbClr val="000099"/>
                </a:solidFill>
              </a:rPr>
              <a:t> </a:t>
            </a:r>
            <a:r>
              <a:rPr lang="fr-FR" sz="1400" b="1" dirty="0">
                <a:solidFill>
                  <a:srgbClr val="000099"/>
                </a:solidFill>
              </a:rPr>
              <a:t>JEFF-3.1.1 !!!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68065" y="2663974"/>
            <a:ext cx="2174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800" b="1" dirty="0" err="1" smtClean="0">
                <a:solidFill>
                  <a:srgbClr val="000099"/>
                </a:solidFill>
              </a:rPr>
              <a:t>Sensitivity</a:t>
            </a:r>
            <a:r>
              <a:rPr lang="fr-FR" sz="1800" b="1" dirty="0" smtClean="0">
                <a:solidFill>
                  <a:srgbClr val="000099"/>
                </a:solidFill>
              </a:rPr>
              <a:t> profiles</a:t>
            </a:r>
            <a:endParaRPr lang="fr-FR" sz="1800" b="1" dirty="0">
              <a:solidFill>
                <a:srgbClr val="000099"/>
              </a:solidFill>
            </a:endParaRPr>
          </a:p>
          <a:p>
            <a:pPr algn="ctr"/>
            <a:r>
              <a:rPr lang="fr-FR" sz="1800" b="1" dirty="0" err="1" smtClean="0">
                <a:solidFill>
                  <a:srgbClr val="000099"/>
                </a:solidFill>
              </a:rPr>
              <a:t>btw</a:t>
            </a:r>
            <a:r>
              <a:rPr lang="fr-FR" sz="1800" b="1" dirty="0" smtClean="0">
                <a:solidFill>
                  <a:srgbClr val="000099"/>
                </a:solidFill>
              </a:rPr>
              <a:t> 2.2 and </a:t>
            </a:r>
            <a:r>
              <a:rPr lang="fr-FR" sz="1800" b="1" dirty="0">
                <a:solidFill>
                  <a:srgbClr val="000099"/>
                </a:solidFill>
              </a:rPr>
              <a:t>6.1 MeV</a:t>
            </a:r>
            <a:endParaRPr lang="en-US" sz="1800" b="1" dirty="0">
              <a:solidFill>
                <a:srgbClr val="0000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3840" y="5092025"/>
            <a:ext cx="11756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Direct TRIPOLI-4® Monte Carlo </a:t>
            </a:r>
            <a:r>
              <a:rPr lang="fr-FR" sz="1400" dirty="0" err="1" smtClean="0"/>
              <a:t>calculations</a:t>
            </a:r>
            <a:r>
              <a:rPr lang="fr-FR" sz="1400" dirty="0" smtClean="0"/>
              <a:t> </a:t>
            </a:r>
            <a:r>
              <a:rPr lang="fr-FR" sz="1400" dirty="0" err="1" smtClean="0"/>
              <a:t>give</a:t>
            </a:r>
            <a:r>
              <a:rPr lang="fr-FR" sz="1400" dirty="0" smtClean="0"/>
              <a:t> the </a:t>
            </a:r>
            <a:r>
              <a:rPr lang="fr-FR" sz="1400" dirty="0" err="1" smtClean="0"/>
              <a:t>same</a:t>
            </a:r>
            <a:r>
              <a:rPr lang="fr-FR" sz="1400" dirty="0" smtClean="0"/>
              <a:t> </a:t>
            </a:r>
            <a:r>
              <a:rPr lang="fr-FR" sz="1400" dirty="0" err="1" smtClean="0"/>
              <a:t>sensitivity</a:t>
            </a:r>
            <a:r>
              <a:rPr lang="fr-FR" sz="1400" dirty="0" smtClean="0"/>
              <a:t> values for </a:t>
            </a:r>
            <a:r>
              <a:rPr lang="fr-FR" sz="1400" dirty="0" err="1" smtClean="0"/>
              <a:t>discrete</a:t>
            </a:r>
            <a:r>
              <a:rPr lang="fr-FR" sz="1400" dirty="0" smtClean="0"/>
              <a:t> </a:t>
            </a:r>
            <a:r>
              <a:rPr lang="fr-FR" sz="1400" dirty="0" err="1" smtClean="0"/>
              <a:t>inelastic</a:t>
            </a:r>
            <a:r>
              <a:rPr lang="fr-FR" sz="1400" dirty="0" smtClean="0"/>
              <a:t> and for the continuum </a:t>
            </a:r>
            <a:r>
              <a:rPr lang="fr-FR" sz="1400" dirty="0" err="1" smtClean="0"/>
              <a:t>inelastic</a:t>
            </a:r>
            <a:r>
              <a:rPr lang="fr-FR" sz="1400" dirty="0" smtClean="0"/>
              <a:t> </a:t>
            </a:r>
            <a:r>
              <a:rPr lang="fr-FR" sz="1400" dirty="0" err="1" smtClean="0"/>
              <a:t>xs</a:t>
            </a:r>
            <a:r>
              <a:rPr lang="fr-FR" sz="1400" dirty="0" smtClean="0"/>
              <a:t> (</a:t>
            </a:r>
            <a:r>
              <a:rPr lang="fr-FR" sz="1400" b="1" dirty="0" smtClean="0"/>
              <a:t>for JEFF-3.1.1 </a:t>
            </a:r>
            <a:r>
              <a:rPr lang="fr-FR" sz="1400" dirty="0" smtClean="0"/>
              <a:t>!)</a:t>
            </a:r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b="1" dirty="0" smtClean="0">
                <a:solidFill>
                  <a:srgbClr val="000099"/>
                </a:solidFill>
              </a:rPr>
              <a:t>S(Radial –Center to </a:t>
            </a:r>
            <a:r>
              <a:rPr lang="fr-FR" sz="1400" b="1" dirty="0" err="1" smtClean="0">
                <a:solidFill>
                  <a:srgbClr val="000099"/>
                </a:solidFill>
              </a:rPr>
              <a:t>Periph</a:t>
            </a:r>
            <a:r>
              <a:rPr lang="fr-FR" sz="1400" b="1" dirty="0" smtClean="0">
                <a:solidFill>
                  <a:srgbClr val="000099"/>
                </a:solidFill>
              </a:rPr>
              <a:t>- Power </a:t>
            </a:r>
            <a:r>
              <a:rPr lang="fr-FR" sz="1400" b="1" dirty="0" err="1" smtClean="0">
                <a:solidFill>
                  <a:srgbClr val="000099"/>
                </a:solidFill>
              </a:rPr>
              <a:t>Maps</a:t>
            </a:r>
            <a:r>
              <a:rPr lang="fr-FR" sz="1400" b="1" dirty="0" smtClean="0">
                <a:solidFill>
                  <a:srgbClr val="000099"/>
                </a:solidFill>
              </a:rPr>
              <a:t> / </a:t>
            </a:r>
            <a:r>
              <a:rPr lang="fr-FR" sz="1400" b="1" dirty="0" err="1" smtClean="0">
                <a:solidFill>
                  <a:srgbClr val="000099"/>
                </a:solidFill>
              </a:rPr>
              <a:t>nn’</a:t>
            </a:r>
            <a:r>
              <a:rPr lang="fr-FR" sz="1400" b="1" baseline="-25000" dirty="0" err="1" smtClean="0">
                <a:solidFill>
                  <a:srgbClr val="000099"/>
                </a:solidFill>
              </a:rPr>
              <a:t>i</a:t>
            </a:r>
            <a:r>
              <a:rPr lang="fr-FR" sz="1400" b="1" baseline="-25000" dirty="0" smtClean="0">
                <a:solidFill>
                  <a:srgbClr val="000099"/>
                </a:solidFill>
              </a:rPr>
              <a:t> &amp; c</a:t>
            </a:r>
            <a:r>
              <a:rPr lang="fr-FR" sz="1400" b="1" dirty="0" smtClean="0">
                <a:solidFill>
                  <a:srgbClr val="000099"/>
                </a:solidFill>
              </a:rPr>
              <a:t>) </a:t>
            </a:r>
            <a:r>
              <a:rPr lang="fr-FR" sz="1400" b="1" dirty="0">
                <a:solidFill>
                  <a:srgbClr val="000099"/>
                </a:solidFill>
              </a:rPr>
              <a:t>= +1.2(0.2)% / -50% = -0.024(0.004</a:t>
            </a:r>
            <a:r>
              <a:rPr lang="fr-FR" sz="1400" b="1" dirty="0" smtClean="0">
                <a:solidFill>
                  <a:srgbClr val="000099"/>
                </a:solidFill>
              </a:rPr>
              <a:t>)%/%</a:t>
            </a:r>
          </a:p>
          <a:p>
            <a:pPr algn="ctr"/>
            <a:endParaRPr lang="fr-FR" sz="1400" b="1" dirty="0">
              <a:solidFill>
                <a:srgbClr val="000099"/>
              </a:solidFill>
            </a:endParaRPr>
          </a:p>
          <a:p>
            <a:pPr algn="ctr"/>
            <a:r>
              <a:rPr lang="fr-FR" sz="1400" b="1" dirty="0" err="1" smtClean="0">
                <a:solidFill>
                  <a:srgbClr val="FF0000"/>
                </a:solidFill>
              </a:rPr>
              <a:t>After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baseline="30000" dirty="0" smtClean="0">
                <a:solidFill>
                  <a:srgbClr val="FF0000"/>
                </a:solidFill>
              </a:rPr>
              <a:t>238</a:t>
            </a:r>
            <a:r>
              <a:rPr lang="fr-FR" sz="1400" b="1" dirty="0" smtClean="0">
                <a:solidFill>
                  <a:srgbClr val="FF0000"/>
                </a:solidFill>
              </a:rPr>
              <a:t>U, </a:t>
            </a:r>
            <a:r>
              <a:rPr lang="fr-FR" sz="1400" b="1" baseline="30000" dirty="0" smtClean="0">
                <a:solidFill>
                  <a:srgbClr val="FF0000"/>
                </a:solidFill>
              </a:rPr>
              <a:t>90</a:t>
            </a:r>
            <a:r>
              <a:rPr lang="fr-FR" sz="1400" b="1" dirty="0" smtClean="0">
                <a:solidFill>
                  <a:srgbClr val="FF0000"/>
                </a:solidFill>
              </a:rPr>
              <a:t>Zr </a:t>
            </a:r>
            <a:r>
              <a:rPr lang="fr-FR" sz="1400" b="1" dirty="0" err="1" smtClean="0">
                <a:solidFill>
                  <a:srgbClr val="FF0000"/>
                </a:solidFill>
              </a:rPr>
              <a:t>is</a:t>
            </a:r>
            <a:r>
              <a:rPr lang="fr-FR" sz="1400" b="1" dirty="0" smtClean="0">
                <a:solidFill>
                  <a:srgbClr val="FF0000"/>
                </a:solidFill>
              </a:rPr>
              <a:t> the second sensitive nucleus to DDP </a:t>
            </a:r>
            <a:r>
              <a:rPr lang="fr-FR" sz="1400" b="1" dirty="0" err="1" smtClean="0">
                <a:solidFill>
                  <a:srgbClr val="FF0000"/>
                </a:solidFill>
              </a:rPr>
              <a:t>calculations</a:t>
            </a:r>
            <a:r>
              <a:rPr lang="fr-FR" sz="1400" b="1" dirty="0" smtClean="0">
                <a:solidFill>
                  <a:srgbClr val="FF0000"/>
                </a:solidFill>
              </a:rPr>
              <a:t> (</a:t>
            </a:r>
            <a:r>
              <a:rPr lang="fr-FR" sz="1400" b="1" dirty="0" err="1" smtClean="0">
                <a:solidFill>
                  <a:srgbClr val="FF0000"/>
                </a:solidFill>
              </a:rPr>
              <a:t>inelastic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process</a:t>
            </a:r>
            <a:r>
              <a:rPr lang="fr-FR" sz="1400" b="1" dirty="0" smtClean="0">
                <a:solidFill>
                  <a:srgbClr val="FF0000"/>
                </a:solidFill>
              </a:rPr>
              <a:t>) at </a:t>
            </a:r>
            <a:r>
              <a:rPr lang="fr-FR" sz="1400" b="1" dirty="0" err="1" smtClean="0">
                <a:solidFill>
                  <a:srgbClr val="FF0000"/>
                </a:solidFill>
              </a:rPr>
              <a:t>these</a:t>
            </a:r>
            <a:r>
              <a:rPr lang="fr-FR" sz="1400" b="1" dirty="0" smtClean="0">
                <a:solidFill>
                  <a:srgbClr val="FF0000"/>
                </a:solidFill>
              </a:rPr>
              <a:t> incident </a:t>
            </a:r>
            <a:r>
              <a:rPr lang="fr-FR" sz="1400" b="1" dirty="0" err="1" smtClean="0">
                <a:solidFill>
                  <a:srgbClr val="FF0000"/>
                </a:solidFill>
              </a:rPr>
              <a:t>nrjs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smtClean="0">
                <a:solidFill>
                  <a:srgbClr val="FF0000"/>
                </a:solidFill>
              </a:rPr>
              <a:t>!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359" y="2010947"/>
            <a:ext cx="7344816" cy="344476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4418964" y="911809"/>
                <a:ext cx="3547253" cy="614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800" b="1" dirty="0">
                    <a:solidFill>
                      <a:srgbClr val="000099"/>
                    </a:solidFill>
                  </a:rPr>
                  <a:t>(</a:t>
                </a:r>
                <a:r>
                  <a:rPr lang="fr-FR" sz="1800" b="1" dirty="0" err="1">
                    <a:solidFill>
                      <a:srgbClr val="000099"/>
                    </a:solidFill>
                  </a:rPr>
                  <a:t>n,n</a:t>
                </a:r>
                <a:r>
                  <a:rPr lang="fr-FR" sz="1800" b="1" dirty="0">
                    <a:solidFill>
                      <a:srgbClr val="000099"/>
                    </a:solidFill>
                  </a:rPr>
                  <a:t>’) </a:t>
                </a:r>
                <a:r>
                  <a:rPr lang="fr-FR" sz="1800" b="1" dirty="0" err="1" smtClean="0">
                    <a:solidFill>
                      <a:srgbClr val="000099"/>
                    </a:solidFill>
                  </a:rPr>
                  <a:t>divided</a:t>
                </a:r>
                <a:r>
                  <a:rPr lang="fr-FR" sz="1800" b="1" dirty="0" smtClean="0">
                    <a:solidFill>
                      <a:srgbClr val="000099"/>
                    </a:solidFill>
                  </a:rPr>
                  <a:t> by (</a:t>
                </a:r>
                <a:r>
                  <a:rPr lang="fr-FR" sz="1800" b="1" dirty="0" err="1" smtClean="0">
                    <a:solidFill>
                      <a:srgbClr val="000099"/>
                    </a:solidFill>
                  </a:rPr>
                  <a:t>n,tot</a:t>
                </a:r>
                <a:r>
                  <a:rPr lang="fr-FR" sz="1800" b="1" dirty="0" smtClean="0">
                    <a:solidFill>
                      <a:srgbClr val="000099"/>
                    </a:solidFill>
                  </a:rPr>
                  <a:t>) : </a:t>
                </a:r>
                <a14:m>
                  <m:oMath xmlns:m="http://schemas.openxmlformats.org/officeDocument/2006/math">
                    <m:r>
                      <a:rPr lang="fr-FR" sz="1800" b="1" i="1">
                        <a:solidFill>
                          <a:srgbClr val="000099"/>
                        </a:solidFill>
                        <a:latin typeface="Cambria Math"/>
                      </a:rPr>
                      <m:t>𝑷</m:t>
                    </m:r>
                    <m:r>
                      <a:rPr lang="fr-FR" sz="1800" b="1" i="1">
                        <a:solidFill>
                          <a:srgbClr val="000099"/>
                        </a:solidFill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fr-FR" sz="1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800" b="1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FR" sz="1800" b="1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fr-FR" sz="1800" b="1" i="1">
                            <a:solidFill>
                              <a:srgbClr val="000099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fr-FR" sz="1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18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800" b="1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fr-FR" sz="1800" b="1" i="1">
                                    <a:solidFill>
                                      <a:srgbClr val="000099"/>
                                    </a:solidFill>
                                    <a:latin typeface="Cambria Math"/>
                                  </a:rPr>
                                  <m:t>𝒏𝒏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fr-FR" sz="18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800" b="1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fr-FR" sz="1800" b="1" i="1">
                                    <a:solidFill>
                                      <a:srgbClr val="000099"/>
                                    </a:solidFill>
                                    <a:latin typeface="Cambria Math"/>
                                  </a:rPr>
                                  <m:t>𝒏𝒏</m:t>
                                </m:r>
                                <m:r>
                                  <a:rPr lang="fr-FR" sz="1800" b="1" i="1">
                                    <a:solidFill>
                                      <a:srgbClr val="000099"/>
                                    </a:solidFill>
                                    <a:latin typeface="Cambria Math"/>
                                  </a:rPr>
                                  <m:t>′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n-US" sz="1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964" y="911809"/>
                <a:ext cx="3547253" cy="614784"/>
              </a:xfrm>
              <a:prstGeom prst="rect">
                <a:avLst/>
              </a:prstGeom>
              <a:blipFill>
                <a:blip r:embed="rId3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lipse 9"/>
          <p:cNvSpPr/>
          <p:nvPr/>
        </p:nvSpPr>
        <p:spPr>
          <a:xfrm>
            <a:off x="6033226" y="2921534"/>
            <a:ext cx="2376264" cy="22185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ZoneTexte 10"/>
          <p:cNvSpPr txBox="1"/>
          <p:nvPr/>
        </p:nvSpPr>
        <p:spPr>
          <a:xfrm>
            <a:off x="539933" y="4470502"/>
            <a:ext cx="2673530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/>
              <a:t>« </a:t>
            </a:r>
            <a:r>
              <a:rPr lang="fr-FR" sz="1600" b="1" dirty="0" err="1" smtClean="0"/>
              <a:t>inelastic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Pandemonium</a:t>
            </a:r>
            <a:r>
              <a:rPr lang="fr-FR" sz="1600" b="1" dirty="0" smtClean="0"/>
              <a:t> </a:t>
            </a:r>
            <a:r>
              <a:rPr lang="fr-FR" sz="1600" b="1" dirty="0"/>
              <a:t> » </a:t>
            </a:r>
            <a:endParaRPr lang="en-US" sz="1600" b="1" dirty="0"/>
          </a:p>
        </p:txBody>
      </p:sp>
      <p:cxnSp>
        <p:nvCxnSpPr>
          <p:cNvPr id="13" name="Connecteur droit avec flèche 12"/>
          <p:cNvCxnSpPr>
            <a:stCxn id="11" idx="3"/>
          </p:cNvCxnSpPr>
          <p:nvPr/>
        </p:nvCxnSpPr>
        <p:spPr>
          <a:xfrm flipV="1">
            <a:off x="3213463" y="4060702"/>
            <a:ext cx="2819763" cy="5790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913775" y="5788098"/>
            <a:ext cx="1069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800" dirty="0" smtClean="0"/>
              <a:t>The continuum </a:t>
            </a:r>
            <a:r>
              <a:rPr lang="fr-FR" sz="1800" dirty="0" err="1" smtClean="0"/>
              <a:t>thresholds</a:t>
            </a:r>
            <a:r>
              <a:rPr lang="fr-FR" sz="1800" dirty="0" smtClean="0"/>
              <a:t> are </a:t>
            </a:r>
            <a:r>
              <a:rPr lang="fr-FR" sz="1800" dirty="0" err="1" smtClean="0"/>
              <a:t>differents</a:t>
            </a:r>
            <a:r>
              <a:rPr lang="fr-FR" sz="1800" dirty="0" smtClean="0"/>
              <a:t>, </a:t>
            </a:r>
            <a:r>
              <a:rPr lang="fr-FR" sz="1800" dirty="0" err="1" smtClean="0"/>
              <a:t>then</a:t>
            </a:r>
            <a:r>
              <a:rPr lang="fr-FR" sz="1800" dirty="0" smtClean="0"/>
              <a:t>, </a:t>
            </a:r>
            <a:r>
              <a:rPr lang="fr-FR" sz="1800" dirty="0" err="1" smtClean="0"/>
              <a:t>sensitivities</a:t>
            </a:r>
            <a:r>
              <a:rPr lang="fr-FR" sz="1800" dirty="0" smtClean="0"/>
              <a:t> of radial power </a:t>
            </a:r>
            <a:r>
              <a:rPr lang="fr-FR" sz="1800" dirty="0" err="1" smtClean="0"/>
              <a:t>maps</a:t>
            </a:r>
            <a:r>
              <a:rPr lang="fr-FR" sz="1800" dirty="0" smtClean="0"/>
              <a:t> are </a:t>
            </a:r>
            <a:r>
              <a:rPr lang="fr-FR" sz="1800" dirty="0" err="1" smtClean="0"/>
              <a:t>differents</a:t>
            </a:r>
            <a:r>
              <a:rPr lang="fr-FR" sz="1800" dirty="0" smtClean="0"/>
              <a:t> for JEFF-3.3, B8…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81416" y="2143740"/>
            <a:ext cx="3124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dirty="0">
                <a:solidFill>
                  <a:srgbClr val="0070C0"/>
                </a:solidFill>
              </a:rPr>
              <a:t>JEFF-3.1.1: 7 </a:t>
            </a:r>
            <a:r>
              <a:rPr lang="fr-FR" sz="1800" b="1" dirty="0" err="1">
                <a:solidFill>
                  <a:srgbClr val="0070C0"/>
                </a:solidFill>
              </a:rPr>
              <a:t>discrete</a:t>
            </a:r>
            <a:r>
              <a:rPr lang="fr-FR" sz="1800" b="1" dirty="0">
                <a:solidFill>
                  <a:srgbClr val="0070C0"/>
                </a:solidFill>
              </a:rPr>
              <a:t> </a:t>
            </a:r>
            <a:r>
              <a:rPr lang="fr-FR" sz="1800" b="1" dirty="0" err="1">
                <a:solidFill>
                  <a:srgbClr val="0070C0"/>
                </a:solidFill>
              </a:rPr>
              <a:t>levels</a:t>
            </a:r>
            <a:r>
              <a:rPr lang="fr-FR" sz="1800" dirty="0"/>
              <a:t>	</a:t>
            </a:r>
            <a:endParaRPr lang="fr-FR" sz="1800" dirty="0" smtClean="0"/>
          </a:p>
          <a:p>
            <a:r>
              <a:rPr lang="fr-FR" sz="1800" b="1" dirty="0">
                <a:solidFill>
                  <a:srgbClr val="FF0000"/>
                </a:solidFill>
              </a:rPr>
              <a:t>ENDF/B-VIII.0: 9 </a:t>
            </a:r>
            <a:r>
              <a:rPr lang="fr-FR" sz="1800" b="1" dirty="0" err="1">
                <a:solidFill>
                  <a:srgbClr val="FF0000"/>
                </a:solidFill>
              </a:rPr>
              <a:t>discrete</a:t>
            </a:r>
            <a:r>
              <a:rPr lang="fr-FR" sz="1800" b="1" dirty="0">
                <a:solidFill>
                  <a:srgbClr val="FF0000"/>
                </a:solidFill>
              </a:rPr>
              <a:t> </a:t>
            </a:r>
            <a:r>
              <a:rPr lang="fr-FR" sz="1800" b="1" dirty="0" err="1">
                <a:solidFill>
                  <a:srgbClr val="FF0000"/>
                </a:solidFill>
              </a:rPr>
              <a:t>levels</a:t>
            </a:r>
            <a:endParaRPr lang="fr-FR" sz="1800" b="1" dirty="0">
              <a:solidFill>
                <a:srgbClr val="FF0000"/>
              </a:solidFill>
            </a:endParaRPr>
          </a:p>
          <a:p>
            <a:r>
              <a:rPr lang="fr-FR" sz="1800" b="1" dirty="0" smtClean="0">
                <a:solidFill>
                  <a:srgbClr val="00B050"/>
                </a:solidFill>
              </a:rPr>
              <a:t>JEFF-3.3</a:t>
            </a:r>
            <a:r>
              <a:rPr lang="fr-FR" sz="1800" b="1" dirty="0">
                <a:solidFill>
                  <a:srgbClr val="00B050"/>
                </a:solidFill>
              </a:rPr>
              <a:t>: 20 </a:t>
            </a:r>
            <a:r>
              <a:rPr lang="fr-FR" sz="1800" b="1" dirty="0" err="1">
                <a:solidFill>
                  <a:srgbClr val="00B050"/>
                </a:solidFill>
              </a:rPr>
              <a:t>discrete</a:t>
            </a:r>
            <a:r>
              <a:rPr lang="fr-FR" sz="1800" b="1" dirty="0">
                <a:solidFill>
                  <a:srgbClr val="00B050"/>
                </a:solidFill>
              </a:rPr>
              <a:t> </a:t>
            </a:r>
            <a:r>
              <a:rPr lang="fr-FR" sz="1800" b="1" dirty="0" err="1" smtClean="0">
                <a:solidFill>
                  <a:srgbClr val="00B050"/>
                </a:solidFill>
              </a:rPr>
              <a:t>levels</a:t>
            </a: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41162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735" y="334356"/>
            <a:ext cx="11673656" cy="3456549"/>
          </a:xfrm>
        </p:spPr>
        <p:txBody>
          <a:bodyPr/>
          <a:lstStyle/>
          <a:p>
            <a:pPr algn="ctr"/>
            <a:r>
              <a:rPr lang="fr-FR" sz="1400" dirty="0" smtClean="0"/>
              <a:t>Open question:</a:t>
            </a:r>
          </a:p>
          <a:p>
            <a:r>
              <a:rPr lang="fr-FR" sz="1400" dirty="0" smtClean="0"/>
              <a:t>As far as I know (I </a:t>
            </a:r>
            <a:r>
              <a:rPr lang="fr-FR" sz="1400" dirty="0" err="1" smtClean="0"/>
              <a:t>maybe</a:t>
            </a:r>
            <a:r>
              <a:rPr lang="fr-FR" sz="1400" dirty="0" smtClean="0"/>
              <a:t> </a:t>
            </a:r>
            <a:r>
              <a:rPr lang="fr-FR" sz="1400" dirty="0" err="1" smtClean="0"/>
              <a:t>wrong</a:t>
            </a:r>
            <a:r>
              <a:rPr lang="fr-FR" sz="1400" dirty="0" smtClean="0"/>
              <a:t>), in </a:t>
            </a:r>
            <a:r>
              <a:rPr lang="fr-FR" sz="1400" dirty="0" err="1" smtClean="0"/>
              <a:t>nuclear</a:t>
            </a:r>
            <a:r>
              <a:rPr lang="fr-FR" sz="1400" dirty="0" smtClean="0"/>
              <a:t> </a:t>
            </a:r>
            <a:r>
              <a:rPr lang="fr-FR" sz="1400" dirty="0" err="1" smtClean="0"/>
              <a:t>physic</a:t>
            </a:r>
            <a:r>
              <a:rPr lang="fr-FR" sz="1400" dirty="0" smtClean="0"/>
              <a:t> codes (EMPIRE, TALYS…):</a:t>
            </a:r>
          </a:p>
          <a:p>
            <a:pPr marL="704842" lvl="2" indent="-342900">
              <a:buFont typeface="Arial" panose="020B0604020202020204" pitchFamily="34" charset="0"/>
              <a:buChar char="•"/>
            </a:pPr>
            <a:r>
              <a:rPr lang="fr-FR" sz="1800" dirty="0" err="1" smtClean="0"/>
              <a:t>there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an </a:t>
            </a:r>
            <a:r>
              <a:rPr lang="fr-FR" sz="1800" dirty="0" err="1" smtClean="0"/>
              <a:t>imposed</a:t>
            </a:r>
            <a:r>
              <a:rPr lang="fr-FR" sz="1800" dirty="0" smtClean="0"/>
              <a:t> </a:t>
            </a:r>
            <a:r>
              <a:rPr lang="fr-FR" sz="1800" dirty="0" err="1" smtClean="0"/>
              <a:t>boundary</a:t>
            </a:r>
            <a:r>
              <a:rPr lang="fr-FR" sz="1800" dirty="0" smtClean="0"/>
              <a:t> condition for </a:t>
            </a:r>
            <a:r>
              <a:rPr lang="fr-FR" sz="1800" dirty="0" err="1" smtClean="0"/>
              <a:t>nrj-integrated</a:t>
            </a:r>
            <a:r>
              <a:rPr lang="fr-FR" sz="1800" dirty="0" smtClean="0"/>
              <a:t> </a:t>
            </a:r>
            <a:r>
              <a:rPr lang="fr-FR" sz="1800" dirty="0" err="1" smtClean="0"/>
              <a:t>xs</a:t>
            </a:r>
            <a:r>
              <a:rPr lang="fr-FR" sz="1800" dirty="0" smtClean="0"/>
              <a:t> as a </a:t>
            </a:r>
            <a:r>
              <a:rPr lang="fr-FR" sz="1800" dirty="0" err="1" smtClean="0"/>
              <a:t>function</a:t>
            </a:r>
            <a:r>
              <a:rPr lang="fr-FR" sz="1800" dirty="0" smtClean="0"/>
              <a:t> of incident </a:t>
            </a:r>
            <a:r>
              <a:rPr lang="fr-FR" sz="1800" dirty="0" err="1" smtClean="0"/>
              <a:t>energy</a:t>
            </a:r>
            <a:r>
              <a:rPr lang="fr-FR" sz="1800" dirty="0" smtClean="0"/>
              <a:t> (flux of </a:t>
            </a:r>
            <a:r>
              <a:rPr lang="fr-FR" sz="1800" dirty="0" err="1" smtClean="0"/>
              <a:t>discrete</a:t>
            </a:r>
            <a:r>
              <a:rPr lang="fr-FR" sz="1800" dirty="0" smtClean="0"/>
              <a:t> and continuum </a:t>
            </a:r>
            <a:r>
              <a:rPr lang="fr-FR" sz="1800" dirty="0" err="1" smtClean="0"/>
              <a:t>channels</a:t>
            </a:r>
            <a:r>
              <a:rPr lang="fr-FR" sz="1800" dirty="0" smtClean="0"/>
              <a:t>), </a:t>
            </a:r>
            <a:r>
              <a:rPr lang="fr-FR" sz="1800" dirty="0" err="1" smtClean="0"/>
              <a:t>through</a:t>
            </a:r>
            <a:r>
              <a:rPr lang="fr-FR" sz="1800" dirty="0" smtClean="0"/>
              <a:t> total </a:t>
            </a:r>
            <a:r>
              <a:rPr lang="fr-FR" sz="1800" dirty="0" err="1" smtClean="0"/>
              <a:t>xs</a:t>
            </a:r>
            <a:r>
              <a:rPr lang="fr-FR" sz="1800" dirty="0" smtClean="0"/>
              <a:t> conservation for instance.</a:t>
            </a:r>
          </a:p>
          <a:p>
            <a:pPr marL="704842" lvl="2" indent="-342900">
              <a:buFont typeface="Arial" panose="020B0604020202020204" pitchFamily="34" charset="0"/>
              <a:buChar char="•"/>
            </a:pPr>
            <a:r>
              <a:rPr lang="fr-FR" sz="1800" dirty="0" smtClean="0"/>
              <a:t>but </a:t>
            </a:r>
            <a:r>
              <a:rPr lang="fr-FR" sz="1800" dirty="0" err="1" smtClean="0"/>
              <a:t>there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no </a:t>
            </a:r>
            <a:r>
              <a:rPr lang="fr-FR" sz="1800" dirty="0" err="1" smtClean="0"/>
              <a:t>similar</a:t>
            </a:r>
            <a:r>
              <a:rPr lang="fr-FR" sz="1800" dirty="0" smtClean="0"/>
              <a:t> </a:t>
            </a:r>
            <a:r>
              <a:rPr lang="fr-FR" sz="1800" dirty="0" err="1" smtClean="0"/>
              <a:t>boundary</a:t>
            </a:r>
            <a:r>
              <a:rPr lang="fr-FR" sz="1800" dirty="0" smtClean="0"/>
              <a:t> conditions for </a:t>
            </a:r>
            <a:r>
              <a:rPr lang="fr-FR" sz="1800" dirty="0" err="1" smtClean="0"/>
              <a:t>differential</a:t>
            </a:r>
            <a:r>
              <a:rPr lang="fr-FR" sz="1800" dirty="0" smtClean="0"/>
              <a:t> </a:t>
            </a:r>
            <a:r>
              <a:rPr lang="fr-FR" sz="1800" dirty="0" err="1" smtClean="0"/>
              <a:t>xs</a:t>
            </a:r>
            <a:r>
              <a:rPr lang="fr-FR" sz="1800" dirty="0" smtClean="0"/>
              <a:t> for </a:t>
            </a:r>
            <a:r>
              <a:rPr lang="fr-FR" sz="1800" dirty="0" err="1" smtClean="0"/>
              <a:t>discrete</a:t>
            </a:r>
            <a:r>
              <a:rPr lang="fr-FR" sz="1800" dirty="0" smtClean="0"/>
              <a:t> and continuum </a:t>
            </a:r>
            <a:r>
              <a:rPr lang="fr-FR" sz="1800" dirty="0" err="1" smtClean="0"/>
              <a:t>inelastic</a:t>
            </a:r>
            <a:r>
              <a:rPr lang="fr-FR" sz="1800" dirty="0" smtClean="0"/>
              <a:t> </a:t>
            </a:r>
            <a:r>
              <a:rPr lang="fr-FR" sz="1800" dirty="0" err="1" smtClean="0"/>
              <a:t>regimes</a:t>
            </a:r>
            <a:r>
              <a:rPr lang="fr-FR" sz="1800" dirty="0" smtClean="0"/>
              <a:t>.</a:t>
            </a:r>
          </a:p>
          <a:p>
            <a:r>
              <a:rPr lang="fr-FR" sz="1400" dirty="0" smtClean="0"/>
              <a:t>That </a:t>
            </a:r>
            <a:r>
              <a:rPr lang="fr-FR" sz="1400" dirty="0" err="1" smtClean="0"/>
              <a:t>is</a:t>
            </a:r>
            <a:r>
              <a:rPr lang="fr-FR" sz="1400" dirty="0" smtClean="0"/>
              <a:t> to </a:t>
            </a:r>
            <a:r>
              <a:rPr lang="fr-FR" sz="1400" dirty="0" err="1" smtClean="0"/>
              <a:t>say</a:t>
            </a:r>
            <a:r>
              <a:rPr lang="fr-FR" sz="1400" dirty="0" smtClean="0"/>
              <a:t>: </a:t>
            </a:r>
            <a:r>
              <a:rPr lang="fr-FR" sz="1400" dirty="0" err="1" smtClean="0"/>
              <a:t>from</a:t>
            </a:r>
            <a:r>
              <a:rPr lang="fr-FR" sz="1400" dirty="0" smtClean="0"/>
              <a:t> </a:t>
            </a:r>
            <a:r>
              <a:rPr lang="fr-FR" sz="1400" dirty="0" err="1"/>
              <a:t>discrete</a:t>
            </a:r>
            <a:r>
              <a:rPr lang="fr-FR" sz="1400" dirty="0"/>
              <a:t> (MF4) to continuum (MF6</a:t>
            </a:r>
            <a:r>
              <a:rPr lang="fr-FR" sz="1400" dirty="0" smtClean="0"/>
              <a:t>), </a:t>
            </a:r>
            <a:r>
              <a:rPr lang="fr-FR" sz="1400" dirty="0" err="1" smtClean="0"/>
              <a:t>does</a:t>
            </a:r>
            <a:r>
              <a:rPr lang="fr-FR" sz="1400" dirty="0" smtClean="0"/>
              <a:t> </a:t>
            </a:r>
            <a:r>
              <a:rPr lang="fr-FR" sz="1400" dirty="0" err="1" smtClean="0"/>
              <a:t>secondary</a:t>
            </a:r>
            <a:r>
              <a:rPr lang="fr-FR" sz="1400" dirty="0" smtClean="0"/>
              <a:t> </a:t>
            </a:r>
            <a:r>
              <a:rPr lang="fr-FR" sz="1400" dirty="0" err="1" smtClean="0"/>
              <a:t>energy</a:t>
            </a:r>
            <a:r>
              <a:rPr lang="fr-FR" sz="1400" dirty="0" smtClean="0"/>
              <a:t> neutron distributions </a:t>
            </a:r>
            <a:r>
              <a:rPr lang="fr-FR" sz="1400" dirty="0" err="1" smtClean="0"/>
              <a:t>continous</a:t>
            </a:r>
            <a:r>
              <a:rPr lang="fr-FR" sz="1400" dirty="0" smtClean="0"/>
              <a:t>/</a:t>
            </a:r>
            <a:r>
              <a:rPr lang="fr-FR" sz="1400" dirty="0" err="1" smtClean="0"/>
              <a:t>linked</a:t>
            </a:r>
            <a:r>
              <a:rPr lang="fr-FR" sz="1400" dirty="0" smtClean="0"/>
              <a:t>/</a:t>
            </a:r>
            <a:r>
              <a:rPr lang="fr-FR" sz="1400" dirty="0" err="1" smtClean="0"/>
              <a:t>bound</a:t>
            </a:r>
            <a:r>
              <a:rPr lang="fr-FR" sz="1400" dirty="0" smtClean="0"/>
              <a:t> ?</a:t>
            </a:r>
          </a:p>
          <a:p>
            <a:r>
              <a:rPr lang="fr-FR" sz="1400" dirty="0" smtClean="0"/>
              <a:t>Application to </a:t>
            </a:r>
            <a:r>
              <a:rPr lang="fr-FR" sz="1400" baseline="30000" dirty="0" smtClean="0"/>
              <a:t>238</a:t>
            </a:r>
            <a:r>
              <a:rPr lang="fr-FR" sz="1400" dirty="0" smtClean="0"/>
              <a:t>U</a:t>
            </a:r>
            <a:r>
              <a:rPr lang="fr-FR" sz="1400" dirty="0"/>
              <a:t>: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933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5</a:t>
            </a:fld>
            <a:endParaRPr lang="fr-FR" sz="933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414" y="3052371"/>
            <a:ext cx="4571727" cy="3532697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V="1">
            <a:off x="3466011" y="5921829"/>
            <a:ext cx="1210492" cy="435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827417" y="5573132"/>
            <a:ext cx="5657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100" dirty="0" err="1" smtClean="0"/>
              <a:t>Does</a:t>
            </a:r>
            <a:r>
              <a:rPr lang="fr-FR" sz="1100" dirty="0" smtClean="0"/>
              <a:t> </a:t>
            </a:r>
            <a:r>
              <a:rPr lang="fr-FR" sz="1100" dirty="0" err="1" smtClean="0"/>
              <a:t>level</a:t>
            </a:r>
            <a:r>
              <a:rPr lang="fr-FR" sz="1100" dirty="0" smtClean="0"/>
              <a:t> </a:t>
            </a:r>
            <a:r>
              <a:rPr lang="fr-FR" sz="1100" dirty="0" err="1" smtClean="0"/>
              <a:t>density</a:t>
            </a:r>
            <a:r>
              <a:rPr lang="fr-FR" sz="1100" dirty="0" smtClean="0"/>
              <a:t> </a:t>
            </a:r>
            <a:r>
              <a:rPr lang="fr-FR" sz="1100" dirty="0" err="1" smtClean="0"/>
              <a:t>increase</a:t>
            </a:r>
            <a:r>
              <a:rPr lang="fr-FR" sz="1100" dirty="0" smtClean="0"/>
              <a:t> </a:t>
            </a:r>
            <a:r>
              <a:rPr lang="fr-FR" sz="1100" dirty="0" err="1" smtClean="0"/>
              <a:t>that</a:t>
            </a:r>
            <a:r>
              <a:rPr lang="fr-FR" sz="1100" dirty="0" smtClean="0"/>
              <a:t> </a:t>
            </a:r>
            <a:r>
              <a:rPr lang="fr-FR" sz="1100" dirty="0" err="1" smtClean="0"/>
              <a:t>much</a:t>
            </a:r>
            <a:r>
              <a:rPr lang="fr-FR" sz="1100" dirty="0" smtClean="0"/>
              <a:t> ? (</a:t>
            </a:r>
            <a:r>
              <a:rPr lang="fr-FR" sz="1100" dirty="0" err="1" smtClean="0"/>
              <a:t>Avoiding</a:t>
            </a:r>
            <a:r>
              <a:rPr lang="fr-FR" sz="1100" dirty="0" smtClean="0"/>
              <a:t> the </a:t>
            </a:r>
            <a:r>
              <a:rPr lang="fr-FR" sz="1100" dirty="0" err="1" smtClean="0"/>
              <a:t>opening</a:t>
            </a:r>
            <a:r>
              <a:rPr lang="fr-FR" sz="1100" dirty="0" smtClean="0"/>
              <a:t> of </a:t>
            </a:r>
            <a:r>
              <a:rPr lang="fr-FR" sz="1100" dirty="0" err="1" smtClean="0"/>
              <a:t>pre-equilibrium</a:t>
            </a:r>
            <a:r>
              <a:rPr lang="fr-FR" sz="1100" dirty="0" smtClean="0"/>
              <a:t>/RPA </a:t>
            </a:r>
            <a:r>
              <a:rPr lang="fr-FR" sz="1100" dirty="0" err="1" smtClean="0"/>
              <a:t>reactions</a:t>
            </a:r>
            <a:r>
              <a:rPr lang="fr-FR" sz="1100" dirty="0" smtClean="0"/>
              <a:t>)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743574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CEA 2019 Défaut">
  <a:themeElements>
    <a:clrScheme name="CEA Défaut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008BBC"/>
      </a:accent2>
      <a:accent3>
        <a:srgbClr val="D81142"/>
      </a:accent3>
      <a:accent4>
        <a:srgbClr val="FFC000"/>
      </a:accent4>
      <a:accent5>
        <a:srgbClr val="218380"/>
      </a:accent5>
      <a:accent6>
        <a:srgbClr val="8F2D56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16-9.pptx" id="{78E284C9-E62E-4FC8-9A5E-19EE6A13D71E}" vid="{709D2C56-0C01-4A68-A325-4FFD430A3600}"/>
    </a:ext>
  </a:extLst>
</a:theme>
</file>

<file path=ppt/theme/theme2.xml><?xml version="1.0" encoding="utf-8"?>
<a:theme xmlns:a="http://schemas.openxmlformats.org/drawingml/2006/main" name="Template CEA 2019 Clair">
  <a:themeElements>
    <a:clrScheme name="CEA Défaut 2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FFBC42"/>
      </a:accent1>
      <a:accent2>
        <a:srgbClr val="D81159"/>
      </a:accent2>
      <a:accent3>
        <a:srgbClr val="8F2D56"/>
      </a:accent3>
      <a:accent4>
        <a:srgbClr val="689B42"/>
      </a:accent4>
      <a:accent5>
        <a:srgbClr val="218380"/>
      </a:accent5>
      <a:accent6>
        <a:srgbClr val="FFD29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16-9.pptx" id="{78E284C9-E62E-4FC8-9A5E-19EE6A13D71E}" vid="{5846DFC2-8D7E-4335-8C09-415EDC6C5089}"/>
    </a:ext>
  </a:extLst>
</a:theme>
</file>

<file path=ppt/theme/theme3.xml><?xml version="1.0" encoding="utf-8"?>
<a:theme xmlns:a="http://schemas.openxmlformats.org/drawingml/2006/main" name="Template CEA 2019 Marron">
  <a:themeElements>
    <a:clrScheme name="CEA Bleu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49728C"/>
      </a:accent1>
      <a:accent2>
        <a:srgbClr val="689BA6"/>
      </a:accent2>
      <a:accent3>
        <a:srgbClr val="C2F2F2"/>
      </a:accent3>
      <a:accent4>
        <a:srgbClr val="273D40"/>
      </a:accent4>
      <a:accent5>
        <a:srgbClr val="0084B4"/>
      </a:accent5>
      <a:accent6>
        <a:srgbClr val="93E2F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16-9.pptx" id="{78E284C9-E62E-4FC8-9A5E-19EE6A13D71E}" vid="{48DB1935-4DB2-49BA-AEDC-D8FE50F2938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F2A79C4BED747976EC3AD530384C1" ma:contentTypeVersion="0" ma:contentTypeDescription="Crée un document." ma:contentTypeScope="" ma:versionID="9ea4ffbb61354172aceb879db3e265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7AC35C-3B9B-457D-863A-1C1FD396D7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AADB5F-8552-41F6-8E41-B7291DF5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09A53C-8D88-4760-8267-C28D6D92D7C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2019-Presentation-PPT-16-9</Template>
  <TotalTime>4690</TotalTime>
  <Words>330</Words>
  <Application>Microsoft Office PowerPoint</Application>
  <PresentationFormat>Grand écran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Symbol</vt:lpstr>
      <vt:lpstr>Wingdings</vt:lpstr>
      <vt:lpstr>Wingdings 3</vt:lpstr>
      <vt:lpstr>Template CEA 2019 Défaut</vt:lpstr>
      <vt:lpstr>Template CEA 2019 Clair</vt:lpstr>
      <vt:lpstr>Template CEA 2019 Marron</vt:lpstr>
      <vt:lpstr>Présentation PowerPoint</vt:lpstr>
      <vt:lpstr>Présentation PowerPoint</vt:lpstr>
      <vt:lpstr>Generalized Theory of Pertubations (using J311) of radial power maps (DDP) for 90Zr inelastic in LWR (full core calculations)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David 165617;stephane.mengelle@cea.fr</dc:creator>
  <cp:lastModifiedBy>BERNARD David 165617</cp:lastModifiedBy>
  <cp:revision>435</cp:revision>
  <cp:lastPrinted>2018-12-05T09:44:31Z</cp:lastPrinted>
  <dcterms:created xsi:type="dcterms:W3CDTF">2020-03-11T10:48:36Z</dcterms:created>
  <dcterms:modified xsi:type="dcterms:W3CDTF">2021-12-21T08:53:15Z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0x010100362F2A79C4BED747976EC3AD530384C1</vt:lpwstr>
  </property>
  <property fmtid="{D5CDD505-2E9C-101B-9397-08002B2CF9AE}" pid="3" name="I2ICODE">
    <vt:lpwstr>WEB</vt:lpwstr>
  </property>
  <property fmtid="{D5CDD505-2E9C-101B-9397-08002B2CF9AE}" pid="4" name="WebApplicationID">
    <vt:lpwstr>3f72b11a-dedf-47a1-b48a-dfd7b45017bd</vt:lpwstr>
  </property>
  <property fmtid="{D5CDD505-2E9C-101B-9397-08002B2CF9AE}" pid="5" name="I2ISITECODE">
    <vt:lpwstr/>
  </property>
</Properties>
</file>