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2" r:id="rId4"/>
    <p:sldId id="306" r:id="rId5"/>
    <p:sldId id="303" r:id="rId6"/>
    <p:sldId id="304" r:id="rId7"/>
    <p:sldId id="305" r:id="rId8"/>
    <p:sldId id="309" r:id="rId9"/>
    <p:sldId id="310" r:id="rId10"/>
    <p:sldId id="311" r:id="rId11"/>
    <p:sldId id="307" r:id="rId12"/>
    <p:sldId id="308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4F42-D80E-478D-98DA-2388FC706CE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18DC-4175-4838-B38D-9A74C82A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5F6-0C9E-46D9-9817-F378F7406B76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81F1-8258-482F-8996-7AEADA6EF683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F1EE-6FE4-4A12-9709-44D7B3839949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3964-519A-4EE9-9E9F-9BFAA4EACBEE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637E-8EC2-44D3-B9B9-18311A13A94C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4DB9-78E0-4EC4-9BF7-FA2BF4693D09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085F-EBB5-4C52-AFF7-BF16DC59AD35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B5C6-5D87-480F-80A0-EC66F5DA50B1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A0C3-7B84-4FD1-91B5-B738CBFCEFBB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5B5A-1CBC-4019-815C-1706FA31E77B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3F60-0F63-4CB9-B408-A088EBBD9F40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C536-F9DA-4473-999D-1448D7976227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2DC6-C6AE-42F6-B472-74CC7CDFB32A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F6B6-9CE3-4375-A0CC-3A56CF560D2C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D64D-F2A3-4879-A278-C90D8963578A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012F-DA22-4A36-9770-404F709209C0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21CD5-EB9E-4F00-9383-F7BE4C07B554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D02D-E7C5-4969-BFD3-4BB08A06D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the Post-CIELO Fe-56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04992-977B-4095-8E0B-1433B5A91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Andrej Trkov and Roberto Capote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228C-E007-4505-B989-AD41C104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DDA5-D15B-4F94-9A7B-201448B5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8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8158-B6B2-4F87-9A68-A89464D6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the IPPE sphere with D-T source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6C718-B669-4EB2-A11F-A055729C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9AC6E-2F4B-408E-B50E-2D4BC4DE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5D816-C8EF-495F-ABCD-B083EF0F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1270000"/>
            <a:ext cx="8305799" cy="560437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861A05C-BD5A-416C-AEB1-C3F1093D1F35}"/>
              </a:ext>
            </a:extLst>
          </p:cNvPr>
          <p:cNvSpPr/>
          <p:nvPr/>
        </p:nvSpPr>
        <p:spPr>
          <a:xfrm rot="10800000">
            <a:off x="5149049" y="5676237"/>
            <a:ext cx="45719" cy="365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9718-52FE-46BE-9C77-5FF02777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However: new 9 cm thick transmission measurement on iron at </a:t>
            </a:r>
            <a:r>
              <a:rPr lang="en-US" dirty="0" err="1"/>
              <a:t>nELBE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F14F-B771-445B-B0E3-A8B145F2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DDC4-566A-42D5-BE11-B12F84BE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17D65-8D3B-48B9-A36E-F50E90F81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1844" y="1800224"/>
            <a:ext cx="848215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2155-758A-43C5-B078-B2E4D73C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02D46-8911-40F3-862F-50F9B02F9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Current INDEN patch to fill the minima is not supported by the </a:t>
                </a:r>
                <a:r>
                  <a:rPr lang="en-US" dirty="0" err="1"/>
                  <a:t>nELBE</a:t>
                </a:r>
                <a:r>
                  <a:rPr lang="en-US" dirty="0"/>
                  <a:t> measurement</a:t>
                </a:r>
              </a:p>
              <a:p>
                <a:r>
                  <a:rPr lang="en-US" dirty="0"/>
                  <a:t>To decrease the spectrum peak (at the cross section minimum) the cross section needs to be increased</a:t>
                </a:r>
              </a:p>
              <a:p>
                <a:r>
                  <a:rPr lang="en-US" dirty="0"/>
                  <a:t>Flux attenuation for a narrow collimated beam is: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Cross section can be increased by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</m:oMath>
                </a14:m>
                <a:r>
                  <a:rPr lang="en-US" dirty="0"/>
                  <a:t> or decreasing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effect of increasing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too small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02D46-8911-40F3-862F-50F9B02F9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99386-B951-465F-8AA0-7513D24B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3934A-5819-4D30-B60E-94EF3114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2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A267-D2E0-4D3F-AEC7-48A89764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</a:t>
            </a:r>
            <a:r>
              <a:rPr lang="en-US" dirty="0" err="1"/>
              <a:t>nELBE</a:t>
            </a:r>
            <a:r>
              <a:rPr lang="en-US" dirty="0"/>
              <a:t>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C1DA0-6D98-421F-9444-DBCB0B1E5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Analytical transmission function based on INDEN data agrees with Monte Carlo simulation, showing that:</a:t>
            </a:r>
          </a:p>
          <a:p>
            <a:pPr lvl="1"/>
            <a:r>
              <a:rPr lang="en-US" sz="2200" dirty="0"/>
              <a:t>Multiple scattering is negligible</a:t>
            </a:r>
          </a:p>
          <a:p>
            <a:pPr lvl="1"/>
            <a:r>
              <a:rPr lang="en-US" sz="2200" dirty="0"/>
              <a:t>Self-shielding is not applicable</a:t>
            </a:r>
          </a:p>
          <a:p>
            <a:r>
              <a:rPr lang="en-US" sz="2400" dirty="0"/>
              <a:t>Only a very small increase of cross section near 312 keV can be accommodated</a:t>
            </a:r>
          </a:p>
          <a:p>
            <a:r>
              <a:rPr lang="en-US" sz="2400" dirty="0"/>
              <a:t>Possible effect of the angular distributions is too small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Spectrum overshoot in the resonance “windows” remains unresolved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C787C-C504-4DAE-A292-F61BF2DC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A1B6D-5836-4480-8C16-56CE150B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9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FC84-4A36-4E27-9710-74B664DA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A5EF-9604-4974-B4E5-79BCBA1E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Capture below the 27 keV resonance seems to be under control</a:t>
            </a:r>
          </a:p>
          <a:p>
            <a:r>
              <a:rPr lang="en-US" sz="2400" dirty="0"/>
              <a:t>Issues </a:t>
            </a:r>
            <a:r>
              <a:rPr lang="en-US" sz="2400"/>
              <a:t>regarding the elastic </a:t>
            </a:r>
            <a:r>
              <a:rPr lang="en-US" sz="2400" dirty="0"/>
              <a:t>cross sections in the minima between resonances (near 300 keV and higher) remain unresolved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3657E-D5C9-4436-AF9D-6146BC4C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29A2B-A3EC-4336-BC24-1E35823A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5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B1C9-5974-4FE5-BC1A-E05B5C43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E012-3DD9-46D6-825A-3D977229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4578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Problems were identified with the Fe-56 CIELO (=ENDF/B-VIII.0) evaluation in the resonance range:</a:t>
            </a:r>
          </a:p>
          <a:p>
            <a:r>
              <a:rPr lang="en-US" sz="2400" dirty="0"/>
              <a:t>Capture in the region below the 27 keV resonance</a:t>
            </a:r>
          </a:p>
          <a:p>
            <a:r>
              <a:rPr lang="en-US" sz="2400" dirty="0"/>
              <a:t>Elastic in the minima between the resonances, particularly near 300 keV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1469A-B3C9-41D7-B305-6AA8F085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A1C67-6ABF-478C-AB4A-3085039F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1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FDC3-52D3-4E24-876C-2717F87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9996489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A6C8-7D02-4567-A37B-C5B19F0C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9000" contrast="51000"/>
          </a:blip>
          <a:stretch>
            <a:fillRect/>
          </a:stretch>
        </p:blipFill>
        <p:spPr>
          <a:xfrm>
            <a:off x="6050224" y="1071316"/>
            <a:ext cx="4541576" cy="4954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EB575-24DB-4944-BBC0-9EA68052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2000" contrast="57000"/>
          </a:blip>
          <a:stretch>
            <a:fillRect/>
          </a:stretch>
        </p:blipFill>
        <p:spPr>
          <a:xfrm>
            <a:off x="1592386" y="1066800"/>
            <a:ext cx="4351214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6AA93-3F92-4600-887B-FC1AA1E14FC0}"/>
              </a:ext>
            </a:extLst>
          </p:cNvPr>
          <p:cNvSpPr txBox="1"/>
          <p:nvPr/>
        </p:nvSpPr>
        <p:spPr>
          <a:xfrm>
            <a:off x="3236246" y="6113393"/>
            <a:ext cx="642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32, 35, Nuclear Data Sheets,148 (2018) 214-253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54C5D2-B933-465C-BB69-5CC779CBCC84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220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Problems with ENDF/B-VIII.0 (CIELO) </a:t>
            </a:r>
            <a:r>
              <a:rPr lang="en-US" sz="3600" kern="0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56</a:t>
            </a:r>
            <a:r>
              <a:rPr lang="en-US" sz="36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Fe</a:t>
            </a:r>
            <a:endParaRPr lang="en-GB" sz="3600" kern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7F947-A0A4-4A34-BC90-49D0210CB140}"/>
              </a:ext>
            </a:extLst>
          </p:cNvPr>
          <p:cNvSpPr txBox="1"/>
          <p:nvPr/>
        </p:nvSpPr>
        <p:spPr>
          <a:xfrm>
            <a:off x="548640" y="651982"/>
            <a:ext cx="1149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Underestimation of neutron leakage at 1-4 MeV, overestimation  near 300 keV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3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10F4-575A-4AA1-A2C0-33509244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43066" cy="1320800"/>
          </a:xfrm>
        </p:spPr>
        <p:txBody>
          <a:bodyPr/>
          <a:lstStyle/>
          <a:p>
            <a:r>
              <a:rPr lang="en-US" dirty="0"/>
              <a:t>Capture cross section near 27 keV resonance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D59D4-A45C-431F-9B3E-54AD59B7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44D47-786D-4B0F-BADC-D20F16C5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D1606-868A-4796-A505-C013453C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4581430" cy="3254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24D05-006E-4AA8-98E2-9F2AA041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70000"/>
            <a:ext cx="3581400" cy="3503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F980A-0B02-4E59-8F2D-4471F89AC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878402"/>
            <a:ext cx="3603212" cy="216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2D04C-124D-406C-8D30-1306BE1F0940}"/>
              </a:ext>
            </a:extLst>
          </p:cNvPr>
          <p:cNvSpPr txBox="1"/>
          <p:nvPr/>
        </p:nvSpPr>
        <p:spPr>
          <a:xfrm>
            <a:off x="563880" y="4763625"/>
            <a:ext cx="64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1/v background added ~ direct (n,</a:t>
            </a:r>
            <a:r>
              <a:rPr lang="el-GR" sz="2400" dirty="0"/>
              <a:t>γ</a:t>
            </a:r>
            <a:r>
              <a:rPr lang="en-US" sz="2400" dirty="0"/>
              <a:t>) ?</a:t>
            </a:r>
          </a:p>
          <a:p>
            <a:r>
              <a:rPr lang="en-US" sz="2400" dirty="0"/>
              <a:t>ZPR 9/34 (hmi001) criticality reduced by ~1%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223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2B1C-C8C3-4840-9897-944F3E1D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29706" cy="1320800"/>
          </a:xfrm>
        </p:spPr>
        <p:txBody>
          <a:bodyPr>
            <a:normAutofit/>
          </a:bodyPr>
          <a:lstStyle/>
          <a:p>
            <a:r>
              <a:rPr lang="en-US" baseline="30000" dirty="0"/>
              <a:t>252</a:t>
            </a:r>
            <a:r>
              <a:rPr lang="en-US" dirty="0"/>
              <a:t>Cf(sf) neutron leakage: 100 cm sphere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06B8-990E-4067-ABB4-9D5C1D3B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45920"/>
            <a:ext cx="6297612" cy="43954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Up to 30% overestimation of neutron leakage for En~300 keV </a:t>
            </a:r>
          </a:p>
          <a:p>
            <a:r>
              <a:rPr lang="en-US" sz="2800" dirty="0">
                <a:solidFill>
                  <a:schemeClr val="tx1"/>
                </a:solidFill>
              </a:rPr>
              <a:t>(B. Jansky et al., CVR, </a:t>
            </a:r>
            <a:r>
              <a:rPr lang="en-US" sz="2800" dirty="0" err="1">
                <a:solidFill>
                  <a:schemeClr val="tx1"/>
                </a:solidFill>
              </a:rPr>
              <a:t>Rez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Czechia,EPJ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WoC</a:t>
            </a:r>
            <a:r>
              <a:rPr lang="en-US" sz="2800" dirty="0">
                <a:solidFill>
                  <a:schemeClr val="tx1"/>
                </a:solidFill>
              </a:rPr>
              <a:t> 239 (2020) 18005, ND2019) 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0DB4-7718-4D5C-81FC-77D03A4D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4996-FD7D-4CEC-8522-F11E8553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E9F68B-939B-4BF0-961F-259D06AEC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4946" y="1187102"/>
            <a:ext cx="5123298" cy="56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BBE6-B45B-4746-857D-8AEE9D26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98186" cy="1320800"/>
          </a:xfrm>
        </p:spPr>
        <p:txBody>
          <a:bodyPr>
            <a:normAutofit/>
          </a:bodyPr>
          <a:lstStyle/>
          <a:p>
            <a:r>
              <a:rPr lang="en-US" dirty="0"/>
              <a:t>Patching the Fe-56 evaluation: elastic </a:t>
            </a:r>
            <a:r>
              <a:rPr lang="en-US" dirty="0" err="1"/>
              <a:t>x.s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1DC2C-41C1-4B73-AA13-D4C90D71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7156-F100-41FF-8EE3-D708F267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BD80F-D138-4900-8065-BEF4E987E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9937"/>
            <a:ext cx="9198186" cy="558053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1AB81-31A9-4D03-A605-8BDC288E6129}"/>
              </a:ext>
            </a:extLst>
          </p:cNvPr>
          <p:cNvSpPr txBox="1"/>
          <p:nvPr/>
        </p:nvSpPr>
        <p:spPr>
          <a:xfrm>
            <a:off x="2917998" y="6037155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Sensitive to transmission through thick samples (&gt;5 cm)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4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BBE6-B45B-4746-857D-8AEE9D26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98186" cy="1320800"/>
          </a:xfrm>
        </p:spPr>
        <p:txBody>
          <a:bodyPr>
            <a:normAutofit/>
          </a:bodyPr>
          <a:lstStyle/>
          <a:p>
            <a:r>
              <a:rPr lang="en-US" dirty="0"/>
              <a:t>Similar observation by M. Diakaki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1DC2C-41C1-4B73-AA13-D4C90D71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7156-F100-41FF-8EE3-D708F267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81AB81-31A9-4D03-A605-8BDC288E6129}"/>
              </a:ext>
            </a:extLst>
          </p:cNvPr>
          <p:cNvSpPr txBox="1"/>
          <p:nvPr/>
        </p:nvSpPr>
        <p:spPr>
          <a:xfrm>
            <a:off x="2917998" y="6037155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Sensitive to transmission through thick samples (&gt;5 cm)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08C1F-619C-4659-A828-34F4E844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69720"/>
            <a:ext cx="12161521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7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FB82-51E1-4A22-8F69-8335E657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overshoot of the spectrum in the </a:t>
            </a:r>
            <a:r>
              <a:rPr lang="en-US" dirty="0" err="1"/>
              <a:t>Oktavian</a:t>
            </a:r>
            <a:r>
              <a:rPr lang="en-US" dirty="0"/>
              <a:t> benchmark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A92F1-62D6-441D-9BEA-C76FC367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274C8-CB4A-4C59-A3B5-474307FA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728A4-6BC7-4F5D-98C4-787BEBCFF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755774"/>
            <a:ext cx="8132021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E8B0-DD96-4E06-9BDF-13F231DA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Similarly for the 100 cm </a:t>
            </a:r>
            <a:r>
              <a:rPr lang="en-US" dirty="0" err="1"/>
              <a:t>Rez</a:t>
            </a:r>
            <a:r>
              <a:rPr lang="en-US" dirty="0"/>
              <a:t> sphere…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6016E-0625-4379-9236-0AD1C0DC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INDEN Structural Materials 13-17 December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E6E45-852A-439D-9D41-100B433F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7500E-9F73-4264-8B6F-B00BA6491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280160"/>
            <a:ext cx="933534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59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507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Trebuchet MS</vt:lpstr>
      <vt:lpstr>Wingdings 3</vt:lpstr>
      <vt:lpstr>Facet</vt:lpstr>
      <vt:lpstr>Analysis of the Post-CIELO Fe-56 Evaluation</vt:lpstr>
      <vt:lpstr>Background</vt:lpstr>
      <vt:lpstr>PowerPoint Presentation</vt:lpstr>
      <vt:lpstr>Capture cross section near 27 keV resonance</vt:lpstr>
      <vt:lpstr>252Cf(sf) neutron leakage: 100 cm sphere </vt:lpstr>
      <vt:lpstr>Patching the Fe-56 evaluation: elastic x.s. </vt:lpstr>
      <vt:lpstr>Similar observation by M. Diakaki </vt:lpstr>
      <vt:lpstr>Reduced overshoot of the spectrum in the Oktavian benchmark</vt:lpstr>
      <vt:lpstr>Similarly for the 100 cm Rez sphere…</vt:lpstr>
      <vt:lpstr>… and the IPPE sphere with D-T source</vt:lpstr>
      <vt:lpstr>However: new 9 cm thick transmission measurement on iron at nELBE</vt:lpstr>
      <vt:lpstr>Observation</vt:lpstr>
      <vt:lpstr>Implications of the nELBE measurement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Post-CIELO Fe-56 Evaluation</dc:title>
  <dc:creator>Andrej Trkov</dc:creator>
  <cp:lastModifiedBy>Andrej Trkov</cp:lastModifiedBy>
  <cp:revision>11</cp:revision>
  <dcterms:created xsi:type="dcterms:W3CDTF">2021-12-13T10:34:10Z</dcterms:created>
  <dcterms:modified xsi:type="dcterms:W3CDTF">2021-12-13T20:38:41Z</dcterms:modified>
</cp:coreProperties>
</file>