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7" r:id="rId7"/>
    <p:sldId id="258" r:id="rId8"/>
    <p:sldId id="260" r:id="rId9"/>
    <p:sldId id="261" r:id="rId10"/>
    <p:sldId id="266" r:id="rId11"/>
    <p:sldId id="264" r:id="rId12"/>
    <p:sldId id="265" r:id="rId13"/>
    <p:sldId id="276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OTE NOY, Roberto Mario" userId="00493373-f3c7-4a20-ad1a-1b901b156c55" providerId="ADAL" clId="{0A3BFE53-CB06-4A4D-BA86-29DD3047E7AA}"/>
    <pc:docChg chg="custSel modSld">
      <pc:chgData name="CAPOTE NOY, Roberto Mario" userId="00493373-f3c7-4a20-ad1a-1b901b156c55" providerId="ADAL" clId="{0A3BFE53-CB06-4A4D-BA86-29DD3047E7AA}" dt="2021-12-19T09:55:14.338" v="57" actId="27636"/>
      <pc:docMkLst>
        <pc:docMk/>
      </pc:docMkLst>
      <pc:sldChg chg="modSp mod">
        <pc:chgData name="CAPOTE NOY, Roberto Mario" userId="00493373-f3c7-4a20-ad1a-1b901b156c55" providerId="ADAL" clId="{0A3BFE53-CB06-4A4D-BA86-29DD3047E7AA}" dt="2021-12-19T09:51:53.797" v="10" actId="13926"/>
        <pc:sldMkLst>
          <pc:docMk/>
          <pc:sldMk cId="1556190836" sldId="259"/>
        </pc:sldMkLst>
        <pc:spChg chg="mod">
          <ac:chgData name="CAPOTE NOY, Roberto Mario" userId="00493373-f3c7-4a20-ad1a-1b901b156c55" providerId="ADAL" clId="{0A3BFE53-CB06-4A4D-BA86-29DD3047E7AA}" dt="2021-12-19T09:51:53.797" v="10" actId="13926"/>
          <ac:spMkLst>
            <pc:docMk/>
            <pc:sldMk cId="1556190836" sldId="259"/>
            <ac:spMk id="3" creationId="{A33E901A-AC19-44CB-9C0D-EB4579CFBD53}"/>
          </ac:spMkLst>
        </pc:spChg>
      </pc:sldChg>
      <pc:sldChg chg="modSp mod">
        <pc:chgData name="CAPOTE NOY, Roberto Mario" userId="00493373-f3c7-4a20-ad1a-1b901b156c55" providerId="ADAL" clId="{0A3BFE53-CB06-4A4D-BA86-29DD3047E7AA}" dt="2021-12-19T09:52:37.170" v="21" actId="20577"/>
        <pc:sldMkLst>
          <pc:docMk/>
          <pc:sldMk cId="464443774" sldId="267"/>
        </pc:sldMkLst>
        <pc:spChg chg="mod">
          <ac:chgData name="CAPOTE NOY, Roberto Mario" userId="00493373-f3c7-4a20-ad1a-1b901b156c55" providerId="ADAL" clId="{0A3BFE53-CB06-4A4D-BA86-29DD3047E7AA}" dt="2021-12-19T09:52:37.170" v="21" actId="20577"/>
          <ac:spMkLst>
            <pc:docMk/>
            <pc:sldMk cId="464443774" sldId="267"/>
            <ac:spMk id="3" creationId="{33EA88CD-C2B9-4EE7-87CB-6E4BF13E2858}"/>
          </ac:spMkLst>
        </pc:spChg>
      </pc:sldChg>
      <pc:sldChg chg="modSp mod">
        <pc:chgData name="CAPOTE NOY, Roberto Mario" userId="00493373-f3c7-4a20-ad1a-1b901b156c55" providerId="ADAL" clId="{0A3BFE53-CB06-4A4D-BA86-29DD3047E7AA}" dt="2021-12-19T09:53:50.640" v="33" actId="20577"/>
        <pc:sldMkLst>
          <pc:docMk/>
          <pc:sldMk cId="701491235" sldId="268"/>
        </pc:sldMkLst>
        <pc:spChg chg="mod">
          <ac:chgData name="CAPOTE NOY, Roberto Mario" userId="00493373-f3c7-4a20-ad1a-1b901b156c55" providerId="ADAL" clId="{0A3BFE53-CB06-4A4D-BA86-29DD3047E7AA}" dt="2021-12-19T09:53:50.640" v="33" actId="20577"/>
          <ac:spMkLst>
            <pc:docMk/>
            <pc:sldMk cId="701491235" sldId="268"/>
            <ac:spMk id="2" creationId="{464B278E-9285-41CA-B124-D32F8EEEDA0B}"/>
          </ac:spMkLst>
        </pc:spChg>
      </pc:sldChg>
      <pc:sldChg chg="modSp mod">
        <pc:chgData name="CAPOTE NOY, Roberto Mario" userId="00493373-f3c7-4a20-ad1a-1b901b156c55" providerId="ADAL" clId="{0A3BFE53-CB06-4A4D-BA86-29DD3047E7AA}" dt="2021-12-19T09:55:14.338" v="57" actId="27636"/>
        <pc:sldMkLst>
          <pc:docMk/>
          <pc:sldMk cId="1946036145" sldId="275"/>
        </pc:sldMkLst>
        <pc:spChg chg="mod">
          <ac:chgData name="CAPOTE NOY, Roberto Mario" userId="00493373-f3c7-4a20-ad1a-1b901b156c55" providerId="ADAL" clId="{0A3BFE53-CB06-4A4D-BA86-29DD3047E7AA}" dt="2021-12-19T09:55:14.338" v="57" actId="27636"/>
          <ac:spMkLst>
            <pc:docMk/>
            <pc:sldMk cId="1946036145" sldId="275"/>
            <ac:spMk id="3" creationId="{E73F6DDF-4945-4A7A-BD46-A8065E088B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247C-985B-4B8E-87F1-744009172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24E69-6170-445F-850D-AE6F40369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F9FA0-89B0-426B-95AA-329752E2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7D032-87CC-4FAC-8E64-C25B18EC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97EAF-4CD2-4D46-95E7-EA1FAAB4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99C9-6384-4E1C-A041-AB1EB5F9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C7991-04DB-42D1-87AF-836961661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05D30-6B30-49F0-9642-DC0ADF04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24314-0CF4-4643-819F-F5665031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4659-B846-4AAA-B2A9-5B1818BD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5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428B45-D338-4316-8A3C-9DF272AB4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95748-8CEF-4AA8-8985-C66A98587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7D6EF-EBC7-4D75-A3CF-5CD9C86A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6C48-A42A-4AB6-B199-5544C8AB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2D609-EF6D-46A9-BA8B-6EED41C7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6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54F0-CB9B-4B1E-84F1-681EA8AC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1581-4F15-4755-9332-AD1D7CA6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97100-CD02-418C-8DB0-B5462471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31537-F9E7-4E35-9963-4F618AEB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54770-14E8-432F-A81F-E5E7E41C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7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5C3DC-88BD-491E-8419-8FB7A06F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38E37-F09B-429B-9F3D-A4727786E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5F02-8EB7-411F-A2F6-E8AB41E5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7221E-A654-4650-8982-0A4BEA1F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B45A3-C94E-404C-9363-0AC746ED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85BE-AED0-4624-B26A-D26E1BFCE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723CC-464D-41DC-AEE4-B4A39C1C7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BEF37-097A-4E29-952B-5FB8BA0FB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F1346-2CDA-42BE-BF71-FBAE11FE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7057-E7B0-45CA-B4EE-A8677103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5BEE3-3F9F-4F2C-8B35-F11D8F24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2FAA-A3CB-436F-A3A5-7E9B6CA17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D0893-B7DD-46D6-9ACE-65518D928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24148-8896-49B6-9362-18D0B150F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F8019-8313-4F62-97B7-61ADFFDCF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82F9D-35DF-4BB4-BFD0-D7913BD25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DC56A-D95E-4A51-A2F3-E44EDA64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72F50-1DF1-4F04-BCD0-A2C5C60F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39F6F-9C7A-461C-AA75-70869855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79DF-09BA-4180-A5BE-46308391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0493B-BAC6-4A20-9A8B-47AC1C46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F275-4BB6-4F6D-AB5E-59EB9BD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AB83C-37E5-4F41-B1E5-E55F3D9B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31735-8402-4C8C-B9CA-93F069DF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2143E-C426-476A-9D57-D03FC9A4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35593-5966-4930-9EF2-9D471192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153D-C1C5-4580-94D9-CC6CDE9D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3FF7-19BC-42D4-9B55-EC67BFF74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6AE34-6686-4D2B-980F-48E5F0292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6B29F-F8D3-4532-96D4-131499DB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BF784-412E-4BBF-9B0D-5D9F7782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1F2E-DB14-43D2-BF5A-FE5B85A8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3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A452-F3C7-428E-A165-BC2A9481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F5E42-DC64-46A3-AC2F-9EA9E134C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BDC39-AB4F-40A9-ABC0-BDB43154C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BE90-C326-4B8B-A38A-7428FA3E9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1EC9A-16F5-44B8-BF99-8A45EC1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3255B-F469-47A0-A311-3F73D07C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16D70-B7C5-4A8A-9EF2-5702C0B9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63FA9-7771-4F9F-8B49-9E3224D05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90934-E960-42D0-A922-4D82A8999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9701A-D06F-4D0F-A916-452C1D960BA9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5C062-C294-45C7-87D6-CD7288B78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29EC-C12A-4866-A09C-8C4E7ABA8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89C8-D652-4F4E-9EEE-1766D6431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nds.iaea.org/INDE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nds.iaea.org/IND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4EF8-5EF4-4322-88D2-B54727CEC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Patch to </a:t>
            </a:r>
            <a:r>
              <a:rPr lang="en-US"/>
              <a:t>INDEN Fe-56,57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A773A-8D07-4B38-835E-ED19FC335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Andrej Trkov</a:t>
            </a:r>
          </a:p>
          <a:p>
            <a:r>
              <a:rPr lang="en-US" dirty="0"/>
              <a:t>INDEN Structural Materials</a:t>
            </a:r>
          </a:p>
          <a:p>
            <a:r>
              <a:rPr lang="en-US" dirty="0"/>
              <a:t>IAEA, 13-17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71600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D382-9D31-454E-9899-6EB173DA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correction to Fe-57 total cross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0D9F1-5195-4147-A1EA-1ADB51DB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667250"/>
          </a:xfrm>
        </p:spPr>
        <p:txBody>
          <a:bodyPr>
            <a:normAutofit/>
          </a:bodyPr>
          <a:lstStyle/>
          <a:p>
            <a:r>
              <a:rPr lang="en-US" dirty="0"/>
              <a:t>The impact on the total cross section of the reconstructed Fe-</a:t>
            </a:r>
            <a:r>
              <a:rPr lang="en-US" dirty="0" err="1"/>
              <a:t>nat</a:t>
            </a:r>
            <a:r>
              <a:rPr lang="en-US" dirty="0"/>
              <a:t> is similar to the previous simple patch on Fe-56 (compare Slides 3 and 11).</a:t>
            </a:r>
          </a:p>
          <a:p>
            <a:r>
              <a:rPr lang="en-US" dirty="0"/>
              <a:t>Comparison of the simulation calculations of the </a:t>
            </a:r>
            <a:r>
              <a:rPr lang="en-US" dirty="0" err="1"/>
              <a:t>nELBE</a:t>
            </a:r>
            <a:r>
              <a:rPr lang="en-US" dirty="0"/>
              <a:t> transmission experiment with the original and the new INDEN files is shown in Slide 12.</a:t>
            </a:r>
          </a:p>
          <a:p>
            <a:pPr lvl="1"/>
            <a:r>
              <a:rPr lang="en-US" dirty="0"/>
              <a:t>A slight overestimation of the spectrum near 313 keV still exists (Slide 13), but it is greatly diminished. </a:t>
            </a:r>
          </a:p>
          <a:p>
            <a:r>
              <a:rPr lang="en-US" dirty="0"/>
              <a:t>The updated INDEN files (ENDF and the ACE) are available on the INDEN web site </a:t>
            </a:r>
            <a:r>
              <a:rPr lang="en-US" dirty="0">
                <a:hlinkClick r:id="rId2"/>
              </a:rPr>
              <a:t>https://www-nds.iaea.org/INDEN/</a:t>
            </a:r>
            <a:r>
              <a:rPr lang="en-US" dirty="0"/>
              <a:t> .The relevant filenames with suffixes ENDF and ACE for the respective file formats are:</a:t>
            </a:r>
          </a:p>
          <a:p>
            <a:pPr lvl="1"/>
            <a:r>
              <a:rPr lang="en-US" dirty="0"/>
              <a:t>fe56fe56e80X29r44</a:t>
            </a:r>
          </a:p>
          <a:p>
            <a:pPr lvl="1"/>
            <a:r>
              <a:rPr lang="en-US" dirty="0"/>
              <a:t>fe57e80m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4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539B91-39E6-4702-8E7C-DEAAF4B5E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D338EF-4E62-40D4-949F-7413CD48B4E1}"/>
              </a:ext>
            </a:extLst>
          </p:cNvPr>
          <p:cNvSpPr txBox="1"/>
          <p:nvPr/>
        </p:nvSpPr>
        <p:spPr>
          <a:xfrm>
            <a:off x="2951747" y="1251284"/>
            <a:ext cx="403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Fe-</a:t>
            </a:r>
            <a:r>
              <a:rPr lang="en-US" dirty="0" err="1"/>
              <a:t>nat</a:t>
            </a:r>
            <a:r>
              <a:rPr lang="en-US" dirty="0"/>
              <a:t> (total) with corrected Fe-57 (red)</a:t>
            </a:r>
          </a:p>
        </p:txBody>
      </p:sp>
    </p:spTree>
    <p:extLst>
      <p:ext uri="{BB962C8B-B14F-4D97-AF65-F5344CB8AC3E}">
        <p14:creationId xmlns:p14="http://schemas.microsoft.com/office/powerpoint/2010/main" val="984804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54F8E6-988E-4E0D-90F6-27F118C9E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96" y="-6651"/>
            <a:ext cx="9729926" cy="687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9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EFF4C8-C595-4872-9C73-E2EFD08D9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9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278E-9285-41CA-B124-D32F8EEE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shielding (integral) benchmarks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A2E5-6D12-4F9A-9525-B6776E17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small reduction of the spectrum peak is observed in both, the </a:t>
            </a:r>
            <a:r>
              <a:rPr lang="en-US" dirty="0" err="1"/>
              <a:t>Oktavian</a:t>
            </a:r>
            <a:r>
              <a:rPr lang="en-US" dirty="0"/>
              <a:t> and the </a:t>
            </a:r>
            <a:r>
              <a:rPr lang="en-US" dirty="0" err="1"/>
              <a:t>Rez</a:t>
            </a:r>
            <a:r>
              <a:rPr lang="en-US" dirty="0"/>
              <a:t> iron sphere leakage benchmarks (Slides 15, 16) However:</a:t>
            </a:r>
          </a:p>
          <a:p>
            <a:pPr lvl="1"/>
            <a:r>
              <a:rPr lang="en-US" dirty="0"/>
              <a:t>Although the </a:t>
            </a:r>
            <a:r>
              <a:rPr lang="en-US" dirty="0" err="1"/>
              <a:t>Oktavian</a:t>
            </a:r>
            <a:r>
              <a:rPr lang="en-US" dirty="0"/>
              <a:t> spectrum was measured by the </a:t>
            </a:r>
            <a:r>
              <a:rPr lang="en-US" dirty="0" err="1"/>
              <a:t>ToF</a:t>
            </a:r>
            <a:r>
              <a:rPr lang="en-US" dirty="0"/>
              <a:t> technique, the available “measured” data were converted to energy. The details of the conversion are not given, so the simulation (performed in the time domain) cannot be reproduced exactly.</a:t>
            </a:r>
          </a:p>
          <a:p>
            <a:pPr lvl="1"/>
            <a:r>
              <a:rPr lang="en-US" dirty="0"/>
              <a:t>The spectrum at </a:t>
            </a:r>
            <a:r>
              <a:rPr lang="en-US" dirty="0" err="1"/>
              <a:t>Rez</a:t>
            </a:r>
            <a:r>
              <a:rPr lang="en-US" dirty="0"/>
              <a:t> was measured by a proton recoil detector. </a:t>
            </a:r>
          </a:p>
          <a:p>
            <a:pPr lvl="2"/>
            <a:r>
              <a:rPr lang="en-US" dirty="0"/>
              <a:t>It is clear that there are “wiggles” in the measured spectrum in the energy regions, where there are no strong resonances (e.g. 30-60 keV, Slide 17, 18). </a:t>
            </a:r>
          </a:p>
          <a:p>
            <a:pPr lvl="2"/>
            <a:r>
              <a:rPr lang="en-US" dirty="0"/>
              <a:t>It is possible that some of the structure in the measured data is an artefact of the spectrum deconvolution process. </a:t>
            </a:r>
          </a:p>
          <a:p>
            <a:pPr lvl="2"/>
            <a:r>
              <a:rPr lang="en-US" dirty="0"/>
              <a:t>Likewise, it might be that some structure in the spectrum was lost for the same reason. Applying resolution broadening to the calculated results improves the agreement between measurement and calculations (Slide 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9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984476-B318-43A8-9401-888AE9F4A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99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8E35E0-50D2-4F07-A54C-1643581EC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E8CE33-C443-4B7C-BBDD-E059ECE59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349" y="0"/>
            <a:ext cx="10111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8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20556C-1CBB-443A-8540-682CEB297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E1B63C-AA14-478C-8742-540045AC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25B3EC-ADD6-4FA2-98A0-3087228EDC09}"/>
              </a:ext>
            </a:extLst>
          </p:cNvPr>
          <p:cNvSpPr txBox="1"/>
          <p:nvPr/>
        </p:nvSpPr>
        <p:spPr>
          <a:xfrm>
            <a:off x="8003459" y="2858609"/>
            <a:ext cx="119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Unbroadened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20E9AF-DED7-4BDD-8263-562490D98849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7210100" y="3012497"/>
            <a:ext cx="793359" cy="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15BCD8-B5F3-4747-8ABD-404660AC1FD7}"/>
              </a:ext>
            </a:extLst>
          </p:cNvPr>
          <p:cNvSpPr txBox="1"/>
          <p:nvPr/>
        </p:nvSpPr>
        <p:spPr>
          <a:xfrm>
            <a:off x="8003459" y="3166386"/>
            <a:ext cx="1422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Resol.Broadened</a:t>
            </a:r>
            <a:endParaRPr lang="en-US" sz="1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02753CC-782B-41DA-8A69-0FF73F9210E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7362500" y="3164897"/>
            <a:ext cx="640959" cy="155378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45402D-0144-45D9-A21F-524B346E67BE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7620000" y="3320275"/>
            <a:ext cx="383459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709CF9-ABC6-46AA-9E3F-CF4D7B816A43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7698658" y="3320275"/>
            <a:ext cx="304801" cy="217452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10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360D-FDAF-45BC-B965-54069010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Patching the minima in the elastic </a:t>
            </a:r>
            <a:r>
              <a:rPr lang="en-US" dirty="0" err="1"/>
              <a:t>x.s</a:t>
            </a:r>
            <a:r>
              <a:rPr lang="en-US" dirty="0"/>
              <a:t>. of iron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E901A-AC19-44CB-9C0D-EB4579CFB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new transmission measurement was performed at </a:t>
            </a:r>
            <a:r>
              <a:rPr lang="en-US" dirty="0" err="1"/>
              <a:t>nELBE</a:t>
            </a:r>
            <a:r>
              <a:rPr lang="en-US" dirty="0"/>
              <a:t> in Germany by A. Junghans et al., which shows that the INDEN patch to Fe-56 is wrong.</a:t>
            </a:r>
          </a:p>
          <a:p>
            <a:r>
              <a:rPr lang="en-US" dirty="0"/>
              <a:t>Restoring the elastic background to the original CIELO values, only an increase of about 0.2 barns in the total cross section of Fe-</a:t>
            </a:r>
            <a:r>
              <a:rPr lang="en-US" dirty="0" err="1"/>
              <a:t>nat</a:t>
            </a:r>
            <a:r>
              <a:rPr lang="en-US" dirty="0"/>
              <a:t> is needed in the energy range 310-317 keV with the peak near 314 keV (slide 3), to improve agreement with the transmission measurement.</a:t>
            </a:r>
          </a:p>
          <a:p>
            <a:r>
              <a:rPr lang="en-US" dirty="0"/>
              <a:t>The minor-isotope total cross sections could play a role:</a:t>
            </a:r>
          </a:p>
          <a:p>
            <a:pPr lvl="1"/>
            <a:r>
              <a:rPr lang="en-US" dirty="0"/>
              <a:t>Fe-54 with abundance of 5.845% contributes 0.4 barns over a narrow energy range at the peak. </a:t>
            </a:r>
            <a:r>
              <a:rPr lang="en-US" u="sng" dirty="0"/>
              <a:t>There is no room for significant changes in the Fe-54 resonance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Fe-58 with abundance of 0.282% contributes 0.07 barns at the peak; </a:t>
            </a:r>
            <a:r>
              <a:rPr lang="en-US" u="sng" dirty="0"/>
              <a:t>this is too small</a:t>
            </a:r>
            <a:r>
              <a:rPr lang="en-US" dirty="0"/>
              <a:t>.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Fe-57 with abundance 2.119% has resonances only up to 200 keV (at most). Above this energy the cross section is flat and contributes 0.08 barns over a broad energy interval (see slide 4), but experimental data suggest distinct resonance structure (see slide 5).</a:t>
            </a:r>
          </a:p>
        </p:txBody>
      </p:sp>
    </p:spTree>
    <p:extLst>
      <p:ext uri="{BB962C8B-B14F-4D97-AF65-F5344CB8AC3E}">
        <p14:creationId xmlns:p14="http://schemas.microsoft.com/office/powerpoint/2010/main" val="1556190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BFC4-1B3A-40B6-9AFA-51C825E7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6DDF-4945-4A7A-BD46-A8065E08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6" y="1750124"/>
            <a:ext cx="1169659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C00000"/>
                </a:solidFill>
              </a:rPr>
              <a:t>INDEN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Fe-56</a:t>
            </a:r>
            <a:r>
              <a:rPr lang="en-US" dirty="0"/>
              <a:t> evaluation “</a:t>
            </a:r>
            <a:r>
              <a:rPr lang="en-US" dirty="0">
                <a:solidFill>
                  <a:srgbClr val="C00000"/>
                </a:solidFill>
              </a:rPr>
              <a:t>fe56e80X29r41</a:t>
            </a:r>
            <a:r>
              <a:rPr lang="en-US" dirty="0"/>
              <a:t>” the patches to the resonance minima are </a:t>
            </a:r>
            <a:r>
              <a:rPr lang="en-US" dirty="0">
                <a:solidFill>
                  <a:srgbClr val="C00000"/>
                </a:solidFill>
              </a:rPr>
              <a:t>NOT VALID</a:t>
            </a:r>
            <a:r>
              <a:rPr lang="en-US" dirty="0"/>
              <a:t>, as shown by the </a:t>
            </a:r>
            <a:r>
              <a:rPr lang="en-US" dirty="0" err="1"/>
              <a:t>nELBE</a:t>
            </a:r>
            <a:r>
              <a:rPr lang="en-US" dirty="0"/>
              <a:t> transmission measurement.</a:t>
            </a:r>
          </a:p>
          <a:p>
            <a:r>
              <a:rPr lang="en-US" dirty="0"/>
              <a:t>The Fe-56 elastic cross sections from the original CIELO evaluation were restored in the “</a:t>
            </a:r>
            <a:r>
              <a:rPr lang="en-US" dirty="0">
                <a:solidFill>
                  <a:srgbClr val="C00000"/>
                </a:solidFill>
              </a:rPr>
              <a:t>fe56e80X29r44</a:t>
            </a:r>
            <a:r>
              <a:rPr lang="en-US" dirty="0"/>
              <a:t>” file.</a:t>
            </a:r>
          </a:p>
          <a:p>
            <a:r>
              <a:rPr lang="en-US" dirty="0"/>
              <a:t>Nevertheless, some discrepancies with the transmission measurement (e.g. near 300 keV) remained.</a:t>
            </a:r>
          </a:p>
          <a:p>
            <a:r>
              <a:rPr lang="en-US" dirty="0"/>
              <a:t>The problem was traced to all evaluations neglecting the measured structure in the Fe-57 total cross section above ~200 keV (upper end of resolved resonance range).</a:t>
            </a:r>
          </a:p>
          <a:p>
            <a:r>
              <a:rPr lang="en-US" dirty="0">
                <a:solidFill>
                  <a:srgbClr val="C00000"/>
                </a:solidFill>
              </a:rPr>
              <a:t>Fe-57</a:t>
            </a:r>
            <a:r>
              <a:rPr lang="en-US" dirty="0"/>
              <a:t> file “</a:t>
            </a:r>
            <a:r>
              <a:rPr lang="en-US" dirty="0">
                <a:solidFill>
                  <a:srgbClr val="C00000"/>
                </a:solidFill>
              </a:rPr>
              <a:t>fe57e80m</a:t>
            </a:r>
            <a:r>
              <a:rPr lang="en-US" dirty="0"/>
              <a:t>” was produced featuring measured total cross sections by Pandey up to 850 keV, assigning the difference to the elastic cross sections.</a:t>
            </a:r>
          </a:p>
          <a:p>
            <a:r>
              <a:rPr lang="en-US" dirty="0"/>
              <a:t>The updated Fe-56,57 files are available from </a:t>
            </a:r>
            <a:r>
              <a:rPr lang="en-US" dirty="0">
                <a:hlinkClick r:id="rId2"/>
              </a:rPr>
              <a:t>https://www-nds.iaea.org/INDEN/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3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00678A-9A9B-48F6-BC29-49BC83602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CF37DD-453E-4A51-8B2D-3669B755A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8" y="0"/>
            <a:ext cx="10105325" cy="68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3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016CB-29DC-47F5-AFC5-75003B75D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14" y="0"/>
            <a:ext cx="992777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7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531E6-77F1-4F52-8CAC-FFC5F1CA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calculations (Slide 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A88CD-C2B9-4EE7-87CB-6E4BF13E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Transmission: analytical calculation of transmission from reconstructed total cross section of INDEN.</a:t>
            </a:r>
          </a:p>
          <a:p>
            <a:r>
              <a:rPr lang="en-US" dirty="0"/>
              <a:t>Simple MCNP model of the experiment was prepared (no resolution-broadening effects) based on different libraries:</a:t>
            </a:r>
          </a:p>
          <a:p>
            <a:pPr lvl="1"/>
            <a:r>
              <a:rPr lang="en-US" dirty="0"/>
              <a:t>“e80” ENDF/B-VIII.0</a:t>
            </a:r>
          </a:p>
          <a:p>
            <a:pPr lvl="1"/>
            <a:r>
              <a:rPr lang="en-US" dirty="0"/>
              <a:t>“jeff33” JEFF-3.3</a:t>
            </a:r>
          </a:p>
          <a:p>
            <a:pPr lvl="1"/>
            <a:r>
              <a:rPr lang="en-US" dirty="0"/>
              <a:t>“INDEN01” total cross sections from INDEN (original)</a:t>
            </a:r>
          </a:p>
          <a:p>
            <a:pPr lvl="1"/>
            <a:r>
              <a:rPr lang="en-US" dirty="0"/>
              <a:t>“INDEN01h” patch to the total cross section adding 0.2 barns in the interval 310-317 keV with a peak at 314 keV (trial)</a:t>
            </a:r>
          </a:p>
          <a:p>
            <a:r>
              <a:rPr lang="en-US" dirty="0"/>
              <a:t>The impact on </a:t>
            </a:r>
            <a:r>
              <a:rPr lang="en-US" dirty="0" err="1"/>
              <a:t>Oktavian</a:t>
            </a:r>
            <a:r>
              <a:rPr lang="en-US" dirty="0"/>
              <a:t> and </a:t>
            </a:r>
            <a:r>
              <a:rPr lang="en-US" dirty="0" err="1"/>
              <a:t>Rez</a:t>
            </a:r>
            <a:r>
              <a:rPr lang="en-US" dirty="0"/>
              <a:t> iron sphere benchmarks is shown in Slides 8 and 9.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4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D97256-2EF2-4C83-AF80-2F8B8E572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42" y="-5770"/>
            <a:ext cx="9713350" cy="686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227FB4-6CD5-4F5D-9994-6E3540295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7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9A25C-4FB9-4716-9B8A-41924577B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08" y="0"/>
            <a:ext cx="9705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3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Widescreen</PresentationFormat>
  <Paragraphs>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Patch to INDEN Fe-56,57</vt:lpstr>
      <vt:lpstr>Patching the minima in the elastic x.s. of iron</vt:lpstr>
      <vt:lpstr>PowerPoint Presentation</vt:lpstr>
      <vt:lpstr>PowerPoint Presentation</vt:lpstr>
      <vt:lpstr>PowerPoint Presentation</vt:lpstr>
      <vt:lpstr>Test calculations (Slide 7)</vt:lpstr>
      <vt:lpstr>PowerPoint Presentation</vt:lpstr>
      <vt:lpstr>PowerPoint Presentation</vt:lpstr>
      <vt:lpstr>PowerPoint Presentation</vt:lpstr>
      <vt:lpstr>After correction to Fe-57 total cross section</vt:lpstr>
      <vt:lpstr>PowerPoint Presentation</vt:lpstr>
      <vt:lpstr>PowerPoint Presentation</vt:lpstr>
      <vt:lpstr>PowerPoint Presentation</vt:lpstr>
      <vt:lpstr>Impact on shielding (integral) benchmarks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Patch to INDEN Fe-56</dc:title>
  <dc:creator>Andrej Trkov</dc:creator>
  <cp:lastModifiedBy>CAPOTE NOY, Roberto Mario</cp:lastModifiedBy>
  <cp:revision>31</cp:revision>
  <dcterms:created xsi:type="dcterms:W3CDTF">2021-12-14T08:27:31Z</dcterms:created>
  <dcterms:modified xsi:type="dcterms:W3CDTF">2021-12-19T10:23:22Z</dcterms:modified>
</cp:coreProperties>
</file>