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323" r:id="rId2"/>
    <p:sldId id="513" r:id="rId3"/>
    <p:sldId id="411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23" r:id="rId13"/>
    <p:sldId id="533" r:id="rId14"/>
    <p:sldId id="534" r:id="rId15"/>
    <p:sldId id="536" r:id="rId16"/>
    <p:sldId id="541" r:id="rId17"/>
    <p:sldId id="542" r:id="rId18"/>
    <p:sldId id="539" r:id="rId19"/>
    <p:sldId id="437" r:id="rId20"/>
    <p:sldId id="466" r:id="rId21"/>
    <p:sldId id="496" r:id="rId22"/>
    <p:sldId id="507" r:id="rId23"/>
    <p:sldId id="497" r:id="rId24"/>
    <p:sldId id="538" r:id="rId25"/>
    <p:sldId id="540" r:id="rId26"/>
    <p:sldId id="498" r:id="rId27"/>
    <p:sldId id="500" r:id="rId28"/>
    <p:sldId id="501" r:id="rId29"/>
    <p:sldId id="502" r:id="rId30"/>
    <p:sldId id="503" r:id="rId31"/>
    <p:sldId id="537" r:id="rId32"/>
    <p:sldId id="506" r:id="rId33"/>
    <p:sldId id="509" r:id="rId34"/>
    <p:sldId id="453" r:id="rId35"/>
    <p:sldId id="510" r:id="rId36"/>
    <p:sldId id="461" r:id="rId37"/>
    <p:sldId id="504" r:id="rId38"/>
    <p:sldId id="511" r:id="rId39"/>
    <p:sldId id="508" r:id="rId40"/>
  </p:sldIdLst>
  <p:sldSz cx="9144000" cy="6858000" type="screen4x3"/>
  <p:notesSz cx="7099300" cy="102346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CFFFF"/>
    <a:srgbClr val="000000"/>
    <a:srgbClr val="FF9900"/>
    <a:srgbClr val="FF9933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56" autoAdjust="0"/>
    <p:restoredTop sz="96186" autoAdjust="0"/>
  </p:normalViewPr>
  <p:slideViewPr>
    <p:cSldViewPr>
      <p:cViewPr>
        <p:scale>
          <a:sx n="70" d="100"/>
          <a:sy n="70" d="100"/>
        </p:scale>
        <p:origin x="-11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6"/>
    </p:cViewPr>
  </p:sorterViewPr>
  <p:notesViewPr>
    <p:cSldViewPr>
      <p:cViewPr varScale="1">
        <p:scale>
          <a:sx n="60" d="100"/>
          <a:sy n="60" d="100"/>
        </p:scale>
        <p:origin x="-2130" y="-84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283D92-6B80-4546-B16B-B59D8814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7963" y="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9338" y="790575"/>
            <a:ext cx="5056187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900613"/>
            <a:ext cx="5222875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543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963" y="9720263"/>
            <a:ext cx="305435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006D76-B5B6-4EE9-AF79-C35133C58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1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4DDD11-AB30-4788-A147-4121653642E7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r" defTabSz="9540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r" defTabSz="9540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r" defTabSz="9540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r" defTabSz="9540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A7DA41-5E6A-4A9F-83E5-E8135FFD0A69}" type="slidenum">
              <a:rPr lang="en-US" altLang="en-US" sz="1300" b="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altLang="en-US" sz="13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2A2B72-A964-499A-A616-AD4AB3AEE370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566512F-906D-412B-B29B-94EE23722986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75788" indent="-29838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93521" indent="-23870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70929" indent="-23870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148337" indent="-23870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625745" indent="-2387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103154" indent="-2387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580562" indent="-2387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4057970" indent="-23870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399205-4CB8-42D5-880D-FE6DD1694F4A}" type="slidenum">
              <a:rPr lang="en-US" altLang="fr-FR"/>
              <a:pPr eaLnBrk="1" hangingPunct="1">
                <a:spcBef>
                  <a:spcPct val="0"/>
                </a:spcBef>
              </a:pPr>
              <a:t>12</a:t>
            </a:fld>
            <a:endParaRPr lang="en-US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41BD90-FA5F-470C-8C86-A46483D2DC7D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E78719-2546-4AD0-9186-9C378CA8DEBF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3917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818" indent="-285699" defTabSz="953917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2796" indent="-228560" defTabSz="953917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599915" indent="-228560" defTabSz="953917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033" indent="-228560" defTabSz="953917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152" indent="-228560" algn="r" defTabSz="95391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270" indent="-228560" algn="r" defTabSz="95391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8388" indent="-228560" algn="r" defTabSz="95391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5507" indent="-228560" algn="r" defTabSz="953917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C7095DB-EAD7-43B3-97B9-C678D30C0F35}" type="slidenum">
              <a:rPr lang="en-US" sz="1300" b="0">
                <a:solidFill>
                  <a:schemeClr val="tx1"/>
                </a:solidFill>
              </a:rPr>
              <a:pPr eaLnBrk="1" hangingPunct="1">
                <a:defRPr/>
              </a:pPr>
              <a:t>24</a:t>
            </a:fld>
            <a:endParaRPr lang="en-US" sz="13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7DC17C-A601-4244-9E36-60E083C3DE97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508EA-1C2B-40F8-BF29-BE96B732BCCD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15321B-D271-43EB-885D-293D1F35E73E}" type="slidenum">
              <a:rPr lang="en-US" altLang="en-US" sz="1300" smtClean="0"/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9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5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733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1905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"/>
            <a:ext cx="55626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52400"/>
            <a:ext cx="762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5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066800"/>
            <a:ext cx="3733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733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066800"/>
            <a:ext cx="76200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21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8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mailto:r.capotenoy@iaea.or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-nds.iaea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ltGray">
          <a:xfrm>
            <a:off x="60325" y="106363"/>
            <a:ext cx="9023350" cy="6670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s-ES" altLang="en-US" sz="2400" b="0" smtClean="0">
              <a:solidFill>
                <a:schemeClr val="tx1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524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0" y="63849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39CAFB2-AAF8-46F5-949C-542AC423BFA3}" type="slidenum">
              <a:rPr lang="es-ES" sz="2000" smtClean="0">
                <a:solidFill>
                  <a:srgbClr val="0000FF"/>
                </a:solidFill>
              </a:rPr>
              <a:pPr eaLnBrk="1" hangingPunct="1">
                <a:defRPr/>
              </a:pPr>
              <a:t>‹#›</a:t>
            </a:fld>
            <a:endParaRPr lang="es-ES" sz="2000" dirty="0" smtClean="0">
              <a:solidFill>
                <a:srgbClr val="0000FF"/>
              </a:solidFill>
            </a:endParaRPr>
          </a:p>
        </p:txBody>
      </p:sp>
      <p:sp>
        <p:nvSpPr>
          <p:cNvPr id="1030" name="Line 12"/>
          <p:cNvSpPr>
            <a:spLocks noChangeShapeType="1"/>
          </p:cNvSpPr>
          <p:nvPr userDrawn="1"/>
        </p:nvSpPr>
        <p:spPr bwMode="ltGray">
          <a:xfrm>
            <a:off x="167020" y="6333792"/>
            <a:ext cx="8830331" cy="6622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9"/>
          <p:cNvSpPr txBox="1">
            <a:spLocks noChangeArrowheads="1"/>
          </p:cNvSpPr>
          <p:nvPr userDrawn="1"/>
        </p:nvSpPr>
        <p:spPr bwMode="auto">
          <a:xfrm>
            <a:off x="4275827" y="6400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r>
              <a:rPr lang="en-US" b="1" dirty="0" smtClean="0"/>
              <a:t>           Roberto Capote, IAEA Nuclear Data Section</a:t>
            </a:r>
          </a:p>
          <a:p>
            <a:pPr algn="l">
              <a:defRPr/>
            </a:pPr>
            <a:r>
              <a:rPr lang="en-US" b="1" dirty="0" smtClean="0"/>
              <a:t>    e-mail: </a:t>
            </a:r>
            <a:r>
              <a:rPr lang="en-US" b="1" u="sng" dirty="0" smtClean="0">
                <a:hlinkClick r:id="rId13"/>
              </a:rPr>
              <a:t>r.capotenoy@iaea.org</a:t>
            </a:r>
            <a:r>
              <a:rPr lang="en-US" b="1" u="none" dirty="0" smtClean="0"/>
              <a:t>      </a:t>
            </a:r>
            <a:r>
              <a:rPr lang="en-US" b="1" dirty="0" smtClean="0"/>
              <a:t> Web: </a:t>
            </a:r>
            <a:r>
              <a:rPr lang="en-US" b="1" u="sng" dirty="0" smtClean="0">
                <a:hlinkClick r:id="rId14"/>
              </a:rPr>
              <a:t>www-nds.iaea.org</a:t>
            </a:r>
            <a:r>
              <a:rPr lang="en-US" b="1" u="sng" dirty="0" smtClean="0"/>
              <a:t> </a:t>
            </a:r>
            <a:endParaRPr lang="en-US" b="1" dirty="0"/>
          </a:p>
        </p:txBody>
      </p:sp>
      <p:pic>
        <p:nvPicPr>
          <p:cNvPr id="1032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6388100"/>
            <a:ext cx="488191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98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 txBox="1">
            <a:spLocks noChangeArrowheads="1"/>
          </p:cNvSpPr>
          <p:nvPr userDrawn="1"/>
        </p:nvSpPr>
        <p:spPr bwMode="auto">
          <a:xfrm>
            <a:off x="457200" y="640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b="1" dirty="0" smtClean="0"/>
              <a:t>IAEA</a:t>
            </a:r>
          </a:p>
          <a:p>
            <a:pPr>
              <a:defRPr/>
            </a:pPr>
            <a:r>
              <a:rPr lang="en-GB" b="1" dirty="0" smtClean="0"/>
              <a:t>             IAEA HQ, Vienna, Austria, 22-23 June 2015</a:t>
            </a:r>
          </a:p>
          <a:p>
            <a:pPr>
              <a:defRPr/>
            </a:pP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1" r:id="rId9"/>
    <p:sldLayoutId id="2147483662" r:id="rId10"/>
    <p:sldLayoutId id="214748366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-nds.iaea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3.png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9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ds.iaea.org/RIPL-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SC0020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3" y="35256"/>
            <a:ext cx="9085997" cy="6814497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-158750" y="-228600"/>
            <a:ext cx="9372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Inelastic scattering on major actinides</a:t>
            </a: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2"/>
          <p:cNvSpPr>
            <a:spLocks noRot="1" noChangeArrowheads="1"/>
          </p:cNvSpPr>
          <p:nvPr/>
        </p:nvSpPr>
        <p:spPr bwMode="auto">
          <a:xfrm>
            <a:off x="76200" y="762000"/>
            <a:ext cx="899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ct val="25000"/>
              </a:spcAft>
              <a:defRPr/>
            </a:pPr>
            <a:r>
              <a:rPr lang="en-US" sz="2400" b="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R. Capote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(IAEA/NDS, Vienna), E. Soukhovitskii (JINER, Minsk), </a:t>
            </a:r>
          </a:p>
          <a:p>
            <a:pPr algn="ctr">
              <a:spcAft>
                <a:spcPct val="25000"/>
              </a:spcAft>
              <a:defRPr/>
            </a:pP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M. Sin </a:t>
            </a:r>
            <a:r>
              <a:rPr lang="en-US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(Univ. 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Bucharest), and A. </a:t>
            </a:r>
            <a:r>
              <a:rPr lang="en-US" sz="24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Trkov</a:t>
            </a:r>
            <a:r>
              <a:rPr lang="en-US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(IAEA/NDS)</a:t>
            </a:r>
            <a:endParaRPr lang="en-US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14">
            <a:hlinkHover r:id="rId4" highlightClick="1"/>
          </p:cNvPr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30308"/>
            <a:ext cx="1171354" cy="1109765"/>
          </a:xfrm>
          <a:prstGeom prst="rect">
            <a:avLst/>
          </a:prstGeom>
          <a:noFill/>
          <a:ln w="698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4" y="457200"/>
            <a:ext cx="878654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533400" y="-76200"/>
            <a:ext cx="10025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Evaluated </a:t>
            </a:r>
            <a:r>
              <a:rPr lang="en-GB" altLang="en-US" sz="3600" baseline="30000" dirty="0" smtClean="0">
                <a:solidFill>
                  <a:srgbClr val="0000FF"/>
                </a:solidFill>
              </a:rPr>
              <a:t>238</a:t>
            </a:r>
            <a:r>
              <a:rPr lang="en-GB" altLang="en-US" sz="3600" dirty="0" smtClean="0">
                <a:solidFill>
                  <a:srgbClr val="0000FF"/>
                </a:solidFill>
              </a:rPr>
              <a:t>U(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n,f</a:t>
            </a:r>
            <a:r>
              <a:rPr lang="en-GB" altLang="en-US" sz="3600" dirty="0" smtClean="0">
                <a:solidFill>
                  <a:srgbClr val="0000FF"/>
                </a:solidFill>
              </a:rPr>
              <a:t>) vs. IAEA STD cross section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533400" y="-76200"/>
            <a:ext cx="100253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Evaluated </a:t>
            </a:r>
            <a:r>
              <a:rPr lang="en-GB" altLang="en-US" sz="3600" baseline="30000" dirty="0" smtClean="0">
                <a:solidFill>
                  <a:srgbClr val="0000FF"/>
                </a:solidFill>
              </a:rPr>
              <a:t>238</a:t>
            </a:r>
            <a:r>
              <a:rPr lang="en-GB" altLang="en-US" sz="3600" dirty="0" smtClean="0">
                <a:solidFill>
                  <a:srgbClr val="0000FF"/>
                </a:solidFill>
              </a:rPr>
              <a:t>U(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n,f</a:t>
            </a:r>
            <a:r>
              <a:rPr lang="en-GB" altLang="en-US" sz="3600" dirty="0" smtClean="0">
                <a:solidFill>
                  <a:srgbClr val="0000FF"/>
                </a:solidFill>
              </a:rPr>
              <a:t>) vs. IAEA STD cross section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57600"/>
            <a:ext cx="3065318" cy="2007945"/>
          </a:xfrm>
          <a:prstGeom prst="rect">
            <a:avLst/>
          </a:prstGeom>
          <a:noFill/>
          <a:ln w="63500">
            <a:solidFill>
              <a:srgbClr val="0045D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1001" y="914400"/>
            <a:ext cx="616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raw EXFOR ratio data U8/U5, U5 </a:t>
            </a:r>
            <a:r>
              <a:rPr lang="en-GB" sz="2800" dirty="0" err="1" smtClean="0">
                <a:solidFill>
                  <a:srgbClr val="0000FF"/>
                </a:solidFill>
              </a:rPr>
              <a:t>std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Empire_p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52400" r="4816" b="264"/>
          <a:stretch>
            <a:fillRect/>
          </a:stretch>
        </p:blipFill>
        <p:spPr bwMode="auto">
          <a:xfrm>
            <a:off x="2112963" y="657225"/>
            <a:ext cx="6934200" cy="16557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7225"/>
            <a:ext cx="19335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152400" y="2209800"/>
            <a:ext cx="8534400" cy="609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recent relevant modelling advances </a:t>
            </a:r>
          </a:p>
        </p:txBody>
      </p:sp>
      <p:sp>
        <p:nvSpPr>
          <p:cNvPr id="9221" name="Rectangle 3"/>
          <p:cNvSpPr txBox="1">
            <a:spLocks noChangeArrowheads="1"/>
          </p:cNvSpPr>
          <p:nvPr/>
        </p:nvSpPr>
        <p:spPr bwMode="auto">
          <a:xfrm>
            <a:off x="76200" y="2819400"/>
            <a:ext cx="89709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fr-FR" sz="2800" i="1" dirty="0">
                <a:solidFill>
                  <a:schemeClr val="tx1"/>
                </a:solidFill>
              </a:rPr>
              <a:t> </a:t>
            </a:r>
            <a:r>
              <a:rPr lang="en-GB" altLang="fr-FR" sz="2800" i="1" dirty="0">
                <a:solidFill>
                  <a:srgbClr val="0000FF"/>
                </a:solidFill>
              </a:rPr>
              <a:t>Dispersive Lane consistent coupled-channel OMPs</a:t>
            </a:r>
            <a:r>
              <a:rPr lang="en-GB" altLang="fr-FR" i="1" dirty="0">
                <a:solidFill>
                  <a:srgbClr val="0000FF"/>
                </a:solidFill>
              </a:rPr>
              <a:t>*</a:t>
            </a:r>
            <a:r>
              <a:rPr lang="en-GB" altLang="fr-FR" sz="2800" i="1" dirty="0">
                <a:solidFill>
                  <a:srgbClr val="0000FF"/>
                </a:solidFill>
              </a:rPr>
              <a:t>:</a:t>
            </a:r>
            <a:r>
              <a:rPr lang="en-GB" altLang="fr-FR" sz="2800" i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GB" altLang="fr-FR" sz="2800" i="1" dirty="0">
                <a:solidFill>
                  <a:srgbClr val="FF0000"/>
                </a:solidFill>
              </a:rPr>
              <a:t>	 	</a:t>
            </a:r>
            <a:r>
              <a:rPr lang="en-GB" altLang="fr-FR" sz="2800" i="1" dirty="0">
                <a:solidFill>
                  <a:srgbClr val="0000FF"/>
                </a:solidFill>
              </a:rPr>
              <a:t>neutron inelastic scattering to discrete levels;</a:t>
            </a:r>
            <a:endParaRPr lang="en-GB" altLang="fr-FR" sz="2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fr-FR" sz="2800" i="1" dirty="0">
                <a:solidFill>
                  <a:schemeClr val="tx1"/>
                </a:solidFill>
              </a:rPr>
              <a:t> </a:t>
            </a:r>
            <a:r>
              <a:rPr lang="en-GB" altLang="fr-FR" sz="2800" i="1" dirty="0">
                <a:solidFill>
                  <a:srgbClr val="0000FF"/>
                </a:solidFill>
              </a:rPr>
              <a:t>CN-DIR interference effects (as predicted by </a:t>
            </a:r>
            <a:r>
              <a:rPr lang="en-GB" altLang="fr-FR" sz="2800" i="1" dirty="0" err="1">
                <a:solidFill>
                  <a:srgbClr val="0000FF"/>
                </a:solidFill>
              </a:rPr>
              <a:t>Moldauer</a:t>
            </a:r>
            <a:r>
              <a:rPr lang="en-GB" altLang="fr-FR" sz="2800" i="1" dirty="0">
                <a:solidFill>
                  <a:srgbClr val="0000FF"/>
                </a:solidFill>
              </a:rPr>
              <a:t>);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fr-FR" sz="2800" i="1" dirty="0">
                <a:solidFill>
                  <a:srgbClr val="FF0000"/>
                </a:solidFill>
              </a:rPr>
              <a:t> neutron inelastic scattering to the continuum;</a:t>
            </a:r>
            <a:endParaRPr lang="en-GB" altLang="fr-FR" sz="2800" i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q"/>
            </a:pPr>
            <a:r>
              <a:rPr lang="en-GB" altLang="fr-FR" sz="2800" i="1" dirty="0">
                <a:solidFill>
                  <a:srgbClr val="0000FF"/>
                </a:solidFill>
              </a:rPr>
              <a:t> improved fission formalism (descriptive capability)</a:t>
            </a:r>
          </a:p>
          <a:p>
            <a:r>
              <a:rPr lang="en-GB" altLang="fr-FR" sz="2800" i="1" dirty="0">
                <a:solidFill>
                  <a:schemeClr val="tx1"/>
                </a:solidFill>
              </a:rPr>
              <a:t>    *</a:t>
            </a:r>
            <a:r>
              <a:rPr lang="en-GB" altLang="fr-FR" sz="2000" b="0" dirty="0">
                <a:solidFill>
                  <a:schemeClr val="tx1"/>
                </a:solidFill>
              </a:rPr>
              <a:t>J.M. Quesada </a:t>
            </a:r>
            <a:r>
              <a:rPr lang="en-GB" altLang="fr-FR" sz="2000" b="0" i="1" dirty="0">
                <a:solidFill>
                  <a:schemeClr val="tx1"/>
                </a:solidFill>
              </a:rPr>
              <a:t>et al.</a:t>
            </a:r>
            <a:r>
              <a:rPr lang="en-GB" altLang="fr-FR" sz="2000" b="0" dirty="0">
                <a:solidFill>
                  <a:schemeClr val="tx1"/>
                </a:solidFill>
              </a:rPr>
              <a:t>, EPJ Web of Conferences </a:t>
            </a:r>
            <a:r>
              <a:rPr lang="en-GB" altLang="fr-FR" sz="2000" dirty="0">
                <a:solidFill>
                  <a:schemeClr val="tx1"/>
                </a:solidFill>
              </a:rPr>
              <a:t>42 </a:t>
            </a:r>
            <a:r>
              <a:rPr lang="en-GB" altLang="fr-FR" sz="2000" b="0" dirty="0">
                <a:solidFill>
                  <a:schemeClr val="tx1"/>
                </a:solidFill>
              </a:rPr>
              <a:t>02005 (2013)</a:t>
            </a:r>
          </a:p>
          <a:p>
            <a:r>
              <a:rPr lang="en-GB" altLang="fr-FR" sz="2000" b="0" dirty="0">
                <a:solidFill>
                  <a:schemeClr val="tx1"/>
                </a:solidFill>
              </a:rPr>
              <a:t>        J.M. Quesada </a:t>
            </a:r>
            <a:r>
              <a:rPr lang="en-GB" altLang="fr-FR" sz="2000" b="0" i="1" dirty="0">
                <a:solidFill>
                  <a:schemeClr val="tx1"/>
                </a:solidFill>
              </a:rPr>
              <a:t>et al.</a:t>
            </a:r>
            <a:r>
              <a:rPr lang="en-GB" altLang="fr-FR" sz="2000" b="0" dirty="0">
                <a:solidFill>
                  <a:schemeClr val="tx1"/>
                </a:solidFill>
              </a:rPr>
              <a:t>, ND2013 conference</a:t>
            </a:r>
            <a:endParaRPr lang="en-GB" altLang="fr-FR" sz="2800" b="0" dirty="0">
              <a:solidFill>
                <a:schemeClr val="tx1"/>
              </a:solidFill>
            </a:endParaRP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463550" y="-98425"/>
            <a:ext cx="8299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fr-FR" b="0" i="1" dirty="0">
                <a:solidFill>
                  <a:srgbClr val="0000FF"/>
                </a:solidFill>
              </a:rPr>
              <a:t>Nuclear Data Sheets</a:t>
            </a:r>
            <a:r>
              <a:rPr lang="en-GB" altLang="fr-FR" b="0" dirty="0">
                <a:solidFill>
                  <a:srgbClr val="0000FF"/>
                </a:solidFill>
              </a:rPr>
              <a:t> </a:t>
            </a:r>
            <a:r>
              <a:rPr lang="en-GB" altLang="fr-FR" dirty="0">
                <a:solidFill>
                  <a:srgbClr val="0000FF"/>
                </a:solidFill>
              </a:rPr>
              <a:t>108</a:t>
            </a:r>
            <a:r>
              <a:rPr lang="en-GB" altLang="fr-FR" b="0" dirty="0">
                <a:solidFill>
                  <a:srgbClr val="0000FF"/>
                </a:solidFill>
              </a:rPr>
              <a:t> (2007) 2655</a:t>
            </a:r>
            <a:r>
              <a:rPr lang="en-GB" altLang="fr-FR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8392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400" y="-112931"/>
            <a:ext cx="718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Evaluated </a:t>
            </a:r>
            <a:r>
              <a:rPr lang="en-GB" altLang="en-US" sz="3600" baseline="30000" dirty="0" smtClean="0">
                <a:solidFill>
                  <a:srgbClr val="0000FF"/>
                </a:solidFill>
              </a:rPr>
              <a:t>238</a:t>
            </a:r>
            <a:r>
              <a:rPr lang="en-GB" altLang="en-US" sz="3600" dirty="0" smtClean="0">
                <a:solidFill>
                  <a:srgbClr val="0000FF"/>
                </a:solidFill>
              </a:rPr>
              <a:t>U(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n,f</a:t>
            </a:r>
            <a:r>
              <a:rPr lang="en-GB" altLang="en-US" sz="3600" dirty="0" smtClean="0">
                <a:solidFill>
                  <a:srgbClr val="0000FF"/>
                </a:solidFill>
              </a:rPr>
              <a:t>) ib44 (IAEA)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609600"/>
            <a:ext cx="8705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435340" y="-36731"/>
            <a:ext cx="9426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Impact of CN-DIR interference (EW transf.)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161" y="5068669"/>
            <a:ext cx="4496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 smtClean="0"/>
              <a:t>Suggested Capote </a:t>
            </a:r>
            <a:r>
              <a:rPr lang="en-GB" sz="2000" i="1" dirty="0" smtClean="0"/>
              <a:t>et al</a:t>
            </a:r>
            <a:r>
              <a:rPr lang="en-GB" sz="2000" dirty="0" smtClean="0"/>
              <a:t>, ND2013</a:t>
            </a:r>
          </a:p>
          <a:p>
            <a:pPr algn="l"/>
            <a:r>
              <a:rPr lang="en-GB" sz="2000" dirty="0" smtClean="0"/>
              <a:t>Confirmed Kawano </a:t>
            </a:r>
            <a:r>
              <a:rPr lang="en-GB" sz="2000" i="1" dirty="0" smtClean="0"/>
              <a:t>et al</a:t>
            </a:r>
            <a:r>
              <a:rPr lang="en-GB" sz="2000" dirty="0" smtClean="0"/>
              <a:t>, </a:t>
            </a:r>
            <a:r>
              <a:rPr lang="en-GB" sz="2000" dirty="0" err="1" smtClean="0"/>
              <a:t>Varenna</a:t>
            </a:r>
            <a:r>
              <a:rPr lang="en-GB" sz="2000" dirty="0" smtClean="0"/>
              <a:t> 2015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60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93706" y="-76200"/>
            <a:ext cx="8704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Differences in the maximum: </a:t>
            </a:r>
            <a:r>
              <a:rPr lang="en-GB" altLang="en-US" sz="3600" baseline="30000" dirty="0" smtClean="0">
                <a:solidFill>
                  <a:srgbClr val="0000FF"/>
                </a:solidFill>
              </a:rPr>
              <a:t>238</a:t>
            </a:r>
            <a:r>
              <a:rPr lang="en-GB" altLang="en-US" sz="3600" dirty="0" smtClean="0">
                <a:solidFill>
                  <a:srgbClr val="0000FF"/>
                </a:solidFill>
              </a:rPr>
              <a:t>U(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n,inl</a:t>
            </a:r>
            <a:r>
              <a:rPr lang="en-GB" altLang="en-US" sz="3600" dirty="0" smtClean="0">
                <a:solidFill>
                  <a:srgbClr val="0000FF"/>
                </a:solidFill>
              </a:rPr>
              <a:t>)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69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0" y="666750"/>
            <a:ext cx="8229180" cy="55816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07797" y="-36731"/>
            <a:ext cx="5126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Differences: </a:t>
            </a:r>
            <a:r>
              <a:rPr lang="en-GB" altLang="en-US" sz="3600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sz="3600" dirty="0" smtClean="0">
                <a:solidFill>
                  <a:srgbClr val="0000FF"/>
                </a:solidFill>
              </a:rPr>
              <a:t>U(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n,inl</a:t>
            </a:r>
            <a:r>
              <a:rPr lang="en-GB" altLang="en-US" sz="3600" dirty="0" smtClean="0">
                <a:solidFill>
                  <a:srgbClr val="0000FF"/>
                </a:solidFill>
              </a:rPr>
              <a:t>)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85800" y="2743200"/>
            <a:ext cx="5181600" cy="2590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685" y="4942582"/>
            <a:ext cx="27735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Impact on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fast assemblies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29200" y="914400"/>
            <a:ext cx="2514600" cy="9906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2895600"/>
            <a:ext cx="18421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Impact on 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thermal </a:t>
            </a:r>
          </a:p>
          <a:p>
            <a:r>
              <a:rPr lang="en-GB" sz="2800" dirty="0" smtClean="0">
                <a:solidFill>
                  <a:srgbClr val="0000FF"/>
                </a:solidFill>
              </a:rPr>
              <a:t>assemblies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6144768" y="2069592"/>
            <a:ext cx="484632" cy="978408"/>
          </a:xfrm>
          <a:prstGeom prst="down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053758" y="3962400"/>
            <a:ext cx="975442" cy="121920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00000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443335"/>
            <a:ext cx="257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 smtClean="0"/>
              <a:t>235</a:t>
            </a:r>
            <a:r>
              <a:rPr lang="en-GB" sz="2400" dirty="0" smtClean="0"/>
              <a:t>U ib2 – </a:t>
            </a:r>
            <a:r>
              <a:rPr lang="en-GB" sz="2400" dirty="0" err="1" smtClean="0"/>
              <a:t>rr</a:t>
            </a:r>
            <a:r>
              <a:rPr lang="en-GB" sz="2400" dirty="0" smtClean="0"/>
              <a:t> OMP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36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23342"/>
              </p:ext>
            </p:extLst>
          </p:nvPr>
        </p:nvGraphicFramePr>
        <p:xfrm>
          <a:off x="42863" y="57150"/>
          <a:ext cx="8289925" cy="670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0" name="Graph" r:id="rId3" imgW="3991680" imgH="3228480" progId="Origin50.Graph">
                  <p:embed/>
                </p:oleObj>
              </mc:Choice>
              <mc:Fallback>
                <p:oleObj name="Graph" r:id="rId3" imgW="3991680" imgH="3228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3" y="57150"/>
                        <a:ext cx="8289925" cy="670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170" y="-36731"/>
            <a:ext cx="8994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Impact of </a:t>
            </a:r>
            <a:r>
              <a:rPr lang="en-GB" altLang="en-US" sz="3600" baseline="30000" dirty="0" smtClean="0">
                <a:solidFill>
                  <a:srgbClr val="0000FF"/>
                </a:solidFill>
              </a:rPr>
              <a:t>235</a:t>
            </a:r>
            <a:r>
              <a:rPr lang="en-GB" altLang="en-US" sz="3600" dirty="0" smtClean="0">
                <a:solidFill>
                  <a:srgbClr val="0000FF"/>
                </a:solidFill>
              </a:rPr>
              <a:t>U DCC multi-band coupling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65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62200"/>
            <a:ext cx="7620000" cy="609600"/>
          </a:xfrm>
        </p:spPr>
        <p:txBody>
          <a:bodyPr/>
          <a:lstStyle/>
          <a:p>
            <a:r>
              <a:rPr lang="en-GB" b="1" dirty="0" smtClean="0">
                <a:solidFill>
                  <a:srgbClr val="0000FF"/>
                </a:solidFill>
              </a:rPr>
              <a:t>NEW DCCOMP</a:t>
            </a:r>
            <a:br>
              <a:rPr lang="en-GB" b="1" dirty="0" smtClean="0">
                <a:solidFill>
                  <a:srgbClr val="0000FF"/>
                </a:solidFill>
              </a:rPr>
            </a:br>
            <a:r>
              <a:rPr lang="en-GB" b="1" dirty="0" smtClean="0">
                <a:solidFill>
                  <a:srgbClr val="0000FF"/>
                </a:solidFill>
              </a:rPr>
              <a:t>Multi-band coupling </a:t>
            </a:r>
            <a:br>
              <a:rPr lang="en-GB" b="1" dirty="0" smtClean="0">
                <a:solidFill>
                  <a:srgbClr val="0000FF"/>
                </a:solidFill>
              </a:rPr>
            </a:br>
            <a:r>
              <a:rPr lang="en-GB" b="1" dirty="0" smtClean="0">
                <a:solidFill>
                  <a:srgbClr val="0000FF"/>
                </a:solidFill>
              </a:rPr>
              <a:t>Odd and even-even targets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096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0000FF"/>
                </a:solidFill>
              </a:rPr>
              <a:t>Lane consistent nucleon dispersive OMP</a:t>
            </a:r>
          </a:p>
        </p:txBody>
      </p:sp>
      <p:pic>
        <p:nvPicPr>
          <p:cNvPr id="717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5486400" cy="3587750"/>
          </a:xfrm>
          <a:prstGeom prst="rect">
            <a:avLst/>
          </a:prstGeom>
          <a:noFill/>
          <a:ln w="508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00575"/>
            <a:ext cx="3886200" cy="885825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Box 23"/>
          <p:cNvSpPr txBox="1">
            <a:spLocks noChangeArrowheads="1"/>
          </p:cNvSpPr>
          <p:nvPr/>
        </p:nvSpPr>
        <p:spPr bwMode="auto">
          <a:xfrm>
            <a:off x="838200" y="5638800"/>
            <a:ext cx="746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Coupled: levels of the ground state band/excited bands</a:t>
            </a:r>
          </a:p>
        </p:txBody>
      </p:sp>
      <p:graphicFrame>
        <p:nvGraphicFramePr>
          <p:cNvPr id="7174" name="Object 11"/>
          <p:cNvGraphicFramePr>
            <a:graphicFrameLocks noChangeAspect="1"/>
          </p:cNvGraphicFramePr>
          <p:nvPr/>
        </p:nvGraphicFramePr>
        <p:xfrm>
          <a:off x="533400" y="838200"/>
          <a:ext cx="50133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6" imgW="2235200" imgH="228600" progId="Equation.3">
                  <p:embed/>
                </p:oleObj>
              </mc:Choice>
              <mc:Fallback>
                <p:oleObj name="Equation" r:id="rId6" imgW="22352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38200"/>
                        <a:ext cx="5013325" cy="512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12"/>
          <p:cNvGraphicFramePr>
            <a:graphicFrameLocks noChangeAspect="1"/>
          </p:cNvGraphicFramePr>
          <p:nvPr/>
        </p:nvGraphicFramePr>
        <p:xfrm>
          <a:off x="6172200" y="167640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8" imgW="1180588" imgH="393529" progId="Equation.3">
                  <p:embed/>
                </p:oleObj>
              </mc:Choice>
              <mc:Fallback>
                <p:oleObj name="Equation" r:id="rId8" imgW="1180588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2514600" cy="838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508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5638800" y="4419600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FF"/>
                </a:solidFill>
              </a:rPr>
              <a:t>Coupling models: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00FF"/>
                </a:solidFill>
              </a:rPr>
              <a:t>Rigid rotor, soft rotor, </a:t>
            </a:r>
            <a:r>
              <a:rPr lang="en-GB" altLang="en-US" sz="2400" dirty="0" err="1">
                <a:solidFill>
                  <a:srgbClr val="FF0000"/>
                </a:solidFill>
              </a:rPr>
              <a:t>vibro</a:t>
            </a:r>
            <a:r>
              <a:rPr lang="en-GB" altLang="en-US" sz="2400" dirty="0">
                <a:solidFill>
                  <a:srgbClr val="FF0000"/>
                </a:solidFill>
              </a:rPr>
              <a:t>-rotational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762000"/>
            <a:ext cx="8334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 smtClean="0"/>
              <a:t> Motivation, RPI benchmark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 smtClean="0"/>
              <a:t> </a:t>
            </a:r>
            <a:r>
              <a:rPr lang="en-GB" altLang="en-US" sz="2800" b="0" kern="0" baseline="30000" dirty="0" smtClean="0"/>
              <a:t>238</a:t>
            </a:r>
            <a:r>
              <a:rPr lang="en-GB" altLang="en-US" sz="2800" b="0" kern="0" dirty="0" smtClean="0"/>
              <a:t>U DCCOMP</a:t>
            </a:r>
            <a:r>
              <a:rPr lang="en-GB" altLang="en-US" sz="2800" b="0" kern="0" dirty="0"/>
              <a:t> + HF + HRTW </a:t>
            </a:r>
            <a:r>
              <a:rPr lang="en-GB" altLang="en-US" sz="2800" b="0" kern="0" dirty="0" smtClean="0"/>
              <a:t>+”EW” – u238-b44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 smtClean="0"/>
              <a:t> </a:t>
            </a:r>
            <a:r>
              <a:rPr lang="en-GB" altLang="en-US" sz="2800" b="0" kern="0" baseline="30000" dirty="0" smtClean="0"/>
              <a:t>235</a:t>
            </a:r>
            <a:r>
              <a:rPr lang="en-GB" altLang="en-US" sz="2800" b="0" kern="0" dirty="0" smtClean="0"/>
              <a:t>U DCCOMP + HF + HRTW </a:t>
            </a:r>
            <a:r>
              <a:rPr lang="en-GB" altLang="en-US" sz="2800" b="0" kern="0" dirty="0"/>
              <a:t>– </a:t>
            </a:r>
            <a:r>
              <a:rPr lang="en-GB" altLang="en-US" sz="2800" b="0" kern="0" dirty="0" smtClean="0"/>
              <a:t>u235-b2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 smtClean="0"/>
              <a:t>New multi-band coupling DCCOMP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sz="2800" b="0" kern="0" dirty="0" smtClean="0"/>
          </a:p>
          <a:p>
            <a:pPr marL="0" indent="0" eaLnBrk="1" hangingPunct="1">
              <a:buFontTx/>
              <a:buNone/>
              <a:defRPr/>
            </a:pPr>
            <a:endParaRPr lang="en-GB" altLang="en-US" sz="2800" b="0" kern="0" dirty="0" smtClean="0"/>
          </a:p>
          <a:p>
            <a:pPr eaLnBrk="1" hangingPunct="1">
              <a:buFontTx/>
              <a:buNone/>
              <a:defRPr/>
            </a:pPr>
            <a:endParaRPr lang="en-GB" altLang="en-US" sz="2800" b="0" kern="0" dirty="0" smtClean="0"/>
          </a:p>
          <a:p>
            <a:pPr eaLnBrk="1" hangingPunct="1">
              <a:buFontTx/>
              <a:buNone/>
              <a:defRPr/>
            </a:pPr>
            <a:endParaRPr lang="en-GB" altLang="en-US" sz="2800" b="0" kern="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762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OUTLOOK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b="71831"/>
          <a:stretch>
            <a:fillRect/>
          </a:stretch>
        </p:blipFill>
        <p:spPr bwMode="auto">
          <a:xfrm>
            <a:off x="809625" y="2882900"/>
            <a:ext cx="7267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t="44800" b="998"/>
          <a:stretch>
            <a:fillRect/>
          </a:stretch>
        </p:blipFill>
        <p:spPr bwMode="auto">
          <a:xfrm>
            <a:off x="809625" y="3932238"/>
            <a:ext cx="72675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65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762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Expanded coupling scheme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-685800" y="2306062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Soft (non-axial) </a:t>
            </a:r>
            <a:r>
              <a:rPr lang="en-GB" altLang="en-US" sz="2400" dirty="0" smtClean="0"/>
              <a:t>rotor (even-even nuclides)</a:t>
            </a:r>
            <a:endParaRPr lang="en-GB" altLang="en-US" sz="2400" b="0" dirty="0"/>
          </a:p>
        </p:txBody>
      </p:sp>
      <p:sp>
        <p:nvSpPr>
          <p:cNvPr id="14340" name="TextBox 15"/>
          <p:cNvSpPr txBox="1">
            <a:spLocks noChangeArrowheads="1"/>
          </p:cNvSpPr>
          <p:nvPr/>
        </p:nvSpPr>
        <p:spPr bwMode="auto">
          <a:xfrm>
            <a:off x="304800" y="2820412"/>
            <a:ext cx="8382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 err="1">
                <a:solidFill>
                  <a:schemeClr val="tx2"/>
                </a:solidFill>
              </a:rPr>
              <a:t>Yu.V.Porodzinkij</a:t>
            </a:r>
            <a:r>
              <a:rPr lang="en-US" altLang="en-US" sz="2000" b="0" dirty="0">
                <a:solidFill>
                  <a:schemeClr val="tx2"/>
                </a:solidFill>
              </a:rPr>
              <a:t> and E. </a:t>
            </a:r>
            <a:r>
              <a:rPr lang="en-US" altLang="en-US" sz="2000" b="0" dirty="0" err="1" smtClean="0">
                <a:solidFill>
                  <a:schemeClr val="tx2"/>
                </a:solidFill>
              </a:rPr>
              <a:t>Soukhovitskii</a:t>
            </a:r>
            <a:r>
              <a:rPr lang="en-US" altLang="en-US" sz="2000" b="0" dirty="0">
                <a:solidFill>
                  <a:schemeClr val="tx2"/>
                </a:solidFill>
              </a:rPr>
              <a:t>, Phys. At. Nuclei  </a:t>
            </a:r>
            <a:r>
              <a:rPr lang="en-US" altLang="en-US" sz="2000" dirty="0">
                <a:solidFill>
                  <a:schemeClr val="tx2"/>
                </a:solidFill>
              </a:rPr>
              <a:t>59</a:t>
            </a:r>
            <a:r>
              <a:rPr lang="en-US" altLang="en-US" sz="2000" b="0" dirty="0">
                <a:solidFill>
                  <a:schemeClr val="tx2"/>
                </a:solidFill>
              </a:rPr>
              <a:t> (1996) 228-237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dirty="0">
                <a:solidFill>
                  <a:schemeClr val="tx2"/>
                </a:solidFill>
              </a:rPr>
              <a:t>V.M. </a:t>
            </a:r>
            <a:r>
              <a:rPr lang="en-US" altLang="en-US" sz="2000" b="0" dirty="0" err="1">
                <a:solidFill>
                  <a:schemeClr val="tx2"/>
                </a:solidFill>
              </a:rPr>
              <a:t>Maslov</a:t>
            </a:r>
            <a:r>
              <a:rPr lang="en-US" altLang="en-US" sz="2000" b="0" dirty="0">
                <a:solidFill>
                  <a:schemeClr val="tx2"/>
                </a:solidFill>
              </a:rPr>
              <a:t> et al., J. </a:t>
            </a:r>
            <a:r>
              <a:rPr lang="en-US" altLang="en-US" sz="2000" b="0" dirty="0" err="1">
                <a:solidFill>
                  <a:schemeClr val="tx2"/>
                </a:solidFill>
              </a:rPr>
              <a:t>Nucl</a:t>
            </a:r>
            <a:r>
              <a:rPr lang="en-US" altLang="en-US" sz="2000" b="0" dirty="0">
                <a:solidFill>
                  <a:schemeClr val="tx2"/>
                </a:solidFill>
              </a:rPr>
              <a:t>. </a:t>
            </a:r>
            <a:r>
              <a:rPr lang="en-US" altLang="en-US" sz="2000" b="0" dirty="0" err="1">
                <a:solidFill>
                  <a:schemeClr val="tx2"/>
                </a:solidFill>
              </a:rPr>
              <a:t>Sc.Tech</a:t>
            </a:r>
            <a:r>
              <a:rPr lang="en-US" altLang="en-US" sz="2000" b="0" dirty="0">
                <a:solidFill>
                  <a:schemeClr val="tx2"/>
                </a:solidFill>
              </a:rPr>
              <a:t>. Supl.2 (2002) </a:t>
            </a:r>
            <a:r>
              <a:rPr lang="en-US" altLang="en-US" sz="2000" b="0" dirty="0" smtClean="0">
                <a:solidFill>
                  <a:schemeClr val="tx2"/>
                </a:solidFill>
              </a:rPr>
              <a:t>148-151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CHALLENGE: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Derive a dispersive coupled channel potential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(Lane consistent) with multiple-band coupling scheme valid for even-even and odd actinides 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4341" name="Rectangle 16"/>
          <p:cNvSpPr>
            <a:spLocks noChangeArrowheads="1"/>
          </p:cNvSpPr>
          <p:nvPr/>
        </p:nvSpPr>
        <p:spPr bwMode="auto">
          <a:xfrm>
            <a:off x="304800" y="1366262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2"/>
                </a:solidFill>
              </a:rPr>
              <a:t>D.W.Chan et al, </a:t>
            </a:r>
            <a:r>
              <a:rPr lang="en-US" altLang="en-US" sz="2000" b="0" i="1">
                <a:solidFill>
                  <a:schemeClr val="tx2"/>
                </a:solidFill>
              </a:rPr>
              <a:t>PR</a:t>
            </a:r>
            <a:r>
              <a:rPr lang="en-US" altLang="en-US" sz="2000" i="1">
                <a:solidFill>
                  <a:schemeClr val="tx2"/>
                </a:solidFill>
              </a:rPr>
              <a:t>C26</a:t>
            </a:r>
            <a:r>
              <a:rPr lang="en-US" altLang="en-US" sz="2000" b="0" i="1">
                <a:solidFill>
                  <a:schemeClr val="tx2"/>
                </a:solidFill>
              </a:rPr>
              <a:t> (1982) 841; PR</a:t>
            </a:r>
            <a:r>
              <a:rPr lang="en-US" altLang="en-US" sz="2000" i="1">
                <a:solidFill>
                  <a:schemeClr val="tx2"/>
                </a:solidFill>
              </a:rPr>
              <a:t>C26</a:t>
            </a:r>
            <a:r>
              <a:rPr lang="en-US" altLang="en-US" sz="2000" b="0" i="1">
                <a:solidFill>
                  <a:schemeClr val="tx2"/>
                </a:solidFill>
              </a:rPr>
              <a:t> (1982) 861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2"/>
                </a:solidFill>
              </a:rPr>
              <a:t>E.Sheldon. L.E.Beghian, D.W.Chan et al, </a:t>
            </a:r>
            <a:r>
              <a:rPr lang="en-US" altLang="en-US" sz="2000" b="0" i="1">
                <a:solidFill>
                  <a:schemeClr val="tx2"/>
                </a:solidFill>
              </a:rPr>
              <a:t>J.Phys.G:Nucl. Phys. </a:t>
            </a:r>
            <a:r>
              <a:rPr lang="en-US" altLang="en-US" sz="2000" i="1">
                <a:solidFill>
                  <a:schemeClr val="tx2"/>
                </a:solidFill>
              </a:rPr>
              <a:t>12</a:t>
            </a:r>
            <a:r>
              <a:rPr lang="en-US" altLang="en-US" sz="2000" b="0" i="1">
                <a:solidFill>
                  <a:schemeClr val="tx2"/>
                </a:solidFill>
              </a:rPr>
              <a:t>, 443 (1986).</a:t>
            </a:r>
            <a:endParaRPr lang="en-US" altLang="en-US" sz="2000" b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chemeClr val="tx2"/>
                </a:solidFill>
              </a:rPr>
              <a:t>T. Kawano, N. Fujikawa and Y. Kanda, </a:t>
            </a:r>
            <a:r>
              <a:rPr lang="en-US" altLang="en-US" sz="2000">
                <a:solidFill>
                  <a:schemeClr val="tx2"/>
                </a:solidFill>
              </a:rPr>
              <a:t>INDC(JPN)-169  </a:t>
            </a:r>
            <a:r>
              <a:rPr lang="en-US" altLang="en-US" sz="2000" b="0">
                <a:solidFill>
                  <a:schemeClr val="tx2"/>
                </a:solidFill>
              </a:rPr>
              <a:t>(1993)</a:t>
            </a:r>
            <a:r>
              <a:rPr lang="en-US" altLang="en-US" sz="2000" b="0">
                <a:solidFill>
                  <a:srgbClr val="0000FF"/>
                </a:solidFill>
              </a:rPr>
              <a:t>       </a:t>
            </a:r>
            <a:r>
              <a:rPr lang="en-US" altLang="en-US" sz="2000">
                <a:solidFill>
                  <a:srgbClr val="0000FF"/>
                </a:solidFill>
              </a:rPr>
              <a:t>JENDL-3.2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-304800" y="85826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Vibrational-rotational </a:t>
            </a:r>
            <a:r>
              <a:rPr lang="en-GB" altLang="en-US" sz="2400" dirty="0" smtClean="0"/>
              <a:t>model (even-even nuclides)</a:t>
            </a:r>
            <a:endParaRPr lang="en-GB" alt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620000" cy="609600"/>
          </a:xfrm>
        </p:spPr>
        <p:txBody>
          <a:bodyPr/>
          <a:lstStyle/>
          <a:p>
            <a:r>
              <a:rPr lang="en-GB" altLang="en-US" b="1" smtClean="0">
                <a:solidFill>
                  <a:srgbClr val="0000FF"/>
                </a:solidFill>
              </a:rPr>
              <a:t>Nuclear shape parameterization</a:t>
            </a:r>
            <a:endParaRPr lang="en-GB" altLang="en-US" b="1" dirty="0" smtClean="0">
              <a:solidFill>
                <a:srgbClr val="0000FF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762000"/>
            <a:ext cx="8604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230231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b="0" dirty="0" smtClean="0"/>
              <a:t>A.Bohr</a:t>
            </a:r>
            <a:r>
              <a:rPr lang="sv-SE" sz="2000" b="0" dirty="0"/>
              <a:t>, </a:t>
            </a:r>
            <a:r>
              <a:rPr lang="sv-SE" sz="2000" b="0" i="1" dirty="0"/>
              <a:t>Mat. Fys. Medd. Dan. Vid. Selsk.</a:t>
            </a:r>
            <a:r>
              <a:rPr lang="sv-SE" sz="2000" b="0" dirty="0"/>
              <a:t> </a:t>
            </a:r>
            <a:r>
              <a:rPr lang="sv-SE" sz="2000" dirty="0"/>
              <a:t>26</a:t>
            </a:r>
            <a:r>
              <a:rPr lang="sv-SE" sz="2000" b="0" dirty="0"/>
              <a:t>, No. 14 (1952</a:t>
            </a:r>
            <a:r>
              <a:rPr lang="sv-SE" sz="2000" b="0" dirty="0" smtClean="0"/>
              <a:t>):</a:t>
            </a:r>
          </a:p>
          <a:p>
            <a:pPr algn="l"/>
            <a:r>
              <a:rPr lang="sv-SE" sz="2000" b="0" dirty="0" smtClean="0"/>
              <a:t>Body-fixed frame aligned with principal axes: </a:t>
            </a:r>
            <a:r>
              <a:rPr lang="sv-SE" sz="2000" b="0" dirty="0" smtClean="0">
                <a:latin typeface="Symbol" panose="05050102010706020507" pitchFamily="18" charset="2"/>
              </a:rPr>
              <a:t>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2,1</a:t>
            </a:r>
            <a:r>
              <a:rPr lang="sv-SE" sz="2000" b="0" dirty="0" smtClean="0">
                <a:latin typeface="Symbol" panose="05050102010706020507" pitchFamily="18" charset="2"/>
              </a:rPr>
              <a:t>=b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2,-1</a:t>
            </a:r>
            <a:r>
              <a:rPr lang="sv-SE" sz="2000" b="0" dirty="0" smtClean="0">
                <a:latin typeface="Symbol" panose="05050102010706020507" pitchFamily="18" charset="2"/>
              </a:rPr>
              <a:t>=0; 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2,2</a:t>
            </a:r>
            <a:r>
              <a:rPr lang="sv-SE" sz="2000" b="0" dirty="0" smtClean="0">
                <a:latin typeface="Symbol" panose="05050102010706020507" pitchFamily="18" charset="2"/>
              </a:rPr>
              <a:t>=b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2,-2 </a:t>
            </a:r>
            <a:r>
              <a:rPr lang="sv-SE" sz="2000" b="0" dirty="0" smtClean="0">
                <a:latin typeface="Symbol" panose="05050102010706020507" pitchFamily="18" charset="2"/>
              </a:rPr>
              <a:t>   =&gt;   </a:t>
            </a:r>
            <a:r>
              <a:rPr lang="sv-SE" sz="2000" dirty="0" smtClean="0">
                <a:latin typeface="Symbol" panose="05050102010706020507" pitchFamily="18" charset="2"/>
              </a:rPr>
              <a:t>b, g</a:t>
            </a:r>
            <a:endParaRPr lang="sv-SE" sz="2000" dirty="0"/>
          </a:p>
          <a:p>
            <a:pPr algn="l"/>
            <a:endParaRPr lang="en-GB" sz="2000" b="0" dirty="0"/>
          </a:p>
          <a:p>
            <a:pPr algn="l"/>
            <a:r>
              <a:rPr lang="en-GB" sz="2000" b="0" dirty="0" smtClean="0"/>
              <a:t>P.O</a:t>
            </a:r>
            <a:r>
              <a:rPr lang="en-GB" sz="2000" b="0" dirty="0"/>
              <a:t>. </a:t>
            </a:r>
            <a:r>
              <a:rPr lang="en-GB" sz="2000" b="0" dirty="0" err="1"/>
              <a:t>Lipas</a:t>
            </a:r>
            <a:r>
              <a:rPr lang="en-GB" sz="2000" b="0" dirty="0"/>
              <a:t> and J.P. Davidson, </a:t>
            </a:r>
            <a:r>
              <a:rPr lang="en-GB" sz="2000" b="0" i="1" dirty="0" err="1"/>
              <a:t>Nucl</a:t>
            </a:r>
            <a:r>
              <a:rPr lang="en-GB" sz="2000" b="0" i="1" dirty="0"/>
              <a:t>. Phys.</a:t>
            </a:r>
            <a:r>
              <a:rPr lang="en-GB" sz="2000" b="0" dirty="0"/>
              <a:t> </a:t>
            </a:r>
            <a:r>
              <a:rPr lang="en-GB" sz="2000" dirty="0"/>
              <a:t>26</a:t>
            </a:r>
            <a:r>
              <a:rPr lang="en-GB" sz="2000" b="0" dirty="0"/>
              <a:t>, </a:t>
            </a:r>
            <a:r>
              <a:rPr lang="en-GB" sz="2000" b="0" dirty="0" smtClean="0"/>
              <a:t>80-90 </a:t>
            </a:r>
            <a:r>
              <a:rPr lang="en-GB" sz="2000" b="0" dirty="0"/>
              <a:t>(1961</a:t>
            </a:r>
            <a:r>
              <a:rPr lang="en-GB" sz="2000" b="0" dirty="0" smtClean="0"/>
              <a:t>): </a:t>
            </a:r>
            <a:r>
              <a:rPr lang="en-GB" sz="2000" b="0" dirty="0" err="1" smtClean="0"/>
              <a:t>Octupolar</a:t>
            </a:r>
            <a:r>
              <a:rPr lang="en-GB" sz="2000" b="0" dirty="0" smtClean="0"/>
              <a:t> vibrations with even projection better describe low-lying negative parity states       </a:t>
            </a:r>
          </a:p>
          <a:p>
            <a:pPr algn="l"/>
            <a:r>
              <a:rPr lang="sv-SE" sz="2000" b="0" dirty="0" smtClean="0">
                <a:latin typeface="Symbol" panose="05050102010706020507" pitchFamily="18" charset="2"/>
              </a:rPr>
              <a:t>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3,1</a:t>
            </a:r>
            <a:r>
              <a:rPr lang="sv-SE" sz="2000" b="0" dirty="0" smtClean="0">
                <a:latin typeface="Symbol" panose="05050102010706020507" pitchFamily="18" charset="2"/>
              </a:rPr>
              <a:t>=b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3,-1</a:t>
            </a:r>
            <a:r>
              <a:rPr lang="sv-SE" sz="2000" b="0" dirty="0" smtClean="0">
                <a:latin typeface="Symbol" panose="05050102010706020507" pitchFamily="18" charset="2"/>
              </a:rPr>
              <a:t>=b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3,3</a:t>
            </a:r>
            <a:r>
              <a:rPr lang="sv-SE" sz="2000" b="0" dirty="0" smtClean="0">
                <a:latin typeface="Symbol" panose="05050102010706020507" pitchFamily="18" charset="2"/>
              </a:rPr>
              <a:t>=b</a:t>
            </a:r>
            <a:r>
              <a:rPr lang="sv-SE" sz="2000" b="0" baseline="-25000" dirty="0" smtClean="0">
                <a:latin typeface="Symbol" panose="05050102010706020507" pitchFamily="18" charset="2"/>
              </a:rPr>
              <a:t>3,-3</a:t>
            </a:r>
            <a:r>
              <a:rPr lang="sv-SE" sz="2000" b="0" dirty="0" smtClean="0">
                <a:latin typeface="Symbol" panose="05050102010706020507" pitchFamily="18" charset="2"/>
              </a:rPr>
              <a:t>=0     </a:t>
            </a:r>
            <a:r>
              <a:rPr lang="en-GB" sz="2000" dirty="0" smtClean="0">
                <a:latin typeface="Times New Roman"/>
                <a:cs typeface="Times New Roman"/>
              </a:rPr>
              <a:t>=&gt;     </a:t>
            </a:r>
            <a:r>
              <a:rPr lang="en-GB" sz="2000" dirty="0" smtClean="0">
                <a:latin typeface="Symbol" panose="05050102010706020507" pitchFamily="18" charset="2"/>
              </a:rPr>
              <a:t>l=3 ;  m=0,</a:t>
            </a:r>
            <a:r>
              <a:rPr lang="en-GB" sz="2000" dirty="0" smtClean="0">
                <a:latin typeface="Times New Roman"/>
                <a:cs typeface="Times New Roman"/>
              </a:rPr>
              <a:t>±2 </a:t>
            </a:r>
          </a:p>
          <a:p>
            <a:pPr algn="l"/>
            <a:endParaRPr lang="en-GB" sz="20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00558"/>
              </p:ext>
            </p:extLst>
          </p:nvPr>
        </p:nvGraphicFramePr>
        <p:xfrm>
          <a:off x="6781800" y="3509087"/>
          <a:ext cx="1828800" cy="83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8" name="Equation" r:id="rId4" imgW="927000" imgH="431640" progId="Equation.3">
                  <p:embed/>
                </p:oleObj>
              </mc:Choice>
              <mc:Fallback>
                <p:oleObj name="Equation" r:id="rId4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09087"/>
                        <a:ext cx="1828800" cy="834313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889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1150" y="3505200"/>
            <a:ext cx="6318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2800" dirty="0">
                <a:solidFill>
                  <a:srgbClr val="0000FF"/>
                </a:solidFill>
              </a:rPr>
              <a:t>Rigid rotor </a:t>
            </a:r>
            <a:r>
              <a:rPr lang="en-GB" sz="2800" dirty="0" smtClean="0">
                <a:solidFill>
                  <a:srgbClr val="0000FF"/>
                </a:solidFill>
              </a:rPr>
              <a:t>+ dynamical </a:t>
            </a:r>
            <a:r>
              <a:rPr lang="en-GB" sz="2800" dirty="0">
                <a:solidFill>
                  <a:srgbClr val="0000FF"/>
                </a:solidFill>
              </a:rPr>
              <a:t>corrections</a:t>
            </a:r>
            <a:endParaRPr lang="en-GB" sz="2400" b="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57400" y="838200"/>
            <a:ext cx="3276600" cy="1066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4403" y="2925254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Small </a:t>
            </a:r>
            <a:r>
              <a:rPr lang="en-GB" sz="2400" dirty="0" err="1" smtClean="0">
                <a:solidFill>
                  <a:srgbClr val="0000FF"/>
                </a:solidFill>
              </a:rPr>
              <a:t>param</a:t>
            </a:r>
            <a:r>
              <a:rPr lang="en-GB" sz="2400" dirty="0" smtClean="0">
                <a:solidFill>
                  <a:srgbClr val="0000FF"/>
                </a:solidFill>
              </a:rPr>
              <a:t>.</a:t>
            </a:r>
            <a:endParaRPr lang="en-GB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620000" cy="6096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000FF"/>
                </a:solidFill>
              </a:rPr>
              <a:t>Optical model potential 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95980"/>
            <a:ext cx="72327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      </a:t>
            </a:r>
            <a:endParaRPr lang="en-GB" sz="2800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87" y="3323059"/>
            <a:ext cx="6903513" cy="284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333500" y="685800"/>
            <a:ext cx="2857500" cy="6477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20000" cy="6096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000FF"/>
                </a:solidFill>
              </a:rPr>
              <a:t>Even-Even Nucleus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8650"/>
            <a:ext cx="89058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9154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26496"/>
              </p:ext>
            </p:extLst>
          </p:nvPr>
        </p:nvGraphicFramePr>
        <p:xfrm>
          <a:off x="2895600" y="2405063"/>
          <a:ext cx="6037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7" name="Equation" r:id="rId5" imgW="3060360" imgH="253800" progId="Equation.3">
                  <p:embed/>
                </p:oleObj>
              </mc:Choice>
              <mc:Fallback>
                <p:oleObj name="Equation" r:id="rId5" imgW="306036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5063"/>
                        <a:ext cx="6037263" cy="490537"/>
                      </a:xfrm>
                      <a:prstGeom prst="rect">
                        <a:avLst/>
                      </a:prstGeom>
                      <a:noFill/>
                      <a:ln w="889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286000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Selection rules: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2057400"/>
            <a:ext cx="697017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endParaRPr lang="en-GB" sz="2800" b="0" dirty="0" smtClean="0">
              <a:latin typeface="Symbol" panose="05050102010706020507" pitchFamily="18" charset="2"/>
            </a:endParaRPr>
          </a:p>
          <a:p>
            <a:pPr algn="l">
              <a:lnSpc>
                <a:spcPct val="150000"/>
              </a:lnSpc>
            </a:pPr>
            <a:r>
              <a:rPr lang="en-GB" sz="2800" b="0" dirty="0" err="1" smtClean="0">
                <a:latin typeface="Symbol" panose="05050102010706020507" pitchFamily="18" charset="2"/>
              </a:rPr>
              <a:t>D</a:t>
            </a:r>
            <a:r>
              <a:rPr lang="en-GB" sz="2800" b="0" dirty="0" err="1" smtClean="0">
                <a:latin typeface="+mj-lt"/>
              </a:rPr>
              <a:t>n</a:t>
            </a:r>
            <a:r>
              <a:rPr lang="en-GB" sz="2800" b="0" baseline="-25000" dirty="0" err="1" smtClean="0">
                <a:latin typeface="Symbol" panose="05050102010706020507" pitchFamily="18" charset="2"/>
              </a:rPr>
              <a:t>l</a:t>
            </a:r>
            <a:r>
              <a:rPr lang="en-GB" sz="2800" b="0" baseline="-25000" dirty="0" smtClean="0">
                <a:latin typeface="Symbol" panose="05050102010706020507" pitchFamily="18" charset="2"/>
              </a:rPr>
              <a:t> </a:t>
            </a:r>
            <a:r>
              <a:rPr lang="en-GB" sz="2800" b="0" dirty="0" smtClean="0">
                <a:latin typeface="Symbol" panose="05050102010706020507" pitchFamily="18" charset="2"/>
              </a:rPr>
              <a:t>=0, </a:t>
            </a:r>
            <a:r>
              <a:rPr lang="en-GB" sz="2800" b="0" dirty="0" smtClean="0">
                <a:latin typeface="Times New Roman"/>
                <a:cs typeface="Times New Roman"/>
              </a:rPr>
              <a:t>±</a:t>
            </a:r>
            <a:r>
              <a:rPr lang="en-GB" sz="2800" b="0" dirty="0" smtClean="0">
                <a:latin typeface="Symbol" panose="05050102010706020507" pitchFamily="18" charset="2"/>
              </a:rPr>
              <a:t>1</a:t>
            </a:r>
            <a:r>
              <a:rPr lang="en-GB" sz="2800" b="0" dirty="0" smtClean="0">
                <a:latin typeface="+mj-lt"/>
              </a:rPr>
              <a:t> : </a:t>
            </a:r>
            <a:r>
              <a:rPr lang="en-GB" sz="2800" b="0" dirty="0" smtClean="0">
                <a:solidFill>
                  <a:srgbClr val="0000FF"/>
                </a:solidFill>
                <a:latin typeface="+mj-lt"/>
              </a:rPr>
              <a:t>vibrational rule; </a:t>
            </a:r>
            <a:r>
              <a:rPr lang="en-GB" sz="2800" dirty="0" smtClean="0">
                <a:solidFill>
                  <a:schemeClr val="tx1"/>
                </a:solidFill>
                <a:latin typeface="+mj-lt"/>
              </a:rPr>
              <a:t>next spin rules</a:t>
            </a:r>
            <a:r>
              <a:rPr lang="en-GB" sz="2800" b="0" dirty="0" smtClean="0">
                <a:latin typeface="+mj-lt"/>
              </a:rPr>
              <a:t> </a:t>
            </a:r>
            <a:r>
              <a:rPr lang="en-GB" sz="2800" b="0" dirty="0" smtClean="0">
                <a:latin typeface="Symbol" panose="05050102010706020507" pitchFamily="18" charset="2"/>
              </a:rPr>
              <a:t>   </a:t>
            </a:r>
          </a:p>
          <a:p>
            <a:pPr algn="l">
              <a:lnSpc>
                <a:spcPct val="150000"/>
              </a:lnSpc>
            </a:pPr>
            <a:r>
              <a:rPr lang="en-GB" sz="2800" b="0" dirty="0" err="1" smtClean="0"/>
              <a:t>Intraband</a:t>
            </a:r>
            <a:r>
              <a:rPr lang="en-GB" sz="2800" b="0" dirty="0" smtClean="0"/>
              <a:t> transitions:</a:t>
            </a:r>
          </a:p>
          <a:p>
            <a:pPr algn="l">
              <a:lnSpc>
                <a:spcPct val="150000"/>
              </a:lnSpc>
            </a:pPr>
            <a:r>
              <a:rPr lang="en-GB" sz="2800" b="0" dirty="0" err="1" smtClean="0"/>
              <a:t>Quadrupolar</a:t>
            </a:r>
            <a:r>
              <a:rPr lang="en-GB" sz="2800" b="0" dirty="0" smtClean="0"/>
              <a:t>-GS:</a:t>
            </a:r>
          </a:p>
          <a:p>
            <a:pPr algn="l">
              <a:lnSpc>
                <a:spcPct val="150000"/>
              </a:lnSpc>
            </a:pPr>
            <a:r>
              <a:rPr lang="en-GB" sz="2800" b="0" dirty="0" err="1" smtClean="0"/>
              <a:t>Octupolar</a:t>
            </a:r>
            <a:r>
              <a:rPr lang="en-GB" sz="2800" b="0" dirty="0" smtClean="0"/>
              <a:t>-GS:  </a:t>
            </a:r>
          </a:p>
          <a:p>
            <a:pPr algn="l"/>
            <a:endParaRPr lang="en-GB" sz="2800" b="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05479"/>
              </p:ext>
            </p:extLst>
          </p:nvPr>
        </p:nvGraphicFramePr>
        <p:xfrm>
          <a:off x="3352800" y="3429000"/>
          <a:ext cx="3447726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8" name="Equation" r:id="rId7" imgW="1333440" imgH="253800" progId="Equation.3">
                  <p:embed/>
                </p:oleObj>
              </mc:Choice>
              <mc:Fallback>
                <p:oleObj name="Equation" r:id="rId7" imgW="133344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29000"/>
                        <a:ext cx="3447726" cy="642938"/>
                      </a:xfrm>
                      <a:prstGeom prst="rect">
                        <a:avLst/>
                      </a:prstGeom>
                      <a:noFill/>
                      <a:ln w="889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708566"/>
              </p:ext>
            </p:extLst>
          </p:nvPr>
        </p:nvGraphicFramePr>
        <p:xfrm>
          <a:off x="2871788" y="4038600"/>
          <a:ext cx="535146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9" name="Equation" r:id="rId9" imgW="2070000" imgH="253800" progId="Equation.3">
                  <p:embed/>
                </p:oleObj>
              </mc:Choice>
              <mc:Fallback>
                <p:oleObj name="Equation" r:id="rId9" imgW="207000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4038600"/>
                        <a:ext cx="535146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889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025549"/>
              </p:ext>
            </p:extLst>
          </p:nvPr>
        </p:nvGraphicFramePr>
        <p:xfrm>
          <a:off x="2887663" y="4724400"/>
          <a:ext cx="541813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0" name="Equation" r:id="rId11" imgW="2095200" imgH="711000" progId="Equation.3">
                  <p:embed/>
                </p:oleObj>
              </mc:Choice>
              <mc:Fallback>
                <p:oleObj name="Equation" r:id="rId11" imgW="209520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4724400"/>
                        <a:ext cx="541813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889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391400" y="3124200"/>
            <a:ext cx="1196160" cy="584775"/>
          </a:xfrm>
          <a:prstGeom prst="rect">
            <a:avLst/>
          </a:prstGeom>
          <a:ln w="508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0" dirty="0" smtClean="0">
                <a:latin typeface="Symbol" panose="05050102010706020507" pitchFamily="18" charset="2"/>
              </a:rPr>
              <a:t>DK=m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8686800" y="1600200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latin typeface="Symbol" panose="05050102010706020507" pitchFamily="18" charset="2"/>
              </a:rPr>
              <a:t>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6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 t="46786"/>
          <a:stretch>
            <a:fillRect/>
          </a:stretch>
        </p:blipFill>
        <p:spPr bwMode="auto">
          <a:xfrm>
            <a:off x="838200" y="685800"/>
            <a:ext cx="7620000" cy="5000625"/>
          </a:xfrm>
          <a:prstGeom prst="rect">
            <a:avLst/>
          </a:prstGeom>
          <a:solidFill>
            <a:srgbClr val="FF0000"/>
          </a:solidFill>
          <a:ln w="50800" algn="ctr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-381000" y="0"/>
            <a:ext cx="990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dirty="0">
                <a:solidFill>
                  <a:srgbClr val="0000FF"/>
                </a:solidFill>
              </a:rPr>
              <a:t>Rigid rotor with soft-rotor </a:t>
            </a:r>
            <a:r>
              <a:rPr lang="en-GB" altLang="en-US" sz="3600" dirty="0" smtClean="0">
                <a:solidFill>
                  <a:srgbClr val="0000FF"/>
                </a:solidFill>
              </a:rPr>
              <a:t>(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vibr</a:t>
            </a:r>
            <a:r>
              <a:rPr lang="en-GB" altLang="en-US" sz="3600" dirty="0" smtClean="0">
                <a:solidFill>
                  <a:srgbClr val="0000FF"/>
                </a:solidFill>
              </a:rPr>
              <a:t>.) corrections</a:t>
            </a:r>
            <a:endParaRPr lang="en-GB" altLang="en-US" sz="3200" b="0" dirty="0">
              <a:solidFill>
                <a:srgbClr val="0000FF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419600" y="28956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200" dirty="0" smtClean="0">
                <a:solidFill>
                  <a:srgbClr val="0000FF"/>
                </a:solidFill>
              </a:rPr>
              <a:t>U-238</a:t>
            </a:r>
            <a:endParaRPr lang="en-GB" altLang="en-US" dirty="0" smtClean="0">
              <a:solidFill>
                <a:srgbClr val="0000FF"/>
              </a:solidFill>
            </a:endParaRPr>
          </a:p>
          <a:p>
            <a:pPr algn="ctr"/>
            <a:r>
              <a:rPr lang="en-GB" altLang="en-US" sz="2400" b="0" dirty="0" smtClean="0">
                <a:solidFill>
                  <a:srgbClr val="0000FF"/>
                </a:solidFill>
              </a:rPr>
              <a:t>(similar for </a:t>
            </a:r>
            <a:r>
              <a:rPr lang="en-GB" altLang="en-US" sz="2400" b="0" baseline="30000" dirty="0" smtClean="0">
                <a:solidFill>
                  <a:srgbClr val="0000FF"/>
                </a:solidFill>
              </a:rPr>
              <a:t>232</a:t>
            </a:r>
            <a:r>
              <a:rPr lang="en-GB" altLang="en-US" sz="2400" b="0" dirty="0" smtClean="0">
                <a:solidFill>
                  <a:srgbClr val="0000FF"/>
                </a:solidFill>
              </a:rPr>
              <a:t>Th)</a:t>
            </a:r>
            <a:endParaRPr lang="en-GB" altLang="en-US" sz="3600" b="0" dirty="0">
              <a:solidFill>
                <a:srgbClr val="0000FF"/>
              </a:solidFill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5638800" y="1981200"/>
            <a:ext cx="914400" cy="914400"/>
          </a:xfrm>
          <a:prstGeom prst="mathMultiply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1066800" y="57912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800" b="0" dirty="0" err="1"/>
              <a:t>Yu.V.Porodzinkij</a:t>
            </a:r>
            <a:r>
              <a:rPr lang="en-US" altLang="en-US" sz="1800" b="0" dirty="0"/>
              <a:t> and E. </a:t>
            </a:r>
            <a:r>
              <a:rPr lang="en-US" altLang="en-US" sz="1800" b="0" dirty="0" err="1" smtClean="0"/>
              <a:t>Soukhovitkii</a:t>
            </a:r>
            <a:r>
              <a:rPr lang="en-US" altLang="en-US" sz="1800" b="0" dirty="0"/>
              <a:t>, Phys. At. Nuclei  </a:t>
            </a:r>
            <a:r>
              <a:rPr lang="en-US" altLang="en-US" sz="1800" dirty="0"/>
              <a:t>59</a:t>
            </a:r>
            <a:r>
              <a:rPr lang="en-US" altLang="en-US" sz="1800" b="0" dirty="0"/>
              <a:t> (1996) 228-237</a:t>
            </a:r>
          </a:p>
        </p:txBody>
      </p: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152400" y="4724400"/>
            <a:ext cx="473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FF"/>
                </a:solidFill>
              </a:rPr>
              <a:t>0.0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104775" y="4471988"/>
            <a:ext cx="588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FF"/>
                </a:solidFill>
              </a:rPr>
              <a:t>44.9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5250" y="4243388"/>
            <a:ext cx="703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FF"/>
                </a:solidFill>
              </a:rPr>
              <a:t>149.6</a:t>
            </a:r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87313" y="3986213"/>
            <a:ext cx="704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FF"/>
                </a:solidFill>
              </a:rPr>
              <a:t>314.2</a:t>
            </a: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76200" y="3733800"/>
            <a:ext cx="703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FF"/>
                </a:solidFill>
              </a:rPr>
              <a:t>538.6</a:t>
            </a:r>
          </a:p>
        </p:txBody>
      </p:sp>
      <p:sp>
        <p:nvSpPr>
          <p:cNvPr id="18444" name="TextBox 12"/>
          <p:cNvSpPr txBox="1">
            <a:spLocks noChangeArrowheads="1"/>
          </p:cNvSpPr>
          <p:nvPr/>
        </p:nvSpPr>
        <p:spPr bwMode="auto">
          <a:xfrm>
            <a:off x="-74613" y="609600"/>
            <a:ext cx="989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FF0000"/>
                </a:solidFill>
              </a:rPr>
              <a:t>1166.9</a:t>
            </a:r>
          </a:p>
          <a:p>
            <a:r>
              <a:rPr lang="en-GB" altLang="en-US" sz="1800">
                <a:solidFill>
                  <a:srgbClr val="FF0000"/>
                </a:solidFill>
              </a:rPr>
              <a:t>(+8.4%)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-74613" y="3011488"/>
            <a:ext cx="989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1800">
                <a:solidFill>
                  <a:srgbClr val="FF0000"/>
                </a:solidFill>
              </a:rPr>
              <a:t>822.8</a:t>
            </a:r>
          </a:p>
          <a:p>
            <a:pPr algn="ctr"/>
            <a:r>
              <a:rPr lang="en-GB" altLang="en-US" sz="1800">
                <a:solidFill>
                  <a:srgbClr val="FF0000"/>
                </a:solidFill>
              </a:rPr>
              <a:t>(+6.0%)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-76200" y="5029200"/>
            <a:ext cx="936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1800" dirty="0">
                <a:solidFill>
                  <a:srgbClr val="0000FF"/>
                </a:solidFill>
              </a:rPr>
              <a:t>~J(J+1)</a:t>
            </a:r>
          </a:p>
          <a:p>
            <a:r>
              <a:rPr lang="en-GB" altLang="en-US" sz="1800" dirty="0">
                <a:solidFill>
                  <a:srgbClr val="0000FF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rigid</a:t>
            </a:r>
            <a:endParaRPr lang="en-GB" altLang="en-US" sz="1800" dirty="0">
              <a:solidFill>
                <a:srgbClr val="FF0000"/>
              </a:solidFill>
            </a:endParaRPr>
          </a:p>
          <a:p>
            <a:endParaRPr lang="en-GB" altLang="en-US" sz="1800" dirty="0">
              <a:solidFill>
                <a:srgbClr val="0000FF"/>
              </a:solidFill>
            </a:endParaRPr>
          </a:p>
        </p:txBody>
      </p:sp>
      <p:cxnSp>
        <p:nvCxnSpPr>
          <p:cNvPr id="18447" name="Straight Arrow Connector 3"/>
          <p:cNvCxnSpPr>
            <a:cxnSpLocks noChangeShapeType="1"/>
          </p:cNvCxnSpPr>
          <p:nvPr/>
        </p:nvCxnSpPr>
        <p:spPr bwMode="auto">
          <a:xfrm>
            <a:off x="685800" y="3200400"/>
            <a:ext cx="23336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448" name="Straight Arrow Connector 19"/>
          <p:cNvCxnSpPr>
            <a:cxnSpLocks noChangeShapeType="1"/>
          </p:cNvCxnSpPr>
          <p:nvPr/>
        </p:nvCxnSpPr>
        <p:spPr bwMode="auto">
          <a:xfrm>
            <a:off x="685800" y="803275"/>
            <a:ext cx="23336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3392898" y="2743200"/>
            <a:ext cx="41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Symbol"/>
              </a:rPr>
              <a:t>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8954" y="1897559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sym typeface="Symbol"/>
              </a:rPr>
              <a:t>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2640" y="1534180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non-axial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9336" y="419100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sym typeface="Symbol"/>
              </a:rPr>
              <a:t>octupole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5253335"/>
            <a:ext cx="466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Symbol"/>
              </a:rPr>
              <a:t>OMP with multiple band coupling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2961" y="510540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gsb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2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66738"/>
            <a:ext cx="89344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3509963" y="-22225"/>
            <a:ext cx="2281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000" baseline="30000" dirty="0">
                <a:solidFill>
                  <a:srgbClr val="0000FF"/>
                </a:solidFill>
              </a:rPr>
              <a:t>238</a:t>
            </a:r>
            <a:r>
              <a:rPr lang="en-GB" altLang="en-US" sz="4000" dirty="0">
                <a:solidFill>
                  <a:srgbClr val="0000FF"/>
                </a:solidFill>
              </a:rPr>
              <a:t>U (CC)</a:t>
            </a:r>
          </a:p>
        </p:txBody>
      </p:sp>
    </p:spTree>
    <p:extLst>
      <p:ext uri="{BB962C8B-B14F-4D97-AF65-F5344CB8AC3E}">
        <p14:creationId xmlns:p14="http://schemas.microsoft.com/office/powerpoint/2010/main" val="144536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49460" y="-76200"/>
            <a:ext cx="8442140" cy="609600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000FF"/>
                </a:solidFill>
              </a:rPr>
              <a:t>Nuclear shape parameterization-odd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-2127"/>
          <a:stretch>
            <a:fillRect/>
          </a:stretch>
        </p:blipFill>
        <p:spPr bwMode="auto">
          <a:xfrm>
            <a:off x="52388" y="533400"/>
            <a:ext cx="9163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24000"/>
            <a:ext cx="7762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206425"/>
            <a:ext cx="1780895" cy="584775"/>
          </a:xfrm>
          <a:prstGeom prst="rect">
            <a:avLst/>
          </a:prstGeom>
          <a:ln w="508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3200" b="0" dirty="0" smtClean="0">
                <a:latin typeface="Symbol" panose="05050102010706020507" pitchFamily="18" charset="2"/>
              </a:rPr>
              <a:t>DK=m;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8142097" y="1752600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smtClean="0">
                <a:latin typeface="Symbol" panose="05050102010706020507" pitchFamily="18" charset="2"/>
              </a:rPr>
              <a:t>...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-76200" y="3048000"/>
            <a:ext cx="336342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endParaRPr lang="en-GB" sz="2800" b="0" dirty="0" smtClean="0">
              <a:latin typeface="Symbol" panose="05050102010706020507" pitchFamily="18" charset="2"/>
            </a:endParaRPr>
          </a:p>
          <a:p>
            <a:pPr algn="l">
              <a:lnSpc>
                <a:spcPct val="150000"/>
              </a:lnSpc>
            </a:pPr>
            <a:r>
              <a:rPr lang="en-GB" sz="2800" b="0" dirty="0" err="1" smtClean="0"/>
              <a:t>Intraband</a:t>
            </a:r>
            <a:r>
              <a:rPr lang="en-GB" sz="2800" b="0" dirty="0" smtClean="0"/>
              <a:t> transitions:</a:t>
            </a:r>
          </a:p>
          <a:p>
            <a:pPr algn="l">
              <a:lnSpc>
                <a:spcPct val="150000"/>
              </a:lnSpc>
            </a:pPr>
            <a:r>
              <a:rPr lang="en-GB" sz="2800" b="0" dirty="0" err="1" smtClean="0"/>
              <a:t>Interband</a:t>
            </a:r>
            <a:r>
              <a:rPr lang="en-GB" sz="2800" b="0" dirty="0" smtClean="0"/>
              <a:t>-transitions: </a:t>
            </a:r>
          </a:p>
          <a:p>
            <a:pPr algn="l"/>
            <a:endParaRPr lang="en-GB" sz="2800" b="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77172"/>
              </p:ext>
            </p:extLst>
          </p:nvPr>
        </p:nvGraphicFramePr>
        <p:xfrm>
          <a:off x="3032125" y="3793925"/>
          <a:ext cx="5883275" cy="5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2" name="Equation" r:id="rId5" imgW="2425680" imgH="241200" progId="Equation.3">
                  <p:embed/>
                </p:oleObj>
              </mc:Choice>
              <mc:Fallback>
                <p:oleObj name="Equation" r:id="rId5" imgW="2425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3793925"/>
                        <a:ext cx="5883275" cy="573288"/>
                      </a:xfrm>
                      <a:prstGeom prst="rect">
                        <a:avLst/>
                      </a:prstGeom>
                      <a:noFill/>
                      <a:ln w="889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73734"/>
              </p:ext>
            </p:extLst>
          </p:nvPr>
        </p:nvGraphicFramePr>
        <p:xfrm>
          <a:off x="2057400" y="5010150"/>
          <a:ext cx="66532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3" name="Equation" r:id="rId7" imgW="3111480" imgH="482400" progId="Equation.3">
                  <p:embed/>
                </p:oleObj>
              </mc:Choice>
              <mc:Fallback>
                <p:oleObj name="Equation" r:id="rId7" imgW="311148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010150"/>
                        <a:ext cx="6653213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258923"/>
              </p:ext>
            </p:extLst>
          </p:nvPr>
        </p:nvGraphicFramePr>
        <p:xfrm>
          <a:off x="288924" y="2438400"/>
          <a:ext cx="8550276" cy="80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4" name="Equation" r:id="rId9" imgW="2705040" imgH="253800" progId="Equation.3">
                  <p:embed/>
                </p:oleObj>
              </mc:Choice>
              <mc:Fallback>
                <p:oleObj name="Equation" r:id="rId9" imgW="2705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8924" y="2438400"/>
                        <a:ext cx="8550276" cy="803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623" y="3124200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Spin selection rules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918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0081"/>
          <a:stretch>
            <a:fillRect/>
          </a:stretch>
        </p:blipFill>
        <p:spPr bwMode="auto">
          <a:xfrm>
            <a:off x="49213" y="995363"/>
            <a:ext cx="9094787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0100" y="5029200"/>
            <a:ext cx="19177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Symbol" panose="05050102010706020507" pitchFamily="18" charset="2"/>
              </a:rPr>
              <a:t>DK=1,pp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&lt;b</a:t>
            </a:r>
            <a:r>
              <a:rPr lang="en-GB" sz="24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31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&gt;=0</a:t>
            </a:r>
            <a:endParaRPr lang="en-GB" sz="2400" b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4551" y="5048250"/>
            <a:ext cx="18669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Symbol" panose="05050102010706020507" pitchFamily="18" charset="2"/>
              </a:rPr>
              <a:t>DK=3,pp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&lt;b</a:t>
            </a:r>
            <a:r>
              <a:rPr lang="en-GB" sz="24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33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&gt;=0</a:t>
            </a:r>
            <a:endParaRPr lang="en-GB" sz="2400" dirty="0">
              <a:solidFill>
                <a:srgbClr val="FF0000"/>
              </a:solidFill>
              <a:latin typeface="Symbol" panose="05050102010706020507" pitchFamily="18" charset="2"/>
              <a:sym typeface="Symbol"/>
            </a:endParaRPr>
          </a:p>
          <a:p>
            <a:pPr algn="ctr">
              <a:defRPr/>
            </a:pPr>
            <a:r>
              <a:rPr lang="en-GB" sz="2400" dirty="0">
                <a:latin typeface="+mn-lt"/>
                <a:sym typeface="Symbol"/>
              </a:rPr>
              <a:t>isomer</a:t>
            </a:r>
            <a:endParaRPr lang="en-GB" sz="2400" dirty="0">
              <a:latin typeface="+mn-lt"/>
            </a:endParaRP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190926" y="5105400"/>
            <a:ext cx="1914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2"/>
                </a:solidFill>
              </a:rPr>
              <a:t>Ground state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solidFill>
                  <a:schemeClr val="tx2"/>
                </a:solidFill>
              </a:rPr>
              <a:t>rigid rotor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2951" y="5048250"/>
            <a:ext cx="18669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Symbol" panose="05050102010706020507" pitchFamily="18" charset="2"/>
              </a:rPr>
              <a:t>DK=1,pp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&lt;b</a:t>
            </a:r>
            <a:r>
              <a:rPr lang="en-GB" sz="24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31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&gt; =0</a:t>
            </a:r>
            <a:endParaRPr lang="en-GB" sz="2400" dirty="0">
              <a:solidFill>
                <a:srgbClr val="FF0000"/>
              </a:solidFill>
              <a:latin typeface="Symbol" panose="05050102010706020507" pitchFamily="18" charset="2"/>
              <a:sym typeface="Symbol"/>
            </a:endParaRPr>
          </a:p>
          <a:p>
            <a:pPr algn="ctr">
              <a:defRPr/>
            </a:pPr>
            <a:endParaRPr lang="en-GB" sz="2400" dirty="0">
              <a:latin typeface="+mn-lt"/>
            </a:endParaRPr>
          </a:p>
        </p:txBody>
      </p:sp>
      <p:cxnSp>
        <p:nvCxnSpPr>
          <p:cNvPr id="36871" name="Straight Connector 3"/>
          <p:cNvCxnSpPr>
            <a:cxnSpLocks noChangeShapeType="1"/>
          </p:cNvCxnSpPr>
          <p:nvPr/>
        </p:nvCxnSpPr>
        <p:spPr bwMode="auto">
          <a:xfrm>
            <a:off x="2819400" y="4181475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Connector 19"/>
          <p:cNvCxnSpPr>
            <a:cxnSpLocks noChangeShapeType="1"/>
          </p:cNvCxnSpPr>
          <p:nvPr/>
        </p:nvCxnSpPr>
        <p:spPr bwMode="auto">
          <a:xfrm flipH="1">
            <a:off x="2819400" y="4181475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3"/>
          <p:cNvCxnSpPr>
            <a:cxnSpLocks noChangeShapeType="1"/>
          </p:cNvCxnSpPr>
          <p:nvPr/>
        </p:nvCxnSpPr>
        <p:spPr bwMode="auto">
          <a:xfrm>
            <a:off x="5105400" y="3495675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19"/>
          <p:cNvCxnSpPr>
            <a:cxnSpLocks noChangeShapeType="1"/>
          </p:cNvCxnSpPr>
          <p:nvPr/>
        </p:nvCxnSpPr>
        <p:spPr bwMode="auto">
          <a:xfrm flipH="1">
            <a:off x="5105400" y="3495675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3"/>
          <p:cNvCxnSpPr>
            <a:cxnSpLocks noChangeShapeType="1"/>
          </p:cNvCxnSpPr>
          <p:nvPr/>
        </p:nvCxnSpPr>
        <p:spPr bwMode="auto">
          <a:xfrm>
            <a:off x="7467600" y="2505075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19"/>
          <p:cNvCxnSpPr>
            <a:cxnSpLocks noChangeShapeType="1"/>
          </p:cNvCxnSpPr>
          <p:nvPr/>
        </p:nvCxnSpPr>
        <p:spPr bwMode="auto">
          <a:xfrm flipH="1">
            <a:off x="7467600" y="2505075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1752600" y="152400"/>
            <a:ext cx="553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000" baseline="30000" dirty="0">
                <a:solidFill>
                  <a:srgbClr val="0000FF"/>
                </a:solidFill>
              </a:rPr>
              <a:t>235</a:t>
            </a:r>
            <a:r>
              <a:rPr lang="en-GB" altLang="en-US" sz="4000" dirty="0">
                <a:solidFill>
                  <a:srgbClr val="0000FF"/>
                </a:solidFill>
              </a:rPr>
              <a:t>U (not coupled bands)</a:t>
            </a: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2738438" y="1209675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chemeClr val="tx2"/>
                </a:solidFill>
              </a:rPr>
              <a:t>K</a:t>
            </a:r>
            <a:r>
              <a:rPr lang="en-GB" altLang="en-US" sz="2800" b="0" baseline="300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>
                <a:solidFill>
                  <a:schemeClr val="tx2"/>
                </a:solidFill>
              </a:rPr>
              <a:t>=1/2+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36879" name="Rectangle 18"/>
          <p:cNvSpPr>
            <a:spLocks noChangeArrowheads="1"/>
          </p:cNvSpPr>
          <p:nvPr/>
        </p:nvSpPr>
        <p:spPr bwMode="auto">
          <a:xfrm>
            <a:off x="4962525" y="914400"/>
            <a:ext cx="143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chemeClr val="tx2"/>
                </a:solidFill>
              </a:rPr>
              <a:t>K</a:t>
            </a:r>
            <a:r>
              <a:rPr lang="en-GB" altLang="en-US" sz="2800" b="0" baseline="300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>
                <a:solidFill>
                  <a:schemeClr val="tx2"/>
                </a:solidFill>
              </a:rPr>
              <a:t>=5/2+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36880" name="Rectangle 19"/>
          <p:cNvSpPr>
            <a:spLocks noChangeArrowheads="1"/>
          </p:cNvSpPr>
          <p:nvPr/>
        </p:nvSpPr>
        <p:spPr bwMode="auto">
          <a:xfrm>
            <a:off x="7315200" y="838200"/>
            <a:ext cx="143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chemeClr val="tx2"/>
                </a:solidFill>
              </a:rPr>
              <a:t>K</a:t>
            </a:r>
            <a:r>
              <a:rPr lang="en-GB" altLang="en-US" sz="2800" b="0" baseline="300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>
                <a:solidFill>
                  <a:schemeClr val="tx2"/>
                </a:solidFill>
              </a:rPr>
              <a:t>=5/2+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36881" name="Rectangle 20"/>
          <p:cNvSpPr>
            <a:spLocks noChangeArrowheads="1"/>
          </p:cNvSpPr>
          <p:nvPr/>
        </p:nvSpPr>
        <p:spPr bwMode="auto">
          <a:xfrm>
            <a:off x="385763" y="90487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 err="1">
                <a:solidFill>
                  <a:schemeClr val="tx2"/>
                </a:solidFill>
              </a:rPr>
              <a:t>K</a:t>
            </a:r>
            <a:r>
              <a:rPr lang="en-GB" altLang="en-US" sz="2800" b="0" baseline="30000" dirty="0" err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 dirty="0">
                <a:solidFill>
                  <a:schemeClr val="tx2"/>
                </a:solidFill>
              </a:rPr>
              <a:t>=7/2-</a:t>
            </a:r>
            <a:endParaRPr lang="en-GB" alt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9144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0400" y="5181600"/>
            <a:ext cx="2209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DK=2,pp</a:t>
            </a:r>
            <a:r>
              <a:rPr lang="en-GB" sz="2400" dirty="0">
                <a:latin typeface="+mj-lt"/>
              </a:rPr>
              <a:t>’=+1</a:t>
            </a:r>
          </a:p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&lt; b</a:t>
            </a:r>
            <a:r>
              <a:rPr lang="en-GB" sz="2400" baseline="-25000" dirty="0">
                <a:latin typeface="Symbol" panose="05050102010706020507" pitchFamily="18" charset="2"/>
              </a:rPr>
              <a:t>22</a:t>
            </a:r>
            <a:r>
              <a:rPr lang="en-GB" sz="2400" dirty="0">
                <a:latin typeface="Symbol" panose="05050102010706020507" pitchFamily="18" charset="2"/>
              </a:rPr>
              <a:t>&gt;</a:t>
            </a:r>
            <a:r>
              <a:rPr lang="en-GB" sz="2400" b="0" dirty="0">
                <a:latin typeface="+mj-lt"/>
              </a:rPr>
              <a:t> non-axial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5181600"/>
            <a:ext cx="18669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Symbol" panose="05050102010706020507" pitchFamily="18" charset="2"/>
              </a:rPr>
              <a:t>DK=0,pp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&lt; b</a:t>
            </a:r>
            <a:r>
              <a:rPr lang="en-GB" sz="2400" baseline="-25000" dirty="0">
                <a:latin typeface="Symbol" panose="05050102010706020507" pitchFamily="18" charset="2"/>
              </a:rPr>
              <a:t>30</a:t>
            </a:r>
            <a:r>
              <a:rPr lang="en-GB" sz="2400" dirty="0">
                <a:latin typeface="Symbol" panose="05050102010706020507" pitchFamily="18" charset="2"/>
              </a:rPr>
              <a:t>&gt;</a:t>
            </a:r>
            <a:r>
              <a:rPr lang="en-GB" sz="2400" b="0" dirty="0"/>
              <a:t>  axial</a:t>
            </a:r>
            <a:endParaRPr lang="en-GB" sz="2400" dirty="0"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5181600"/>
            <a:ext cx="22860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DK=2,pp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&lt; b</a:t>
            </a:r>
            <a:r>
              <a:rPr lang="en-GB" sz="2400" baseline="-25000" dirty="0">
                <a:latin typeface="Symbol" panose="05050102010706020507" pitchFamily="18" charset="2"/>
              </a:rPr>
              <a:t>32</a:t>
            </a:r>
            <a:r>
              <a:rPr lang="en-GB" sz="2400" dirty="0">
                <a:latin typeface="Symbol" panose="05050102010706020507" pitchFamily="18" charset="2"/>
              </a:rPr>
              <a:t>&gt;  </a:t>
            </a:r>
            <a:r>
              <a:rPr lang="en-GB" sz="2400" b="0" dirty="0">
                <a:latin typeface="+mj-lt"/>
              </a:rPr>
              <a:t>non-axial</a:t>
            </a:r>
          </a:p>
        </p:txBody>
      </p:sp>
      <p:sp>
        <p:nvSpPr>
          <p:cNvPr id="37894" name="TextBox 10"/>
          <p:cNvSpPr txBox="1">
            <a:spLocks noChangeArrowheads="1"/>
          </p:cNvSpPr>
          <p:nvPr/>
        </p:nvSpPr>
        <p:spPr bwMode="auto">
          <a:xfrm>
            <a:off x="2209800" y="76200"/>
            <a:ext cx="483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000" baseline="30000" dirty="0">
                <a:solidFill>
                  <a:srgbClr val="0000FF"/>
                </a:solidFill>
              </a:rPr>
              <a:t>235</a:t>
            </a:r>
            <a:r>
              <a:rPr lang="en-GB" altLang="en-US" sz="4000" dirty="0">
                <a:solidFill>
                  <a:srgbClr val="0000FF"/>
                </a:solidFill>
              </a:rPr>
              <a:t>U (</a:t>
            </a:r>
            <a:r>
              <a:rPr lang="en-GB" altLang="en-US" sz="4000" dirty="0" smtClean="0">
                <a:solidFill>
                  <a:srgbClr val="0000FF"/>
                </a:solidFill>
              </a:rPr>
              <a:t>Coupled bands)</a:t>
            </a:r>
            <a:endParaRPr lang="en-GB" altLang="en-US" sz="4000" dirty="0">
              <a:solidFill>
                <a:srgbClr val="0000FF"/>
              </a:solidFill>
            </a:endParaRPr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2738438" y="762000"/>
            <a:ext cx="143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chemeClr val="tx2"/>
                </a:solidFill>
              </a:rPr>
              <a:t>K</a:t>
            </a:r>
            <a:r>
              <a:rPr lang="en-GB" altLang="en-US" sz="2800" b="0" baseline="300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>
                <a:solidFill>
                  <a:schemeClr val="tx2"/>
                </a:solidFill>
              </a:rPr>
              <a:t>=3/2+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4962525" y="762000"/>
            <a:ext cx="1438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chemeClr val="tx2"/>
                </a:solidFill>
              </a:rPr>
              <a:t>K</a:t>
            </a:r>
            <a:r>
              <a:rPr lang="en-GB" altLang="en-US" sz="2800" b="0" baseline="300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>
                <a:solidFill>
                  <a:schemeClr val="tx2"/>
                </a:solidFill>
              </a:rPr>
              <a:t>=7/2+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7396163" y="1838325"/>
            <a:ext cx="1357312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>
                <a:solidFill>
                  <a:schemeClr val="tx2"/>
                </a:solidFill>
              </a:rPr>
              <a:t>K</a:t>
            </a:r>
            <a:r>
              <a:rPr lang="en-GB" altLang="en-US" sz="2800" b="0" baseline="300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>
                <a:solidFill>
                  <a:schemeClr val="tx2"/>
                </a:solidFill>
              </a:rPr>
              <a:t>=3/2-</a:t>
            </a:r>
            <a:endParaRPr lang="en-GB" altLang="en-US" sz="2800">
              <a:solidFill>
                <a:schemeClr val="tx2"/>
              </a:solidFill>
            </a:endParaRPr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385763" y="762000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0" dirty="0" err="1">
                <a:solidFill>
                  <a:schemeClr val="tx2"/>
                </a:solidFill>
              </a:rPr>
              <a:t>K</a:t>
            </a:r>
            <a:r>
              <a:rPr lang="en-GB" altLang="en-US" sz="2800" b="0" baseline="30000" dirty="0" err="1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800" b="0" dirty="0">
                <a:solidFill>
                  <a:schemeClr val="tx2"/>
                </a:solidFill>
              </a:rPr>
              <a:t>=7/2-</a:t>
            </a:r>
            <a:endParaRPr lang="en-GB" altLang="en-US" sz="2800" dirty="0">
              <a:solidFill>
                <a:schemeClr val="tx2"/>
              </a:solidFill>
            </a:endParaRPr>
          </a:p>
        </p:txBody>
      </p:sp>
      <p:sp>
        <p:nvSpPr>
          <p:cNvPr id="37899" name="TextBox 15"/>
          <p:cNvSpPr txBox="1">
            <a:spLocks noChangeArrowheads="1"/>
          </p:cNvSpPr>
          <p:nvPr/>
        </p:nvSpPr>
        <p:spPr bwMode="auto">
          <a:xfrm>
            <a:off x="142875" y="5181600"/>
            <a:ext cx="1914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2"/>
                </a:solidFill>
              </a:rPr>
              <a:t>Ground state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0" dirty="0">
                <a:solidFill>
                  <a:schemeClr val="tx2"/>
                </a:solidFill>
              </a:rPr>
              <a:t>rigid rotor</a:t>
            </a:r>
          </a:p>
        </p:txBody>
      </p:sp>
    </p:spTree>
    <p:extLst>
      <p:ext uri="{BB962C8B-B14F-4D97-AF65-F5344CB8AC3E}">
        <p14:creationId xmlns:p14="http://schemas.microsoft.com/office/powerpoint/2010/main" val="6429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963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1752600" y="0"/>
            <a:ext cx="53751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4000" baseline="30000" dirty="0">
                <a:solidFill>
                  <a:srgbClr val="0000FF"/>
                </a:solidFill>
              </a:rPr>
              <a:t>239</a:t>
            </a:r>
            <a:r>
              <a:rPr lang="en-GB" altLang="en-US" sz="4000" dirty="0">
                <a:solidFill>
                  <a:srgbClr val="0000FF"/>
                </a:solidFill>
              </a:rPr>
              <a:t>Pu </a:t>
            </a:r>
            <a:r>
              <a:rPr lang="en-GB" altLang="en-US" sz="4000" dirty="0" smtClean="0">
                <a:solidFill>
                  <a:srgbClr val="0000FF"/>
                </a:solidFill>
              </a:rPr>
              <a:t>(coupling scheme)</a:t>
            </a:r>
            <a:endParaRPr lang="en-GB" altLang="en-US" sz="4000" dirty="0">
              <a:solidFill>
                <a:srgbClr val="0000FF"/>
              </a:solidFill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134937" y="5410200"/>
            <a:ext cx="189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</a:rPr>
              <a:t>GS, K</a:t>
            </a:r>
            <a:r>
              <a:rPr lang="en-GB" altLang="en-US" sz="2400">
                <a:solidFill>
                  <a:schemeClr val="tx2"/>
                </a:solidFill>
                <a:latin typeface="Symbol" pitchFamily="18" charset="2"/>
              </a:rPr>
              <a:t>p</a:t>
            </a:r>
            <a:r>
              <a:rPr lang="en-GB" altLang="en-US" sz="2400">
                <a:solidFill>
                  <a:schemeClr val="tx2"/>
                </a:solidFill>
              </a:rPr>
              <a:t>=1/2+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3093" y="5418138"/>
            <a:ext cx="18669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Symbol" panose="05050102010706020507" pitchFamily="18" charset="2"/>
              </a:rPr>
              <a:t>DK=0,pp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&lt; b</a:t>
            </a:r>
            <a:r>
              <a:rPr lang="en-GB" sz="2400" baseline="-25000" dirty="0">
                <a:latin typeface="Symbol" panose="05050102010706020507" pitchFamily="18" charset="2"/>
              </a:rPr>
              <a:t>30</a:t>
            </a:r>
            <a:r>
              <a:rPr lang="en-GB" sz="2400" dirty="0">
                <a:latin typeface="Symbol" panose="05050102010706020507" pitchFamily="18" charset="2"/>
              </a:rPr>
              <a:t>&gt;</a:t>
            </a:r>
            <a:r>
              <a:rPr lang="en-GB" sz="2400" b="0" dirty="0">
                <a:latin typeface="+mj-lt"/>
              </a:rPr>
              <a:t>  axial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3662" y="5410200"/>
            <a:ext cx="18669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>
                <a:latin typeface="Symbol" panose="05050102010706020507" pitchFamily="18" charset="2"/>
              </a:rPr>
              <a:t>DK=3,pp</a:t>
            </a:r>
            <a:r>
              <a:rPr lang="en-GB" sz="2400" dirty="0">
                <a:latin typeface="+mj-lt"/>
              </a:rPr>
              <a:t>’=-1</a:t>
            </a:r>
          </a:p>
          <a:p>
            <a:pPr algn="ctr">
              <a:defRPr/>
            </a:pP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&lt; b</a:t>
            </a:r>
            <a:r>
              <a:rPr lang="en-GB" sz="2400" baseline="-25000" dirty="0">
                <a:solidFill>
                  <a:srgbClr val="FF0000"/>
                </a:solidFill>
                <a:latin typeface="Symbol" panose="05050102010706020507" pitchFamily="18" charset="2"/>
              </a:rPr>
              <a:t>33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&gt; =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 0</a:t>
            </a:r>
            <a:endParaRPr lang="en-GB" sz="2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2187" y="5410200"/>
            <a:ext cx="22860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DK=2,pp</a:t>
            </a:r>
            <a:r>
              <a:rPr lang="en-GB" sz="2400" dirty="0">
                <a:latin typeface="+mj-lt"/>
              </a:rPr>
              <a:t>’=+1</a:t>
            </a:r>
          </a:p>
          <a:p>
            <a:pPr algn="ctr">
              <a:defRPr/>
            </a:pPr>
            <a:r>
              <a:rPr lang="en-GB" sz="2400" dirty="0">
                <a:latin typeface="Symbol" panose="05050102010706020507" pitchFamily="18" charset="2"/>
              </a:rPr>
              <a:t>&lt; b</a:t>
            </a:r>
            <a:r>
              <a:rPr lang="en-GB" sz="2400" baseline="-25000" dirty="0">
                <a:latin typeface="Symbol" panose="05050102010706020507" pitchFamily="18" charset="2"/>
              </a:rPr>
              <a:t>22</a:t>
            </a:r>
            <a:r>
              <a:rPr lang="en-GB" sz="2400" dirty="0">
                <a:latin typeface="Symbol" panose="05050102010706020507" pitchFamily="18" charset="2"/>
              </a:rPr>
              <a:t>&gt;  </a:t>
            </a:r>
            <a:r>
              <a:rPr lang="en-GB" sz="2400" b="0" dirty="0">
                <a:latin typeface="+mj-lt"/>
              </a:rPr>
              <a:t>non-axial</a:t>
            </a:r>
          </a:p>
        </p:txBody>
      </p:sp>
      <p:cxnSp>
        <p:nvCxnSpPr>
          <p:cNvPr id="38920" name="Straight Connector 3"/>
          <p:cNvCxnSpPr>
            <a:cxnSpLocks noChangeShapeType="1"/>
          </p:cNvCxnSpPr>
          <p:nvPr/>
        </p:nvCxnSpPr>
        <p:spPr bwMode="auto">
          <a:xfrm>
            <a:off x="5638800" y="914400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19"/>
          <p:cNvCxnSpPr>
            <a:cxnSpLocks noChangeShapeType="1"/>
          </p:cNvCxnSpPr>
          <p:nvPr/>
        </p:nvCxnSpPr>
        <p:spPr bwMode="auto">
          <a:xfrm flipH="1">
            <a:off x="5638800" y="914400"/>
            <a:ext cx="762000" cy="60960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72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3429000" cy="6096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00FF"/>
                </a:solidFill>
              </a:rPr>
              <a:t>Motivation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8600" y="13716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b="0" dirty="0" smtClean="0"/>
              <a:t>High </a:t>
            </a:r>
            <a:r>
              <a:rPr lang="en-GB" altLang="en-US" sz="2400" b="0" dirty="0"/>
              <a:t>accuracy requirements were placed on </a:t>
            </a:r>
            <a:r>
              <a:rPr lang="en-GB" altLang="en-US" sz="2400" b="0" dirty="0">
                <a:solidFill>
                  <a:srgbClr val="FF0000"/>
                </a:solidFill>
              </a:rPr>
              <a:t>inelastic </a:t>
            </a:r>
            <a:r>
              <a:rPr lang="en-GB" altLang="en-US" sz="2400" b="0" dirty="0" smtClean="0">
                <a:solidFill>
                  <a:srgbClr val="FF0000"/>
                </a:solidFill>
              </a:rPr>
              <a:t>cross-sections </a:t>
            </a:r>
            <a:r>
              <a:rPr lang="en-GB" altLang="en-US" sz="2400" b="0" baseline="30000" dirty="0">
                <a:solidFill>
                  <a:srgbClr val="FF0000"/>
                </a:solidFill>
              </a:rPr>
              <a:t>238</a:t>
            </a:r>
            <a:r>
              <a:rPr lang="en-GB" altLang="en-US" sz="2400" b="0" dirty="0">
                <a:solidFill>
                  <a:srgbClr val="FF0000"/>
                </a:solidFill>
              </a:rPr>
              <a:t>U(</a:t>
            </a:r>
            <a:r>
              <a:rPr lang="en-GB" altLang="en-US" sz="2400" b="0" dirty="0" err="1">
                <a:solidFill>
                  <a:srgbClr val="FF0000"/>
                </a:solidFill>
              </a:rPr>
              <a:t>n,inl</a:t>
            </a:r>
            <a:r>
              <a:rPr lang="en-GB" altLang="en-US" sz="2400" b="0" dirty="0">
                <a:solidFill>
                  <a:srgbClr val="FF0000"/>
                </a:solidFill>
              </a:rPr>
              <a:t>)</a:t>
            </a:r>
            <a:r>
              <a:rPr lang="en-GB" altLang="en-US" sz="2400" b="0" dirty="0"/>
              <a:t> in the whole energy range up to 20 </a:t>
            </a:r>
            <a:r>
              <a:rPr lang="en-GB" altLang="en-US" sz="2400" b="0" dirty="0" smtClean="0"/>
              <a:t>MeV (</a:t>
            </a:r>
            <a:r>
              <a:rPr lang="en-GB" altLang="en-US" sz="2400" i="1" dirty="0" smtClean="0"/>
              <a:t>OECD/NEA WPEC Subgroup 26, NEA, 2008 )</a:t>
            </a:r>
            <a:r>
              <a:rPr lang="en-GB" altLang="en-US" sz="2400" b="0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GB" altLang="en-US" sz="2400" b="0" dirty="0" smtClean="0"/>
              <a:t>Changes in PFNS may lead to changes in evaluated inelastic cross sections which are discrepant (cf. </a:t>
            </a:r>
            <a:r>
              <a:rPr lang="en-GB" altLang="en-US" sz="2400" dirty="0" smtClean="0"/>
              <a:t>INDC(NDS)-059</a:t>
            </a:r>
            <a:r>
              <a:rPr lang="en-GB" altLang="en-US" sz="2400" b="0" dirty="0" smtClean="0"/>
              <a:t>7 (2012))</a:t>
            </a:r>
            <a:endParaRPr lang="en-GB" altLang="en-US" sz="2400" b="0" dirty="0"/>
          </a:p>
          <a:p>
            <a:pPr algn="just" eaLnBrk="1" hangingPunct="1">
              <a:buFontTx/>
              <a:buNone/>
            </a:pPr>
            <a:endParaRPr lang="en-GB" altLang="en-US" sz="2400" dirty="0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533400" y="3536950"/>
            <a:ext cx="1484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2"/>
                </a:solidFill>
              </a:rPr>
              <a:t>Physics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533400" y="786825"/>
            <a:ext cx="1027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2"/>
                </a:solidFill>
              </a:rPr>
              <a:t>Data</a:t>
            </a: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228600" y="41910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GB" altLang="en-US" sz="2400" b="0" dirty="0" smtClean="0"/>
              <a:t>Better </a:t>
            </a:r>
            <a:r>
              <a:rPr lang="en-GB" altLang="en-US" sz="2400" b="0" dirty="0"/>
              <a:t>nuclear structure </a:t>
            </a:r>
            <a:r>
              <a:rPr lang="en-GB" altLang="en-US" sz="2400" b="0" dirty="0" smtClean="0"/>
              <a:t>should be used in reaction calculations for heavy nuclei (beyond rigid-rotor and vibrational models)</a:t>
            </a:r>
            <a:endParaRPr lang="en-GB" altLang="en-US" sz="2400" b="0" dirty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GB" altLang="en-US" sz="2400" b="0" dirty="0" smtClean="0"/>
              <a:t>Extended </a:t>
            </a:r>
            <a:r>
              <a:rPr lang="en-GB" altLang="en-US" sz="2400" b="0" dirty="0"/>
              <a:t>multi-band coupling </a:t>
            </a:r>
            <a:r>
              <a:rPr lang="en-GB" altLang="en-US" sz="2400" b="0" dirty="0" smtClean="0"/>
              <a:t>needed with “consistent” coupling</a:t>
            </a:r>
          </a:p>
          <a:p>
            <a:pPr marL="0" indent="0" algn="just" eaLnBrk="1" hangingPunct="1">
              <a:buNone/>
            </a:pPr>
            <a:r>
              <a:rPr lang="en-GB" altLang="en-US" sz="2400" b="0" dirty="0"/>
              <a:t> </a:t>
            </a:r>
            <a:r>
              <a:rPr lang="en-GB" altLang="en-US" sz="2400" b="0" dirty="0" smtClean="0"/>
              <a:t>    (i.e. able to reproduce OM observables for a given CC scheme) </a:t>
            </a:r>
            <a:endParaRPr lang="en-GB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35" y="1574231"/>
            <a:ext cx="4051465" cy="337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pPr eaLnBrk="1" hangingPunct="1"/>
            <a:r>
              <a:rPr lang="de-AT" altLang="en-US" b="1" dirty="0" smtClean="0">
                <a:solidFill>
                  <a:srgbClr val="0000FF"/>
                </a:solidFill>
              </a:rPr>
              <a:t>DCC OMP LSQ fit </a:t>
            </a:r>
            <a:r>
              <a:rPr lang="de-AT" altLang="en-US" b="1" dirty="0" err="1" smtClean="0">
                <a:solidFill>
                  <a:srgbClr val="0000FF"/>
                </a:solidFill>
              </a:rPr>
              <a:t>for</a:t>
            </a:r>
            <a:r>
              <a:rPr lang="de-AT" altLang="en-US" b="1" dirty="0" smtClean="0">
                <a:solidFill>
                  <a:srgbClr val="0000FF"/>
                </a:solidFill>
              </a:rPr>
              <a:t> all “</a:t>
            </a:r>
            <a:r>
              <a:rPr lang="de-AT" altLang="en-US" b="1" dirty="0" err="1" smtClean="0">
                <a:solidFill>
                  <a:srgbClr val="0000FF"/>
                </a:solidFill>
              </a:rPr>
              <a:t>optical</a:t>
            </a:r>
            <a:r>
              <a:rPr lang="de-AT" altLang="en-US" b="1" dirty="0" smtClean="0">
                <a:solidFill>
                  <a:srgbClr val="0000FF"/>
                </a:solidFill>
              </a:rPr>
              <a:t>“ observables (</a:t>
            </a:r>
            <a:r>
              <a:rPr lang="de-AT" altLang="en-US" b="1" dirty="0" err="1" smtClean="0">
                <a:solidFill>
                  <a:srgbClr val="0000FF"/>
                </a:solidFill>
              </a:rPr>
              <a:t>n,n</a:t>
            </a:r>
            <a:r>
              <a:rPr lang="de-AT" altLang="en-US" b="1" dirty="0" smtClean="0">
                <a:solidFill>
                  <a:srgbClr val="0000FF"/>
                </a:solidFill>
              </a:rPr>
              <a:t>);(</a:t>
            </a:r>
            <a:r>
              <a:rPr lang="de-AT" altLang="en-US" b="1" dirty="0" err="1" smtClean="0">
                <a:solidFill>
                  <a:srgbClr val="0000FF"/>
                </a:solidFill>
              </a:rPr>
              <a:t>p,p</a:t>
            </a:r>
            <a:r>
              <a:rPr lang="de-AT" altLang="en-US" b="1" dirty="0" smtClean="0">
                <a:solidFill>
                  <a:srgbClr val="0000FF"/>
                </a:solidFill>
              </a:rPr>
              <a:t>);(</a:t>
            </a:r>
            <a:r>
              <a:rPr lang="de-AT" altLang="en-US" b="1" dirty="0" err="1" smtClean="0">
                <a:solidFill>
                  <a:srgbClr val="0000FF"/>
                </a:solidFill>
              </a:rPr>
              <a:t>p,n</a:t>
            </a:r>
            <a:r>
              <a:rPr lang="de-AT" altLang="en-US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584" y="5181600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/>
              <a:t>RIPL 2408 OMP: rigid rotor</a:t>
            </a:r>
          </a:p>
          <a:p>
            <a:pPr algn="l"/>
            <a:r>
              <a:rPr lang="en-GB" altLang="en-US" sz="1800" b="0" dirty="0" smtClean="0"/>
              <a:t>R.C., </a:t>
            </a:r>
            <a:r>
              <a:rPr lang="en-GB" sz="1800" b="0" dirty="0" err="1" smtClean="0"/>
              <a:t>S.Chiba</a:t>
            </a:r>
            <a:r>
              <a:rPr lang="en-GB" sz="1800" b="0" dirty="0" smtClean="0"/>
              <a:t>, </a:t>
            </a:r>
            <a:r>
              <a:rPr lang="en-GB" sz="1800" b="0" dirty="0" err="1" smtClean="0"/>
              <a:t>E.Sh</a:t>
            </a:r>
            <a:r>
              <a:rPr lang="en-GB" sz="1800" b="0" dirty="0" smtClean="0"/>
              <a:t>. </a:t>
            </a:r>
            <a:r>
              <a:rPr lang="en-GB" sz="1800" b="0" dirty="0" err="1" smtClean="0"/>
              <a:t>Soukhovitskii</a:t>
            </a:r>
            <a:r>
              <a:rPr lang="en-GB" sz="1800" b="0" dirty="0" smtClean="0"/>
              <a:t>, J.M. Quesada, E. </a:t>
            </a:r>
            <a:r>
              <a:rPr lang="en-GB" sz="1800" b="0" dirty="0" err="1" smtClean="0"/>
              <a:t>Bauge</a:t>
            </a:r>
            <a:r>
              <a:rPr lang="en-GB" altLang="en-US" sz="1800" b="0" dirty="0" smtClean="0"/>
              <a:t>, </a:t>
            </a:r>
            <a:r>
              <a:rPr lang="en-US" altLang="en-US" sz="1800" b="0" dirty="0" err="1" smtClean="0"/>
              <a:t>Jnst</a:t>
            </a:r>
            <a:r>
              <a:rPr lang="en-US" altLang="en-US" sz="1800" b="0" dirty="0" smtClean="0"/>
              <a:t> </a:t>
            </a:r>
            <a:r>
              <a:rPr lang="en-US" altLang="en-US" sz="1800" dirty="0" smtClean="0"/>
              <a:t>45</a:t>
            </a:r>
            <a:r>
              <a:rPr lang="en-US" altLang="en-US" sz="1800" b="0" dirty="0" smtClean="0"/>
              <a:t> (2008) 333–340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170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82000" cy="609600"/>
          </a:xfrm>
        </p:spPr>
        <p:txBody>
          <a:bodyPr/>
          <a:lstStyle/>
          <a:p>
            <a:pPr eaLnBrk="1" hangingPunct="1"/>
            <a:r>
              <a:rPr lang="de-AT" altLang="en-US" b="1" dirty="0" smtClean="0">
                <a:solidFill>
                  <a:srgbClr val="0000FF"/>
                </a:solidFill>
              </a:rPr>
              <a:t>DCC OMP </a:t>
            </a:r>
            <a:r>
              <a:rPr lang="de-AT" altLang="en-US" b="1" dirty="0" err="1" smtClean="0">
                <a:solidFill>
                  <a:srgbClr val="0000FF"/>
                </a:solidFill>
              </a:rPr>
              <a:t>low-energy</a:t>
            </a:r>
            <a:r>
              <a:rPr lang="de-AT" altLang="en-US" b="1" dirty="0" smtClean="0">
                <a:solidFill>
                  <a:srgbClr val="0000FF"/>
                </a:solidFill>
              </a:rPr>
              <a:t> observables</a:t>
            </a:r>
          </a:p>
        </p:txBody>
      </p:sp>
      <p:sp>
        <p:nvSpPr>
          <p:cNvPr id="27718" name="TextBox 5"/>
          <p:cNvSpPr txBox="1">
            <a:spLocks noChangeArrowheads="1"/>
          </p:cNvSpPr>
          <p:nvPr/>
        </p:nvSpPr>
        <p:spPr bwMode="auto">
          <a:xfrm>
            <a:off x="407823" y="4920294"/>
            <a:ext cx="8964777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en-US" sz="1600" dirty="0" smtClean="0"/>
              <a:t>RIPL-3: R.C</a:t>
            </a:r>
            <a:r>
              <a:rPr lang="de-AT" altLang="en-US" sz="1600" dirty="0"/>
              <a:t>. </a:t>
            </a:r>
            <a:r>
              <a:rPr lang="de-AT" altLang="en-US" sz="1600" b="0" dirty="0"/>
              <a:t>et al,</a:t>
            </a:r>
            <a:r>
              <a:rPr lang="de-AT" altLang="en-US" sz="1600" dirty="0"/>
              <a:t> </a:t>
            </a:r>
            <a:r>
              <a:rPr lang="de-AT" altLang="en-US" sz="1600" b="0" dirty="0" err="1"/>
              <a:t>Nucl</a:t>
            </a:r>
            <a:r>
              <a:rPr lang="de-AT" altLang="en-US" sz="1600" b="0" dirty="0"/>
              <a:t>. Data Sheets </a:t>
            </a:r>
            <a:r>
              <a:rPr lang="en-US" altLang="en-US" sz="1600" dirty="0">
                <a:solidFill>
                  <a:schemeClr val="tx2"/>
                </a:solidFill>
              </a:rPr>
              <a:t>110 </a:t>
            </a:r>
            <a:r>
              <a:rPr lang="en-US" altLang="en-US" sz="1600" b="0" dirty="0">
                <a:solidFill>
                  <a:schemeClr val="tx2"/>
                </a:solidFill>
              </a:rPr>
              <a:t>(2009) 3107–3214, online at </a:t>
            </a:r>
            <a:r>
              <a:rPr lang="en-US" altLang="en-US" sz="1600" b="0" dirty="0">
                <a:solidFill>
                  <a:schemeClr val="tx2"/>
                </a:solidFill>
                <a:hlinkClick r:id="rId3"/>
              </a:rPr>
              <a:t>http://www-nds.iaea.org/RIPL-3</a:t>
            </a:r>
            <a:r>
              <a:rPr lang="en-US" altLang="en-US" sz="1600" b="0" dirty="0">
                <a:solidFill>
                  <a:schemeClr val="tx2"/>
                </a:solidFill>
              </a:rPr>
              <a:t> </a:t>
            </a:r>
            <a:endParaRPr lang="de-AT" altLang="en-US" sz="16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 smtClean="0">
                <a:solidFill>
                  <a:schemeClr val="tx2"/>
                </a:solidFill>
              </a:rPr>
              <a:t>Yu.V</a:t>
            </a:r>
            <a:r>
              <a:rPr lang="en-US" altLang="en-US" sz="1600" b="0" dirty="0">
                <a:solidFill>
                  <a:schemeClr val="tx2"/>
                </a:solidFill>
              </a:rPr>
              <a:t>. </a:t>
            </a:r>
            <a:r>
              <a:rPr lang="en-US" altLang="en-US" sz="1600" b="0" dirty="0" err="1">
                <a:solidFill>
                  <a:schemeClr val="tx2"/>
                </a:solidFill>
              </a:rPr>
              <a:t>Porodzinskij</a:t>
            </a:r>
            <a:r>
              <a:rPr lang="en-US" altLang="en-US" sz="1600" b="0" dirty="0">
                <a:solidFill>
                  <a:schemeClr val="tx2"/>
                </a:solidFill>
              </a:rPr>
              <a:t>, </a:t>
            </a:r>
            <a:r>
              <a:rPr lang="en-US" altLang="en-US" sz="1600" b="0" dirty="0" err="1">
                <a:solidFill>
                  <a:schemeClr val="tx2"/>
                </a:solidFill>
              </a:rPr>
              <a:t>E.Sh</a:t>
            </a:r>
            <a:r>
              <a:rPr lang="en-US" altLang="en-US" sz="1600" b="0" dirty="0">
                <a:solidFill>
                  <a:schemeClr val="tx2"/>
                </a:solidFill>
              </a:rPr>
              <a:t>. </a:t>
            </a:r>
            <a:r>
              <a:rPr lang="en-US" altLang="en-US" sz="1600" b="0" dirty="0" err="1">
                <a:solidFill>
                  <a:schemeClr val="tx2"/>
                </a:solidFill>
              </a:rPr>
              <a:t>Sukhovitskij</a:t>
            </a:r>
            <a:r>
              <a:rPr lang="en-US" altLang="en-US" sz="1600" b="0" dirty="0">
                <a:solidFill>
                  <a:schemeClr val="tx2"/>
                </a:solidFill>
              </a:rPr>
              <a:t> and V.M. </a:t>
            </a:r>
            <a:r>
              <a:rPr lang="en-US" altLang="en-US" sz="1600" b="0" dirty="0" err="1">
                <a:solidFill>
                  <a:schemeClr val="tx2"/>
                </a:solidFill>
              </a:rPr>
              <a:t>Maslov</a:t>
            </a:r>
            <a:r>
              <a:rPr lang="en-US" altLang="en-US" sz="1600" b="0" dirty="0">
                <a:solidFill>
                  <a:schemeClr val="tx2"/>
                </a:solidFill>
              </a:rPr>
              <a:t>, </a:t>
            </a:r>
            <a:r>
              <a:rPr lang="en-US" altLang="en-US" sz="1600" dirty="0">
                <a:solidFill>
                  <a:schemeClr val="tx2"/>
                </a:solidFill>
              </a:rPr>
              <a:t>INDC(BLR)-012</a:t>
            </a:r>
            <a:r>
              <a:rPr lang="en-US" altLang="en-US" sz="1600" b="0" dirty="0">
                <a:solidFill>
                  <a:schemeClr val="tx2"/>
                </a:solidFill>
              </a:rPr>
              <a:t>, IAEA, </a:t>
            </a:r>
            <a:r>
              <a:rPr lang="en-US" altLang="en-US" sz="1600" b="0" dirty="0" smtClean="0">
                <a:solidFill>
                  <a:schemeClr val="tx2"/>
                </a:solidFill>
              </a:rPr>
              <a:t>1997</a:t>
            </a:r>
          </a:p>
          <a:p>
            <a:pPr>
              <a:buNone/>
            </a:pPr>
            <a:r>
              <a:rPr lang="en-GB" sz="1600" b="0" dirty="0" smtClean="0"/>
              <a:t>S.F. </a:t>
            </a:r>
            <a:r>
              <a:rPr lang="en-GB" sz="1600" b="0" dirty="0" err="1" smtClean="0"/>
              <a:t>Mughabghab</a:t>
            </a:r>
            <a:r>
              <a:rPr lang="en-GB" sz="1600" b="0" dirty="0" smtClean="0"/>
              <a:t>, Atlas of Neutron Resonances, 5th edition, Elsevier, Amsterdam, 2006.</a:t>
            </a:r>
          </a:p>
          <a:p>
            <a:pPr>
              <a:buNone/>
            </a:pPr>
            <a:r>
              <a:rPr lang="en-GB" sz="1600" b="0" dirty="0" smtClean="0"/>
              <a:t>Cross Section Evaluation Working Group 1991 Report </a:t>
            </a:r>
            <a:r>
              <a:rPr lang="en-GB" sz="1600" dirty="0" smtClean="0"/>
              <a:t>BNL-NCS-17541</a:t>
            </a:r>
            <a:r>
              <a:rPr lang="en-GB" sz="1600" b="0" dirty="0" smtClean="0"/>
              <a:t> (ENDF201).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27719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6477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0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5" b="-11109"/>
          <a:stretch/>
        </p:blipFill>
        <p:spPr bwMode="auto">
          <a:xfrm>
            <a:off x="76200" y="1013899"/>
            <a:ext cx="8991600" cy="523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82000" cy="609600"/>
          </a:xfrm>
        </p:spPr>
        <p:txBody>
          <a:bodyPr/>
          <a:lstStyle/>
          <a:p>
            <a:pPr eaLnBrk="1" hangingPunct="1"/>
            <a:r>
              <a:rPr lang="de-AT" altLang="en-US" b="1" dirty="0" smtClean="0">
                <a:solidFill>
                  <a:srgbClr val="0000FF"/>
                </a:solidFill>
              </a:rPr>
              <a:t>New DCC OMP </a:t>
            </a:r>
            <a:r>
              <a:rPr lang="de-AT" altLang="en-US" b="1" dirty="0" err="1" smtClean="0">
                <a:solidFill>
                  <a:srgbClr val="0000FF"/>
                </a:solidFill>
              </a:rPr>
              <a:t>parameterization</a:t>
            </a:r>
            <a:endParaRPr lang="de-AT" alt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77260"/>
              </p:ext>
            </p:extLst>
          </p:nvPr>
        </p:nvGraphicFramePr>
        <p:xfrm>
          <a:off x="-304800" y="-381000"/>
          <a:ext cx="9931870" cy="714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Graph" r:id="rId3" imgW="4770720" imgH="3431520" progId="Origin50.Graph">
                  <p:embed/>
                </p:oleObj>
              </mc:Choice>
              <mc:Fallback>
                <p:oleObj name="Graph" r:id="rId3" imgW="4770720" imgH="34315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4800" y="-381000"/>
                        <a:ext cx="9931870" cy="714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917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82000" cy="609600"/>
          </a:xfrm>
        </p:spPr>
        <p:txBody>
          <a:bodyPr/>
          <a:lstStyle/>
          <a:p>
            <a:pPr eaLnBrk="1" hangingPunct="1"/>
            <a:r>
              <a:rPr lang="de-AT" altLang="en-US" b="1" smtClean="0">
                <a:solidFill>
                  <a:srgbClr val="0000FF"/>
                </a:solidFill>
              </a:rPr>
              <a:t>Total cross section differences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698066"/>
              </p:ext>
            </p:extLst>
          </p:nvPr>
        </p:nvGraphicFramePr>
        <p:xfrm>
          <a:off x="-269875" y="-87313"/>
          <a:ext cx="9351963" cy="668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Graph" r:id="rId4" imgW="4701600" imgH="3360960" progId="Origin50.Graph">
                  <p:embed/>
                </p:oleObj>
              </mc:Choice>
              <mc:Fallback>
                <p:oleObj name="Graph" r:id="rId4" imgW="4701600" imgH="336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269875" y="-87313"/>
                        <a:ext cx="9351963" cy="668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992670"/>
              </p:ext>
            </p:extLst>
          </p:nvPr>
        </p:nvGraphicFramePr>
        <p:xfrm>
          <a:off x="457200" y="76200"/>
          <a:ext cx="8153400" cy="612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1" name="Graph" r:id="rId3" imgW="4343040" imgH="3264480" progId="Origin50.Graph">
                  <p:embed/>
                </p:oleObj>
              </mc:Choice>
              <mc:Fallback>
                <p:oleObj name="Graph" r:id="rId3" imgW="4343040" imgH="32644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200"/>
                        <a:ext cx="8153400" cy="6126970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415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304800"/>
            <a:ext cx="5105400" cy="6096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00FF"/>
                </a:solidFill>
              </a:rPr>
              <a:t>CONCLUSIONS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187450"/>
            <a:ext cx="83058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New DCC OMP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sz="2400" b="0" u="sng" kern="0" dirty="0" smtClean="0">
                <a:solidFill>
                  <a:schemeClr val="tx1"/>
                </a:solidFill>
                <a:latin typeface="+mn-lt"/>
              </a:rPr>
              <a:t>multiple-band coupling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 derived 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    for nucleon scattering on actinides: </a:t>
            </a:r>
            <a:r>
              <a:rPr lang="en-US" sz="2400" b="0" kern="0" baseline="30000" dirty="0" smtClean="0">
                <a:solidFill>
                  <a:schemeClr val="tx1"/>
                </a:solidFill>
                <a:latin typeface="+mn-lt"/>
              </a:rPr>
              <a:t>233,235,238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U,</a:t>
            </a:r>
            <a:r>
              <a:rPr lang="en-US" sz="2400" b="0" kern="0" baseline="30000" dirty="0" smtClean="0">
                <a:solidFill>
                  <a:schemeClr val="tx1"/>
                </a:solidFill>
              </a:rPr>
              <a:t>  239</a:t>
            </a:r>
            <a:r>
              <a:rPr lang="en-US" sz="2400" b="0" kern="0" dirty="0" smtClean="0">
                <a:solidFill>
                  <a:schemeClr val="tx1"/>
                </a:solidFill>
              </a:rPr>
              <a:t>Pu, and </a:t>
            </a:r>
            <a:r>
              <a:rPr lang="en-US" sz="2400" b="0" kern="0" baseline="30000" dirty="0" smtClean="0">
                <a:solidFill>
                  <a:schemeClr val="tx1"/>
                </a:solidFill>
                <a:latin typeface="+mn-lt"/>
              </a:rPr>
              <a:t>232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Th 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OMP highlights: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0" kern="0" dirty="0">
                <a:solidFill>
                  <a:schemeClr val="tx1"/>
                </a:solidFill>
              </a:rPr>
              <a:t>Based on dispersive relations and Lane </a:t>
            </a:r>
            <a:r>
              <a:rPr lang="en-US" sz="2400" b="0" kern="0" dirty="0" smtClean="0">
                <a:solidFill>
                  <a:schemeClr val="tx1"/>
                </a:solidFill>
              </a:rPr>
              <a:t>consistent.</a:t>
            </a:r>
            <a:endParaRPr lang="en-US" sz="2400" b="0" kern="0" dirty="0">
              <a:solidFill>
                <a:schemeClr val="tx1"/>
              </a:solidFill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Least-squares fit of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a regional set of OMP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parameters from (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n,n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),(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p,p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) &amp; (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p,n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) IAS.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CC couplings based on rigid rotor with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dynamical corrections with derived selection rules for rotational bands built on vibrational (even-even) or single-particle band-heads (odd nuclei). 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Energy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independent geometry.</a:t>
            </a: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Ground state deformations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close to those </a:t>
            </a:r>
            <a:endParaRPr lang="en-US" sz="2400" b="0" kern="0" dirty="0" smtClean="0">
              <a:solidFill>
                <a:schemeClr val="tx1"/>
              </a:solidFill>
              <a:latin typeface="+mn-lt"/>
            </a:endParaRPr>
          </a:p>
          <a:p>
            <a:pPr lvl="1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       predicted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by Nix and Moller (FRDM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 algn="just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Dispersive relations W&lt;-&gt; V</a:t>
            </a:r>
          </a:p>
        </p:txBody>
      </p:sp>
      <p:pic>
        <p:nvPicPr>
          <p:cNvPr id="3584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73800" cy="449580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2667000" cy="6064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613025" cy="381000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85225" cy="685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6096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0000FF"/>
                </a:solidFill>
              </a:rPr>
              <a:t>Couplings in (</a:t>
            </a:r>
            <a:r>
              <a:rPr lang="en-GB" altLang="en-US" b="1" dirty="0" err="1" smtClean="0">
                <a:solidFill>
                  <a:srgbClr val="0000FF"/>
                </a:solidFill>
              </a:rPr>
              <a:t>p,n</a:t>
            </a:r>
            <a:r>
              <a:rPr lang="en-GB" altLang="en-US" b="1" dirty="0" smtClean="0">
                <a:solidFill>
                  <a:srgbClr val="0000FF"/>
                </a:solidFill>
              </a:rPr>
              <a:t>) IAS reactions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3575"/>
            <a:ext cx="2135188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2"/>
          <a:stretch>
            <a:fillRect/>
          </a:stretch>
        </p:blipFill>
        <p:spPr bwMode="auto">
          <a:xfrm>
            <a:off x="2667000" y="19050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ine 9"/>
          <p:cNvSpPr>
            <a:spLocks noChangeShapeType="1"/>
          </p:cNvSpPr>
          <p:nvPr/>
        </p:nvSpPr>
        <p:spPr bwMode="auto">
          <a:xfrm flipV="1">
            <a:off x="1790700" y="5576888"/>
            <a:ext cx="3213100" cy="952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4267200" y="2971800"/>
            <a:ext cx="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4267200" y="4770438"/>
            <a:ext cx="0" cy="7921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4724400" y="3886200"/>
            <a:ext cx="413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2"/>
                </a:solidFill>
                <a:sym typeface="Symbol" pitchFamily="18" charset="2"/>
              </a:rPr>
              <a:t></a:t>
            </a:r>
            <a:r>
              <a:rPr lang="en-GB" altLang="en-US" sz="2800" baseline="-25000">
                <a:solidFill>
                  <a:schemeClr val="tx2"/>
                </a:solidFill>
                <a:sym typeface="Symbol" pitchFamily="18" charset="2"/>
              </a:rPr>
              <a:t>C</a:t>
            </a:r>
            <a:r>
              <a:rPr lang="en-GB" altLang="en-US" sz="2800" b="0">
                <a:solidFill>
                  <a:schemeClr val="tx2"/>
                </a:solidFill>
                <a:sym typeface="Symbol" pitchFamily="18" charset="2"/>
              </a:rPr>
              <a:t>=1.444Z/A</a:t>
            </a:r>
            <a:r>
              <a:rPr lang="en-GB" altLang="en-US" sz="2800" b="0" baseline="30000">
                <a:solidFill>
                  <a:schemeClr val="tx2"/>
                </a:solidFill>
                <a:sym typeface="Symbol" pitchFamily="18" charset="2"/>
              </a:rPr>
              <a:t>1/3</a:t>
            </a:r>
            <a:r>
              <a:rPr lang="en-GB" altLang="en-US" sz="2800" b="0">
                <a:solidFill>
                  <a:schemeClr val="tx2"/>
                </a:solidFill>
                <a:sym typeface="Symbol" pitchFamily="18" charset="2"/>
              </a:rPr>
              <a:t> -1.13 MeV</a:t>
            </a:r>
          </a:p>
        </p:txBody>
      </p: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4733925" y="4410075"/>
            <a:ext cx="3822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2"/>
                </a:solidFill>
                <a:sym typeface="Symbol" pitchFamily="18" charset="2"/>
              </a:rPr>
              <a:t></a:t>
            </a:r>
            <a:r>
              <a:rPr lang="en-GB" altLang="en-US" sz="2800" baseline="-25000">
                <a:solidFill>
                  <a:schemeClr val="tx2"/>
                </a:solidFill>
                <a:sym typeface="Symbol" pitchFamily="18" charset="2"/>
              </a:rPr>
              <a:t>C</a:t>
            </a:r>
            <a:r>
              <a:rPr lang="en-GB" altLang="en-US" sz="2800" b="0">
                <a:solidFill>
                  <a:schemeClr val="tx2"/>
                </a:solidFill>
                <a:sym typeface="Symbol" pitchFamily="18" charset="2"/>
              </a:rPr>
              <a:t>~20 MeV for actinides</a:t>
            </a:r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3886200" y="4191000"/>
            <a:ext cx="73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3300"/>
                </a:solidFill>
                <a:sym typeface="Symbol" pitchFamily="18" charset="2"/>
              </a:rPr>
              <a:t></a:t>
            </a:r>
            <a:r>
              <a:rPr lang="en-GB" altLang="en-US" sz="2800" baseline="-25000">
                <a:solidFill>
                  <a:srgbClr val="FF3300"/>
                </a:solidFill>
                <a:sym typeface="Symbol" pitchFamily="18" charset="2"/>
              </a:rPr>
              <a:t>C</a:t>
            </a:r>
            <a:endParaRPr lang="en-GB" altLang="en-US" sz="2800" b="0">
              <a:solidFill>
                <a:srgbClr val="FF3300"/>
              </a:solidFill>
              <a:sym typeface="Symbol" pitchFamily="18" charset="2"/>
            </a:endParaRPr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3338513" y="3200400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FF"/>
                </a:solidFill>
                <a:sym typeface="Symbol" pitchFamily="18" charset="2"/>
              </a:rPr>
              <a:t>IAS</a:t>
            </a:r>
            <a:endParaRPr lang="en-GB" altLang="en-US" sz="2800" b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9708" name="Text Box 17"/>
          <p:cNvSpPr txBox="1">
            <a:spLocks noChangeArrowheads="1"/>
          </p:cNvSpPr>
          <p:nvPr/>
        </p:nvSpPr>
        <p:spPr bwMode="auto">
          <a:xfrm>
            <a:off x="304800" y="5638800"/>
            <a:ext cx="1903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FF"/>
                </a:solidFill>
                <a:sym typeface="Symbol" pitchFamily="18" charset="2"/>
              </a:rPr>
              <a:t>Ground state</a:t>
            </a:r>
            <a:endParaRPr lang="en-GB" altLang="en-US" sz="2400" b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 flipH="1">
            <a:off x="1371600" y="2971800"/>
            <a:ext cx="1524000" cy="259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 flipH="1">
            <a:off x="1219200" y="2057400"/>
            <a:ext cx="167640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29711" name="Line 22"/>
          <p:cNvSpPr>
            <a:spLocks noChangeShapeType="1"/>
          </p:cNvSpPr>
          <p:nvPr/>
        </p:nvSpPr>
        <p:spPr bwMode="auto">
          <a:xfrm flipH="1">
            <a:off x="1371600" y="2971800"/>
            <a:ext cx="1524000" cy="22860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pic>
        <p:nvPicPr>
          <p:cNvPr id="29712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838200"/>
            <a:ext cx="4584700" cy="137160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362200"/>
            <a:ext cx="4530725" cy="1192213"/>
          </a:xfrm>
          <a:prstGeom prst="rect">
            <a:avLst/>
          </a:prstGeom>
          <a:noFill/>
          <a:ln w="50800" cap="rnd" algn="ctr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4" name="Line 22"/>
          <p:cNvSpPr>
            <a:spLocks noChangeShapeType="1"/>
          </p:cNvSpPr>
          <p:nvPr/>
        </p:nvSpPr>
        <p:spPr bwMode="auto">
          <a:xfrm flipH="1">
            <a:off x="1524000" y="2057400"/>
            <a:ext cx="1371600" cy="3505200"/>
          </a:xfrm>
          <a:prstGeom prst="line">
            <a:avLst/>
          </a:prstGeom>
          <a:noFill/>
          <a:ln w="38100" cap="rnd">
            <a:solidFill>
              <a:srgbClr val="0000FF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689"/>
            <a:ext cx="8305800" cy="569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870" y="5791200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Danon</a:t>
            </a:r>
            <a:r>
              <a:rPr lang="en-GB" sz="2800" dirty="0" smtClean="0"/>
              <a:t> </a:t>
            </a:r>
            <a:r>
              <a:rPr lang="en-GB" sz="2800" i="1" dirty="0" smtClean="0"/>
              <a:t>et al</a:t>
            </a:r>
            <a:r>
              <a:rPr lang="en-GB" sz="2800" dirty="0" smtClean="0"/>
              <a:t>, RPI quasi-integral benchmark U-238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552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" y="609600"/>
            <a:ext cx="8449287" cy="562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35" y="-76200"/>
            <a:ext cx="8404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Graphite RPI benchmark (syst. </a:t>
            </a:r>
            <a:r>
              <a:rPr lang="en-GB" altLang="en-US" sz="3600" dirty="0" err="1" smtClean="0">
                <a:solidFill>
                  <a:srgbClr val="0000FF"/>
                </a:solidFill>
              </a:rPr>
              <a:t>uncert</a:t>
            </a:r>
            <a:r>
              <a:rPr lang="en-GB" altLang="en-US" sz="3600" dirty="0" smtClean="0">
                <a:solidFill>
                  <a:srgbClr val="0000FF"/>
                </a:solidFill>
              </a:rPr>
              <a:t>)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464558" y="1175982"/>
            <a:ext cx="685800" cy="838200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248400" y="2014182"/>
            <a:ext cx="685800" cy="957618"/>
          </a:xfrm>
          <a:prstGeom prst="ellipse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3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9" b="5904"/>
          <a:stretch/>
        </p:blipFill>
        <p:spPr bwMode="auto">
          <a:xfrm>
            <a:off x="228600" y="609600"/>
            <a:ext cx="871293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00379" y="-36731"/>
            <a:ext cx="9063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RPI sensitivity to evaluated cross sections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9018" y="2286000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aseline="30000" dirty="0" smtClean="0"/>
              <a:t>238</a:t>
            </a:r>
            <a:r>
              <a:rPr lang="en-GB" sz="3600" dirty="0" smtClean="0"/>
              <a:t>U, 60 </a:t>
            </a:r>
            <a:r>
              <a:rPr lang="en-GB" sz="3600" dirty="0" err="1" smtClean="0"/>
              <a:t>deg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5927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3" y="533400"/>
            <a:ext cx="7901037" cy="57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00379" y="-36731"/>
            <a:ext cx="90633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600" dirty="0">
                <a:solidFill>
                  <a:srgbClr val="0000FF"/>
                </a:solidFill>
              </a:rPr>
              <a:t> </a:t>
            </a:r>
            <a:r>
              <a:rPr lang="en-GB" altLang="en-US" sz="3600" dirty="0" smtClean="0">
                <a:solidFill>
                  <a:srgbClr val="0000FF"/>
                </a:solidFill>
              </a:rPr>
              <a:t>   RPI sensitivity to evaluated cross sections</a:t>
            </a:r>
            <a:endParaRPr lang="en-GB" altLang="en-US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185" y="76200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aseline="30000" dirty="0" smtClean="0"/>
              <a:t>238</a:t>
            </a:r>
            <a:r>
              <a:rPr lang="en-GB" sz="3600" dirty="0" smtClean="0"/>
              <a:t>U, 153 </a:t>
            </a:r>
            <a:r>
              <a:rPr lang="en-GB" sz="3600" dirty="0" err="1" smtClean="0"/>
              <a:t>deg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3203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29070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3622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60 </a:t>
            </a:r>
            <a:r>
              <a:rPr lang="en-GB" sz="1200" dirty="0" err="1" smtClean="0"/>
              <a:t>deg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197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1" y="432636"/>
            <a:ext cx="8274185" cy="581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3622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60 </a:t>
            </a:r>
            <a:r>
              <a:rPr lang="en-GB" sz="1200" dirty="0" err="1" smtClean="0"/>
              <a:t>deg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70002081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1044</Words>
  <Application>Microsoft Office PowerPoint</Application>
  <PresentationFormat>On-screen Show (4:3)</PresentationFormat>
  <Paragraphs>189</Paragraphs>
  <Slides>39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Notebook</vt:lpstr>
      <vt:lpstr>Graph</vt:lpstr>
      <vt:lpstr>Equation</vt:lpstr>
      <vt:lpstr>Inelastic scattering on major actinides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DCCOMP Multi-band coupling  Odd and even-even targets</vt:lpstr>
      <vt:lpstr>Lane consistent nucleon dispersive OMP</vt:lpstr>
      <vt:lpstr>PowerPoint Presentation</vt:lpstr>
      <vt:lpstr>Nuclear shape parameterization</vt:lpstr>
      <vt:lpstr>Optical model potential </vt:lpstr>
      <vt:lpstr>Even-Even Nucleus</vt:lpstr>
      <vt:lpstr>PowerPoint Presentation</vt:lpstr>
      <vt:lpstr>PowerPoint Presentation</vt:lpstr>
      <vt:lpstr>Nuclear shape parameterization-odd</vt:lpstr>
      <vt:lpstr>PowerPoint Presentation</vt:lpstr>
      <vt:lpstr>PowerPoint Presentation</vt:lpstr>
      <vt:lpstr>PowerPoint Presentation</vt:lpstr>
      <vt:lpstr>DCC OMP LSQ fit for all “optical“ observables (n,n);(p,p);(p,n)</vt:lpstr>
      <vt:lpstr>DCC OMP low-energy observables</vt:lpstr>
      <vt:lpstr>New DCC OMP parameterization</vt:lpstr>
      <vt:lpstr>PowerPoint Presentation</vt:lpstr>
      <vt:lpstr>Total cross section differences</vt:lpstr>
      <vt:lpstr>PowerPoint Presentation</vt:lpstr>
      <vt:lpstr>CONCLUSIONS</vt:lpstr>
      <vt:lpstr>PowerPoint Presentation</vt:lpstr>
      <vt:lpstr>Dispersive relations W&lt;-&gt; V</vt:lpstr>
      <vt:lpstr>Couplings in (p,n) IAS reactions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521</cp:revision>
  <cp:lastPrinted>2009-11-10T11:35:59Z</cp:lastPrinted>
  <dcterms:created xsi:type="dcterms:W3CDTF">2004-06-28T13:44:54Z</dcterms:created>
  <dcterms:modified xsi:type="dcterms:W3CDTF">2015-06-22T08:18:10Z</dcterms:modified>
</cp:coreProperties>
</file>