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70" r:id="rId2"/>
    <p:sldMasterId id="2147483883" r:id="rId3"/>
    <p:sldMasterId id="2147484248" r:id="rId4"/>
    <p:sldMasterId id="2147484259" r:id="rId5"/>
    <p:sldMasterId id="2147484357" r:id="rId6"/>
    <p:sldMasterId id="2147484377" r:id="rId7"/>
  </p:sldMasterIdLst>
  <p:notesMasterIdLst>
    <p:notesMasterId r:id="rId15"/>
  </p:notesMasterIdLst>
  <p:handoutMasterIdLst>
    <p:handoutMasterId r:id="rId16"/>
  </p:handoutMasterIdLst>
  <p:sldIdLst>
    <p:sldId id="263" r:id="rId8"/>
    <p:sldId id="308" r:id="rId9"/>
    <p:sldId id="309" r:id="rId10"/>
    <p:sldId id="310" r:id="rId11"/>
    <p:sldId id="311" r:id="rId12"/>
    <p:sldId id="313" r:id="rId13"/>
    <p:sldId id="307" r:id="rId14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00000"/>
    <a:srgbClr val="37ACDE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58"/>
      </p:cViewPr>
      <p:guideLst>
        <p:guide orient="horz" pos="2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26A03-C0BF-4CEC-8851-C7098ECFD91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478144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4400"/>
            <a:ext cx="54467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B29F68-12AE-4C15-8574-576FFCD6E3B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071040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JRC_Slides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10" descr="JRC_Slides_Logo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497513" y="5952915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AE91F7-DD00-4B40-89A8-B66C984B676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255F-486F-4212-AE1B-02E966668126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113D-F9FC-4789-8C7D-6441E366304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2D54-81D4-46CE-8691-09ED90FCE8CD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1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37ACDE"/>
          </a:solidFill>
          <a:ln w="9525" algn="ctr">
            <a:solidFill>
              <a:srgbClr val="37ACDE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JRC</a:t>
            </a:r>
          </a:p>
        </p:txBody>
      </p:sp>
      <p:pic>
        <p:nvPicPr>
          <p:cNvPr id="6" name="Picture 19" descr="LOGO CE_Vertical_EN_NEG_quadri_H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249238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373813" y="6426200"/>
            <a:ext cx="2133600" cy="153988"/>
          </a:xfrm>
        </p:spPr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DDAC67C9-D663-470E-B6A4-A0C51586F0DA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0">
                <a:solidFill>
                  <a:srgbClr val="004494"/>
                </a:solidFill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55A748E-B0A7-4873-A801-6B4EB7EBFCE7}" type="datetime3">
              <a:rPr lang="en-US" altLang="en-US"/>
              <a:pPr>
                <a:defRPr/>
              </a:pPr>
              <a:t>23 June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76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904AA77F-AEA0-4507-9EC8-77BA20243EC2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33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B948442C-BE5D-42BB-B524-50E80350FF27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73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5D193D04-3097-4CD9-842A-89E96B012B03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173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B0E3ED96-FD90-4E73-8F78-BF7FB7CAFDA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0772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78B03235-3A63-42A7-AF49-3B43671D1C22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89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732D7EB2-8A68-4C75-A5C7-203E3853C5D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538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4D317634-1D46-40E5-B4AE-FDEF72531EF0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54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9F02F887-D82B-4ED2-9180-B7741BB9AA95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048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83BD4-AEF6-4A53-A7BC-E52025B69E1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1E7B-BEA1-4682-B836-1357DD770F8A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83746380-1C16-44AC-BD51-CD1E2008A48A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7950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8" y="1612900"/>
            <a:ext cx="7870825" cy="430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6588" y="2416175"/>
            <a:ext cx="3859212" cy="1824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416175"/>
            <a:ext cx="3859213" cy="83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03600"/>
            <a:ext cx="3859213" cy="83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1B0A7D58-F0B3-4D20-A659-44F6341195E9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545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36588" y="1612900"/>
            <a:ext cx="7870825" cy="2627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9466821F-ECE1-4741-AC04-E7766F780E9F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379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37ACDE"/>
          </a:solidFill>
          <a:ln w="9525" algn="ctr">
            <a:solidFill>
              <a:srgbClr val="37ACDE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JRC</a:t>
            </a:r>
          </a:p>
        </p:txBody>
      </p:sp>
      <p:pic>
        <p:nvPicPr>
          <p:cNvPr id="6" name="Picture 19" descr="LOGO CE_Vertical_EN_NEG_quadri_H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249238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373813" y="6426200"/>
            <a:ext cx="2133600" cy="153988"/>
          </a:xfrm>
        </p:spPr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00331BC5-FC80-4B45-BBEF-EF4160750386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0">
                <a:solidFill>
                  <a:srgbClr val="004494"/>
                </a:solidFill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38DAA350-9A51-48E6-B4E9-87A679B91E7C}" type="datetime3">
              <a:rPr lang="en-US" altLang="en-US"/>
              <a:pPr>
                <a:defRPr/>
              </a:pPr>
              <a:t>23 June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3991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BA1CD1F7-4DD6-4402-9FD6-8861BE235315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4848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C9DD477B-8B2C-4AE2-85DE-9E92570184E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218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BED7532E-CB38-489B-85DE-EF6B21FF0FB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508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9A854E30-DDA1-404C-8945-5762E576F80E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533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80E4197E-FF9F-4CBF-9D53-15E5DE663D8A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6325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34FA5CDD-8ECB-4665-8BB2-AFE08AC79FEF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3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0682-78C9-4917-A91D-D06BF3332D9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3EEF1-6FCD-4470-8CC1-55C1D677F6B8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0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6F777BEC-93A9-499F-BBA4-5F48E81EBB1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70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3157E106-54BE-4F30-8DD0-858C9ADD3601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7157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EB7D8105-965F-4EF6-8CDB-039AFE187E19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903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8" y="1612900"/>
            <a:ext cx="7870825" cy="430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6588" y="2416175"/>
            <a:ext cx="3859212" cy="1824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416175"/>
            <a:ext cx="3859213" cy="83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03600"/>
            <a:ext cx="3859213" cy="83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0777EF76-FF3A-4903-89DF-5946ED7B41B8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647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36588" y="1612900"/>
            <a:ext cx="7870825" cy="2627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D624"/>
                </a:solidFill>
              </a:defRPr>
            </a:lvl1pPr>
          </a:lstStyle>
          <a:p>
            <a:pPr>
              <a:defRPr/>
            </a:pPr>
            <a:fld id="{327868D4-1B45-47A8-90D3-932371A6126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6689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JRC_Slides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33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6" name="Picture 10" descr="JRC_Slides_Logo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5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83"/>
            <a:ext cx="7869600" cy="30777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0264-DA85-4A17-8CA9-EB71BE05E29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90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64CE-725E-41ED-BD04-7F1C262C66F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94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127"/>
            <a:ext cx="7772400" cy="30777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11ED-B378-43E4-962E-9F1EEA99CC7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156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78696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83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1183-EDAD-4FD7-85CC-4AB331F6313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99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8C22-F308-4635-B891-9D31B18908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7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AA23-2697-4C50-809D-C68F56DA136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50BD2-80B6-40BB-B68D-1DCA1E78B969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02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8F2C9-4DE1-45DD-B092-CF4CE13684F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6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81"/>
            <a:ext cx="2520000" cy="1846659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7"/>
            <a:ext cx="5040000" cy="153888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7262-C605-416E-AF4E-DFFAC33AC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14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59568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1"/>
            <a:ext cx="5486400" cy="3077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230832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0C7FB-02B4-4ABF-BEB4-44B4E5576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37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7428" y="2416182"/>
            <a:ext cx="2769989" cy="18466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F5D7-8DFE-4CE0-84A3-D65CBA9AF6B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56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5027" y="1339850"/>
            <a:ext cx="861774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3834" y="1339850"/>
            <a:ext cx="1538883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C0C1-F86D-4624-AD3A-86A1A786950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01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JRC_Slides_Foo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6" name="Picture 10" descr="JRC_Slides_Logo_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249238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F9EC-4402-40ED-82C2-DB9E4320B0A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8F7B-8B70-4023-9F3E-1B0F40A7BCF2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74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8C95-D47C-4184-9C61-046B26B7405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F8ED-0C1C-4DE2-AB39-53D901EA8FE6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21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9C5CA-2D88-44EB-BAA5-F9709176FED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F7D98-DE47-48D9-BC9C-5A8783D637BD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33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C75A-B542-423E-9B96-7E833C353FF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CE5B-ABCA-4C31-950D-E77375B23D49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02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49AFB-70BB-4B68-8235-D07B16DE5B9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293-3516-41D4-AA39-886FC699E97B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0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FE38-E4B6-40FC-BD47-23B4CEA7F63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AB38-D771-4434-9ABE-12CE21AEDD4B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4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F5EF3-912D-4CAA-BAF7-123276218CA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DD078-4041-44C0-B574-18506788328A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834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7385-E193-4099-B0A6-643DDC9EE3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9C90-8EDF-4BAF-B193-B022724E34BF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506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34E1-9905-4874-924A-0F85CA767F6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09989-1F10-48C6-ACDB-4047B50DCBF0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83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ACEA-B665-48F5-BB0A-D8F8132B101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0CA0-D2E7-4FA1-954F-6D4D4F5B76DB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10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921DD-22C1-4523-B079-37DAD5F9DDC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928C7-B8E7-4C18-B665-97CF23465AA7}" type="datetime3">
              <a:rPr lang="en-US"/>
              <a:pPr>
                <a:defRPr/>
              </a:pPr>
              <a:t>23 June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77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262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898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6166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71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14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9513-2623-4733-8CAC-1B6CC54D9C2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D8CDE-5959-4C21-B9A0-019E072423F1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79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6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73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0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91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2694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296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7437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61925" y="1047750"/>
            <a:ext cx="8720138" cy="5170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345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517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61925" y="1970088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161925" y="4170363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6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3A6A5-F835-4D5D-AD11-BF884FC5437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B599-09AF-449C-A42A-F5007DE4E408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9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84700" y="1970088"/>
            <a:ext cx="4271963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84700" y="4170363"/>
            <a:ext cx="4271963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239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492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0" y="652462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eaLnBrk="1" hangingPunct="1">
              <a:defRPr/>
            </a:pPr>
            <a:r>
              <a:rPr lang="de-DE" sz="1800" b="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Page </a:t>
            </a:r>
            <a:fld id="{2EAB92AE-08D6-4E4B-84DA-8F3E59CDFDC8}" type="slidenum">
              <a:rPr lang="de-DE" sz="1800" b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pPr eaLnBrk="1" hangingPunct="1">
                <a:defRPr/>
              </a:pPr>
              <a:t>‹nr.›</a:t>
            </a:fld>
            <a:endParaRPr lang="de-DE" sz="1800" b="0" dirty="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94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3458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5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4B48-963E-4A58-84F1-D198BBCEB3E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A98F-CB28-43B8-B31E-8BFA8DF51E1E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5E8C-3DD8-40D8-AC64-7B18FDC7372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7C28D-FE4E-4CD2-AD32-6C7BA18BA437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0" smtClean="0">
                <a:solidFill>
                  <a:srgbClr val="004494"/>
                </a:solidFill>
              </a:defRPr>
            </a:lvl1pPr>
          </a:lstStyle>
          <a:p>
            <a:pPr>
              <a:defRPr/>
            </a:pPr>
            <a:fld id="{7F6E5BF2-36CF-4CBB-8230-625956A3433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0">
                <a:solidFill>
                  <a:srgbClr val="004494"/>
                </a:solidFill>
                <a:cs typeface="+mn-cs"/>
              </a:defRPr>
            </a:lvl1pPr>
          </a:lstStyle>
          <a:p>
            <a:pPr>
              <a:defRPr/>
            </a:pPr>
            <a:fld id="{45BD1178-2931-4C2F-85D9-1EC94B4FC25B}" type="datetime3">
              <a:rPr lang="en-US"/>
              <a:pPr>
                <a:defRPr/>
              </a:pPr>
              <a:t>23 June 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anose="05000000000000000000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anose="020B0604020202020204" pitchFamily="34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581775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0" smtClean="0">
                <a:solidFill>
                  <a:srgbClr val="004494"/>
                </a:solidFill>
              </a:defRPr>
            </a:lvl1pPr>
          </a:lstStyle>
          <a:p>
            <a:pPr>
              <a:defRPr/>
            </a:pPr>
            <a:fld id="{7AD3E3BA-5AEB-4ED9-8110-DAD6C9FF38BF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 userDrawn="1"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37ACDE"/>
          </a:solidFill>
          <a:ln w="9525" algn="ctr">
            <a:solidFill>
              <a:srgbClr val="37ACDE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JRC</a:t>
            </a:r>
          </a:p>
        </p:txBody>
      </p:sp>
      <p:pic>
        <p:nvPicPr>
          <p:cNvPr id="3079" name="Picture 13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58763"/>
            <a:ext cx="14366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anose="05000000000000000000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anose="020B0604020202020204" pitchFamily="34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581775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0" smtClean="0">
                <a:solidFill>
                  <a:srgbClr val="004494"/>
                </a:solidFill>
              </a:defRPr>
            </a:lvl1pPr>
          </a:lstStyle>
          <a:p>
            <a:pPr>
              <a:defRPr/>
            </a:pPr>
            <a:fld id="{C111BF9F-F041-44CF-87D3-028BFC63032F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37ACDE"/>
          </a:solidFill>
          <a:ln w="9525" algn="ctr">
            <a:solidFill>
              <a:srgbClr val="37ACDE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JRC</a:t>
            </a:r>
          </a:p>
        </p:txBody>
      </p:sp>
      <p:pic>
        <p:nvPicPr>
          <p:cNvPr id="4103" name="Picture 13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58763"/>
            <a:ext cx="14366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anose="05000000000000000000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anose="020B0604020202020204" pitchFamily="34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92" y="1612903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92" y="2416182"/>
            <a:ext cx="787082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ea typeface="MS PGothic" pitchFamily="34" charset="-128"/>
              </a:defRPr>
            </a:lvl1pPr>
          </a:lstStyle>
          <a:p>
            <a:pPr eaLnBrk="1" hangingPunct="1">
              <a:defRPr/>
            </a:pPr>
            <a:fld id="{2A022746-E9DE-4099-8BD7-237234479C9D}" type="slidenum">
              <a:rPr lang="en-GB">
                <a:solidFill>
                  <a:srgbClr val="004494"/>
                </a:solidFill>
                <a:cs typeface="Arial" charset="0"/>
              </a:rPr>
              <a:pPr eaLnBrk="1" hangingPunct="1">
                <a:defRPr/>
              </a:pPr>
              <a:t>‹nr.›</a:t>
            </a:fld>
            <a:endParaRPr lang="en-GB">
              <a:solidFill>
                <a:srgbClr val="004494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33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5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3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6575" y="296863"/>
            <a:ext cx="7870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0"/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fld id="{5222ACAD-8AEF-4A83-B12E-5432C03686BB}" type="slidenum">
              <a:rPr lang="en-GB">
                <a:solidFill>
                  <a:srgbClr val="004494"/>
                </a:solidFill>
              </a:rPr>
              <a:pPr eaLnBrk="1" hangingPunct="1">
                <a:defRPr/>
              </a:pPr>
              <a:t>‹nr.›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9222" name="Picture 5" descr="JRC_Slides_Footer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 descr="JRC_Slides_Logo_EN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68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fld id="{D273C417-31B6-4DBB-9272-D4C8D4447381}" type="datetime3">
              <a:rPr lang="en-US">
                <a:solidFill>
                  <a:srgbClr val="004494"/>
                </a:solidFill>
              </a:rPr>
              <a:pPr eaLnBrk="1" hangingPunct="1">
                <a:defRPr/>
              </a:pPr>
              <a:t>23 June 2015</a:t>
            </a:fld>
            <a:endParaRPr lang="en-GB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 sz="3200">
          <a:solidFill>
            <a:srgbClr val="004494"/>
          </a:solidFill>
          <a:latin typeface="Verdana"/>
          <a:ea typeface="+mn-ea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 sz="2800">
          <a:solidFill>
            <a:srgbClr val="004494"/>
          </a:solidFill>
          <a:latin typeface="Verdana"/>
          <a:ea typeface="+mn-ea"/>
          <a:cs typeface="ＭＳ Ｐゴシック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+mn-ea"/>
          <a:cs typeface="ＭＳ Ｐゴシック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+mn-ea"/>
          <a:cs typeface="ＭＳ Ｐゴシック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1" hangingPunct="1"/>
            <a:endParaRPr lang="de-DE" sz="1800" b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</p:spPr>
      </p:pic>
      <p:pic>
        <p:nvPicPr>
          <p:cNvPr id="3092" name="Picture 20" descr="Folgefoli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DE" sz="1800" b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b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Seite </a:t>
            </a:r>
            <a:fld id="{0ED0472E-AFF3-485C-B0F7-9CBC07696F46}" type="slidenum">
              <a:rPr lang="de-DE" sz="800" b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pPr>
                <a:spcBef>
                  <a:spcPct val="50000"/>
                </a:spcBef>
              </a:pPr>
              <a:t>‹nr.›</a:t>
            </a:fld>
            <a:endParaRPr lang="de-DE" sz="800" b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102" name="Bild 5" descr="DDC_Logo_110x50_4C.eps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89713" y="6124575"/>
            <a:ext cx="7191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80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  <p:sldLayoutId id="2147484374" r:id="rId17"/>
    <p:sldLayoutId id="2147484375" r:id="rId18"/>
    <p:sldLayoutId id="2147484376" r:id="rId19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1" hangingPunct="1"/>
            <a:endParaRPr lang="de-DE" sz="1800" b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</p:spPr>
      </p:pic>
      <p:pic>
        <p:nvPicPr>
          <p:cNvPr id="3092" name="Picture 20" descr="Folgefol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DE" sz="1800" b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87338" y="6597650"/>
            <a:ext cx="2438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b="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Seite </a:t>
            </a:r>
            <a:fld id="{297B8DFB-DF5F-4511-B552-140CE377F9BA}" type="slidenum">
              <a:rPr lang="de-DE" sz="900" b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pPr>
                <a:spcBef>
                  <a:spcPct val="50000"/>
                </a:spcBef>
              </a:pPr>
              <a:t>‹nr.›</a:t>
            </a:fld>
            <a:endParaRPr lang="de-DE" sz="900" b="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102" name="Bild 5" descr="DDC_Logo_110x50_4C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9713" y="6124575"/>
            <a:ext cx="7191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59832" y="6720314"/>
            <a:ext cx="57241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Toni </a:t>
            </a:r>
            <a:r>
              <a:rPr lang="en-US" sz="900" b="0" dirty="0" err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Kögler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| Institute of Radiation Physics | Division Nuclear Physics |  http://www.hzdr.de</a:t>
            </a:r>
            <a:endParaRPr lang="en-US" sz="900" b="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0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803400" y="1385888"/>
            <a:ext cx="6191250" cy="278666"/>
          </a:xfrm>
        </p:spPr>
        <p:txBody>
          <a:bodyPr/>
          <a:lstStyle/>
          <a:p>
            <a:pPr marL="0" indent="0" algn="l" eaLnBrk="1" hangingPunct="1">
              <a:defRPr/>
            </a:pPr>
            <a:endParaRPr lang="en-US" b="1" dirty="0" smtClean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550" y="1895475"/>
            <a:ext cx="8450263" cy="3200876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Experiments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actinides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0" i="1" dirty="0" smtClean="0"/>
              <a:t>Arjan Plompen</a:t>
            </a:r>
            <a:br>
              <a:rPr lang="de-DE" sz="2000" b="0" i="1" dirty="0" smtClean="0"/>
            </a:br>
            <a:r>
              <a:rPr lang="de-DE" sz="2000" b="0" i="1" dirty="0" smtClean="0"/>
              <a:t>JRC-Geel, SN3S </a:t>
            </a:r>
            <a:r>
              <a:rPr lang="de-DE" sz="2000" b="0" i="1" dirty="0" err="1" smtClean="0"/>
              <a:t>unit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Actinide</a:t>
            </a:r>
            <a:r>
              <a:rPr lang="nl-NL" dirty="0" smtClean="0"/>
              <a:t> </a:t>
            </a:r>
            <a:r>
              <a:rPr lang="nl-NL" dirty="0" err="1" smtClean="0"/>
              <a:t>measurements</a:t>
            </a:r>
            <a:r>
              <a:rPr lang="nl-NL" dirty="0" smtClean="0"/>
              <a:t> IPHC/GELINA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3385542"/>
          </a:xfrm>
        </p:spPr>
        <p:txBody>
          <a:bodyPr/>
          <a:lstStyle/>
          <a:p>
            <a:r>
              <a:rPr lang="nl-NL" baseline="30000" dirty="0" smtClean="0"/>
              <a:t>235</a:t>
            </a:r>
            <a:r>
              <a:rPr lang="nl-NL" dirty="0" smtClean="0"/>
              <a:t>U(</a:t>
            </a:r>
            <a:r>
              <a:rPr lang="nl-NL" dirty="0" err="1" smtClean="0"/>
              <a:t>n,xng</a:t>
            </a:r>
            <a:r>
              <a:rPr lang="nl-NL" dirty="0" smtClean="0"/>
              <a:t>) </a:t>
            </a:r>
            <a:r>
              <a:rPr lang="nl-NL" dirty="0" err="1" smtClean="0"/>
              <a:t>published</a:t>
            </a:r>
            <a:endParaRPr lang="nl-NL" dirty="0" smtClean="0"/>
          </a:p>
          <a:p>
            <a:r>
              <a:rPr lang="nl-NL" baseline="30000" dirty="0" smtClean="0"/>
              <a:t>238</a:t>
            </a:r>
            <a:r>
              <a:rPr lang="nl-NL" dirty="0" smtClean="0"/>
              <a:t>U(</a:t>
            </a:r>
            <a:r>
              <a:rPr lang="nl-NL" dirty="0" err="1" smtClean="0"/>
              <a:t>n,xng</a:t>
            </a:r>
            <a:r>
              <a:rPr lang="nl-NL" dirty="0" smtClean="0"/>
              <a:t>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 smtClean="0"/>
              <a:t>publish</a:t>
            </a:r>
            <a:endParaRPr lang="nl-NL" dirty="0" smtClean="0"/>
          </a:p>
          <a:p>
            <a:r>
              <a:rPr lang="nl-NL" baseline="30000" dirty="0" smtClean="0"/>
              <a:t>232</a:t>
            </a:r>
            <a:r>
              <a:rPr lang="nl-NL" dirty="0" smtClean="0"/>
              <a:t>Th(</a:t>
            </a:r>
            <a:r>
              <a:rPr lang="nl-NL" dirty="0" err="1" smtClean="0"/>
              <a:t>n,xng</a:t>
            </a:r>
            <a:r>
              <a:rPr lang="nl-NL" dirty="0" smtClean="0"/>
              <a:t>)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publish</a:t>
            </a:r>
            <a:endParaRPr lang="nl-NL" dirty="0" smtClean="0"/>
          </a:p>
          <a:p>
            <a:r>
              <a:rPr lang="nl-NL" baseline="30000" dirty="0" smtClean="0"/>
              <a:t>233</a:t>
            </a:r>
            <a:r>
              <a:rPr lang="nl-NL" dirty="0" smtClean="0"/>
              <a:t>U(</a:t>
            </a:r>
            <a:r>
              <a:rPr lang="nl-NL" dirty="0" err="1" smtClean="0"/>
              <a:t>n,xng</a:t>
            </a:r>
            <a:r>
              <a:rPr lang="nl-NL" dirty="0" smtClean="0"/>
              <a:t>) </a:t>
            </a:r>
            <a:r>
              <a:rPr lang="nl-NL" dirty="0" err="1" smtClean="0"/>
              <a:t>ongoing</a:t>
            </a:r>
            <a:r>
              <a:rPr lang="nl-NL" dirty="0" smtClean="0"/>
              <a:t> experiment (</a:t>
            </a:r>
            <a:r>
              <a:rPr lang="nl-NL" dirty="0" err="1" smtClean="0"/>
              <a:t>cont</a:t>
            </a:r>
            <a:r>
              <a:rPr lang="nl-NL" dirty="0" smtClean="0"/>
              <a:t>. 2016)</a:t>
            </a:r>
          </a:p>
          <a:p>
            <a:r>
              <a:rPr lang="nl-NL" baseline="30000" dirty="0" smtClean="0"/>
              <a:t>239</a:t>
            </a:r>
            <a:r>
              <a:rPr lang="nl-NL" dirty="0" smtClean="0"/>
              <a:t>Pu(</a:t>
            </a:r>
            <a:r>
              <a:rPr lang="nl-NL" dirty="0" err="1" smtClean="0"/>
              <a:t>n,xng</a:t>
            </a:r>
            <a:r>
              <a:rPr lang="nl-NL" dirty="0" smtClean="0"/>
              <a:t>) search </a:t>
            </a:r>
            <a:r>
              <a:rPr lang="nl-NL" dirty="0" err="1" smtClean="0"/>
              <a:t>for</a:t>
            </a:r>
            <a:r>
              <a:rPr lang="nl-NL" dirty="0" smtClean="0"/>
              <a:t> sample</a:t>
            </a:r>
          </a:p>
          <a:p>
            <a:endParaRPr lang="nl-NL" dirty="0"/>
          </a:p>
          <a:p>
            <a:pPr marL="0" indent="0"/>
            <a:r>
              <a:rPr lang="nl-NL" dirty="0" smtClean="0"/>
              <a:t>M. </a:t>
            </a:r>
            <a:r>
              <a:rPr lang="nl-NL" dirty="0" err="1" smtClean="0"/>
              <a:t>Kerveno</a:t>
            </a:r>
            <a:r>
              <a:rPr lang="nl-NL" dirty="0" smtClean="0"/>
              <a:t>, Ph. </a:t>
            </a:r>
            <a:r>
              <a:rPr lang="nl-NL" dirty="0" err="1" smtClean="0"/>
              <a:t>Dessagne</a:t>
            </a:r>
            <a:r>
              <a:rPr lang="nl-NL" dirty="0" smtClean="0"/>
              <a:t>, G. </a:t>
            </a:r>
            <a:r>
              <a:rPr lang="nl-NL" dirty="0" err="1" smtClean="0"/>
              <a:t>Henning</a:t>
            </a:r>
            <a:r>
              <a:rPr lang="nl-NL" dirty="0" smtClean="0"/>
              <a:t>, A. Plompen, M. </a:t>
            </a:r>
            <a:r>
              <a:rPr lang="nl-NL" dirty="0" err="1" smtClean="0"/>
              <a:t>Nyman</a:t>
            </a:r>
            <a:r>
              <a:rPr lang="nl-NL" dirty="0" smtClean="0"/>
              <a:t>, F. </a:t>
            </a:r>
            <a:r>
              <a:rPr lang="nl-NL" dirty="0" err="1" smtClean="0"/>
              <a:t>Belloni</a:t>
            </a:r>
            <a:r>
              <a:rPr lang="nl-NL" dirty="0" smtClean="0"/>
              <a:t>, E. </a:t>
            </a:r>
            <a:r>
              <a:rPr lang="nl-NL" dirty="0" err="1" smtClean="0"/>
              <a:t>Pirovano</a:t>
            </a:r>
            <a:r>
              <a:rPr lang="nl-NL" dirty="0" smtClean="0"/>
              <a:t>, A. </a:t>
            </a:r>
            <a:r>
              <a:rPr lang="nl-NL" dirty="0" err="1" smtClean="0"/>
              <a:t>Negret</a:t>
            </a:r>
            <a:r>
              <a:rPr lang="nl-NL" dirty="0" smtClean="0"/>
              <a:t>, C. </a:t>
            </a:r>
            <a:r>
              <a:rPr lang="nl-NL" dirty="0" err="1" smtClean="0"/>
              <a:t>Borcea</a:t>
            </a:r>
            <a:endParaRPr lang="nl-NL" dirty="0" smtClean="0"/>
          </a:p>
          <a:p>
            <a:pPr marL="0" indent="0"/>
            <a:endParaRPr lang="nl-NL" dirty="0" smtClean="0"/>
          </a:p>
          <a:p>
            <a:pPr marL="0" indent="0"/>
            <a:r>
              <a:rPr lang="nl-NL" dirty="0" err="1" smtClean="0"/>
              <a:t>Theory</a:t>
            </a:r>
            <a:r>
              <a:rPr lang="nl-NL" dirty="0" smtClean="0"/>
              <a:t> support BRC, NRG, IAEA</a:t>
            </a:r>
          </a:p>
          <a:p>
            <a:pPr marL="0" indent="0"/>
            <a:r>
              <a:rPr lang="nl-NL" dirty="0" smtClean="0"/>
              <a:t>P. Romain, M. Dupuis, S. </a:t>
            </a:r>
            <a:r>
              <a:rPr lang="nl-NL" dirty="0" err="1" smtClean="0"/>
              <a:t>Hilaire</a:t>
            </a:r>
            <a:r>
              <a:rPr lang="nl-NL" dirty="0" smtClean="0"/>
              <a:t>, A. Koning, R. </a:t>
            </a:r>
            <a:r>
              <a:rPr lang="nl-NL" dirty="0" err="1" smtClean="0"/>
              <a:t>Capote</a:t>
            </a:r>
            <a:r>
              <a:rPr lang="nl-NL" dirty="0" smtClean="0"/>
              <a:t>, M. </a:t>
            </a:r>
            <a:r>
              <a:rPr lang="nl-NL" dirty="0" err="1" smtClean="0"/>
              <a:t>Sin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A83BD4-AEF6-4A53-A7BC-E52025B69E1F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CA1E7B-BEA1-4682-B836-1357DD770F8A}" type="datetime3">
              <a:rPr lang="en-US" smtClean="0"/>
              <a:pPr>
                <a:defRPr/>
              </a:pPr>
              <a:t>23 June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A83BD4-AEF6-4A53-A7BC-E52025B69E1F}" type="slidenum">
              <a:rPr lang="en-US" altLang="nl-NL" smtClean="0"/>
              <a:pPr>
                <a:defRPr/>
              </a:pPr>
              <a:t>3</a:t>
            </a:fld>
            <a:endParaRPr lang="en-US" alt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CA1E7B-BEA1-4682-B836-1357DD770F8A}" type="datetime3">
              <a:rPr lang="en-US" smtClean="0"/>
              <a:pPr>
                <a:defRPr/>
              </a:pPr>
              <a:t>23 June 2015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6" y="1194904"/>
            <a:ext cx="4360201" cy="51280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48" y="1640887"/>
            <a:ext cx="4231200" cy="37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A83BD4-AEF6-4A53-A7BC-E52025B69E1F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CA1E7B-BEA1-4682-B836-1357DD770F8A}" type="datetime3">
              <a:rPr lang="en-US" smtClean="0"/>
              <a:pPr>
                <a:defRPr/>
              </a:pPr>
              <a:t>23 June 2015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4" y="160255"/>
            <a:ext cx="4100248" cy="65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A83BD4-AEF6-4A53-A7BC-E52025B69E1F}" type="slidenum">
              <a:rPr lang="en-US" altLang="nl-NL" smtClean="0"/>
              <a:pPr>
                <a:defRPr/>
              </a:pPr>
              <a:t>5</a:t>
            </a:fld>
            <a:endParaRPr lang="en-US" alt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CA1E7B-BEA1-4682-B836-1357DD770F8A}" type="datetime3">
              <a:rPr lang="en-US" smtClean="0"/>
              <a:pPr>
                <a:defRPr/>
              </a:pPr>
              <a:t>23 June 2015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60199" y="415533"/>
            <a:ext cx="4411801" cy="60269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5533"/>
            <a:ext cx="4610511" cy="45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A83BD4-AEF6-4A53-A7BC-E52025B69E1F}" type="slidenum">
              <a:rPr lang="en-US" altLang="nl-NL" smtClean="0"/>
              <a:pPr>
                <a:defRPr/>
              </a:pPr>
              <a:t>6</a:t>
            </a:fld>
            <a:endParaRPr lang="en-US" alt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CA1E7B-BEA1-4682-B836-1357DD770F8A}" type="datetime3">
              <a:rPr lang="en-US" smtClean="0"/>
              <a:pPr>
                <a:defRPr/>
              </a:pPr>
              <a:t>23 June 2015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50214" t="4067" r="5662" b="25004"/>
          <a:stretch/>
        </p:blipFill>
        <p:spPr>
          <a:xfrm>
            <a:off x="301657" y="561101"/>
            <a:ext cx="5637230" cy="61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39656"/>
            <a:ext cx="3775024" cy="284580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AA77F-AEA0-4507-9EC8-77BA20243EC2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0" y="0"/>
            <a:ext cx="5068958" cy="14215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426" y="6170358"/>
            <a:ext cx="941832" cy="7081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454" y="49695"/>
            <a:ext cx="2376403" cy="30304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39" y="2815356"/>
            <a:ext cx="3771694" cy="28252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0" y="3703518"/>
            <a:ext cx="3751583" cy="286043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797" y="4408941"/>
            <a:ext cx="1754400" cy="1681334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848710" y="4720141"/>
            <a:ext cx="123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 smtClean="0">
                <a:solidFill>
                  <a:schemeClr val="bg1"/>
                </a:solidFill>
              </a:rPr>
              <a:t>238</a:t>
            </a:r>
            <a:r>
              <a:rPr lang="en-GB" sz="2400" dirty="0" smtClean="0">
                <a:solidFill>
                  <a:schemeClr val="bg1"/>
                </a:solidFill>
              </a:rPr>
              <a:t>U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8148" y="1992521"/>
            <a:ext cx="1303903" cy="233311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3812" y="2679971"/>
            <a:ext cx="2983477" cy="250785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1"/>
          <a:srcRect l="67968" t="3471" b="1"/>
          <a:stretch/>
        </p:blipFill>
        <p:spPr>
          <a:xfrm>
            <a:off x="5575895" y="2137240"/>
            <a:ext cx="1380164" cy="27087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0016" y="16069"/>
            <a:ext cx="4073985" cy="2617801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5894870" y="5233927"/>
            <a:ext cx="3361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tx1"/>
                </a:solidFill>
              </a:rPr>
              <a:t>Experiment done</a:t>
            </a:r>
          </a:p>
          <a:p>
            <a:r>
              <a:rPr lang="en-GB" sz="2400" b="0" dirty="0" smtClean="0">
                <a:solidFill>
                  <a:schemeClr val="tx1"/>
                </a:solidFill>
              </a:rPr>
              <a:t>Analysis Ongoing</a:t>
            </a:r>
          </a:p>
          <a:p>
            <a:r>
              <a:rPr lang="en-GB" sz="2400" b="0" dirty="0" smtClean="0">
                <a:solidFill>
                  <a:schemeClr val="tx1"/>
                </a:solidFill>
              </a:rPr>
              <a:t>See CIELO report </a:t>
            </a:r>
            <a:r>
              <a:rPr lang="en-GB" sz="2400" b="0" dirty="0" err="1" smtClean="0">
                <a:solidFill>
                  <a:schemeClr val="tx1"/>
                </a:solidFill>
              </a:rPr>
              <a:t>Leconte</a:t>
            </a:r>
            <a:endParaRPr lang="en-GB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slides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tent slides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tent slides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ntent slides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JRC_Slide_Template_EN</Template>
  <TotalTime>1844</TotalTime>
  <Words>116</Words>
  <Application>Microsoft Office PowerPoint</Application>
  <PresentationFormat>Diavoorstelling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7</vt:i4>
      </vt:variant>
      <vt:variant>
        <vt:lpstr>Diatitels</vt:lpstr>
      </vt:variant>
      <vt:variant>
        <vt:i4>7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Verdana</vt:lpstr>
      <vt:lpstr>Wingdings</vt:lpstr>
      <vt:lpstr>JRC_Slide_Template_EN</vt:lpstr>
      <vt:lpstr>Content slides</vt:lpstr>
      <vt:lpstr>1_Content slides</vt:lpstr>
      <vt:lpstr>2_Content slides</vt:lpstr>
      <vt:lpstr>3_Content slides</vt:lpstr>
      <vt:lpstr>7_Benutzerdefiniertes Design</vt:lpstr>
      <vt:lpstr>8_Benutzerdefiniertes Design</vt:lpstr>
      <vt:lpstr>Experiments for actinides      Arjan Plompen JRC-Geel, SN3S unit</vt:lpstr>
      <vt:lpstr>Actinide measurements IPHC/GELINA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Research Centre</dc:title>
  <dc:creator>Grainne Mulhern</dc:creator>
  <cp:lastModifiedBy>Arjan Plompen</cp:lastModifiedBy>
  <cp:revision>197</cp:revision>
  <cp:lastPrinted>2015-05-20T08:32:54Z</cp:lastPrinted>
  <dcterms:created xsi:type="dcterms:W3CDTF">2012-03-21T15:19:35Z</dcterms:created>
  <dcterms:modified xsi:type="dcterms:W3CDTF">2015-06-23T04:52:44Z</dcterms:modified>
</cp:coreProperties>
</file>