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8" r:id="rId1"/>
  </p:sldMasterIdLst>
  <p:notesMasterIdLst>
    <p:notesMasterId r:id="rId39"/>
  </p:notesMasterIdLst>
  <p:handoutMasterIdLst>
    <p:handoutMasterId r:id="rId40"/>
  </p:handoutMasterIdLst>
  <p:sldIdLst>
    <p:sldId id="417" r:id="rId2"/>
    <p:sldId id="476" r:id="rId3"/>
    <p:sldId id="477" r:id="rId4"/>
    <p:sldId id="505" r:id="rId5"/>
    <p:sldId id="480" r:id="rId6"/>
    <p:sldId id="532" r:id="rId7"/>
    <p:sldId id="534" r:id="rId8"/>
    <p:sldId id="481" r:id="rId9"/>
    <p:sldId id="506" r:id="rId10"/>
    <p:sldId id="517" r:id="rId11"/>
    <p:sldId id="518" r:id="rId12"/>
    <p:sldId id="519" r:id="rId13"/>
    <p:sldId id="526" r:id="rId14"/>
    <p:sldId id="510" r:id="rId15"/>
    <p:sldId id="511" r:id="rId16"/>
    <p:sldId id="513" r:id="rId17"/>
    <p:sldId id="512" r:id="rId18"/>
    <p:sldId id="514" r:id="rId19"/>
    <p:sldId id="515" r:id="rId20"/>
    <p:sldId id="516" r:id="rId21"/>
    <p:sldId id="525" r:id="rId22"/>
    <p:sldId id="524" r:id="rId23"/>
    <p:sldId id="521" r:id="rId24"/>
    <p:sldId id="520" r:id="rId25"/>
    <p:sldId id="527" r:id="rId26"/>
    <p:sldId id="522" r:id="rId27"/>
    <p:sldId id="523" r:id="rId28"/>
    <p:sldId id="531" r:id="rId29"/>
    <p:sldId id="530" r:id="rId30"/>
    <p:sldId id="536" r:id="rId31"/>
    <p:sldId id="535" r:id="rId32"/>
    <p:sldId id="502" r:id="rId33"/>
    <p:sldId id="494" r:id="rId34"/>
    <p:sldId id="492" r:id="rId35"/>
    <p:sldId id="500" r:id="rId36"/>
    <p:sldId id="533" r:id="rId37"/>
    <p:sldId id="528" r:id="rId38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BFB05"/>
    <a:srgbClr val="0033CC"/>
    <a:srgbClr val="0C68B0"/>
    <a:srgbClr val="00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794" autoAdjust="0"/>
    <p:restoredTop sz="89165" autoAdjust="0"/>
  </p:normalViewPr>
  <p:slideViewPr>
    <p:cSldViewPr showGuides="1">
      <p:cViewPr varScale="1">
        <p:scale>
          <a:sx n="61" d="100"/>
          <a:sy n="61" d="100"/>
        </p:scale>
        <p:origin x="-1308" y="-96"/>
      </p:cViewPr>
      <p:guideLst>
        <p:guide orient="horz" pos="1104"/>
        <p:guide pos="5712"/>
      </p:guideLst>
    </p:cSldViewPr>
  </p:slideViewPr>
  <p:outlineViewPr>
    <p:cViewPr>
      <p:scale>
        <a:sx n="33" d="100"/>
        <a:sy n="33" d="100"/>
      </p:scale>
      <p:origin x="0" y="-14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 showGuides="1">
      <p:cViewPr varScale="1">
        <p:scale>
          <a:sx n="83" d="100"/>
          <a:sy n="83" d="100"/>
        </p:scale>
        <p:origin x="-3108" y="-78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AC893-30A5-48A8-BD99-278C6551FE66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9473DE-33DA-4AB2-AA86-12A322F0655A}">
      <dgm:prSet phldrT="[Text]" custT="1"/>
      <dgm:spPr/>
      <dgm:t>
        <a:bodyPr/>
        <a:lstStyle/>
        <a:p>
          <a:r>
            <a:rPr lang="en-GB" sz="1600" b="1" dirty="0" smtClean="0"/>
            <a:t>Select / load benchmarks </a:t>
          </a:r>
        </a:p>
        <a:p>
          <a:r>
            <a:rPr lang="en-GB" sz="1600" b="1" dirty="0" smtClean="0"/>
            <a:t>Sensitivities (S) &amp; C/E data</a:t>
          </a:r>
        </a:p>
        <a:p>
          <a:r>
            <a:rPr lang="en-GB" sz="1600" b="1" dirty="0" smtClean="0"/>
            <a:t>DICE</a:t>
          </a:r>
        </a:p>
        <a:p>
          <a:r>
            <a:rPr lang="en-GB" sz="1600" b="1" dirty="0" smtClean="0"/>
            <a:t>IDAT</a:t>
          </a:r>
        </a:p>
        <a:p>
          <a:r>
            <a:rPr lang="en-GB" sz="1600" b="1" dirty="0" smtClean="0"/>
            <a:t>Personal</a:t>
          </a:r>
        </a:p>
        <a:p>
          <a:r>
            <a:rPr lang="en-GB" sz="1600" b="1" dirty="0" smtClean="0"/>
            <a:t>Numerical Benchmarks</a:t>
          </a:r>
          <a:endParaRPr lang="en-GB" sz="1600" b="1" dirty="0"/>
        </a:p>
      </dgm:t>
    </dgm:pt>
    <dgm:pt modelId="{6DFA8588-1DB4-45ED-8779-F9C0E4380EBD}" type="parTrans" cxnId="{ADF34338-B1D8-4B6A-B821-41E89DFF6F62}">
      <dgm:prSet/>
      <dgm:spPr/>
      <dgm:t>
        <a:bodyPr/>
        <a:lstStyle/>
        <a:p>
          <a:endParaRPr lang="en-GB"/>
        </a:p>
      </dgm:t>
    </dgm:pt>
    <dgm:pt modelId="{E25F85F0-6068-412A-A391-5055048A45B0}" type="sibTrans" cxnId="{ADF34338-B1D8-4B6A-B821-41E89DFF6F62}">
      <dgm:prSet/>
      <dgm:spPr/>
      <dgm:t>
        <a:bodyPr/>
        <a:lstStyle/>
        <a:p>
          <a:endParaRPr lang="en-GB"/>
        </a:p>
      </dgm:t>
    </dgm:pt>
    <dgm:pt modelId="{215E9054-2C0B-4AE8-913E-318F7F66AEF3}">
      <dgm:prSet phldrT="[Text]" custT="1"/>
      <dgm:spPr/>
      <dgm:t>
        <a:bodyPr/>
        <a:lstStyle/>
        <a:p>
          <a:r>
            <a:rPr lang="en-GB" sz="1600" b="1" dirty="0" smtClean="0"/>
            <a:t>User Input Perturbation (P)</a:t>
          </a:r>
        </a:p>
        <a:p>
          <a:r>
            <a:rPr lang="en-GB" sz="1600" b="1" dirty="0" smtClean="0"/>
            <a:t> isotope/reaction/energy cross section</a:t>
          </a:r>
        </a:p>
      </dgm:t>
    </dgm:pt>
    <dgm:pt modelId="{8ED992F9-2909-4897-B04A-6BA013721447}" type="parTrans" cxnId="{A68CD061-1227-4CA9-922E-B83CC9B19505}">
      <dgm:prSet custT="1"/>
      <dgm:spPr/>
      <dgm:t>
        <a:bodyPr/>
        <a:lstStyle/>
        <a:p>
          <a:endParaRPr lang="en-GB" sz="1600"/>
        </a:p>
      </dgm:t>
    </dgm:pt>
    <dgm:pt modelId="{CDBDD7F1-B2D4-42EC-BF28-F8AE5FAC4146}" type="sibTrans" cxnId="{A68CD061-1227-4CA9-922E-B83CC9B19505}">
      <dgm:prSet/>
      <dgm:spPr/>
      <dgm:t>
        <a:bodyPr/>
        <a:lstStyle/>
        <a:p>
          <a:endParaRPr lang="en-GB"/>
        </a:p>
      </dgm:t>
    </dgm:pt>
    <dgm:pt modelId="{BBD762C4-702D-48B3-8DB7-374CD9B9D905}">
      <dgm:prSet phldrT="[Text]" custT="1"/>
      <dgm:spPr/>
      <dgm:t>
        <a:bodyPr/>
        <a:lstStyle/>
        <a:p>
          <a:r>
            <a:rPr lang="en-GB" sz="1600" b="1" dirty="0" smtClean="0"/>
            <a:t>S*P</a:t>
          </a:r>
        </a:p>
        <a:p>
          <a:r>
            <a:rPr lang="en-GB" sz="1600" b="1" dirty="0" err="1" smtClean="0"/>
            <a:t>Δk</a:t>
          </a:r>
          <a:r>
            <a:rPr lang="en-GB" sz="1600" b="1" baseline="-25000" dirty="0" err="1" smtClean="0"/>
            <a:t>eff</a:t>
          </a:r>
          <a:r>
            <a:rPr lang="en-GB" sz="1600" b="1" baseline="-25000" dirty="0" smtClean="0"/>
            <a:t> </a:t>
          </a:r>
          <a:r>
            <a:rPr lang="en-GB" sz="1600" b="1" baseline="0" dirty="0" smtClean="0"/>
            <a:t>for selected cases</a:t>
          </a:r>
        </a:p>
        <a:p>
          <a:r>
            <a:rPr lang="en-GB" sz="1600" b="1" baseline="0" dirty="0" smtClean="0"/>
            <a:t>C/E output plot  grouped by criteria</a:t>
          </a:r>
          <a:endParaRPr lang="en-GB" sz="1600" b="1" baseline="-25000" dirty="0"/>
        </a:p>
      </dgm:t>
    </dgm:pt>
    <dgm:pt modelId="{9B4F0EE4-A1EB-4EEE-812D-5970552C1E19}" type="parTrans" cxnId="{ED031650-58FA-48B9-89A2-57E295294B22}">
      <dgm:prSet custT="1"/>
      <dgm:spPr/>
      <dgm:t>
        <a:bodyPr/>
        <a:lstStyle/>
        <a:p>
          <a:endParaRPr lang="en-GB" sz="1600"/>
        </a:p>
      </dgm:t>
    </dgm:pt>
    <dgm:pt modelId="{1D8ADF54-924C-4DEA-9B94-8C06C52524A5}" type="sibTrans" cxnId="{ED031650-58FA-48B9-89A2-57E295294B22}">
      <dgm:prSet/>
      <dgm:spPr/>
      <dgm:t>
        <a:bodyPr/>
        <a:lstStyle/>
        <a:p>
          <a:endParaRPr lang="en-GB"/>
        </a:p>
      </dgm:t>
    </dgm:pt>
    <dgm:pt modelId="{95406E4C-D2F3-442A-A89E-DC0F29D6ED4F}">
      <dgm:prSet phldrT="[Text]" custT="1"/>
      <dgm:spPr/>
      <dgm:t>
        <a:bodyPr/>
        <a:lstStyle/>
        <a:p>
          <a:r>
            <a:rPr lang="en-GB" sz="1600" b="1" dirty="0" smtClean="0"/>
            <a:t>Covariance data via JANIS (C)</a:t>
          </a:r>
        </a:p>
        <a:p>
          <a:r>
            <a:rPr lang="en-GB" sz="1600" b="1" dirty="0" smtClean="0"/>
            <a:t>Built in processed data for major libraries  </a:t>
          </a:r>
        </a:p>
        <a:p>
          <a:r>
            <a:rPr lang="en-GB" sz="1600" b="1" dirty="0" smtClean="0"/>
            <a:t>Load personal (</a:t>
          </a:r>
          <a:r>
            <a:rPr lang="en-GB" sz="1600" b="1" dirty="0" err="1" smtClean="0"/>
            <a:t>coverx</a:t>
          </a:r>
          <a:r>
            <a:rPr lang="en-GB" sz="1600" b="1" dirty="0" smtClean="0"/>
            <a:t>)</a:t>
          </a:r>
        </a:p>
        <a:p>
          <a:r>
            <a:rPr lang="en-GB" sz="1600" b="1" dirty="0" smtClean="0"/>
            <a:t>M energy groups (fixed)</a:t>
          </a:r>
          <a:endParaRPr lang="en-GB" sz="1600" b="1" dirty="0"/>
        </a:p>
      </dgm:t>
    </dgm:pt>
    <dgm:pt modelId="{30D270D0-7DD3-4894-B7CE-14C8BDC0CB25}" type="parTrans" cxnId="{C05DD0DC-55E0-46AF-872C-BB556C4497A3}">
      <dgm:prSet custT="1"/>
      <dgm:spPr/>
      <dgm:t>
        <a:bodyPr/>
        <a:lstStyle/>
        <a:p>
          <a:endParaRPr lang="en-GB" sz="1600"/>
        </a:p>
      </dgm:t>
    </dgm:pt>
    <dgm:pt modelId="{610F64C1-6811-4B8A-A48D-BE8A5F33E77A}" type="sibTrans" cxnId="{C05DD0DC-55E0-46AF-872C-BB556C4497A3}">
      <dgm:prSet/>
      <dgm:spPr/>
      <dgm:t>
        <a:bodyPr/>
        <a:lstStyle/>
        <a:p>
          <a:endParaRPr lang="en-GB"/>
        </a:p>
      </dgm:t>
    </dgm:pt>
    <dgm:pt modelId="{84459033-1DEA-4397-BB48-92E4F29D9853}">
      <dgm:prSet phldrT="[Text]" custT="1"/>
      <dgm:spPr/>
      <dgm:t>
        <a:bodyPr/>
        <a:lstStyle/>
        <a:p>
          <a:r>
            <a:rPr lang="en-GB" sz="1600" b="1" baseline="0" dirty="0" smtClean="0"/>
            <a:t>S*C*S</a:t>
          </a:r>
          <a:r>
            <a:rPr lang="en-GB" sz="1600" b="1" baseline="30000" dirty="0" smtClean="0"/>
            <a:t>T</a:t>
          </a:r>
        </a:p>
        <a:p>
          <a:r>
            <a:rPr lang="en-GB" sz="1600" b="1" baseline="0" dirty="0" smtClean="0"/>
            <a:t>U</a:t>
          </a:r>
          <a:r>
            <a:rPr lang="en-GB" sz="1600" b="1" baseline="-25000" dirty="0" smtClean="0"/>
            <a:t>C(XS) </a:t>
          </a:r>
          <a:r>
            <a:rPr lang="en-GB" sz="1600" b="1" baseline="0" dirty="0" smtClean="0"/>
            <a:t>for selected cases</a:t>
          </a:r>
          <a:endParaRPr lang="en-GB" sz="1600" b="1" baseline="-25000" dirty="0" smtClean="0"/>
        </a:p>
        <a:p>
          <a:r>
            <a:rPr lang="en-GB" sz="1600" b="1" baseline="0" dirty="0" smtClean="0"/>
            <a:t>Additional uncertainty on output plot grouped by criteria</a:t>
          </a:r>
          <a:endParaRPr lang="en-GB" sz="1600" b="1" dirty="0"/>
        </a:p>
      </dgm:t>
    </dgm:pt>
    <dgm:pt modelId="{1FB01788-EB43-4969-B50A-8CCE2A6917CC}" type="parTrans" cxnId="{EC6BF29D-8100-445E-9628-71B251C6DC8B}">
      <dgm:prSet custT="1"/>
      <dgm:spPr/>
      <dgm:t>
        <a:bodyPr/>
        <a:lstStyle/>
        <a:p>
          <a:endParaRPr lang="en-GB" sz="1600"/>
        </a:p>
      </dgm:t>
    </dgm:pt>
    <dgm:pt modelId="{FD35A494-9668-4995-8044-FB11AA3EAC00}" type="sibTrans" cxnId="{EC6BF29D-8100-445E-9628-71B251C6DC8B}">
      <dgm:prSet/>
      <dgm:spPr/>
      <dgm:t>
        <a:bodyPr/>
        <a:lstStyle/>
        <a:p>
          <a:endParaRPr lang="en-GB"/>
        </a:p>
      </dgm:t>
    </dgm:pt>
    <dgm:pt modelId="{0FFA2665-214D-49CA-A9EE-ED1F6E6B45D2}">
      <dgm:prSet custT="1"/>
      <dgm:spPr/>
      <dgm:t>
        <a:bodyPr/>
        <a:lstStyle/>
        <a:p>
          <a:r>
            <a:rPr lang="en-GB" sz="1600" b="1" dirty="0" smtClean="0"/>
            <a:t>Matrix plot showing individual contribution to </a:t>
          </a:r>
          <a:r>
            <a:rPr lang="en-GB" sz="1600" b="1" baseline="0" dirty="0" smtClean="0"/>
            <a:t>U</a:t>
          </a:r>
          <a:r>
            <a:rPr lang="en-GB" sz="1600" b="1" baseline="-25000" dirty="0" smtClean="0"/>
            <a:t>C(XS) </a:t>
          </a:r>
          <a:r>
            <a:rPr lang="en-GB" sz="1600" b="1" baseline="0" dirty="0" smtClean="0"/>
            <a:t>by isotope-reaction</a:t>
          </a:r>
          <a:r>
            <a:rPr lang="en-GB" sz="1600" b="1" dirty="0" smtClean="0"/>
            <a:t> </a:t>
          </a:r>
          <a:endParaRPr lang="en-GB" sz="1600" b="1" dirty="0"/>
        </a:p>
      </dgm:t>
    </dgm:pt>
    <dgm:pt modelId="{8A4432D3-C3CC-42F5-B00E-9723F208FBB0}" type="parTrans" cxnId="{E058A2B1-BAFD-422D-8BE4-AD6D235559C0}">
      <dgm:prSet/>
      <dgm:spPr/>
      <dgm:t>
        <a:bodyPr/>
        <a:lstStyle/>
        <a:p>
          <a:endParaRPr lang="en-GB"/>
        </a:p>
      </dgm:t>
    </dgm:pt>
    <dgm:pt modelId="{6165C206-F583-4E3C-B9FF-47876F30815B}" type="sibTrans" cxnId="{E058A2B1-BAFD-422D-8BE4-AD6D235559C0}">
      <dgm:prSet/>
      <dgm:spPr/>
      <dgm:t>
        <a:bodyPr/>
        <a:lstStyle/>
        <a:p>
          <a:endParaRPr lang="en-GB"/>
        </a:p>
      </dgm:t>
    </dgm:pt>
    <dgm:pt modelId="{0F20728D-0D8C-4D49-B08F-E7307049F9DA}" type="pres">
      <dgm:prSet presAssocID="{BB5AC893-30A5-48A8-BD99-278C6551FE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6F3260-3D79-4826-9579-468B12B58A99}" type="pres">
      <dgm:prSet presAssocID="{2D9473DE-33DA-4AB2-AA86-12A322F0655A}" presName="root1" presStyleCnt="0"/>
      <dgm:spPr/>
      <dgm:t>
        <a:bodyPr/>
        <a:lstStyle/>
        <a:p>
          <a:endParaRPr lang="en-US"/>
        </a:p>
      </dgm:t>
    </dgm:pt>
    <dgm:pt modelId="{359556FF-B6CD-42AB-B618-AB847C1CA326}" type="pres">
      <dgm:prSet presAssocID="{2D9473DE-33DA-4AB2-AA86-12A322F0655A}" presName="LevelOneTextNode" presStyleLbl="node0" presStyleIdx="0" presStyleCnt="1" custScaleX="120228" custScaleY="201862" custLinFactNeighborX="-327" custLinFactNeighborY="66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5E0274-1FFB-4AC1-A762-6DFD2CB3A034}" type="pres">
      <dgm:prSet presAssocID="{2D9473DE-33DA-4AB2-AA86-12A322F0655A}" presName="level2hierChild" presStyleCnt="0"/>
      <dgm:spPr/>
      <dgm:t>
        <a:bodyPr/>
        <a:lstStyle/>
        <a:p>
          <a:endParaRPr lang="en-US"/>
        </a:p>
      </dgm:t>
    </dgm:pt>
    <dgm:pt modelId="{5AEE4D75-E80E-4073-99DC-5897643F0F46}" type="pres">
      <dgm:prSet presAssocID="{8ED992F9-2909-4897-B04A-6BA013721447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1B3253AB-B81B-4977-8A5C-6EEAE2110E0F}" type="pres">
      <dgm:prSet presAssocID="{8ED992F9-2909-4897-B04A-6BA01372144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A2E2B7BB-BE9B-4366-A85F-9D3958794D85}" type="pres">
      <dgm:prSet presAssocID="{215E9054-2C0B-4AE8-913E-318F7F66AEF3}" presName="root2" presStyleCnt="0"/>
      <dgm:spPr/>
      <dgm:t>
        <a:bodyPr/>
        <a:lstStyle/>
        <a:p>
          <a:endParaRPr lang="en-US"/>
        </a:p>
      </dgm:t>
    </dgm:pt>
    <dgm:pt modelId="{E8A4D440-C20E-45DF-A833-DEA99744AC81}" type="pres">
      <dgm:prSet presAssocID="{215E9054-2C0B-4AE8-913E-318F7F66AEF3}" presName="LevelTwoTextNode" presStyleLbl="node2" presStyleIdx="0" presStyleCnt="2" custScaleX="124057" custScaleY="134721" custLinFactNeighborX="2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816B6D-F8C6-4E69-8849-70896E7F84E0}" type="pres">
      <dgm:prSet presAssocID="{215E9054-2C0B-4AE8-913E-318F7F66AEF3}" presName="level3hierChild" presStyleCnt="0"/>
      <dgm:spPr/>
      <dgm:t>
        <a:bodyPr/>
        <a:lstStyle/>
        <a:p>
          <a:endParaRPr lang="en-US"/>
        </a:p>
      </dgm:t>
    </dgm:pt>
    <dgm:pt modelId="{4641C484-FF25-45F0-97C6-230FC8B13C12}" type="pres">
      <dgm:prSet presAssocID="{9B4F0EE4-A1EB-4EEE-812D-5970552C1E19}" presName="conn2-1" presStyleLbl="parChTrans1D3" presStyleIdx="0" presStyleCnt="3"/>
      <dgm:spPr/>
      <dgm:t>
        <a:bodyPr/>
        <a:lstStyle/>
        <a:p>
          <a:endParaRPr lang="en-GB"/>
        </a:p>
      </dgm:t>
    </dgm:pt>
    <dgm:pt modelId="{DA179AF9-5489-4B9D-98E3-AC4C82A67E04}" type="pres">
      <dgm:prSet presAssocID="{9B4F0EE4-A1EB-4EEE-812D-5970552C1E19}" presName="connTx" presStyleLbl="parChTrans1D3" presStyleIdx="0" presStyleCnt="3"/>
      <dgm:spPr/>
      <dgm:t>
        <a:bodyPr/>
        <a:lstStyle/>
        <a:p>
          <a:endParaRPr lang="en-GB"/>
        </a:p>
      </dgm:t>
    </dgm:pt>
    <dgm:pt modelId="{A9921B59-AADF-4E15-AECE-26134E514F3A}" type="pres">
      <dgm:prSet presAssocID="{BBD762C4-702D-48B3-8DB7-374CD9B9D905}" presName="root2" presStyleCnt="0"/>
      <dgm:spPr/>
      <dgm:t>
        <a:bodyPr/>
        <a:lstStyle/>
        <a:p>
          <a:endParaRPr lang="en-US"/>
        </a:p>
      </dgm:t>
    </dgm:pt>
    <dgm:pt modelId="{A20616A3-C878-455B-8E45-685A391B8D16}" type="pres">
      <dgm:prSet presAssocID="{BBD762C4-702D-48B3-8DB7-374CD9B9D905}" presName="LevelTwoTextNode" presStyleLbl="node3" presStyleIdx="0" presStyleCnt="3" custScaleY="136657" custLinFactNeighborX="90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860835-5B57-43EF-B2F6-408B0B7EA48D}" type="pres">
      <dgm:prSet presAssocID="{BBD762C4-702D-48B3-8DB7-374CD9B9D905}" presName="level3hierChild" presStyleCnt="0"/>
      <dgm:spPr/>
      <dgm:t>
        <a:bodyPr/>
        <a:lstStyle/>
        <a:p>
          <a:endParaRPr lang="en-US"/>
        </a:p>
      </dgm:t>
    </dgm:pt>
    <dgm:pt modelId="{24C14D28-A42E-494D-9AC2-5E708E14DA6A}" type="pres">
      <dgm:prSet presAssocID="{30D270D0-7DD3-4894-B7CE-14C8BDC0CB25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5E6DBB82-8372-40DD-95A3-D0F3E26E23C4}" type="pres">
      <dgm:prSet presAssocID="{30D270D0-7DD3-4894-B7CE-14C8BDC0CB25}" presName="connTx" presStyleLbl="parChTrans1D2" presStyleIdx="1" presStyleCnt="2"/>
      <dgm:spPr/>
      <dgm:t>
        <a:bodyPr/>
        <a:lstStyle/>
        <a:p>
          <a:endParaRPr lang="en-GB"/>
        </a:p>
      </dgm:t>
    </dgm:pt>
    <dgm:pt modelId="{7673CC8C-B9D0-4BD1-B38A-93CBD13394BD}" type="pres">
      <dgm:prSet presAssocID="{95406E4C-D2F3-442A-A89E-DC0F29D6ED4F}" presName="root2" presStyleCnt="0"/>
      <dgm:spPr/>
      <dgm:t>
        <a:bodyPr/>
        <a:lstStyle/>
        <a:p>
          <a:endParaRPr lang="en-US"/>
        </a:p>
      </dgm:t>
    </dgm:pt>
    <dgm:pt modelId="{9C2BB01B-0B25-4500-811E-FD77B66B65C5}" type="pres">
      <dgm:prSet presAssocID="{95406E4C-D2F3-442A-A89E-DC0F29D6ED4F}" presName="LevelTwoTextNode" presStyleLbl="node2" presStyleIdx="1" presStyleCnt="2" custScaleX="129103" custScaleY="152860" custLinFactNeighborX="3974" custLinFactNeighborY="224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6BEB9E-F168-4F11-A6AF-8054433A6A7A}" type="pres">
      <dgm:prSet presAssocID="{95406E4C-D2F3-442A-A89E-DC0F29D6ED4F}" presName="level3hierChild" presStyleCnt="0"/>
      <dgm:spPr/>
      <dgm:t>
        <a:bodyPr/>
        <a:lstStyle/>
        <a:p>
          <a:endParaRPr lang="en-US"/>
        </a:p>
      </dgm:t>
    </dgm:pt>
    <dgm:pt modelId="{1C21AFA2-7047-4A71-AE24-D55CE6881E24}" type="pres">
      <dgm:prSet presAssocID="{1FB01788-EB43-4969-B50A-8CCE2A6917CC}" presName="conn2-1" presStyleLbl="parChTrans1D3" presStyleIdx="1" presStyleCnt="3"/>
      <dgm:spPr/>
      <dgm:t>
        <a:bodyPr/>
        <a:lstStyle/>
        <a:p>
          <a:endParaRPr lang="en-GB"/>
        </a:p>
      </dgm:t>
    </dgm:pt>
    <dgm:pt modelId="{F0B6765A-333D-4B6D-B9DE-B9E5CD39B71F}" type="pres">
      <dgm:prSet presAssocID="{1FB01788-EB43-4969-B50A-8CCE2A6917CC}" presName="connTx" presStyleLbl="parChTrans1D3" presStyleIdx="1" presStyleCnt="3"/>
      <dgm:spPr/>
      <dgm:t>
        <a:bodyPr/>
        <a:lstStyle/>
        <a:p>
          <a:endParaRPr lang="en-GB"/>
        </a:p>
      </dgm:t>
    </dgm:pt>
    <dgm:pt modelId="{0B379E9F-8DFB-4F89-9097-3BCCBE25DE4E}" type="pres">
      <dgm:prSet presAssocID="{84459033-1DEA-4397-BB48-92E4F29D9853}" presName="root2" presStyleCnt="0"/>
      <dgm:spPr/>
      <dgm:t>
        <a:bodyPr/>
        <a:lstStyle/>
        <a:p>
          <a:endParaRPr lang="en-US"/>
        </a:p>
      </dgm:t>
    </dgm:pt>
    <dgm:pt modelId="{31E6D632-6652-48F7-97AF-B596C2EE0891}" type="pres">
      <dgm:prSet presAssocID="{84459033-1DEA-4397-BB48-92E4F29D9853}" presName="LevelTwoTextNode" presStyleLbl="node3" presStyleIdx="1" presStyleCnt="3" custScaleY="153828" custLinFactNeighborX="5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DC2545-8BA5-446B-87B7-6D1A898A2D50}" type="pres">
      <dgm:prSet presAssocID="{84459033-1DEA-4397-BB48-92E4F29D9853}" presName="level3hierChild" presStyleCnt="0"/>
      <dgm:spPr/>
      <dgm:t>
        <a:bodyPr/>
        <a:lstStyle/>
        <a:p>
          <a:endParaRPr lang="en-US"/>
        </a:p>
      </dgm:t>
    </dgm:pt>
    <dgm:pt modelId="{6CB972B8-7CA5-4DCC-A3F8-5112C5269420}" type="pres">
      <dgm:prSet presAssocID="{8A4432D3-C3CC-42F5-B00E-9723F208FBB0}" presName="conn2-1" presStyleLbl="parChTrans1D3" presStyleIdx="2" presStyleCnt="3"/>
      <dgm:spPr/>
      <dgm:t>
        <a:bodyPr/>
        <a:lstStyle/>
        <a:p>
          <a:endParaRPr lang="en-GB"/>
        </a:p>
      </dgm:t>
    </dgm:pt>
    <dgm:pt modelId="{FA8A36D2-CD7E-469E-81E2-247209401EDB}" type="pres">
      <dgm:prSet presAssocID="{8A4432D3-C3CC-42F5-B00E-9723F208FBB0}" presName="connTx" presStyleLbl="parChTrans1D3" presStyleIdx="2" presStyleCnt="3"/>
      <dgm:spPr/>
      <dgm:t>
        <a:bodyPr/>
        <a:lstStyle/>
        <a:p>
          <a:endParaRPr lang="en-GB"/>
        </a:p>
      </dgm:t>
    </dgm:pt>
    <dgm:pt modelId="{79B02F66-409D-4995-B5ED-C4785C004034}" type="pres">
      <dgm:prSet presAssocID="{0FFA2665-214D-49CA-A9EE-ED1F6E6B45D2}" presName="root2" presStyleCnt="0"/>
      <dgm:spPr/>
      <dgm:t>
        <a:bodyPr/>
        <a:lstStyle/>
        <a:p>
          <a:endParaRPr lang="en-US"/>
        </a:p>
      </dgm:t>
    </dgm:pt>
    <dgm:pt modelId="{9A62939C-2526-4F8E-A1EB-EAF3BF5E7A37}" type="pres">
      <dgm:prSet presAssocID="{0FFA2665-214D-49CA-A9EE-ED1F6E6B45D2}" presName="LevelTwoTextNode" presStyleLbl="node3" presStyleIdx="2" presStyleCnt="3" custLinFactNeighborX="5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ADF3EE-CF25-4B15-AB15-B76AA4EC0251}" type="pres">
      <dgm:prSet presAssocID="{0FFA2665-214D-49CA-A9EE-ED1F6E6B45D2}" presName="level3hierChild" presStyleCnt="0"/>
      <dgm:spPr/>
      <dgm:t>
        <a:bodyPr/>
        <a:lstStyle/>
        <a:p>
          <a:endParaRPr lang="en-US"/>
        </a:p>
      </dgm:t>
    </dgm:pt>
  </dgm:ptLst>
  <dgm:cxnLst>
    <dgm:cxn modelId="{A5E3BB1F-19BF-4630-97E9-90DB110327F5}" type="presOf" srcId="{1FB01788-EB43-4969-B50A-8CCE2A6917CC}" destId="{F0B6765A-333D-4B6D-B9DE-B9E5CD39B71F}" srcOrd="1" destOrd="0" presId="urn:microsoft.com/office/officeart/2005/8/layout/hierarchy2"/>
    <dgm:cxn modelId="{EC6BF29D-8100-445E-9628-71B251C6DC8B}" srcId="{95406E4C-D2F3-442A-A89E-DC0F29D6ED4F}" destId="{84459033-1DEA-4397-BB48-92E4F29D9853}" srcOrd="0" destOrd="0" parTransId="{1FB01788-EB43-4969-B50A-8CCE2A6917CC}" sibTransId="{FD35A494-9668-4995-8044-FB11AA3EAC00}"/>
    <dgm:cxn modelId="{9CECD198-7645-4105-B8DC-0503A6C59A68}" type="presOf" srcId="{8A4432D3-C3CC-42F5-B00E-9723F208FBB0}" destId="{6CB972B8-7CA5-4DCC-A3F8-5112C5269420}" srcOrd="0" destOrd="0" presId="urn:microsoft.com/office/officeart/2005/8/layout/hierarchy2"/>
    <dgm:cxn modelId="{24319D70-21D8-4C68-AE5D-9B7B3DE5F4C2}" type="presOf" srcId="{9B4F0EE4-A1EB-4EEE-812D-5970552C1E19}" destId="{DA179AF9-5489-4B9D-98E3-AC4C82A67E04}" srcOrd="1" destOrd="0" presId="urn:microsoft.com/office/officeart/2005/8/layout/hierarchy2"/>
    <dgm:cxn modelId="{2D4FF33F-952D-4E9D-A530-3846A62BF5D1}" type="presOf" srcId="{8A4432D3-C3CC-42F5-B00E-9723F208FBB0}" destId="{FA8A36D2-CD7E-469E-81E2-247209401EDB}" srcOrd="1" destOrd="0" presId="urn:microsoft.com/office/officeart/2005/8/layout/hierarchy2"/>
    <dgm:cxn modelId="{A1CDD853-573C-40FA-A138-DDDB86D5D7A9}" type="presOf" srcId="{95406E4C-D2F3-442A-A89E-DC0F29D6ED4F}" destId="{9C2BB01B-0B25-4500-811E-FD77B66B65C5}" srcOrd="0" destOrd="0" presId="urn:microsoft.com/office/officeart/2005/8/layout/hierarchy2"/>
    <dgm:cxn modelId="{ED031650-58FA-48B9-89A2-57E295294B22}" srcId="{215E9054-2C0B-4AE8-913E-318F7F66AEF3}" destId="{BBD762C4-702D-48B3-8DB7-374CD9B9D905}" srcOrd="0" destOrd="0" parTransId="{9B4F0EE4-A1EB-4EEE-812D-5970552C1E19}" sibTransId="{1D8ADF54-924C-4DEA-9B94-8C06C52524A5}"/>
    <dgm:cxn modelId="{8FE20E60-1E5C-41F9-872D-7CE559AEDE65}" type="presOf" srcId="{30D270D0-7DD3-4894-B7CE-14C8BDC0CB25}" destId="{5E6DBB82-8372-40DD-95A3-D0F3E26E23C4}" srcOrd="1" destOrd="0" presId="urn:microsoft.com/office/officeart/2005/8/layout/hierarchy2"/>
    <dgm:cxn modelId="{31971E74-C670-4341-B5EA-1FFFCAF4E377}" type="presOf" srcId="{84459033-1DEA-4397-BB48-92E4F29D9853}" destId="{31E6D632-6652-48F7-97AF-B596C2EE0891}" srcOrd="0" destOrd="0" presId="urn:microsoft.com/office/officeart/2005/8/layout/hierarchy2"/>
    <dgm:cxn modelId="{C0B59830-04DB-4001-A137-7503E8E2972D}" type="presOf" srcId="{2D9473DE-33DA-4AB2-AA86-12A322F0655A}" destId="{359556FF-B6CD-42AB-B618-AB847C1CA326}" srcOrd="0" destOrd="0" presId="urn:microsoft.com/office/officeart/2005/8/layout/hierarchy2"/>
    <dgm:cxn modelId="{E058A2B1-BAFD-422D-8BE4-AD6D235559C0}" srcId="{95406E4C-D2F3-442A-A89E-DC0F29D6ED4F}" destId="{0FFA2665-214D-49CA-A9EE-ED1F6E6B45D2}" srcOrd="1" destOrd="0" parTransId="{8A4432D3-C3CC-42F5-B00E-9723F208FBB0}" sibTransId="{6165C206-F583-4E3C-B9FF-47876F30815B}"/>
    <dgm:cxn modelId="{BE2316B3-8BCC-4BD8-8DE1-2B78627D026F}" type="presOf" srcId="{8ED992F9-2909-4897-B04A-6BA013721447}" destId="{1B3253AB-B81B-4977-8A5C-6EEAE2110E0F}" srcOrd="1" destOrd="0" presId="urn:microsoft.com/office/officeart/2005/8/layout/hierarchy2"/>
    <dgm:cxn modelId="{321EAE4A-969F-4610-ADA0-FD65A6C5A6A5}" type="presOf" srcId="{8ED992F9-2909-4897-B04A-6BA013721447}" destId="{5AEE4D75-E80E-4073-99DC-5897643F0F46}" srcOrd="0" destOrd="0" presId="urn:microsoft.com/office/officeart/2005/8/layout/hierarchy2"/>
    <dgm:cxn modelId="{EF490E80-EAA4-4FB8-B052-88E28EB68CC5}" type="presOf" srcId="{0FFA2665-214D-49CA-A9EE-ED1F6E6B45D2}" destId="{9A62939C-2526-4F8E-A1EB-EAF3BF5E7A37}" srcOrd="0" destOrd="0" presId="urn:microsoft.com/office/officeart/2005/8/layout/hierarchy2"/>
    <dgm:cxn modelId="{BCAE1E6B-35B0-4EEB-A886-50C8BF931CB5}" type="presOf" srcId="{BB5AC893-30A5-48A8-BD99-278C6551FE66}" destId="{0F20728D-0D8C-4D49-B08F-E7307049F9DA}" srcOrd="0" destOrd="0" presId="urn:microsoft.com/office/officeart/2005/8/layout/hierarchy2"/>
    <dgm:cxn modelId="{5C759063-BFEE-4B7F-B4B0-4BCE4BF33048}" type="presOf" srcId="{215E9054-2C0B-4AE8-913E-318F7F66AEF3}" destId="{E8A4D440-C20E-45DF-A833-DEA99744AC81}" srcOrd="0" destOrd="0" presId="urn:microsoft.com/office/officeart/2005/8/layout/hierarchy2"/>
    <dgm:cxn modelId="{F8C18376-EAC4-491F-B2C7-D4CA50E00681}" type="presOf" srcId="{9B4F0EE4-A1EB-4EEE-812D-5970552C1E19}" destId="{4641C484-FF25-45F0-97C6-230FC8B13C12}" srcOrd="0" destOrd="0" presId="urn:microsoft.com/office/officeart/2005/8/layout/hierarchy2"/>
    <dgm:cxn modelId="{05699506-5412-4CF1-9FB5-100D45224F95}" type="presOf" srcId="{1FB01788-EB43-4969-B50A-8CCE2A6917CC}" destId="{1C21AFA2-7047-4A71-AE24-D55CE6881E24}" srcOrd="0" destOrd="0" presId="urn:microsoft.com/office/officeart/2005/8/layout/hierarchy2"/>
    <dgm:cxn modelId="{C05DD0DC-55E0-46AF-872C-BB556C4497A3}" srcId="{2D9473DE-33DA-4AB2-AA86-12A322F0655A}" destId="{95406E4C-D2F3-442A-A89E-DC0F29D6ED4F}" srcOrd="1" destOrd="0" parTransId="{30D270D0-7DD3-4894-B7CE-14C8BDC0CB25}" sibTransId="{610F64C1-6811-4B8A-A48D-BE8A5F33E77A}"/>
    <dgm:cxn modelId="{A68CD061-1227-4CA9-922E-B83CC9B19505}" srcId="{2D9473DE-33DA-4AB2-AA86-12A322F0655A}" destId="{215E9054-2C0B-4AE8-913E-318F7F66AEF3}" srcOrd="0" destOrd="0" parTransId="{8ED992F9-2909-4897-B04A-6BA013721447}" sibTransId="{CDBDD7F1-B2D4-42EC-BF28-F8AE5FAC4146}"/>
    <dgm:cxn modelId="{07A29BF6-DF4F-4D11-B4F2-027B781166E2}" type="presOf" srcId="{30D270D0-7DD3-4894-B7CE-14C8BDC0CB25}" destId="{24C14D28-A42E-494D-9AC2-5E708E14DA6A}" srcOrd="0" destOrd="0" presId="urn:microsoft.com/office/officeart/2005/8/layout/hierarchy2"/>
    <dgm:cxn modelId="{47D01AF0-7D8B-4A70-8FF3-5DED4ABF002B}" type="presOf" srcId="{BBD762C4-702D-48B3-8DB7-374CD9B9D905}" destId="{A20616A3-C878-455B-8E45-685A391B8D16}" srcOrd="0" destOrd="0" presId="urn:microsoft.com/office/officeart/2005/8/layout/hierarchy2"/>
    <dgm:cxn modelId="{ADF34338-B1D8-4B6A-B821-41E89DFF6F62}" srcId="{BB5AC893-30A5-48A8-BD99-278C6551FE66}" destId="{2D9473DE-33DA-4AB2-AA86-12A322F0655A}" srcOrd="0" destOrd="0" parTransId="{6DFA8588-1DB4-45ED-8779-F9C0E4380EBD}" sibTransId="{E25F85F0-6068-412A-A391-5055048A45B0}"/>
    <dgm:cxn modelId="{2022211E-3B9C-4020-83F4-575558396674}" type="presParOf" srcId="{0F20728D-0D8C-4D49-B08F-E7307049F9DA}" destId="{DE6F3260-3D79-4826-9579-468B12B58A99}" srcOrd="0" destOrd="0" presId="urn:microsoft.com/office/officeart/2005/8/layout/hierarchy2"/>
    <dgm:cxn modelId="{7D3F9064-7779-49CD-8CAD-0CBAD027B05F}" type="presParOf" srcId="{DE6F3260-3D79-4826-9579-468B12B58A99}" destId="{359556FF-B6CD-42AB-B618-AB847C1CA326}" srcOrd="0" destOrd="0" presId="urn:microsoft.com/office/officeart/2005/8/layout/hierarchy2"/>
    <dgm:cxn modelId="{E021BB96-5EB7-4A4A-BE6B-2A621C0BD38D}" type="presParOf" srcId="{DE6F3260-3D79-4826-9579-468B12B58A99}" destId="{C55E0274-1FFB-4AC1-A762-6DFD2CB3A034}" srcOrd="1" destOrd="0" presId="urn:microsoft.com/office/officeart/2005/8/layout/hierarchy2"/>
    <dgm:cxn modelId="{BD692811-1B2B-494E-BEF2-A37ED55C7389}" type="presParOf" srcId="{C55E0274-1FFB-4AC1-A762-6DFD2CB3A034}" destId="{5AEE4D75-E80E-4073-99DC-5897643F0F46}" srcOrd="0" destOrd="0" presId="urn:microsoft.com/office/officeart/2005/8/layout/hierarchy2"/>
    <dgm:cxn modelId="{9892D23E-32A5-43BA-A795-5F8A9994BBF5}" type="presParOf" srcId="{5AEE4D75-E80E-4073-99DC-5897643F0F46}" destId="{1B3253AB-B81B-4977-8A5C-6EEAE2110E0F}" srcOrd="0" destOrd="0" presId="urn:microsoft.com/office/officeart/2005/8/layout/hierarchy2"/>
    <dgm:cxn modelId="{55F69559-3C88-4C5C-9ED1-2C3DAADD6F8F}" type="presParOf" srcId="{C55E0274-1FFB-4AC1-A762-6DFD2CB3A034}" destId="{A2E2B7BB-BE9B-4366-A85F-9D3958794D85}" srcOrd="1" destOrd="0" presId="urn:microsoft.com/office/officeart/2005/8/layout/hierarchy2"/>
    <dgm:cxn modelId="{DAE6ACA7-E847-433C-B977-9054B685AFF1}" type="presParOf" srcId="{A2E2B7BB-BE9B-4366-A85F-9D3958794D85}" destId="{E8A4D440-C20E-45DF-A833-DEA99744AC81}" srcOrd="0" destOrd="0" presId="urn:microsoft.com/office/officeart/2005/8/layout/hierarchy2"/>
    <dgm:cxn modelId="{10406A1A-BF89-4B19-8DE7-31E5E1C75AFA}" type="presParOf" srcId="{A2E2B7BB-BE9B-4366-A85F-9D3958794D85}" destId="{66816B6D-F8C6-4E69-8849-70896E7F84E0}" srcOrd="1" destOrd="0" presId="urn:microsoft.com/office/officeart/2005/8/layout/hierarchy2"/>
    <dgm:cxn modelId="{3AA07B97-94A4-4059-BBC7-07564C7DFF59}" type="presParOf" srcId="{66816B6D-F8C6-4E69-8849-70896E7F84E0}" destId="{4641C484-FF25-45F0-97C6-230FC8B13C12}" srcOrd="0" destOrd="0" presId="urn:microsoft.com/office/officeart/2005/8/layout/hierarchy2"/>
    <dgm:cxn modelId="{686A9818-5E28-4547-B71B-C9DB3BF9FEE9}" type="presParOf" srcId="{4641C484-FF25-45F0-97C6-230FC8B13C12}" destId="{DA179AF9-5489-4B9D-98E3-AC4C82A67E04}" srcOrd="0" destOrd="0" presId="urn:microsoft.com/office/officeart/2005/8/layout/hierarchy2"/>
    <dgm:cxn modelId="{D4419785-1CD1-4A55-BC4F-A86D85105B3E}" type="presParOf" srcId="{66816B6D-F8C6-4E69-8849-70896E7F84E0}" destId="{A9921B59-AADF-4E15-AECE-26134E514F3A}" srcOrd="1" destOrd="0" presId="urn:microsoft.com/office/officeart/2005/8/layout/hierarchy2"/>
    <dgm:cxn modelId="{56A08DC1-A237-4DCE-939A-8F50AED4A077}" type="presParOf" srcId="{A9921B59-AADF-4E15-AECE-26134E514F3A}" destId="{A20616A3-C878-455B-8E45-685A391B8D16}" srcOrd="0" destOrd="0" presId="urn:microsoft.com/office/officeart/2005/8/layout/hierarchy2"/>
    <dgm:cxn modelId="{DF5FAA39-D641-462C-B9CB-B7D908E3BE06}" type="presParOf" srcId="{A9921B59-AADF-4E15-AECE-26134E514F3A}" destId="{07860835-5B57-43EF-B2F6-408B0B7EA48D}" srcOrd="1" destOrd="0" presId="urn:microsoft.com/office/officeart/2005/8/layout/hierarchy2"/>
    <dgm:cxn modelId="{83DB246F-A221-4AF3-A8BA-09F719B77C52}" type="presParOf" srcId="{C55E0274-1FFB-4AC1-A762-6DFD2CB3A034}" destId="{24C14D28-A42E-494D-9AC2-5E708E14DA6A}" srcOrd="2" destOrd="0" presId="urn:microsoft.com/office/officeart/2005/8/layout/hierarchy2"/>
    <dgm:cxn modelId="{B0E4B306-EF67-42A9-BBC9-042830E43BCD}" type="presParOf" srcId="{24C14D28-A42E-494D-9AC2-5E708E14DA6A}" destId="{5E6DBB82-8372-40DD-95A3-D0F3E26E23C4}" srcOrd="0" destOrd="0" presId="urn:microsoft.com/office/officeart/2005/8/layout/hierarchy2"/>
    <dgm:cxn modelId="{46B08E4A-61BE-4C87-84C9-2BD520F14505}" type="presParOf" srcId="{C55E0274-1FFB-4AC1-A762-6DFD2CB3A034}" destId="{7673CC8C-B9D0-4BD1-B38A-93CBD13394BD}" srcOrd="3" destOrd="0" presId="urn:microsoft.com/office/officeart/2005/8/layout/hierarchy2"/>
    <dgm:cxn modelId="{0B0A4ED2-7B46-43AA-880A-136984FD194E}" type="presParOf" srcId="{7673CC8C-B9D0-4BD1-B38A-93CBD13394BD}" destId="{9C2BB01B-0B25-4500-811E-FD77B66B65C5}" srcOrd="0" destOrd="0" presId="urn:microsoft.com/office/officeart/2005/8/layout/hierarchy2"/>
    <dgm:cxn modelId="{C51F7359-2158-4F0E-A29A-9CD2238A107B}" type="presParOf" srcId="{7673CC8C-B9D0-4BD1-B38A-93CBD13394BD}" destId="{746BEB9E-F168-4F11-A6AF-8054433A6A7A}" srcOrd="1" destOrd="0" presId="urn:microsoft.com/office/officeart/2005/8/layout/hierarchy2"/>
    <dgm:cxn modelId="{C6D1C2BE-CA4C-4477-A743-0F2774B3AD51}" type="presParOf" srcId="{746BEB9E-F168-4F11-A6AF-8054433A6A7A}" destId="{1C21AFA2-7047-4A71-AE24-D55CE6881E24}" srcOrd="0" destOrd="0" presId="urn:microsoft.com/office/officeart/2005/8/layout/hierarchy2"/>
    <dgm:cxn modelId="{C014994E-1076-4C7A-8D83-1A9613B187D0}" type="presParOf" srcId="{1C21AFA2-7047-4A71-AE24-D55CE6881E24}" destId="{F0B6765A-333D-4B6D-B9DE-B9E5CD39B71F}" srcOrd="0" destOrd="0" presId="urn:microsoft.com/office/officeart/2005/8/layout/hierarchy2"/>
    <dgm:cxn modelId="{99736A19-A47B-4F44-8BFD-1B9B168BA68E}" type="presParOf" srcId="{746BEB9E-F168-4F11-A6AF-8054433A6A7A}" destId="{0B379E9F-8DFB-4F89-9097-3BCCBE25DE4E}" srcOrd="1" destOrd="0" presId="urn:microsoft.com/office/officeart/2005/8/layout/hierarchy2"/>
    <dgm:cxn modelId="{98283AE2-023D-4838-8517-BF67CB204C70}" type="presParOf" srcId="{0B379E9F-8DFB-4F89-9097-3BCCBE25DE4E}" destId="{31E6D632-6652-48F7-97AF-B596C2EE0891}" srcOrd="0" destOrd="0" presId="urn:microsoft.com/office/officeart/2005/8/layout/hierarchy2"/>
    <dgm:cxn modelId="{DE4FAAD9-214A-43F8-8DDF-98D1E77B1199}" type="presParOf" srcId="{0B379E9F-8DFB-4F89-9097-3BCCBE25DE4E}" destId="{73DC2545-8BA5-446B-87B7-6D1A898A2D50}" srcOrd="1" destOrd="0" presId="urn:microsoft.com/office/officeart/2005/8/layout/hierarchy2"/>
    <dgm:cxn modelId="{98E4FD8D-5B65-48EC-A712-EED8BD4EF534}" type="presParOf" srcId="{746BEB9E-F168-4F11-A6AF-8054433A6A7A}" destId="{6CB972B8-7CA5-4DCC-A3F8-5112C5269420}" srcOrd="2" destOrd="0" presId="urn:microsoft.com/office/officeart/2005/8/layout/hierarchy2"/>
    <dgm:cxn modelId="{2AC0F102-E3AF-44A7-B5DE-848C47F55DC2}" type="presParOf" srcId="{6CB972B8-7CA5-4DCC-A3F8-5112C5269420}" destId="{FA8A36D2-CD7E-469E-81E2-247209401EDB}" srcOrd="0" destOrd="0" presId="urn:microsoft.com/office/officeart/2005/8/layout/hierarchy2"/>
    <dgm:cxn modelId="{1720AF72-AE54-4D72-B582-19F501695434}" type="presParOf" srcId="{746BEB9E-F168-4F11-A6AF-8054433A6A7A}" destId="{79B02F66-409D-4995-B5ED-C4785C004034}" srcOrd="3" destOrd="0" presId="urn:microsoft.com/office/officeart/2005/8/layout/hierarchy2"/>
    <dgm:cxn modelId="{D3EF4A6C-EC18-41A1-9162-70A6ECC83A9C}" type="presParOf" srcId="{79B02F66-409D-4995-B5ED-C4785C004034}" destId="{9A62939C-2526-4F8E-A1EB-EAF3BF5E7A37}" srcOrd="0" destOrd="0" presId="urn:microsoft.com/office/officeart/2005/8/layout/hierarchy2"/>
    <dgm:cxn modelId="{231DFE0C-E6FC-405B-80D9-9CF51C10F5A7}" type="presParOf" srcId="{79B02F66-409D-4995-B5ED-C4785C004034}" destId="{32ADF3EE-CF25-4B15-AB15-B76AA4EC02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556FF-B6CD-42AB-B618-AB847C1CA326}">
      <dsp:nvSpPr>
        <dsp:cNvPr id="0" name=""/>
        <dsp:cNvSpPr/>
      </dsp:nvSpPr>
      <dsp:spPr>
        <a:xfrm>
          <a:off x="0" y="1285622"/>
          <a:ext cx="2536448" cy="2129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Select / load benchmarks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Sensitivities (S) &amp; C/E data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IDAT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Personal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Numerical Benchmarks</a:t>
          </a:r>
          <a:endParaRPr lang="en-GB" sz="1600" b="1" kern="1200" dirty="0"/>
        </a:p>
      </dsp:txBody>
      <dsp:txXfrm>
        <a:off x="62366" y="1347988"/>
        <a:ext cx="2411716" cy="2004608"/>
      </dsp:txXfrm>
    </dsp:sp>
    <dsp:sp modelId="{5AEE4D75-E80E-4073-99DC-5897643F0F46}">
      <dsp:nvSpPr>
        <dsp:cNvPr id="0" name=""/>
        <dsp:cNvSpPr/>
      </dsp:nvSpPr>
      <dsp:spPr>
        <a:xfrm rot="18239347">
          <a:off x="2199589" y="1698502"/>
          <a:ext cx="1527828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527828" y="18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925308" y="1678701"/>
        <a:ext cx="76391" cy="76391"/>
      </dsp:txXfrm>
    </dsp:sp>
    <dsp:sp modelId="{E8A4D440-C20E-45DF-A833-DEA99744AC81}">
      <dsp:nvSpPr>
        <dsp:cNvPr id="0" name=""/>
        <dsp:cNvSpPr/>
      </dsp:nvSpPr>
      <dsp:spPr>
        <a:xfrm>
          <a:off x="3390559" y="372950"/>
          <a:ext cx="2617229" cy="1421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User Input Perturbation (P)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 isotope/reaction/energy cross section</a:t>
          </a:r>
        </a:p>
      </dsp:txBody>
      <dsp:txXfrm>
        <a:off x="3432182" y="414573"/>
        <a:ext cx="2533983" cy="1337857"/>
      </dsp:txXfrm>
    </dsp:sp>
    <dsp:sp modelId="{4641C484-FF25-45F0-97C6-230FC8B13C12}">
      <dsp:nvSpPr>
        <dsp:cNvPr id="0" name=""/>
        <dsp:cNvSpPr/>
      </dsp:nvSpPr>
      <dsp:spPr>
        <a:xfrm>
          <a:off x="6007788" y="1065107"/>
          <a:ext cx="950312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950312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6459186" y="1059744"/>
        <a:ext cx="47515" cy="47515"/>
      </dsp:txXfrm>
    </dsp:sp>
    <dsp:sp modelId="{A20616A3-C878-455B-8E45-685A391B8D16}">
      <dsp:nvSpPr>
        <dsp:cNvPr id="0" name=""/>
        <dsp:cNvSpPr/>
      </dsp:nvSpPr>
      <dsp:spPr>
        <a:xfrm>
          <a:off x="6958101" y="362739"/>
          <a:ext cx="2109698" cy="1441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S*P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Δk</a:t>
          </a:r>
          <a:r>
            <a:rPr lang="en-GB" sz="1600" b="1" kern="1200" baseline="-25000" dirty="0" err="1" smtClean="0"/>
            <a:t>eff</a:t>
          </a:r>
          <a:r>
            <a:rPr lang="en-GB" sz="1600" b="1" kern="1200" baseline="-25000" dirty="0" smtClean="0"/>
            <a:t> </a:t>
          </a:r>
          <a:r>
            <a:rPr lang="en-GB" sz="1600" b="1" kern="1200" baseline="0" dirty="0" smtClean="0"/>
            <a:t>for selected cases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C/E output plot  grouped by criteria</a:t>
          </a:r>
          <a:endParaRPr lang="en-GB" sz="1600" b="1" kern="1200" baseline="-25000" dirty="0"/>
        </a:p>
      </dsp:txBody>
      <dsp:txXfrm>
        <a:off x="7000322" y="404960"/>
        <a:ext cx="2025256" cy="1357083"/>
      </dsp:txXfrm>
    </dsp:sp>
    <dsp:sp modelId="{24C14D28-A42E-494D-9AC2-5E708E14DA6A}">
      <dsp:nvSpPr>
        <dsp:cNvPr id="0" name=""/>
        <dsp:cNvSpPr/>
      </dsp:nvSpPr>
      <dsp:spPr>
        <a:xfrm rot="3217743">
          <a:off x="2216345" y="2965194"/>
          <a:ext cx="1573029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573029" y="18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963534" y="2944263"/>
        <a:ext cx="78651" cy="78651"/>
      </dsp:txXfrm>
    </dsp:sp>
    <dsp:sp modelId="{9C2BB01B-0B25-4500-811E-FD77B66B65C5}">
      <dsp:nvSpPr>
        <dsp:cNvPr id="0" name=""/>
        <dsp:cNvSpPr/>
      </dsp:nvSpPr>
      <dsp:spPr>
        <a:xfrm>
          <a:off x="3469272" y="2810665"/>
          <a:ext cx="2723684" cy="1612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Covariance data via JANIS (C)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Built in processed data for major libraries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Load personal (</a:t>
          </a:r>
          <a:r>
            <a:rPr lang="en-GB" sz="1600" b="1" kern="1200" dirty="0" err="1" smtClean="0"/>
            <a:t>coverx</a:t>
          </a:r>
          <a:r>
            <a:rPr lang="en-GB" sz="1600" b="1" kern="1200" dirty="0" smtClean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 energy groups (fixed)</a:t>
          </a:r>
          <a:endParaRPr lang="en-GB" sz="1600" b="1" kern="1200" dirty="0"/>
        </a:p>
      </dsp:txBody>
      <dsp:txXfrm>
        <a:off x="3516499" y="2857892"/>
        <a:ext cx="2629230" cy="1517988"/>
      </dsp:txXfrm>
    </dsp:sp>
    <dsp:sp modelId="{1C21AFA2-7047-4A71-AE24-D55CE6881E24}">
      <dsp:nvSpPr>
        <dsp:cNvPr id="0" name=""/>
        <dsp:cNvSpPr/>
      </dsp:nvSpPr>
      <dsp:spPr>
        <a:xfrm rot="18733560">
          <a:off x="6006273" y="3176958"/>
          <a:ext cx="1138511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138511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6547066" y="3166890"/>
        <a:ext cx="56925" cy="56925"/>
      </dsp:txXfrm>
    </dsp:sp>
    <dsp:sp modelId="{31E6D632-6652-48F7-97AF-B596C2EE0891}">
      <dsp:nvSpPr>
        <dsp:cNvPr id="0" name=""/>
        <dsp:cNvSpPr/>
      </dsp:nvSpPr>
      <dsp:spPr>
        <a:xfrm>
          <a:off x="6958101" y="1962492"/>
          <a:ext cx="2109698" cy="162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S*C*S</a:t>
          </a:r>
          <a:r>
            <a:rPr lang="en-GB" sz="1600" b="1" kern="1200" baseline="30000" dirty="0" smtClean="0"/>
            <a:t>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U</a:t>
          </a:r>
          <a:r>
            <a:rPr lang="en-GB" sz="1600" b="1" kern="1200" baseline="-25000" dirty="0" smtClean="0"/>
            <a:t>C(XS) </a:t>
          </a:r>
          <a:r>
            <a:rPr lang="en-GB" sz="1600" b="1" kern="1200" baseline="0" dirty="0" smtClean="0"/>
            <a:t>for selected cases</a:t>
          </a:r>
          <a:endParaRPr lang="en-GB" sz="1600" b="1" kern="1200" baseline="-250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Additional uncertainty on output plot grouped by criteria</a:t>
          </a:r>
          <a:endParaRPr lang="en-GB" sz="1600" b="1" kern="1200" dirty="0"/>
        </a:p>
      </dsp:txBody>
      <dsp:txXfrm>
        <a:off x="7005627" y="2010018"/>
        <a:ext cx="2014646" cy="1527601"/>
      </dsp:txXfrm>
    </dsp:sp>
    <dsp:sp modelId="{6CB972B8-7CA5-4DCC-A3F8-5112C5269420}">
      <dsp:nvSpPr>
        <dsp:cNvPr id="0" name=""/>
        <dsp:cNvSpPr/>
      </dsp:nvSpPr>
      <dsp:spPr>
        <a:xfrm rot="2431082">
          <a:off x="6072277" y="3925447"/>
          <a:ext cx="1006502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006502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550366" y="3918680"/>
        <a:ext cx="50325" cy="50325"/>
      </dsp:txXfrm>
    </dsp:sp>
    <dsp:sp modelId="{9A62939C-2526-4F8E-A1EB-EAF3BF5E7A37}">
      <dsp:nvSpPr>
        <dsp:cNvPr id="0" name=""/>
        <dsp:cNvSpPr/>
      </dsp:nvSpPr>
      <dsp:spPr>
        <a:xfrm>
          <a:off x="6958101" y="3743373"/>
          <a:ext cx="2109698" cy="1054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Matrix plot showing individual contribution to </a:t>
          </a:r>
          <a:r>
            <a:rPr lang="en-GB" sz="1600" b="1" kern="1200" baseline="0" dirty="0" smtClean="0"/>
            <a:t>U</a:t>
          </a:r>
          <a:r>
            <a:rPr lang="en-GB" sz="1600" b="1" kern="1200" baseline="-25000" dirty="0" smtClean="0"/>
            <a:t>C(XS) </a:t>
          </a:r>
          <a:r>
            <a:rPr lang="en-GB" sz="1600" b="1" kern="1200" baseline="0" dirty="0" smtClean="0"/>
            <a:t>by isotope-reaction</a:t>
          </a:r>
          <a:r>
            <a:rPr lang="en-GB" sz="1600" b="1" kern="1200" dirty="0" smtClean="0"/>
            <a:t> </a:t>
          </a:r>
          <a:endParaRPr lang="en-GB" sz="1600" b="1" kern="1200" dirty="0"/>
        </a:p>
      </dsp:txBody>
      <dsp:txXfrm>
        <a:off x="6988996" y="3774268"/>
        <a:ext cx="2047908" cy="99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31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6" Type="http://schemas.openxmlformats.org/officeDocument/2006/relationships/image" Target="../media/image30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640E3DF-7D6A-4833-B3A7-646BC39181C2}" type="datetimeFigureOut">
              <a:rPr lang="en-US" altLang="fr-FR"/>
              <a:pPr>
                <a:defRPr/>
              </a:pPr>
              <a:t>9/29/2015</a:t>
            </a:fld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03ED49-D01E-44BD-B14F-80BB49952E35}" type="slidenum">
              <a:rPr lang="en-GB" altLang="fr-FR"/>
              <a:pPr/>
              <a:t>‹Nº›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04004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488DF35-0646-486A-830A-4A7CE3F9CDA7}" type="datetimeFigureOut">
              <a:rPr lang="en-US" altLang="fr-FR"/>
              <a:pPr>
                <a:defRPr/>
              </a:pPr>
              <a:t>9/29/2015</a:t>
            </a:fld>
            <a:endParaRPr lang="en-GB" alt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0B9F7B-E8AD-45AC-A672-ED5CC7273F92}" type="slidenum">
              <a:rPr lang="en-GB" altLang="fr-FR"/>
              <a:pPr/>
              <a:t>‹Nº›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19739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685D9F-ADFC-482C-B046-2E78A14734A5}" type="slidenum">
              <a:rPr lang="en-GB" altLang="fr-FR"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en-GB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774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54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7493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677275" y="6616700"/>
            <a:ext cx="466725" cy="2682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fld id="{5B4326C3-5799-4604-AE19-AB9A171925D4}" type="slidenum">
              <a:rPr lang="en-GB" altLang="fr-F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‹Nº›</a:t>
            </a:fld>
            <a:endParaRPr lang="en-GB" altLang="fr-FR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fr-FR" sz="7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2013 Organisation for Economic Co-operation and Development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nea.org/ndast/" TargetMode="External"/><Relationship Id="rId2" Type="http://schemas.openxmlformats.org/officeDocument/2006/relationships/hyperlink" Target="https://www.oecd-nea.org/science/wpncs/icsbep/dice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nea.org/ndast/" TargetMode="External"/><Relationship Id="rId2" Type="http://schemas.openxmlformats.org/officeDocument/2006/relationships/hyperlink" Target="https://www.oecd-nea.org/science/wpncs/icsbep/dic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228600" y="1447800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1428750" indent="-6858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1"/>
                </a:solidFill>
              </a:rPr>
              <a:t>Compensating Effects due to Nuclear Reaction and Material Cross Correlations: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s-ES" sz="2800" b="1" dirty="0" smtClean="0">
                <a:solidFill>
                  <a:schemeClr val="accent1"/>
                </a:solidFill>
              </a:rPr>
              <a:t>NEA Activities and NEA Tools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accent1"/>
                </a:solidFill>
              </a:rPr>
              <a:t>Bayesian Approach for Compensating Effects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accent1"/>
                </a:solidFill>
              </a:rPr>
              <a:t>Analysis of </a:t>
            </a:r>
            <a:r>
              <a:rPr lang="en-US" sz="2800" b="1" dirty="0" err="1" smtClean="0">
                <a:solidFill>
                  <a:schemeClr val="accent1"/>
                </a:solidFill>
              </a:rPr>
              <a:t>Keff</a:t>
            </a:r>
            <a:r>
              <a:rPr lang="en-US" sz="2800" b="1" dirty="0" smtClean="0">
                <a:solidFill>
                  <a:schemeClr val="accent1"/>
                </a:solidFill>
              </a:rPr>
              <a:t> Sensitivity Profiles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b="1" dirty="0" err="1" smtClean="0"/>
              <a:t>O.Cabellos</a:t>
            </a:r>
            <a:endParaRPr lang="en-US" altLang="es-ES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dirty="0" smtClean="0"/>
              <a:t>NEA Data Bank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dirty="0" smtClean="0"/>
              <a:t>oscar.cabellos@oecd.org</a:t>
            </a:r>
            <a:endParaRPr lang="en-US" alt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5334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dirty="0" smtClean="0">
                <a:latin typeface="Arial" charset="0"/>
                <a:cs typeface="Arial" charset="0"/>
              </a:rPr>
              <a:t>DICE Sensitivity Data….Recently much improved!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28283"/>
              </p:ext>
            </p:extLst>
          </p:nvPr>
        </p:nvGraphicFramePr>
        <p:xfrm>
          <a:off x="304800" y="1371600"/>
          <a:ext cx="8458200" cy="252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913"/>
                <a:gridCol w="1591147"/>
                <a:gridCol w="5527140"/>
              </a:tblGrid>
              <a:tr h="64001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Handbook Edition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Number of Unique Cases 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Sources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64001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2012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727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TSUNAMI1D+TSUNAMI3D</a:t>
                      </a:r>
                      <a:r>
                        <a:rPr lang="en-GB" sz="1800" baseline="0" dirty="0" smtClean="0"/>
                        <a:t> [VALID]+</a:t>
                      </a:r>
                    </a:p>
                    <a:p>
                      <a:pPr algn="ctr"/>
                      <a:r>
                        <a:rPr lang="en-GB" sz="1800" baseline="0" dirty="0" smtClean="0"/>
                        <a:t>MMK-KENO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64001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2013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3575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Previous +</a:t>
                      </a:r>
                    </a:p>
                    <a:p>
                      <a:pPr algn="ctr"/>
                      <a:r>
                        <a:rPr lang="en-GB" sz="1800" dirty="0" smtClean="0"/>
                        <a:t>Non</a:t>
                      </a:r>
                      <a:r>
                        <a:rPr lang="en-GB" sz="1800" baseline="0" dirty="0" smtClean="0"/>
                        <a:t> VALID cases SCALE6.0 from Balance Inputs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60567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2014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4011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Previous + MCNP6 + SCALE6.2BClutch</a:t>
                      </a:r>
                      <a:endParaRPr lang="en-US" sz="1800" dirty="0"/>
                    </a:p>
                  </a:txBody>
                  <a:tcPr marT="45704" marB="45704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038600"/>
          <a:ext cx="8534401" cy="252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070"/>
                <a:gridCol w="1764632"/>
                <a:gridCol w="1733439"/>
                <a:gridCol w="1710267"/>
                <a:gridCol w="1605993"/>
              </a:tblGrid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FAST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MIXED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PU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525/608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4/10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114/121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9/9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HEU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664/895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21/32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383/403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75/84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IEU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142/180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5/21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31/43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7/23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LEU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1424/1612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0/0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1/1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5/5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U233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186/197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29/29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8/10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8/8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323/436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2/7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40/67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1/26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0/0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0/0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4/20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0/0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0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09763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accent1"/>
                </a:solidFill>
              </a:rPr>
              <a:t>Searching by Sensitivity in DICE</a:t>
            </a:r>
            <a:endParaRPr lang="en-US" altLang="en-US" sz="3000" b="1" dirty="0">
              <a:solidFill>
                <a:schemeClr val="accent1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47700" y="1447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Algerian" pitchFamily="82" charset="0"/>
                <a:cs typeface="Rod" pitchFamily="49" charset="-79"/>
              </a:rPr>
              <a:t>3 Group search, full 238 Group SDF’s are stored</a:t>
            </a:r>
            <a:endParaRPr lang="en-US" altLang="en-US">
              <a:solidFill>
                <a:srgbClr val="0070C0"/>
              </a:solidFill>
              <a:latin typeface="Algerian" pitchFamily="82" charset="0"/>
              <a:cs typeface="Rod" pitchFamily="49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3" y="5334000"/>
            <a:ext cx="2719387" cy="9144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600200" y="56388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Also used!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048000" y="4800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B050"/>
                </a:solidFill>
                <a:latin typeface="Times New Roman" pitchFamily="18" charset="0"/>
              </a:rPr>
              <a:t>Set Threshold</a:t>
            </a:r>
            <a:endParaRPr lang="en-US" altLang="en-US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53000" y="4953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6738" y="804863"/>
          <a:ext cx="8348662" cy="5818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935"/>
                <a:gridCol w="1274911"/>
                <a:gridCol w="5695816"/>
              </a:tblGrid>
              <a:tr h="94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Element or Isotope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Threshold(pcm/%∑)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Benchmark Cases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082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Deuterium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&gt;100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HST001(1-2), HST004(3-6),HST020(1-5), HCI006(6), </a:t>
                      </a:r>
                      <a:r>
                        <a:rPr lang="en-GB" sz="2000" dirty="0" smtClean="0">
                          <a:effectLst/>
                        </a:rPr>
                        <a:t>HCT017(1-9), HCM002(7,10,11,20), LMT001(1</a:t>
                      </a:r>
                      <a:r>
                        <a:rPr lang="en-GB" sz="2000" dirty="0">
                          <a:effectLst/>
                        </a:rPr>
                        <a:t>),LMT002(1-12), LMT015(1-22)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95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&lt;-100 </a:t>
                      </a: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PMF015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PMF026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PMF028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PMI002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HMF021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HMF085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HMI001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 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IMF005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MMI003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SPECMF014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HMI001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94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PMF013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HMF072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(1-3),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HMF073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HMF085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(1-2),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HMI006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(1-4),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IMF020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(2,4-5)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94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Gd</a:t>
                      </a:r>
                      <a:r>
                        <a:rPr lang="en-GB" sz="18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&lt;-100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PST034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(3-6),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HST014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HST016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(2,3),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LCT005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(3,4,9-11), 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LCT052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(1-6),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MST006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(4-6),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MST007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(3-7),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MMCT004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(4-6)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95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&lt;-50 </a:t>
                      </a: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&gt;50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HMF060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HMF067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(1-2),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HMF070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(1-3),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IMF014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PMF005(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HMF003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(8-11), 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HMF049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HMF050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HMF084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(14),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HMF085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(6)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838200"/>
            <a:ext cx="492443" cy="578471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2000" dirty="0"/>
              <a:t>Table of Benchmarks With Sensitivity Above Threshold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530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838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u="sng" dirty="0" smtClean="0">
                <a:latin typeface="Arial" charset="0"/>
                <a:cs typeface="Arial" charset="0"/>
              </a:rPr>
              <a:t>N</a:t>
            </a:r>
            <a:r>
              <a:rPr lang="en-GB" altLang="en-US" dirty="0" smtClean="0">
                <a:latin typeface="Arial" charset="0"/>
                <a:cs typeface="Arial" charset="0"/>
              </a:rPr>
              <a:t>uclear </a:t>
            </a:r>
            <a:r>
              <a:rPr lang="en-GB" altLang="en-US" u="sng" dirty="0" smtClean="0">
                <a:latin typeface="Arial" charset="0"/>
                <a:cs typeface="Arial" charset="0"/>
              </a:rPr>
              <a:t>Da</a:t>
            </a:r>
            <a:r>
              <a:rPr lang="en-GB" altLang="en-US" dirty="0" smtClean="0">
                <a:latin typeface="Arial" charset="0"/>
                <a:cs typeface="Arial" charset="0"/>
              </a:rPr>
              <a:t>ta </a:t>
            </a:r>
            <a:r>
              <a:rPr lang="en-GB" altLang="en-US" u="sng" dirty="0" smtClean="0">
                <a:latin typeface="Arial" charset="0"/>
                <a:cs typeface="Arial" charset="0"/>
              </a:rPr>
              <a:t>S</a:t>
            </a:r>
            <a:r>
              <a:rPr lang="en-GB" altLang="en-US" dirty="0" smtClean="0">
                <a:latin typeface="Arial" charset="0"/>
                <a:cs typeface="Arial" charset="0"/>
              </a:rPr>
              <a:t>ensitivity </a:t>
            </a:r>
            <a:r>
              <a:rPr lang="en-GB" altLang="en-US" u="sng" dirty="0" smtClean="0">
                <a:latin typeface="Arial" charset="0"/>
                <a:cs typeface="Arial" charset="0"/>
              </a:rPr>
              <a:t>T</a:t>
            </a:r>
            <a:r>
              <a:rPr lang="en-GB" altLang="en-US" dirty="0" smtClean="0">
                <a:latin typeface="Arial" charset="0"/>
                <a:cs typeface="Arial" charset="0"/>
              </a:rPr>
              <a:t>ool (</a:t>
            </a:r>
            <a:r>
              <a:rPr lang="en-GB" altLang="en-US" dirty="0" err="1" smtClean="0">
                <a:latin typeface="Arial" charset="0"/>
                <a:cs typeface="Arial" charset="0"/>
              </a:rPr>
              <a:t>NDaST</a:t>
            </a:r>
            <a:r>
              <a:rPr lang="en-GB" altLang="en-US" dirty="0" smtClean="0">
                <a:latin typeface="Arial" charset="0"/>
                <a:cs typeface="Arial" charset="0"/>
              </a:rPr>
              <a:t>) Flowchart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067800" cy="516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754438"/>
            <a:ext cx="23606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Dev\Screenshots\DICE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401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:\Dev\Screenshots\IDA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63925"/>
            <a:ext cx="711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-Down Arrow 9"/>
          <p:cNvSpPr/>
          <p:nvPr/>
        </p:nvSpPr>
        <p:spPr>
          <a:xfrm>
            <a:off x="4181475" y="3276600"/>
            <a:ext cx="1295400" cy="449263"/>
          </a:xfrm>
          <a:prstGeom prst="upDownArrow">
            <a:avLst>
              <a:gd name="adj1" fmla="val 40971"/>
              <a:gd name="adj2" fmla="val 29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/>
              <a:t>AND/OR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667000" y="5886450"/>
            <a:ext cx="3902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 b="1">
                <a:latin typeface="Times New Roman" pitchFamily="18" charset="0"/>
              </a:rPr>
              <a:t>JANIS MF33: ENDF/B-VII.1 = 2138 files, JEFF-3.2 = 5688 files JENDL-4.0 = 2155 files TENDL-2013 = 77811 files</a:t>
            </a:r>
            <a:endParaRPr lang="en-US" altLang="en-US" sz="15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“How to” </a:t>
            </a:r>
            <a:r>
              <a:rPr lang="en-GB" dirty="0" err="1" smtClean="0"/>
              <a:t>NDaST</a:t>
            </a:r>
            <a:r>
              <a:rPr lang="en-GB" dirty="0" smtClean="0"/>
              <a:t>. Case for HMF-008-001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Sensitivities </a:t>
            </a:r>
            <a:r>
              <a:rPr lang="en-GB" b="1" dirty="0" smtClean="0"/>
              <a:t>Panel: </a:t>
            </a:r>
          </a:p>
          <a:p>
            <a:pPr marL="400050" lvl="1" indent="0">
              <a:buNone/>
            </a:pPr>
            <a:r>
              <a:rPr lang="en-GB" sz="1800" dirty="0" smtClean="0"/>
              <a:t>data </a:t>
            </a:r>
            <a:r>
              <a:rPr lang="en-GB" sz="1800" dirty="0"/>
              <a:t>needs to be added in order to provide the cases for which </a:t>
            </a:r>
            <a:r>
              <a:rPr lang="en-GB" sz="1800" dirty="0" smtClean="0"/>
              <a:t>the subsequent </a:t>
            </a:r>
            <a:r>
              <a:rPr lang="en-GB" sz="1800" dirty="0"/>
              <a:t>calculations will be carried </a:t>
            </a:r>
            <a:r>
              <a:rPr lang="en-GB" sz="1800" dirty="0" smtClean="0"/>
              <a:t>out.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sz="1800" u="sng" dirty="0" smtClean="0"/>
              <a:t>DICE</a:t>
            </a:r>
            <a:r>
              <a:rPr lang="en-GB" sz="1800" dirty="0" smtClean="0"/>
              <a:t>/IDAT Databases or ‘</a:t>
            </a:r>
            <a:r>
              <a:rPr lang="en-GB" sz="1800" dirty="0"/>
              <a:t>New Benchmark</a:t>
            </a:r>
            <a:r>
              <a:rPr lang="en-GB" sz="1800" dirty="0" smtClean="0"/>
              <a:t>’</a:t>
            </a:r>
            <a:endParaRPr lang="en-GB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8" b="46667"/>
          <a:stretch/>
        </p:blipFill>
        <p:spPr bwMode="auto">
          <a:xfrm>
            <a:off x="76200" y="3124200"/>
            <a:ext cx="901065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4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7325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Sensitivities </a:t>
            </a:r>
            <a:r>
              <a:rPr lang="en-GB" b="1" dirty="0" smtClean="0"/>
              <a:t>Panel: </a:t>
            </a:r>
          </a:p>
          <a:p>
            <a:pPr marL="0" indent="0">
              <a:buNone/>
            </a:pPr>
            <a:r>
              <a:rPr lang="en-GB" sz="1800" dirty="0" smtClean="0"/>
              <a:t>Data </a:t>
            </a:r>
            <a:r>
              <a:rPr lang="en-GB" sz="1800" dirty="0"/>
              <a:t>needs to be added in order to provide the cases for which </a:t>
            </a:r>
            <a:r>
              <a:rPr lang="en-GB" sz="1800" dirty="0" smtClean="0"/>
              <a:t>the subsequent </a:t>
            </a:r>
            <a:r>
              <a:rPr lang="en-GB" sz="1800" dirty="0"/>
              <a:t>calculations will be carried </a:t>
            </a:r>
            <a:r>
              <a:rPr lang="en-GB" sz="1800" dirty="0" smtClean="0"/>
              <a:t>out.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sz="1800" u="sng" dirty="0" smtClean="0"/>
              <a:t>DICE</a:t>
            </a:r>
            <a:r>
              <a:rPr lang="en-GB" sz="1800" dirty="0" smtClean="0"/>
              <a:t>/IDAT Databases or ‘</a:t>
            </a:r>
            <a:r>
              <a:rPr lang="en-GB" sz="1800" dirty="0"/>
              <a:t>New Benchmark</a:t>
            </a:r>
            <a:r>
              <a:rPr lang="en-GB" sz="1800" dirty="0" smtClean="0"/>
              <a:t>’</a:t>
            </a:r>
            <a:endParaRPr lang="en-GB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333"/>
          <a:stretch/>
        </p:blipFill>
        <p:spPr bwMode="auto">
          <a:xfrm>
            <a:off x="990600" y="2819400"/>
            <a:ext cx="618008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“How to” </a:t>
            </a:r>
            <a:r>
              <a:rPr lang="en-GB" dirty="0" err="1" smtClean="0"/>
              <a:t>NDaST</a:t>
            </a:r>
            <a:r>
              <a:rPr lang="en-GB" dirty="0" smtClean="0"/>
              <a:t>. Case for HMF-008-001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38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Sensitivities Panel: </a:t>
            </a:r>
            <a:endParaRPr lang="en-GB" b="1" dirty="0" smtClean="0"/>
          </a:p>
          <a:p>
            <a:pPr marL="0" indent="0">
              <a:buNone/>
            </a:pPr>
            <a:r>
              <a:rPr lang="en-GB" sz="1800" dirty="0" smtClean="0">
                <a:ea typeface="Arial" charset="0"/>
              </a:rPr>
              <a:t>‘</a:t>
            </a:r>
            <a:r>
              <a:rPr lang="en-GB" sz="1800" dirty="0">
                <a:ea typeface="Arial" charset="0"/>
              </a:rPr>
              <a:t>Add selected search results to your benchmark set’ at bottom left of the </a:t>
            </a:r>
            <a:r>
              <a:rPr lang="en-GB" sz="1800" dirty="0" smtClean="0">
                <a:ea typeface="Arial" charset="0"/>
              </a:rPr>
              <a:t>panel </a:t>
            </a:r>
            <a:endParaRPr lang="en-GB" sz="1800" dirty="0">
              <a:ea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333"/>
          <a:stretch/>
        </p:blipFill>
        <p:spPr bwMode="auto">
          <a:xfrm>
            <a:off x="404648" y="2286000"/>
            <a:ext cx="706295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“How to” </a:t>
            </a:r>
            <a:r>
              <a:rPr lang="en-GB" dirty="0" err="1" smtClean="0"/>
              <a:t>NDaST</a:t>
            </a:r>
            <a:r>
              <a:rPr lang="en-GB" dirty="0" smtClean="0"/>
              <a:t>. Case for HMF-008-001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97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4" y="1447800"/>
            <a:ext cx="9153525" cy="4953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Perturbations Panel: </a:t>
            </a:r>
          </a:p>
          <a:p>
            <a:pPr marL="0" indent="0">
              <a:buNone/>
            </a:pPr>
            <a:r>
              <a:rPr lang="en-GB" sz="1800" dirty="0" smtClean="0"/>
              <a:t>Data </a:t>
            </a:r>
            <a:r>
              <a:rPr lang="en-GB" sz="1800" dirty="0"/>
              <a:t>representing perturbations to a nominal ‘original’ set of </a:t>
            </a:r>
            <a:r>
              <a:rPr lang="en-GB" sz="1800" dirty="0" smtClean="0"/>
              <a:t>nuclear data</a:t>
            </a:r>
            <a:endParaRPr lang="en-GB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3333"/>
          <a:stretch/>
        </p:blipFill>
        <p:spPr bwMode="auto">
          <a:xfrm>
            <a:off x="238125" y="2286000"/>
            <a:ext cx="87782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096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With a -9% adjustment across all energies for U235 MT4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“How to” </a:t>
            </a:r>
            <a:r>
              <a:rPr lang="en-GB" dirty="0" err="1" smtClean="0"/>
              <a:t>NDaST</a:t>
            </a:r>
            <a:r>
              <a:rPr lang="en-GB" dirty="0" smtClean="0"/>
              <a:t>. Case for HMF-008-001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26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4" y="1447800"/>
            <a:ext cx="9153525" cy="4953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Go! </a:t>
            </a:r>
            <a:r>
              <a:rPr lang="en-GB" b="1" dirty="0"/>
              <a:t>a</a:t>
            </a:r>
            <a:r>
              <a:rPr lang="en-GB" b="1" dirty="0" smtClean="0"/>
              <a:t>nd Output </a:t>
            </a:r>
            <a:r>
              <a:rPr lang="en-GB" b="1" dirty="0"/>
              <a:t>Results Panel </a:t>
            </a:r>
          </a:p>
          <a:p>
            <a:pPr marL="0" indent="0">
              <a:buNone/>
            </a:pPr>
            <a:r>
              <a:rPr lang="en-GB" sz="1800" dirty="0" smtClean="0"/>
              <a:t>Data </a:t>
            </a:r>
            <a:r>
              <a:rPr lang="en-GB" sz="1800" dirty="0"/>
              <a:t>representing perturbations to a nominal ‘original’ set of </a:t>
            </a:r>
            <a:r>
              <a:rPr lang="en-GB" sz="1800" dirty="0" smtClean="0"/>
              <a:t>nuclear data</a:t>
            </a:r>
            <a:endParaRPr lang="en-GB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23056" r="69878" b="24723"/>
          <a:stretch/>
        </p:blipFill>
        <p:spPr bwMode="auto">
          <a:xfrm>
            <a:off x="457200" y="2286000"/>
            <a:ext cx="496515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25908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/k = -0.00729</a:t>
            </a:r>
          </a:p>
          <a:p>
            <a:r>
              <a:rPr lang="en-GB" sz="1800" dirty="0" err="1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/k = -0.00671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there are 2 sensitivity files giving slightly different results).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“How to” </a:t>
            </a:r>
            <a:r>
              <a:rPr lang="en-GB" dirty="0" err="1" smtClean="0"/>
              <a:t>NDaST</a:t>
            </a:r>
            <a:r>
              <a:rPr lang="en-GB" dirty="0" smtClean="0"/>
              <a:t>. Case for HMF-008-001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54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4" y="1447800"/>
            <a:ext cx="9153525" cy="4953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Covariances</a:t>
            </a:r>
            <a:r>
              <a:rPr lang="en-GB" b="1" dirty="0" smtClean="0"/>
              <a:t> </a:t>
            </a:r>
            <a:r>
              <a:rPr lang="en-GB" b="1" dirty="0"/>
              <a:t>Panel </a:t>
            </a:r>
            <a:r>
              <a:rPr lang="en-GB" b="1" dirty="0" smtClean="0"/>
              <a:t>:</a:t>
            </a: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Search </a:t>
            </a:r>
            <a:r>
              <a:rPr lang="en-GB" sz="1800" dirty="0" err="1" smtClean="0"/>
              <a:t>covariances</a:t>
            </a:r>
            <a:r>
              <a:rPr lang="en-GB" sz="1800" dirty="0" smtClean="0"/>
              <a:t> and press ‘ok’</a:t>
            </a:r>
            <a:endParaRPr lang="en-GB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1000" y="22860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“How to” </a:t>
            </a:r>
            <a:r>
              <a:rPr lang="en-GB" dirty="0" err="1" smtClean="0"/>
              <a:t>NDaST</a:t>
            </a:r>
            <a:r>
              <a:rPr lang="en-GB" dirty="0" smtClean="0"/>
              <a:t>. Case for HMF-008-001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60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I. Introduction: Compensating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i="1" dirty="0" smtClean="0"/>
              <a:t>“Uncertainties associated with various physics models within the </a:t>
            </a:r>
            <a:r>
              <a:rPr lang="en-GB" sz="1800" i="1" dirty="0"/>
              <a:t>code may cancel giving </a:t>
            </a:r>
            <a:r>
              <a:rPr lang="en-GB" sz="1800" b="1" i="1" dirty="0"/>
              <a:t>compensating </a:t>
            </a:r>
            <a:r>
              <a:rPr lang="en-GB" sz="1800" b="1" i="1" dirty="0" smtClean="0"/>
              <a:t>effects</a:t>
            </a:r>
            <a:r>
              <a:rPr lang="en-GB" sz="1800" i="1" dirty="0"/>
              <a:t>…” </a:t>
            </a:r>
            <a:r>
              <a:rPr lang="en-GB" sz="1800" i="1" dirty="0" smtClean="0"/>
              <a:t>. </a:t>
            </a:r>
          </a:p>
          <a:p>
            <a:pPr marL="0" indent="0">
              <a:buNone/>
            </a:pPr>
            <a:endParaRPr lang="en-GB" sz="600" i="1" dirty="0"/>
          </a:p>
          <a:p>
            <a:pPr marL="0" indent="0">
              <a:buNone/>
            </a:pPr>
            <a:r>
              <a:rPr lang="en-GB" sz="1800" i="1" dirty="0" smtClean="0"/>
              <a:t>“With integrated </a:t>
            </a:r>
            <a:r>
              <a:rPr lang="en-GB" sz="1800" i="1" dirty="0"/>
              <a:t>experiments, it is difficult to distinguish an error in the coupling </a:t>
            </a:r>
            <a:r>
              <a:rPr lang="en-GB" sz="1800" i="1" dirty="0" smtClean="0"/>
              <a:t>between component </a:t>
            </a:r>
            <a:r>
              <a:rPr lang="en-GB" sz="1800" i="1" dirty="0"/>
              <a:t>physics from an error in the individual components themselves. This is </a:t>
            </a:r>
            <a:r>
              <a:rPr lang="en-GB" sz="1800" i="1" dirty="0" smtClean="0"/>
              <a:t>called a </a:t>
            </a:r>
            <a:r>
              <a:rPr lang="en-GB" sz="1800" b="1" i="1" dirty="0"/>
              <a:t>compensating error</a:t>
            </a:r>
            <a:r>
              <a:rPr lang="en-GB" sz="1800" i="1" dirty="0"/>
              <a:t>.” </a:t>
            </a:r>
            <a:endParaRPr lang="en-GB" sz="1800" i="1" dirty="0" smtClean="0"/>
          </a:p>
          <a:p>
            <a:pPr marL="0" indent="0">
              <a:buNone/>
            </a:pPr>
            <a:r>
              <a:rPr lang="en-GB" sz="1400" i="1" dirty="0" smtClean="0"/>
              <a:t>(“White </a:t>
            </a:r>
            <a:r>
              <a:rPr lang="en-GB" sz="1400" i="1" dirty="0"/>
              <a:t>Paper on Verification, Validation, and </a:t>
            </a:r>
            <a:r>
              <a:rPr lang="en-GB" sz="1400" i="1" dirty="0" smtClean="0"/>
              <a:t>Uncertainty Quantification” by R.I</a:t>
            </a:r>
            <a:r>
              <a:rPr lang="en-GB" sz="1400" i="1" dirty="0"/>
              <a:t>. </a:t>
            </a:r>
            <a:r>
              <a:rPr lang="en-GB" sz="1400" i="1" dirty="0" smtClean="0"/>
              <a:t>Klein and P. </a:t>
            </a:r>
            <a:r>
              <a:rPr lang="en-GB" sz="1400" i="1" dirty="0"/>
              <a:t>J. </a:t>
            </a:r>
            <a:r>
              <a:rPr lang="en-GB" sz="1400" i="1" dirty="0" err="1" smtClean="0"/>
              <a:t>Turinsky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682909" y="3321546"/>
            <a:ext cx="838489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 Nuclear Safety Analysis</a:t>
            </a:r>
            <a:endParaRPr lang="en-GB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GB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can be found compensating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burnup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calculations between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fission products and heavy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metals contributions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criticality safety analysis. </a:t>
            </a:r>
          </a:p>
          <a:p>
            <a:pPr lvl="1"/>
            <a:endParaRPr lang="en-GB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 Nuclear Data Libraries</a:t>
            </a:r>
          </a:p>
          <a:p>
            <a:endParaRPr lang="en-US" alt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In general, “neutron cross sections in current libraries (ENDF/B, JEFF, JENDL,…) perform quite well. However, this performance is the result of large compensations among different parameters. This can induce unexpected biases and large uncertainties.”  (A.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Stanculescu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, INL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5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4" y="1447800"/>
            <a:ext cx="9153525" cy="4953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Now, with </a:t>
            </a:r>
            <a:r>
              <a:rPr lang="en-GB" b="1" dirty="0" err="1" smtClean="0"/>
              <a:t>covariances</a:t>
            </a:r>
            <a:endParaRPr lang="en-GB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13056" r="64416" b="78477"/>
          <a:stretch/>
        </p:blipFill>
        <p:spPr bwMode="auto">
          <a:xfrm>
            <a:off x="5029200" y="2819400"/>
            <a:ext cx="4000500" cy="55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8288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800" dirty="0" err="1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/k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perturbation (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/k benchmark uncertainty (</a:t>
            </a:r>
            <a:r>
              <a:rPr lang="en-GB" sz="1800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800" dirty="0" err="1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/k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 the ENDF7.1 covariance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file (</a:t>
            </a:r>
            <a:r>
              <a:rPr lang="en-GB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11913" r="61319" b="78763"/>
          <a:stretch/>
        </p:blipFill>
        <p:spPr bwMode="auto">
          <a:xfrm>
            <a:off x="76200" y="2764574"/>
            <a:ext cx="4473461" cy="5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“How to” </a:t>
            </a:r>
            <a:r>
              <a:rPr lang="en-GB" dirty="0" err="1" smtClean="0"/>
              <a:t>NDaST</a:t>
            </a:r>
            <a:r>
              <a:rPr lang="en-GB" dirty="0" smtClean="0"/>
              <a:t>. Case for HMF-008-001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50558" r="61319" b="10798"/>
          <a:stretch/>
        </p:blipFill>
        <p:spPr bwMode="auto">
          <a:xfrm>
            <a:off x="123825" y="3453234"/>
            <a:ext cx="4402461" cy="27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41882" r="61285" b="11817"/>
          <a:stretch/>
        </p:blipFill>
        <p:spPr bwMode="auto">
          <a:xfrm>
            <a:off x="5067299" y="3429000"/>
            <a:ext cx="3962401" cy="275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46362"/>
            <a:ext cx="3352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Only inelastic ENDF/B-VII.1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5067299" y="6179687"/>
            <a:ext cx="3525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All ENDF/B-VII.1 </a:t>
            </a:r>
            <a:r>
              <a:rPr lang="en-GB" sz="2000" b="1" dirty="0" err="1" smtClean="0"/>
              <a:t>covariances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3730823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~</a:t>
            </a:r>
            <a:r>
              <a:rPr lang="en-GB" sz="1400" dirty="0" smtClean="0"/>
              <a:t>920 </a:t>
            </a:r>
            <a:r>
              <a:rPr lang="en-GB" sz="1400" dirty="0" err="1" smtClean="0"/>
              <a:t>pcm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77200" y="3581400"/>
            <a:ext cx="0" cy="1104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365462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~</a:t>
            </a:r>
            <a:r>
              <a:rPr lang="en-GB" sz="1400" dirty="0" smtClean="0"/>
              <a:t>680 </a:t>
            </a:r>
            <a:r>
              <a:rPr lang="en-GB" sz="1400" dirty="0" err="1" smtClean="0"/>
              <a:t>pcm</a:t>
            </a:r>
            <a:endParaRPr lang="en-GB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57600" y="3730823"/>
            <a:ext cx="0" cy="8792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III. Compensating effects. An example: 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baseline="-25000" dirty="0" smtClean="0"/>
              <a:t>i</a:t>
            </a:r>
            <a:r>
              <a:rPr lang="en-GB" baseline="30000" dirty="0" smtClean="0"/>
              <a:t>U235</a:t>
            </a:r>
            <a:endParaRPr lang="en-GB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6334924" cy="4989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3524" y="1981200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shows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partial contribution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cross-section of lowering inelastic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by 9% </a:t>
            </a:r>
          </a:p>
        </p:txBody>
      </p:sp>
      <p:sp>
        <p:nvSpPr>
          <p:cNvPr id="2" name="1 Llamada con línea 1"/>
          <p:cNvSpPr/>
          <p:nvPr/>
        </p:nvSpPr>
        <p:spPr>
          <a:xfrm>
            <a:off x="7058824" y="4975178"/>
            <a:ext cx="1790700" cy="685800"/>
          </a:xfrm>
          <a:prstGeom prst="borderCallout1">
            <a:avLst>
              <a:gd name="adj1" fmla="val 18750"/>
              <a:gd name="adj2" fmla="val -8333"/>
              <a:gd name="adj3" fmla="val 48818"/>
              <a:gd name="adj4" fmla="val -128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3% total</a:t>
            </a:r>
            <a:endParaRPr lang="en-US" dirty="0"/>
          </a:p>
        </p:txBody>
      </p:sp>
      <p:sp>
        <p:nvSpPr>
          <p:cNvPr id="7" name="6 Llamada con línea 1"/>
          <p:cNvSpPr/>
          <p:nvPr/>
        </p:nvSpPr>
        <p:spPr>
          <a:xfrm>
            <a:off x="7042902" y="3931125"/>
            <a:ext cx="1806622" cy="685800"/>
          </a:xfrm>
          <a:prstGeom prst="borderCallout1">
            <a:avLst>
              <a:gd name="adj1" fmla="val 18750"/>
              <a:gd name="adj2" fmla="val -8333"/>
              <a:gd name="adj3" fmla="val 106530"/>
              <a:gd name="adj4" fmla="val -127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6% </a:t>
            </a:r>
            <a:r>
              <a:rPr lang="es-ES" dirty="0" err="1" smtClean="0"/>
              <a:t>elastic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8800"/>
            <a:ext cx="6188916" cy="487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4" y="976610"/>
            <a:ext cx="7705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standard deviation (in %)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Llamada con línea 1"/>
          <p:cNvSpPr/>
          <p:nvPr/>
        </p:nvSpPr>
        <p:spPr>
          <a:xfrm>
            <a:off x="7010400" y="2831325"/>
            <a:ext cx="1839124" cy="685800"/>
          </a:xfrm>
          <a:prstGeom prst="borderCallout1">
            <a:avLst>
              <a:gd name="adj1" fmla="val 18750"/>
              <a:gd name="adj2" fmla="val -8333"/>
              <a:gd name="adj3" fmla="val 275683"/>
              <a:gd name="adj4" fmla="val -128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6% </a:t>
            </a:r>
            <a:r>
              <a:rPr lang="es-ES" dirty="0" err="1" smtClean="0"/>
              <a:t>inelastic</a:t>
            </a:r>
            <a:endParaRPr lang="en-US" dirty="0"/>
          </a:p>
        </p:txBody>
      </p:sp>
      <p:sp>
        <p:nvSpPr>
          <p:cNvPr id="6" name="5 Llamada con línea 1"/>
          <p:cNvSpPr/>
          <p:nvPr/>
        </p:nvSpPr>
        <p:spPr>
          <a:xfrm>
            <a:off x="7042902" y="4171650"/>
            <a:ext cx="1806622" cy="685800"/>
          </a:xfrm>
          <a:prstGeom prst="borderCallout1">
            <a:avLst>
              <a:gd name="adj1" fmla="val 18750"/>
              <a:gd name="adj2" fmla="val -8333"/>
              <a:gd name="adj3" fmla="val 144341"/>
              <a:gd name="adj4" fmla="val -131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4% </a:t>
            </a:r>
            <a:r>
              <a:rPr lang="es-ES" dirty="0" err="1" smtClean="0"/>
              <a:t>elastic</a:t>
            </a:r>
            <a:endParaRPr lang="en-US" dirty="0"/>
          </a:p>
        </p:txBody>
      </p:sp>
      <p:sp>
        <p:nvSpPr>
          <p:cNvPr id="7" name="6 Llamada con línea 1"/>
          <p:cNvSpPr/>
          <p:nvPr/>
        </p:nvSpPr>
        <p:spPr>
          <a:xfrm>
            <a:off x="7086600" y="5041125"/>
            <a:ext cx="1762924" cy="685800"/>
          </a:xfrm>
          <a:prstGeom prst="borderCallout1">
            <a:avLst>
              <a:gd name="adj1" fmla="val 18750"/>
              <a:gd name="adj2" fmla="val -8333"/>
              <a:gd name="adj3" fmla="val 124439"/>
              <a:gd name="adj4" fmla="val -12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&lt;1%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Sensitivity profiles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86000"/>
            <a:ext cx="427803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24765" y="5320784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126468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Inelastic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2167590" y="4835009"/>
            <a:ext cx="228600" cy="670441"/>
          </a:xfrm>
          <a:prstGeom prst="bentConnector3">
            <a:avLst>
              <a:gd name="adj1" fmla="val 10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0400" y="4419600"/>
            <a:ext cx="0" cy="41540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62" y="2286000"/>
            <a:ext cx="4448838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9075" y="1814810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HMF-008-001</a:t>
            </a:r>
            <a:endParaRPr lang="en-GB" sz="2000" dirty="0"/>
          </a:p>
        </p:txBody>
      </p:sp>
      <p:sp>
        <p:nvSpPr>
          <p:cNvPr id="23" name="Rectangle 22"/>
          <p:cNvSpPr/>
          <p:nvPr/>
        </p:nvSpPr>
        <p:spPr>
          <a:xfrm>
            <a:off x="4695162" y="1814809"/>
            <a:ext cx="3916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HMF-008-001 .vs. HMF-001-001</a:t>
            </a:r>
            <a:endParaRPr lang="en-GB" sz="2000" dirty="0"/>
          </a:p>
        </p:txBody>
      </p:sp>
      <p:sp>
        <p:nvSpPr>
          <p:cNvPr id="11" name="Rectangle 6"/>
          <p:cNvSpPr/>
          <p:nvPr/>
        </p:nvSpPr>
        <p:spPr>
          <a:xfrm>
            <a:off x="7696200" y="25908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HMF1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7239000" y="2775466"/>
            <a:ext cx="457200" cy="1846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7924800" y="2960132"/>
            <a:ext cx="342900" cy="62126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6667500" y="4202668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HMF8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6919581" y="3429001"/>
            <a:ext cx="167019" cy="773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7239000" y="3815834"/>
            <a:ext cx="457200" cy="3323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448800" cy="609600"/>
          </a:xfrm>
        </p:spPr>
        <p:txBody>
          <a:bodyPr/>
          <a:lstStyle/>
          <a:p>
            <a:r>
              <a:rPr lang="en-GB" dirty="0" smtClean="0"/>
              <a:t>To assess compensating effects: Bayes’ Theorem</a:t>
            </a:r>
            <a:endParaRPr lang="en-GB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85104"/>
              </p:ext>
            </p:extLst>
          </p:nvPr>
        </p:nvGraphicFramePr>
        <p:xfrm>
          <a:off x="1219200" y="5586710"/>
          <a:ext cx="5406059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" name="Equation" r:id="rId3" imgW="2323800" imgH="291960" progId="Equation.3">
                  <p:embed/>
                </p:oleObj>
              </mc:Choice>
              <mc:Fallback>
                <p:oleObj name="Equation" r:id="rId3" imgW="232380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5586710"/>
                        <a:ext cx="5406059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447800"/>
            <a:ext cx="5280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Generalized least square approach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78924"/>
              </p:ext>
            </p:extLst>
          </p:nvPr>
        </p:nvGraphicFramePr>
        <p:xfrm>
          <a:off x="228600" y="1970087"/>
          <a:ext cx="85645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7" name="Equation" r:id="rId5" imgW="3682800" imgH="266400" progId="Equation.3">
                  <p:embed/>
                </p:oleObj>
              </mc:Choice>
              <mc:Fallback>
                <p:oleObj name="Equation" r:id="rId5" imgW="368280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70087"/>
                        <a:ext cx="85645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2743795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procedure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29606"/>
              </p:ext>
            </p:extLst>
          </p:nvPr>
        </p:nvGraphicFramePr>
        <p:xfrm>
          <a:off x="571500" y="4067522"/>
          <a:ext cx="4143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8" name="Equation" r:id="rId7" imgW="177480" imgH="457200" progId="Equation.3">
                  <p:embed/>
                </p:oleObj>
              </mc:Choice>
              <mc:Fallback>
                <p:oleObj name="Equation" r:id="rId7" imgW="17748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67522"/>
                        <a:ext cx="41433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66050"/>
              </p:ext>
            </p:extLst>
          </p:nvPr>
        </p:nvGraphicFramePr>
        <p:xfrm>
          <a:off x="3771900" y="4343400"/>
          <a:ext cx="10937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9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343400"/>
                        <a:ext cx="10937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88826"/>
              </p:ext>
            </p:extLst>
          </p:nvPr>
        </p:nvGraphicFramePr>
        <p:xfrm>
          <a:off x="7353300" y="4306887"/>
          <a:ext cx="13303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" name="Equation" r:id="rId11" imgW="571320" imgH="228600" progId="Equation.3">
                  <p:embed/>
                </p:oleObj>
              </mc:Choice>
              <mc:Fallback>
                <p:oleObj name="Equation" r:id="rId11" imgW="5713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4306887"/>
                        <a:ext cx="13303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97975"/>
              </p:ext>
            </p:extLst>
          </p:nvPr>
        </p:nvGraphicFramePr>
        <p:xfrm>
          <a:off x="8582025" y="5635625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" name="Equation" r:id="rId13" imgW="126720" imgH="164880" progId="Equation.3">
                  <p:embed/>
                </p:oleObj>
              </mc:Choice>
              <mc:Fallback>
                <p:oleObj name="Equation" r:id="rId13" imgW="12672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025" y="5635625"/>
                        <a:ext cx="2952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063905" y="3330714"/>
            <a:ext cx="190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(ENDF/B-VII.1)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2989575" y="3276600"/>
            <a:ext cx="2725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</a:p>
          <a:p>
            <a:pPr algn="ctr"/>
            <a:r>
              <a:rPr lang="en-GB" sz="2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n,2n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fiss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+…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7180748" y="3276600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Observable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5324" y="601980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information</a:t>
            </a:r>
          </a:p>
          <a:p>
            <a:pPr algn="ctr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(0.91</a:t>
            </a:r>
            <a:r>
              <a:rPr lang="en-GB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/>
          </a:p>
        </p:txBody>
      </p:sp>
      <p:sp>
        <p:nvSpPr>
          <p:cNvPr id="15" name="Rectangle 14"/>
          <p:cNvSpPr/>
          <p:nvPr/>
        </p:nvSpPr>
        <p:spPr>
          <a:xfrm>
            <a:off x="3025640" y="6229290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GLS Method</a:t>
            </a:r>
            <a:endParaRPr lang="en-GB" sz="2000" dirty="0"/>
          </a:p>
        </p:txBody>
      </p:sp>
      <p:sp>
        <p:nvSpPr>
          <p:cNvPr id="16" name="Chevron 15"/>
          <p:cNvSpPr/>
          <p:nvPr/>
        </p:nvSpPr>
        <p:spPr>
          <a:xfrm>
            <a:off x="1257300" y="4343400"/>
            <a:ext cx="19050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219700" y="4343400"/>
            <a:ext cx="19050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1485900" y="5029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 Arrow 19"/>
          <p:cNvSpPr/>
          <p:nvPr/>
        </p:nvSpPr>
        <p:spPr>
          <a:xfrm rot="16200000">
            <a:off x="7582637" y="5180863"/>
            <a:ext cx="228600" cy="12968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Bent Arrow 20"/>
          <p:cNvSpPr/>
          <p:nvPr/>
        </p:nvSpPr>
        <p:spPr>
          <a:xfrm rot="10800000">
            <a:off x="7048500" y="4952998"/>
            <a:ext cx="1143000" cy="761999"/>
          </a:xfrm>
          <a:prstGeom prst="bentArrow">
            <a:avLst>
              <a:gd name="adj1" fmla="val 16250"/>
              <a:gd name="adj2" fmla="val 187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3200400"/>
            <a:ext cx="88392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62050" y="5629275"/>
            <a:ext cx="5486400" cy="605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err="1" smtClean="0"/>
              <a:t>Covariances</a:t>
            </a:r>
            <a:r>
              <a:rPr lang="en-GB" dirty="0" smtClean="0"/>
              <a:t> in ENDF/B-VII.1: U235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74008"/>
              </p:ext>
            </p:extLst>
          </p:nvPr>
        </p:nvGraphicFramePr>
        <p:xfrm>
          <a:off x="228600" y="1447800"/>
          <a:ext cx="687282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32"/>
                <a:gridCol w="554182"/>
                <a:gridCol w="554182"/>
                <a:gridCol w="554182"/>
                <a:gridCol w="687705"/>
                <a:gridCol w="687705"/>
                <a:gridCol w="635318"/>
                <a:gridCol w="554182"/>
                <a:gridCol w="637159"/>
                <a:gridCol w="732092"/>
                <a:gridCol w="55418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n,2n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n,3n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baseline="-25000" dirty="0" err="1" smtClean="0">
                          <a:latin typeface="+mn-lt"/>
                          <a:cs typeface="+mn-cs"/>
                        </a:rPr>
                        <a:t>total</a:t>
                      </a:r>
                      <a:endParaRPr lang="en-GB" baseline="-250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baseline="-25000" dirty="0" err="1" smtClean="0">
                          <a:latin typeface="+mn-lt"/>
                          <a:cs typeface="+mn-cs"/>
                        </a:rPr>
                        <a:t>promt</a:t>
                      </a:r>
                      <a:endParaRPr lang="en-GB" baseline="-250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c</a:t>
                      </a:r>
                      <a:endParaRPr lang="en-GB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n,2n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n,3n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endParaRPr lang="en-GB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baseline="-25000" dirty="0" err="1" smtClean="0">
                          <a:latin typeface="+mn-lt"/>
                          <a:cs typeface="+mn-cs"/>
                        </a:rPr>
                        <a:t>total</a:t>
                      </a:r>
                      <a:endParaRPr lang="en-GB" baseline="-250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baseline="-25000" dirty="0" err="1" smtClean="0">
                          <a:latin typeface="+mn-lt"/>
                          <a:cs typeface="+mn-cs"/>
                        </a:rPr>
                        <a:t>promt</a:t>
                      </a:r>
                      <a:endParaRPr lang="en-GB" baseline="-250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c</a:t>
                      </a:r>
                      <a:endParaRPr lang="en-GB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7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7336799" cy="47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3896999" y="4619625"/>
            <a:ext cx="141601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4000500" y="3514725"/>
            <a:ext cx="152400" cy="457200"/>
          </a:xfrm>
          <a:prstGeom prst="upArrow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8600" y="986730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procedure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Llamada con línea 1"/>
          <p:cNvSpPr/>
          <p:nvPr/>
        </p:nvSpPr>
        <p:spPr>
          <a:xfrm>
            <a:off x="7043382" y="3500436"/>
            <a:ext cx="1839124" cy="685800"/>
          </a:xfrm>
          <a:prstGeom prst="borderCallout1">
            <a:avLst>
              <a:gd name="adj1" fmla="val 18750"/>
              <a:gd name="adj2" fmla="val -8333"/>
              <a:gd name="adj3" fmla="val 34887"/>
              <a:gd name="adj4" fmla="val -127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6% </a:t>
            </a:r>
            <a:r>
              <a:rPr lang="es-ES" dirty="0" err="1" smtClean="0"/>
              <a:t>elastic</a:t>
            </a:r>
            <a:endParaRPr lang="en-US" dirty="0"/>
          </a:p>
        </p:txBody>
      </p:sp>
      <p:sp>
        <p:nvSpPr>
          <p:cNvPr id="7" name="6 Llamada con línea 1"/>
          <p:cNvSpPr/>
          <p:nvPr/>
        </p:nvSpPr>
        <p:spPr>
          <a:xfrm>
            <a:off x="7062236" y="4733925"/>
            <a:ext cx="1806622" cy="685800"/>
          </a:xfrm>
          <a:prstGeom prst="borderCallout1">
            <a:avLst>
              <a:gd name="adj1" fmla="val 18750"/>
              <a:gd name="adj2" fmla="val -8333"/>
              <a:gd name="adj3" fmla="val 24938"/>
              <a:gd name="adj4" fmla="val -121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-9% </a:t>
            </a:r>
            <a:r>
              <a:rPr lang="es-ES" dirty="0" err="1" smtClean="0"/>
              <a:t>inelastic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86730"/>
            <a:ext cx="4957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/k with Bayes’ approach: U235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676937"/>
              </p:ext>
            </p:extLst>
          </p:nvPr>
        </p:nvGraphicFramePr>
        <p:xfrm>
          <a:off x="228600" y="1447800"/>
          <a:ext cx="800311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035"/>
                <a:gridCol w="653874"/>
                <a:gridCol w="803014"/>
                <a:gridCol w="601237"/>
                <a:gridCol w="633404"/>
                <a:gridCol w="585154"/>
                <a:gridCol w="582930"/>
                <a:gridCol w="692468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Contributio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n to </a:t>
                      </a:r>
                      <a:r>
                        <a:rPr lang="en-GB" dirty="0" err="1" smtClean="0"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lang="en-GB" dirty="0" err="1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/k (</a:t>
                      </a:r>
                      <a:r>
                        <a:rPr lang="en-GB" dirty="0" err="1" smtClean="0">
                          <a:latin typeface="Arial" pitchFamily="34" charset="0"/>
                          <a:cs typeface="Arial" pitchFamily="34" charset="0"/>
                        </a:rPr>
                        <a:t>pcm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n,2n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SUM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HEU-MET-FAST-008-001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HEU-MET-FAST-001-001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-740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All HEU</a:t>
                      </a:r>
                      <a:r>
                        <a:rPr lang="en-GB" baseline="0" dirty="0" smtClean="0"/>
                        <a:t> cases in DICE (mean value)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-141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STD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Importance of energy correlation</a:t>
                      </a:r>
                      <a:endParaRPr lang="en-GB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(calculation without energy correlation)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HEU-MET-FAST-008-001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-371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HEU-MET-FAST-001-001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-407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5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86730"/>
            <a:ext cx="5127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/k with Bayes’ approach: Pu239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88616"/>
              </p:ext>
            </p:extLst>
          </p:nvPr>
        </p:nvGraphicFramePr>
        <p:xfrm>
          <a:off x="228600" y="1447800"/>
          <a:ext cx="8003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035"/>
                <a:gridCol w="653874"/>
                <a:gridCol w="803014"/>
                <a:gridCol w="601237"/>
                <a:gridCol w="633404"/>
                <a:gridCol w="585154"/>
                <a:gridCol w="582930"/>
                <a:gridCol w="692468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Contributio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n to </a:t>
                      </a:r>
                      <a:r>
                        <a:rPr lang="en-GB" dirty="0" err="1" smtClean="0"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lang="en-GB" dirty="0" err="1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/k (</a:t>
                      </a:r>
                      <a:r>
                        <a:rPr lang="en-GB" dirty="0" err="1" smtClean="0">
                          <a:latin typeface="Arial" pitchFamily="34" charset="0"/>
                          <a:cs typeface="Arial" pitchFamily="34" charset="0"/>
                        </a:rPr>
                        <a:t>pcm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n,2n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baseline="-25000" dirty="0" err="1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SUM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PU-MET-FAST-001-001 </a:t>
                      </a:r>
                      <a:r>
                        <a:rPr lang="en-GB" baseline="0" dirty="0" smtClean="0"/>
                        <a:t> (-9% </a:t>
                      </a:r>
                      <a:r>
                        <a:rPr lang="en-GB" baseline="0" dirty="0" err="1" smtClean="0"/>
                        <a:t>inel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-166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PU-MET-FAST-001-001</a:t>
                      </a:r>
                      <a:r>
                        <a:rPr lang="en-GB" baseline="0" dirty="0" smtClean="0"/>
                        <a:t> (-18% </a:t>
                      </a:r>
                      <a:r>
                        <a:rPr lang="en-GB" baseline="0" dirty="0" err="1" smtClean="0"/>
                        <a:t>inel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-333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PU-MET-FAST-001-001 * (</a:t>
                      </a:r>
                      <a:r>
                        <a:rPr lang="en-GB" baseline="0" dirty="0" smtClean="0"/>
                        <a:t>-9% </a:t>
                      </a:r>
                      <a:r>
                        <a:rPr lang="en-GB" baseline="0" dirty="0" err="1" smtClean="0"/>
                        <a:t>inel</a:t>
                      </a:r>
                      <a:r>
                        <a:rPr lang="en-GB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-164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21780"/>
            <a:ext cx="4572000" cy="298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876800" y="5715000"/>
            <a:ext cx="117025" cy="415636"/>
          </a:xfrm>
          <a:prstGeom prst="downArrow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5139268" y="4800600"/>
            <a:ext cx="114500" cy="314752"/>
          </a:xfrm>
          <a:prstGeom prst="upArrow">
            <a:avLst/>
          </a:prstGeom>
          <a:noFill/>
          <a:ln w="952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 Llamada con línea 1"/>
          <p:cNvSpPr/>
          <p:nvPr/>
        </p:nvSpPr>
        <p:spPr>
          <a:xfrm>
            <a:off x="7228676" y="4572000"/>
            <a:ext cx="1839124" cy="685800"/>
          </a:xfrm>
          <a:prstGeom prst="borderCallout1">
            <a:avLst>
              <a:gd name="adj1" fmla="val 47145"/>
              <a:gd name="adj2" fmla="val -6492"/>
              <a:gd name="adj3" fmla="val 50567"/>
              <a:gd name="adj4" fmla="val -105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% </a:t>
            </a:r>
            <a:r>
              <a:rPr lang="es-ES" dirty="0" err="1" smtClean="0"/>
              <a:t>elastic</a:t>
            </a:r>
            <a:endParaRPr lang="en-US" dirty="0"/>
          </a:p>
        </p:txBody>
      </p:sp>
      <p:sp>
        <p:nvSpPr>
          <p:cNvPr id="8" name="6 Llamada con línea 1"/>
          <p:cNvSpPr/>
          <p:nvPr/>
        </p:nvSpPr>
        <p:spPr>
          <a:xfrm>
            <a:off x="7228676" y="5427518"/>
            <a:ext cx="1806622" cy="685800"/>
          </a:xfrm>
          <a:prstGeom prst="borderCallout1">
            <a:avLst>
              <a:gd name="adj1" fmla="val 46164"/>
              <a:gd name="adj2" fmla="val -4549"/>
              <a:gd name="adj3" fmla="val 72797"/>
              <a:gd name="adj4" fmla="val -123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-9% </a:t>
            </a:r>
            <a:r>
              <a:rPr lang="es-ES" dirty="0" err="1" smtClean="0"/>
              <a:t>inelastic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314003"/>
            <a:ext cx="1925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(*no </a:t>
            </a:r>
            <a:r>
              <a:rPr lang="en-GB" sz="1400" dirty="0"/>
              <a:t>energy correlation)</a:t>
            </a:r>
          </a:p>
        </p:txBody>
      </p:sp>
    </p:spTree>
    <p:extLst>
      <p:ext uri="{BB962C8B-B14F-4D97-AF65-F5344CB8AC3E}">
        <p14:creationId xmlns:p14="http://schemas.microsoft.com/office/powerpoint/2010/main" val="3556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9448800" cy="609600"/>
          </a:xfrm>
        </p:spPr>
        <p:txBody>
          <a:bodyPr/>
          <a:lstStyle/>
          <a:p>
            <a:r>
              <a:rPr lang="en-GB" dirty="0" smtClean="0"/>
              <a:t>Assess compensating effects: Bayes’ Theorem</a:t>
            </a:r>
            <a:endParaRPr lang="en-GB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64080"/>
              </p:ext>
            </p:extLst>
          </p:nvPr>
        </p:nvGraphicFramePr>
        <p:xfrm>
          <a:off x="1219200" y="4595515"/>
          <a:ext cx="5406059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3" imgW="2323800" imgH="291960" progId="Equation.3">
                  <p:embed/>
                </p:oleObj>
              </mc:Choice>
              <mc:Fallback>
                <p:oleObj name="Equation" r:id="rId3" imgW="232380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4595515"/>
                        <a:ext cx="5406059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752600"/>
            <a:ext cx="4145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procedure: </a:t>
            </a:r>
            <a:r>
              <a:rPr lang="en-GB" b="1" dirty="0" smtClean="0"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(E) 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117014"/>
              </p:ext>
            </p:extLst>
          </p:nvPr>
        </p:nvGraphicFramePr>
        <p:xfrm>
          <a:off x="571500" y="3076327"/>
          <a:ext cx="4143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5" imgW="177480" imgH="457200" progId="Equation.3">
                  <p:embed/>
                </p:oleObj>
              </mc:Choice>
              <mc:Fallback>
                <p:oleObj name="Equation" r:id="rId5" imgW="177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076327"/>
                        <a:ext cx="41433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73850"/>
              </p:ext>
            </p:extLst>
          </p:nvPr>
        </p:nvGraphicFramePr>
        <p:xfrm>
          <a:off x="3771900" y="3352205"/>
          <a:ext cx="10937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Equation" r:id="rId7" imgW="469800" imgH="203040" progId="Equation.3">
                  <p:embed/>
                </p:oleObj>
              </mc:Choice>
              <mc:Fallback>
                <p:oleObj name="Equation" r:id="rId7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352205"/>
                        <a:ext cx="10937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48538"/>
              </p:ext>
            </p:extLst>
          </p:nvPr>
        </p:nvGraphicFramePr>
        <p:xfrm>
          <a:off x="7353300" y="3315692"/>
          <a:ext cx="13303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Equation" r:id="rId9" imgW="571320" imgH="228600" progId="Equation.3">
                  <p:embed/>
                </p:oleObj>
              </mc:Choice>
              <mc:Fallback>
                <p:oleObj name="Equation" r:id="rId9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315692"/>
                        <a:ext cx="13303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23814"/>
              </p:ext>
            </p:extLst>
          </p:nvPr>
        </p:nvGraphicFramePr>
        <p:xfrm>
          <a:off x="8582025" y="4644430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Equation" r:id="rId11" imgW="126720" imgH="164880" progId="Equation.3">
                  <p:embed/>
                </p:oleObj>
              </mc:Choice>
              <mc:Fallback>
                <p:oleObj name="Equation" r:id="rId1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025" y="4644430"/>
                        <a:ext cx="2952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063905" y="2339519"/>
            <a:ext cx="190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(ENDF/B-VII.1)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3675659" y="2285405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0748" y="2285405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Observable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5324" y="5028605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information</a:t>
            </a:r>
          </a:p>
          <a:p>
            <a:pPr algn="ctr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(0.91</a:t>
            </a:r>
            <a:r>
              <a:rPr lang="en-GB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GB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/>
          </a:p>
        </p:txBody>
      </p:sp>
      <p:sp>
        <p:nvSpPr>
          <p:cNvPr id="15" name="Rectangle 14"/>
          <p:cNvSpPr/>
          <p:nvPr/>
        </p:nvSpPr>
        <p:spPr>
          <a:xfrm>
            <a:off x="3025640" y="5238095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GLS Method</a:t>
            </a:r>
            <a:endParaRPr lang="en-GB" sz="2000" dirty="0"/>
          </a:p>
        </p:txBody>
      </p:sp>
      <p:sp>
        <p:nvSpPr>
          <p:cNvPr id="16" name="Chevron 15"/>
          <p:cNvSpPr/>
          <p:nvPr/>
        </p:nvSpPr>
        <p:spPr>
          <a:xfrm>
            <a:off x="1257300" y="3352205"/>
            <a:ext cx="19050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219700" y="3352205"/>
            <a:ext cx="19050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1485900" y="4038005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 Arrow 19"/>
          <p:cNvSpPr/>
          <p:nvPr/>
        </p:nvSpPr>
        <p:spPr>
          <a:xfrm rot="16200000">
            <a:off x="7582637" y="4189668"/>
            <a:ext cx="228600" cy="12968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Bent Arrow 20"/>
          <p:cNvSpPr/>
          <p:nvPr/>
        </p:nvSpPr>
        <p:spPr>
          <a:xfrm rot="10800000">
            <a:off x="7048500" y="3961803"/>
            <a:ext cx="1143000" cy="761999"/>
          </a:xfrm>
          <a:prstGeom prst="bentArrow">
            <a:avLst>
              <a:gd name="adj1" fmla="val 16250"/>
              <a:gd name="adj2" fmla="val 187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209205"/>
            <a:ext cx="88392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62050" y="4638080"/>
            <a:ext cx="5486400" cy="605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3771"/>
              </p:ext>
            </p:extLst>
          </p:nvPr>
        </p:nvGraphicFramePr>
        <p:xfrm>
          <a:off x="3455988" y="2640013"/>
          <a:ext cx="20796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Ecuación" r:id="rId13" imgW="1612800" imgH="444240" progId="Equation.3">
                  <p:embed/>
                </p:oleObj>
              </mc:Choice>
              <mc:Fallback>
                <p:oleObj name="Ecuación" r:id="rId13" imgW="161280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2640013"/>
                        <a:ext cx="207962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00501"/>
              </p:ext>
            </p:extLst>
          </p:nvPr>
        </p:nvGraphicFramePr>
        <p:xfrm>
          <a:off x="123825" y="5791200"/>
          <a:ext cx="33289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Equation" r:id="rId15" imgW="2247840" imgH="482400" progId="Equation.3">
                  <p:embed/>
                </p:oleObj>
              </mc:Choice>
              <mc:Fallback>
                <p:oleObj name="Equation" r:id="rId15" imgW="22478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5791200"/>
                        <a:ext cx="332898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3276600" y="2209800"/>
            <a:ext cx="2514600" cy="1114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8141" y="5674936"/>
            <a:ext cx="3523259" cy="954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245100" y="6290959"/>
            <a:ext cx="3818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(based on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Pronyaev’s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idea, 18/09/2015)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327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/>
              <a:t>Compensating </a:t>
            </a:r>
            <a:r>
              <a:rPr lang="en-GB" dirty="0" smtClean="0"/>
              <a:t>effects in ENDF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953000"/>
          </a:xfrm>
        </p:spPr>
        <p:txBody>
          <a:bodyPr/>
          <a:lstStyle/>
          <a:p>
            <a:r>
              <a:rPr lang="en-GB" sz="1800" dirty="0"/>
              <a:t>The knowledge of neutron induced cross sections is based on differential and integral experiments as well as nuclear reaction models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The current evaluations may embody compensating </a:t>
            </a:r>
            <a:r>
              <a:rPr lang="en-GB" sz="1800" dirty="0"/>
              <a:t>errors between the roles of fission (cross sections, average number of prompt neutrons, and neutron spectra), capture, inelastic scattering and elastic </a:t>
            </a:r>
            <a:r>
              <a:rPr lang="en-GB" sz="1800" dirty="0" smtClean="0"/>
              <a:t>scattering.</a:t>
            </a:r>
          </a:p>
          <a:p>
            <a:r>
              <a:rPr lang="en-GB" sz="1800" dirty="0"/>
              <a:t>A major challenge to </a:t>
            </a:r>
            <a:r>
              <a:rPr lang="en-GB" sz="1800" dirty="0" smtClean="0"/>
              <a:t>nuclear data evaluation </a:t>
            </a:r>
            <a:r>
              <a:rPr lang="en-GB" sz="1800" dirty="0"/>
              <a:t>community on nuclear data is to remove these error compensations.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4239"/>
            <a:ext cx="3953932" cy="298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5440" y="6253684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JEFF/DOC-1485, B. </a:t>
            </a:r>
            <a:r>
              <a:rPr lang="en-GB" sz="1400" dirty="0" err="1" smtClean="0"/>
              <a:t>Morillon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4845440" y="3574239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“Good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overall integral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behaviour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with deviations among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Evaluations, with compensating effects…”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69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06559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7648"/>
              </p:ext>
            </p:extLst>
          </p:nvPr>
        </p:nvGraphicFramePr>
        <p:xfrm>
          <a:off x="6172200" y="1408112"/>
          <a:ext cx="981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cuación" r:id="rId4" imgW="596880" imgH="444240" progId="Equation.3">
                  <p:embed/>
                </p:oleObj>
              </mc:Choice>
              <mc:Fallback>
                <p:oleObj name="Ecuación" r:id="rId4" imgW="596880" imgH="4442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408112"/>
                        <a:ext cx="981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/>
          <p:nvPr/>
        </p:nvSpPr>
        <p:spPr>
          <a:xfrm>
            <a:off x="4114800" y="990600"/>
            <a:ext cx="287771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Constraints: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Normalization</a:t>
            </a:r>
          </a:p>
          <a:p>
            <a:pPr marL="342900" indent="-342900">
              <a:buFontTx/>
              <a:buChar char="-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PFNS average energy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4156129" y="2877519"/>
            <a:ext cx="37196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priori covariance data (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>
              <a:buFontTx/>
              <a:buChar char="-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=0.25 MeV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ENDF/B-VII.1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4141790" y="5420776"/>
            <a:ext cx="4520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error for constraints: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STD norm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0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STD PFNS average energy : 0.5%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474420"/>
              </p:ext>
            </p:extLst>
          </p:nvPr>
        </p:nvGraphicFramePr>
        <p:xfrm>
          <a:off x="6931025" y="2017713"/>
          <a:ext cx="16494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cuación" r:id="rId6" imgW="1002960" imgH="444240" progId="Equation.3">
                  <p:embed/>
                </p:oleObj>
              </mc:Choice>
              <mc:Fallback>
                <p:oleObj name="Ecuación" r:id="rId6" imgW="1002960" imgH="444240" progId="Equation.3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2017713"/>
                        <a:ext cx="164941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141790" y="4066491"/>
            <a:ext cx="4248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information (</a:t>
            </a:r>
            <a:r>
              <a:rPr lang="en-GB" sz="2000" b="1" dirty="0" smtClean="0">
                <a:latin typeface="Symbol" pitchFamily="18" charset="2"/>
                <a:cs typeface="Arial" panose="020B0604020202020204" pitchFamily="34" charset="0"/>
              </a:rPr>
              <a:t>h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Normalization=1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PFNS avg. energy: 0.95*&lt;E&gt;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decreases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22.5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6" y="1503545"/>
            <a:ext cx="7746124" cy="506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914397"/>
            <a:ext cx="6828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PFNS Average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Energy: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“0.95 &lt;E&gt;”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83868"/>
              </p:ext>
            </p:extLst>
          </p:nvPr>
        </p:nvGraphicFramePr>
        <p:xfrm>
          <a:off x="1981200" y="4333240"/>
          <a:ext cx="5257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Contributio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n to </a:t>
                      </a:r>
                      <a:r>
                        <a:rPr lang="en-GB" dirty="0" err="1" smtClean="0"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lang="en-GB" dirty="0" err="1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/k (</a:t>
                      </a:r>
                      <a:r>
                        <a:rPr lang="en-GB" dirty="0" err="1" smtClean="0">
                          <a:latin typeface="Arial" pitchFamily="34" charset="0"/>
                          <a:cs typeface="Arial" pitchFamily="34" charset="0"/>
                        </a:rPr>
                        <a:t>pcm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(E)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HEU-MET-FAST-008-001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-273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IV. Analysis of </a:t>
            </a:r>
            <a:r>
              <a:rPr lang="en-GB" dirty="0" err="1" smtClean="0"/>
              <a:t>keff</a:t>
            </a:r>
            <a:r>
              <a:rPr lang="en-GB" dirty="0" smtClean="0"/>
              <a:t> Sensitivity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495800"/>
          </a:xfrm>
        </p:spPr>
        <p:txBody>
          <a:bodyPr/>
          <a:lstStyle/>
          <a:p>
            <a:r>
              <a:rPr lang="en-GB" sz="2000" dirty="0" smtClean="0"/>
              <a:t>“Compensation </a:t>
            </a:r>
            <a:r>
              <a:rPr lang="en-GB" sz="2000" dirty="0"/>
              <a:t>effects” </a:t>
            </a:r>
            <a:r>
              <a:rPr lang="en-GB" sz="2000" dirty="0" smtClean="0"/>
              <a:t>might be generated by adjustment results with criticality integral experiments</a:t>
            </a:r>
          </a:p>
          <a:p>
            <a:pPr lvl="1"/>
            <a:r>
              <a:rPr lang="en-GB" sz="1800" dirty="0" err="1" smtClean="0"/>
              <a:t>S</a:t>
            </a:r>
            <a:r>
              <a:rPr lang="en-GB" sz="1800" baseline="-25000" dirty="0" err="1" smtClean="0"/>
              <a:t>keff,j</a:t>
            </a:r>
            <a:r>
              <a:rPr lang="en-GB" sz="1800" dirty="0" smtClean="0"/>
              <a:t> (sensitivity coefficient for </a:t>
            </a:r>
            <a:r>
              <a:rPr lang="en-GB" sz="1800" dirty="0" err="1" smtClean="0"/>
              <a:t>keff</a:t>
            </a:r>
            <a:r>
              <a:rPr lang="en-GB" sz="1800" dirty="0" smtClean="0"/>
              <a:t> and j-cross section</a:t>
            </a:r>
          </a:p>
          <a:p>
            <a:pPr lvl="1"/>
            <a:endParaRPr lang="en-GB" sz="100" dirty="0" smtClean="0"/>
          </a:p>
          <a:p>
            <a:pPr lvl="1"/>
            <a:endParaRPr lang="en-GB" sz="100" dirty="0" smtClean="0"/>
          </a:p>
          <a:p>
            <a:pPr lvl="1"/>
            <a:endParaRPr lang="en-GB" sz="100" dirty="0"/>
          </a:p>
          <a:p>
            <a:pPr lvl="1"/>
            <a:endParaRPr lang="en-GB" sz="100" dirty="0" smtClean="0"/>
          </a:p>
          <a:p>
            <a:pPr lvl="1"/>
            <a:endParaRPr lang="en-GB" sz="100" dirty="0"/>
          </a:p>
          <a:p>
            <a:pPr lvl="1"/>
            <a:endParaRPr lang="en-GB" sz="100" dirty="0" smtClean="0"/>
          </a:p>
          <a:p>
            <a:r>
              <a:rPr lang="en-GB" sz="2000" dirty="0" smtClean="0"/>
              <a:t>Compensating effect for any reaction (           ) vs (            ) and/or material cross-correlations</a:t>
            </a:r>
            <a:endParaRPr lang="en-GB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97026"/>
              </p:ext>
            </p:extLst>
          </p:nvPr>
        </p:nvGraphicFramePr>
        <p:xfrm>
          <a:off x="609600" y="3429000"/>
          <a:ext cx="7475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" name="Equation" r:id="rId3" imgW="4152600" imgH="507960" progId="Equation.3">
                  <p:embed/>
                </p:oleObj>
              </mc:Choice>
              <mc:Fallback>
                <p:oleObj name="Equation" r:id="rId3" imgW="415260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7475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610859"/>
              </p:ext>
            </p:extLst>
          </p:nvPr>
        </p:nvGraphicFramePr>
        <p:xfrm>
          <a:off x="971550" y="4773315"/>
          <a:ext cx="7294563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2" name="Equation" r:id="rId5" imgW="4051080" imgH="990360" progId="Equation.3">
                  <p:embed/>
                </p:oleObj>
              </mc:Choice>
              <mc:Fallback>
                <p:oleObj name="Equation" r:id="rId5" imgW="405108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73315"/>
                        <a:ext cx="7294563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54942" y="4567535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/k=0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841" y="46482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+1%</a:t>
            </a:r>
            <a:endParaRPr lang="en-GB" dirty="0"/>
          </a:p>
        </p:txBody>
      </p:sp>
      <p:sp>
        <p:nvSpPr>
          <p:cNvPr id="9" name="Line Callout 3 8"/>
          <p:cNvSpPr/>
          <p:nvPr/>
        </p:nvSpPr>
        <p:spPr>
          <a:xfrm>
            <a:off x="4707469" y="5219930"/>
            <a:ext cx="990600" cy="914400"/>
          </a:xfrm>
          <a:prstGeom prst="borderCallout3">
            <a:avLst>
              <a:gd name="adj1" fmla="val -6250"/>
              <a:gd name="adj2" fmla="val 47222"/>
              <a:gd name="adj3" fmla="val -2546"/>
              <a:gd name="adj4" fmla="val 47436"/>
              <a:gd name="adj5" fmla="val -926"/>
              <a:gd name="adj6" fmla="val 48290"/>
              <a:gd name="adj7" fmla="val -20370"/>
              <a:gd name="adj8" fmla="val 54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947814"/>
              </p:ext>
            </p:extLst>
          </p:nvPr>
        </p:nvGraphicFramePr>
        <p:xfrm>
          <a:off x="4963772" y="2590800"/>
          <a:ext cx="751228" cy="4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" name="Equation" r:id="rId7" imgW="393480" imgH="253800" progId="Equation.3">
                  <p:embed/>
                </p:oleObj>
              </mc:Choice>
              <mc:Fallback>
                <p:oleObj name="Equation" r:id="rId7" imgW="3934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63772" y="2590800"/>
                        <a:ext cx="751228" cy="48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918545"/>
              </p:ext>
            </p:extLst>
          </p:nvPr>
        </p:nvGraphicFramePr>
        <p:xfrm>
          <a:off x="6341557" y="2590800"/>
          <a:ext cx="82124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" name="Equation" r:id="rId9" imgW="431640" imgH="253800" progId="Equation.3">
                  <p:embed/>
                </p:oleObj>
              </mc:Choice>
              <mc:Fallback>
                <p:oleObj name="Equation" r:id="rId9" imgW="43164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557" y="2590800"/>
                        <a:ext cx="82124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8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Jezebel case: FISSION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5592" y="1427761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9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1       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2       3       4       5       6       7       8       9      10      11</a:t>
            </a:r>
          </a:p>
          <a:p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7.6    15.2    33.6   103.1    55.9    15.8    75.9    83.7   110.1   132.5    78.3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1 (2.000E+07-8.187E+06)     7.6  -1.000  -0.497  -0.225  -0.073  -0.136  -0.480  -0.100  -0.090  -0.069  -0.057  -0.097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2 (8.187E+06-6.434E+06)    15.2  -2.012  -1.000  -0.453  -0.148  -0.273  -0.966  -0.201  -0.182  -0.138  -0.115  -0.195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3 (6.434E+06-4.800E+06)    33.6  -4.442  -2.208  -1.000  -0.326  -0.602  -2.132  -0.443  -0.402  -0.306  -0.254  -0.430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4 (4.800E+06-3.000E+06)   103.1 *******  -6.764  -3.063  -1.000  -1.845  -6.531  -1.359  -1.231  -0.936  -0.778  -1.317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5 (3.000E+06-2.479E+06)    55.9  -7.377  -3.666  -1.660  -0.542  -1.000  -3.540  -0.736  -0.667  -0.508  -0.422  -0.714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6 (2.479E+06-2.354E+06)    15.8  -2.084  -1.036  -0.469  -0.153  -0.282  -1.000  -0.208  -0.189  -0.143  -0.119  -0.202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7 (2.354E+06-1.850E+06)    75.9 *******  -4.979  -2.255  -0.736  -1.358  -4.807  -1.000  -0.906  -0.689  -0.573  -0.969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8 (1.850E+06-1.400E+06)    83.7 *******  -5.493  -2.488  -0.812  -1.498  -5.304  -1.103  -1.000  -0.761  -0.632  -1.069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9 (1.400E+06-9.000E+05)   110.1 *******  -7.223  -3.271  -1.068  -1.970  -6.974  -1.451  -1.315  -1.000  -0.831  -1.406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10 (9.000E+05-4.000E+05)   132.5 *******  -8.694  -3.937  -1.285  -2.371  -8.394  -1.746  -1.583  -1.204  -1.000  -1.693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11 (4.000E+05-1.000E+05)    78.3 *******  -5.137  -2.326  -0.759  -1.401  -4.960  -1.032  -0.935  -0.711  -0.591  -1.000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12 (1.000E+05-2.500E+04)    12.1  -1.603  -0.797  -0.361  -0.118  -0.217  -0.769  -0.160  -0.145  -0.110  -0.092  -0.155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13 (2.500E+04-1.700E+04)     0.7  -0.098  -0.049  -0.022  -0.007  -0.013  -0.047  -0.010  -0.009  -0.007  -0.006  -0.010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14 (1.700E+04-3.000E+03)     0.9  -0.119  -0.059  -0.027  -0.009  -0.016  -0.057  -0.012  -0.011  -0.008  -0.007  -0.012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15 (3.000E+03-5.500E+02)     0.1  -0.009  -0.004  -0.002  -0.001  -0.001  -0.004  -0.001  -0.001  -0.001   0.000  -0.001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16 (5.500E+02-1.000E+02)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17 (1.000E+02-3.000E+01)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18 (3.000E+01-1.000E+01)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19 (1.000E+01-8.100E+00)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20 (8.100E+00-6.000E+00)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21 (6.000E+00-4.750E+00)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22 (4.750E+00-3.000E+00)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23 (3.000E+00-1.770E+00)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24 (1.770E+00-1.000E+00)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25 (1.000E+00-6.250E-01)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26 (6.250E-01-4.000E-01)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27 (4.000E-01-3.750E-01)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28 (3.750E-01-3.500E-01)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29 (3.500E-01-3.250E-01)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30 (3.250E-01-2.750E-01)     0.0   0.000   0.000   0.000   0.000   0.000   0.000   0.000   0.000   0.000   0.000   0.000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1792" y="3025884"/>
            <a:ext cx="6362700" cy="31813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906904" y="3055657"/>
            <a:ext cx="585210" cy="234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12"/>
          <p:cNvSpPr/>
          <p:nvPr/>
        </p:nvSpPr>
        <p:spPr>
          <a:xfrm>
            <a:off x="6988792" y="2030103"/>
            <a:ext cx="381000" cy="982133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-9470" y="3057183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+1%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992" y="1524505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-1.3 % in g=8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381000" y="6172200"/>
            <a:ext cx="526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Compensating effects in one reaction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2180" y="1706334"/>
            <a:ext cx="2635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lang="en-GB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239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_fiss.vs.Pu</a:t>
            </a:r>
            <a:r>
              <a:rPr lang="en-GB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239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_fiss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67498" y="2030104"/>
            <a:ext cx="5978694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435592" y="1742501"/>
            <a:ext cx="8610600" cy="4402403"/>
            <a:chOff x="381000" y="1769797"/>
            <a:chExt cx="8610600" cy="4402403"/>
          </a:xfrm>
        </p:grpSpPr>
        <p:sp>
          <p:nvSpPr>
            <p:cNvPr id="16" name="15 Rectángulo"/>
            <p:cNvSpPr/>
            <p:nvPr/>
          </p:nvSpPr>
          <p:spPr>
            <a:xfrm>
              <a:off x="2417248" y="2057400"/>
              <a:ext cx="6574352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381000" y="2057400"/>
              <a:ext cx="8610600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3012906" y="1905000"/>
              <a:ext cx="5978694" cy="426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012906" y="1769797"/>
              <a:ext cx="5978694" cy="44024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9085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Jezebel case: (</a:t>
            </a:r>
            <a:r>
              <a:rPr lang="en-GB" dirty="0" err="1" smtClean="0"/>
              <a:t>n,n</a:t>
            </a:r>
            <a:r>
              <a:rPr lang="en-GB" dirty="0" smtClean="0"/>
              <a:t>’)- </a:t>
            </a:r>
            <a:r>
              <a:rPr lang="en-GB" dirty="0" smtClean="0">
                <a:latin typeface="Symbol" panose="05050102010706020507" pitchFamily="18" charset="2"/>
              </a:rPr>
              <a:t>c</a:t>
            </a:r>
            <a:endParaRPr lang="en-GB" dirty="0"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8" y="1414816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9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1       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2       3       4       5       6       7       8       9      10      11</a:t>
            </a:r>
          </a:p>
          <a:p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3.9     5.4     4.1     6.5     3.5     1.4     5.3     3.1    -6.8   -17.9    -7.7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1 (2.000E+07-8.187E+06)     0.1  -0.022  -0.016  -0.021  -0.013  -0.024  -0.061  -0.016  -0.027   0.012   0.005   0.011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2 (8.187E+06-6.434E+06)     0.2  -0.054  -0.040  -0.052  -0.032  -0.061  -0.153  -0.040  -0.068   0.031   0.012   0.027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3 (6.434E+06-4.800E+06)     1.5  -0.386  -0.281  -0.371  -0.230  -0.433  -1.084  -0.287  -0.485   0.220   0.084   0.195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4 (4.800E+06-3.000E+06)     5.3  -1.371  -0.996  -1.318  -0.818  -1.536  -3.848  -1.018  -1.722   0.782   0.298   0.692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5 (3.000E+06-2.479E+06)     3.0  -0.758  -0.551  -0.729  -0.452  -0.849  -2.128  -0.563  -0.953   0.433   0.165   0.383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6 (2.479E+06-2.354E+06)     0.8  -0.193  -0.140  -0.185  -0.115  -0.216  -0.541  -0.143  -0.242   0.110   0.042   0.097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7 (2.354E+06-1.850E+06)     3.7  -0.959  -0.697  -0.922  -0.572  -1.075  -2.692  -0.712  -1.205   0.547   0.209   0.484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8 (1.850E+06-1.400E+06)     4.3  -1.091  -0.792  -1.048  -0.651  -1.222  -3.061  -0.810  -1.370   0.622   0.237   0.551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9 (1.400E+06-9.000E+05)     6.3  -1.618  -1.176  -1.556  -0.965  -1.813  -4.542  -1.202  -2.033   0.923   0.352   0.817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10 (9.000E+05-4.000E+05)     7.6  -1.957  -1.422  -1.881  -1.167  -2.192  -5.491  -1.453  -2.458   1.117   0.426   0.988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11 (4.000E+05-1.000E+05)     3.3  -0.839  -0.610  -0.807  -0.501  -0.940  -2.355  -0.623  -1.054   0.479   0.183   0.424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12 (1.000E+05-2.500E+04)     0.2  -0.053  -0.038  -0.051  -0.031  -0.059  -0.148  -0.039  -0.066   0.030   0.011   0.027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13 (2.500E+04-1.700E+04)     0.0  -0.002  -0.001  -0.002  -0.001  -0.002  -0.006  -0.002  -0.003   0.001   0.000   0.001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14 (1.700E+04-3.000E+03)     0.0  -0.002  -0.001  -0.002  -0.001  -0.002  -0.005  -0.001  -0.002   0.001   0.000   0.001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15 (3.000E+03-5.500E+02)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16 (5.500E+02-1.000E+02)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17 (1.000E+02-3.000E+01)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18 (3.000E+01-1.000E+01)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19 (1.000E+01-8.100E+00)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20 (8.100E+00-6.000E+00)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21 (6.000E+00-4.750E+00)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22 (4.750E+00-3.000E+00)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23 (3.000E+00-1.770E+00)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24 (1.770E+00-1.000E+00)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25 (1.000E+00-6.250E-01)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26 (6.250E-01-4.000E-01)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27 (4.000E-01-3.750E-01)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28 (3.750E-01-3.500E-01)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29 (3.500E-01-3.250E-01)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30 (3.250E-01-2.750E-01)     0.0   0.000   0.000   0.000   0.000   0.000   0.000   0.000   0.000   0.000   0.000   0.000</a:t>
            </a:r>
            <a:endParaRPr lang="en-GB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172200"/>
            <a:ext cx="760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Compensating effects between two different reactions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7863" y="1638266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lang="en-GB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239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_n,n</a:t>
            </a:r>
            <a:r>
              <a: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.vs. 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lang="en-GB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239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GB" sz="1600" b="1" dirty="0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0"/>
          <p:cNvSpPr/>
          <p:nvPr/>
        </p:nvSpPr>
        <p:spPr>
          <a:xfrm>
            <a:off x="527997" y="3001146"/>
            <a:ext cx="6362700" cy="31813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1"/>
          <p:cNvSpPr/>
          <p:nvPr/>
        </p:nvSpPr>
        <p:spPr>
          <a:xfrm>
            <a:off x="6923109" y="3030919"/>
            <a:ext cx="585210" cy="234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2"/>
          <p:cNvSpPr/>
          <p:nvPr/>
        </p:nvSpPr>
        <p:spPr>
          <a:xfrm>
            <a:off x="7004997" y="2024416"/>
            <a:ext cx="381000" cy="963082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3"/>
          <p:cNvSpPr txBox="1"/>
          <p:nvPr/>
        </p:nvSpPr>
        <p:spPr>
          <a:xfrm>
            <a:off x="-76200" y="3055332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+1% </a:t>
            </a:r>
          </a:p>
          <a:p>
            <a:r>
              <a:rPr lang="en-GB" sz="1200" dirty="0" smtClean="0"/>
              <a:t>in g=9</a:t>
            </a:r>
          </a:p>
          <a:p>
            <a:r>
              <a:rPr lang="en-GB" sz="1200" dirty="0" smtClean="0"/>
              <a:t>(</a:t>
            </a:r>
            <a:r>
              <a:rPr lang="en-GB" sz="1200" dirty="0" err="1" smtClean="0"/>
              <a:t>n,n</a:t>
            </a:r>
            <a:r>
              <a:rPr lang="en-GB" sz="1200" dirty="0" smtClean="0"/>
              <a:t>’)</a:t>
            </a:r>
            <a:endParaRPr lang="en-GB" sz="1200" dirty="0"/>
          </a:p>
        </p:txBody>
      </p:sp>
      <p:sp>
        <p:nvSpPr>
          <p:cNvPr id="16" name="TextBox 14"/>
          <p:cNvSpPr txBox="1"/>
          <p:nvPr/>
        </p:nvSpPr>
        <p:spPr>
          <a:xfrm>
            <a:off x="5688353" y="1441383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</a:t>
            </a:r>
            <a:r>
              <a:rPr lang="en-GB" sz="1200" dirty="0" smtClean="0"/>
              <a:t>2.033% in g=8, </a:t>
            </a:r>
            <a:r>
              <a:rPr lang="en-GB" sz="1200" dirty="0" smtClean="0">
                <a:latin typeface="Symbol" pitchFamily="18" charset="2"/>
              </a:rPr>
              <a:t>c</a:t>
            </a:r>
            <a:r>
              <a:rPr lang="en-GB" sz="1200" dirty="0" smtClean="0"/>
              <a:t>(E)</a:t>
            </a:r>
            <a:endParaRPr lang="en-GB" sz="12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437863" y="1736813"/>
            <a:ext cx="8610600" cy="4402403"/>
            <a:chOff x="381000" y="1769797"/>
            <a:chExt cx="8610600" cy="4402403"/>
          </a:xfrm>
        </p:grpSpPr>
        <p:sp>
          <p:nvSpPr>
            <p:cNvPr id="18" name="17 Rectángulo"/>
            <p:cNvSpPr/>
            <p:nvPr/>
          </p:nvSpPr>
          <p:spPr>
            <a:xfrm>
              <a:off x="2417248" y="2057400"/>
              <a:ext cx="6574352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81000" y="2057400"/>
              <a:ext cx="8610600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012906" y="1905000"/>
              <a:ext cx="5978694" cy="426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012906" y="1769797"/>
              <a:ext cx="5978694" cy="44024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472277" y="1143000"/>
            <a:ext cx="46122" cy="499621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 rot="5400000">
            <a:off x="7789623" y="1076796"/>
            <a:ext cx="76201" cy="3102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001000" y="10668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Up Arrow 24"/>
          <p:cNvSpPr/>
          <p:nvPr/>
        </p:nvSpPr>
        <p:spPr>
          <a:xfrm rot="16200000">
            <a:off x="7239651" y="1076796"/>
            <a:ext cx="76201" cy="310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78678" y="110703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0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Na cases: </a:t>
            </a:r>
            <a:r>
              <a:rPr lang="en-GB" dirty="0" err="1" smtClean="0"/>
              <a:t>n,n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0617" y="1428464"/>
            <a:ext cx="8915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9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1       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2       3       4       5       6       7       8       9      10      11</a:t>
            </a:r>
          </a:p>
          <a:p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-0.2    -0.4    -0.2    -1.4    -0.7    -0.1    -1.0    -1.2    -0.4    -1.8     0.0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1 (2.000E+07-8.187E+06)    -0.1 ******* ******* ******* ******* ******* ******* ******* *******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2 (8.187E+06-6.434E+06)    -0.6 ******* ******* ******* ******* ******* ******* ******* *******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3 (6.434E+06-4.800E+06)    -2.3 *******  -5.552 ******* ******* ******* ******* ******* *******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4 (4.800E+06-3.000E+06)    -8.3 ******* ******* ******* ******* ******* ******* ******* *******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5 (3.000E+06-2.479E+06)    -6.0 ******* ******* *******  -4.247 ******* *******  -5.820  -5.086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6 (2.479E+06-2.354E+06)    -1.8 *******  -4.588 *******  -1.307 ******* *******  -1.791  -1.565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7 (2.354E+06-1.850E+06)    -8.0 ******* ******* ******* ******* ******* ******* ******* *******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8 (1.850E+06-1.400E+06)    -7.5 ******* ******* *******  -5.325 ******* ******* *******  -6.376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9 (1.400E+06-9.000E+05)    -3.6 *******  -9.240 *******  -2.599  -5.514 *******  -3.556  -3.110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10 (9.000E+05-4.000E+05)    -0.3 ******* ******* ******* ******* ******* ******* ******* *******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11 (4.000E+05-1.000E+05)    -5.3 ******* ******* ******* *******  -7.789 *******  -5.114  -4.474 *******  -2.903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12 (1.000E+05-2.500E+04)    -1.4 ******* *******  -6.929 ******* *******  -9.793 ******* ******* ******* *******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13 (2.500E+04-1.700E+04)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14 (1.700E+04-3.000E+03)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15 (3.000E+03-5.500E+02)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16 (5.500E+02-1.000E+02)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17 (1.000E+02-3.000E+01)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18 (3.000E+01-1.000E+01)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19 (1.000E+01-8.100E+00)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20 (8.100E+00-6.000E+00)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21 (6.000E+00-4.750E+00)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22 (4.750E+00-3.000E+00)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23 (3.000E+00-1.770E+00)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24 (1.770E+00-1.000E+00)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25 (1.000E+00-6.250E-01)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26 (6.250E-01-4.000E-01)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27 (4.000E-01-3.750E-01)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28 (3.750E-01-3.500E-01)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29 (3.500E-01-3.250E-01)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30 (3.250E-01-2.750E-01)     0.0   0.000   0.000   0.000   0.000   0.000   0.000   0.000   0.000   0.000   0.000   0.000</a:t>
            </a:r>
            <a:endParaRPr lang="en-GB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172200"/>
            <a:ext cx="8047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compensating effects between different isotopes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7869" y="1651914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_n,n</a:t>
            </a:r>
            <a:r>
              <a: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.vs. 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GB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_n,n</a:t>
            </a:r>
            <a:r>
              <a: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1414" y="3014794"/>
            <a:ext cx="6362700" cy="31813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1"/>
          <p:cNvSpPr/>
          <p:nvPr/>
        </p:nvSpPr>
        <p:spPr>
          <a:xfrm>
            <a:off x="6926526" y="3044567"/>
            <a:ext cx="585210" cy="234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2"/>
          <p:cNvSpPr/>
          <p:nvPr/>
        </p:nvSpPr>
        <p:spPr>
          <a:xfrm>
            <a:off x="7008414" y="2038063"/>
            <a:ext cx="381000" cy="963083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3"/>
          <p:cNvSpPr txBox="1"/>
          <p:nvPr/>
        </p:nvSpPr>
        <p:spPr>
          <a:xfrm>
            <a:off x="-76200" y="3068980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+1% </a:t>
            </a:r>
          </a:p>
          <a:p>
            <a:r>
              <a:rPr lang="en-GB" sz="1200" dirty="0" smtClean="0"/>
              <a:t>in g=9</a:t>
            </a:r>
          </a:p>
          <a:p>
            <a:r>
              <a:rPr lang="en-GB" sz="1200" dirty="0" smtClean="0"/>
              <a:t>(</a:t>
            </a:r>
            <a:r>
              <a:rPr lang="en-GB" sz="1200" dirty="0" err="1" smtClean="0"/>
              <a:t>n,n</a:t>
            </a:r>
            <a:r>
              <a:rPr lang="en-GB" sz="1200" dirty="0" smtClean="0"/>
              <a:t>’)</a:t>
            </a:r>
          </a:p>
          <a:p>
            <a:r>
              <a:rPr lang="en-GB" sz="1200" dirty="0" smtClean="0"/>
              <a:t>U238</a:t>
            </a:r>
            <a:endParaRPr lang="en-GB" sz="1200" dirty="0"/>
          </a:p>
        </p:txBody>
      </p:sp>
      <p:sp>
        <p:nvSpPr>
          <p:cNvPr id="16" name="TextBox 14"/>
          <p:cNvSpPr txBox="1"/>
          <p:nvPr/>
        </p:nvSpPr>
        <p:spPr>
          <a:xfrm>
            <a:off x="6703614" y="1513415"/>
            <a:ext cx="193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-3.110% in g=8, (</a:t>
            </a:r>
            <a:r>
              <a:rPr lang="en-GB" sz="1200" dirty="0" err="1" smtClean="0"/>
              <a:t>n,n</a:t>
            </a:r>
            <a:r>
              <a:rPr lang="en-GB" sz="1200" dirty="0" smtClean="0"/>
              <a:t>’) Na23</a:t>
            </a:r>
            <a:endParaRPr lang="en-GB" sz="12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441280" y="1750461"/>
            <a:ext cx="8610600" cy="4402403"/>
            <a:chOff x="381000" y="1769797"/>
            <a:chExt cx="8610600" cy="4402403"/>
          </a:xfrm>
        </p:grpSpPr>
        <p:sp>
          <p:nvSpPr>
            <p:cNvPr id="18" name="17 Rectángulo"/>
            <p:cNvSpPr/>
            <p:nvPr/>
          </p:nvSpPr>
          <p:spPr>
            <a:xfrm>
              <a:off x="2417248" y="2057400"/>
              <a:ext cx="6574352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81000" y="2057400"/>
              <a:ext cx="8610600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012906" y="1905000"/>
              <a:ext cx="5978694" cy="426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012906" y="1769797"/>
              <a:ext cx="5978694" cy="44024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854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Case: LEU-SOL-THERM1</a:t>
            </a:r>
            <a:endParaRPr lang="en-GB" dirty="0"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8" y="1428464"/>
            <a:ext cx="8915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9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1       2       3       4       5       6       7       8       9      10      11</a:t>
            </a:r>
          </a:p>
          <a:p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0.0     0.1     0.8     2.2     1.3     0.4     1.3     1.2     0.9     0.6     0.2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1 (2.000E+07-8.187E+06)    -1.5 ******* *******   1.860   0.687   1.219   4.000   1.149   1.271   1.667   2.808   7.957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2 (8.187E+06-6.434E+06)    -3.8 ******* *******   4.528   1.672   2.967   9.736   2.797   3.095   4.058   6.834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3 (6.434E+06-4.800E+06)   -10.5 ******* ******* *******   4.666   8.281 *******   7.807   8.637 ******* *******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4 (4.800E+06-3.000E+06)   -19.8 ******* ******* *******   8.816 ******* ******* ******* ******* ******* *******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5 (3.000E+06-2.479E+06)    -6.9 ******* *******   8.270   3.054   5.419 *******   5.109   5.653   7.412 *******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6 (2.479E+06-2.354E+06)    -1.6 ******* *******   1.884   0.696   1.234   4.050   1.164   1.287   1.688   2.843   8.057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7 (2.354E+06-1.850E+06)    -3.4 ******* *******   4.045   1.494   2.651   8.698   2.499   2.765   3.626   6.106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8 (1.850E+06-1.400E+06)     2.1 ******* *******  -2.539  -0.937  -1.664  -5.459  -1.568  -1.735  -2.275  -3.832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 9 (1.400E+06-9.000E+05)    10.2 ******* ******* *******  -4.527  -8.034 *******  -7.574  -8.380 ******* *******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10 (9.000E+05-4.000E+05)    19.1 ******* ******* *******  -8.503 ******* ******* ******* ******* ******* *******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11 (4.000E+05-1.000E+05)    13.4 ******* ******* *******  -5.954 ******* *******  -9.961 ******* ******* *******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12 (1.000E+05-2.500E+04)     2.2 ******* *******  -2.700  -0.997  -1.769  -5.805  -1.668  -1.845  -2.420  -4.075 *******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13 (2.500E+04-1.700E+04)     0.2 *******  -1.202  -0.192  -0.071  -0.126  -0.413  -0.119  -0.131  -0.172  -0.290  -0.821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14 (1.700E+04-3.000E+03)     0.2 *******  -1.499  -0.240  -0.088  -0.157  -0.515  -0.148  -0.164  -0.215  -0.362  -1.025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15 (3.000E+03-5.500E+02)     0.0  -1.198  -0.105  -0.017  -0.006  -0.011  -0.036  -0.010  -0.012  -0.015  -0.025  -0.072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16 (5.500E+02-1.000E+02)     0.0  -0.003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17 (1.000E+02-3.000E+01)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18 (3.000E+01-1.000E+01)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19 (1.000E+01-8.100E+00)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20 (8.100E+00-6.000E+00)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21 (6.000E+00-4.750E+00)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22 (4.750E+00-3.000E+00)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23 (3.000E+00-1.770E+00)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24 (1.770E+00-1.000E+00)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25 (1.000E+00-6.250E-01)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26 (6.250E-01-4.000E-01)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27 (4.000E-01-3.750E-01)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28 (3.750E-01-3.500E-01)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29 (3.500E-01-3.250E-01)     0.0   0.000   0.000   0.000   0.000   0.000   0.000   0.000   0.000   0.000   0.000   0.000</a:t>
            </a:r>
          </a:p>
          <a:p>
            <a:r>
              <a:rPr lang="en-GB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30 (3.250E-01-2.750E-01)     0.0   0.000   0.000   0.000   0.000   0.000   0.000   0.000   0.000   0.000   0.000   0.000</a:t>
            </a:r>
            <a:endParaRPr lang="en-GB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167735"/>
            <a:ext cx="7808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“Softer PFNS </a:t>
            </a:r>
            <a:r>
              <a:rPr lang="en-GB" b="1" i="1" dirty="0"/>
              <a:t>can be compensated by lowering the </a:t>
            </a:r>
            <a:r>
              <a:rPr lang="en-GB" b="1" i="1" dirty="0" smtClean="0"/>
              <a:t>(</a:t>
            </a:r>
            <a:r>
              <a:rPr lang="en-GB" b="1" i="1" dirty="0" err="1" smtClean="0"/>
              <a:t>n,n</a:t>
            </a:r>
            <a:r>
              <a:rPr lang="en-GB" b="1" i="1" dirty="0" smtClean="0"/>
              <a:t>’) ”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2494" y="1643163"/>
            <a:ext cx="648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235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GB" sz="1600" b="1" dirty="0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c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.vs</a:t>
            </a:r>
            <a:r>
              <a: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U</a:t>
            </a:r>
            <a:r>
              <a:rPr lang="en-GB" sz="1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_n,n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-76200" y="281940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+1% </a:t>
            </a:r>
          </a:p>
          <a:p>
            <a:r>
              <a:rPr lang="en-GB" sz="1200" baseline="30000" dirty="0" smtClean="0"/>
              <a:t>235</a:t>
            </a:r>
            <a:r>
              <a:rPr lang="en-GB" sz="1200" dirty="0" smtClean="0"/>
              <a:t>U-</a:t>
            </a:r>
            <a:r>
              <a:rPr lang="en-GB" sz="1200" dirty="0" smtClean="0">
                <a:latin typeface="Symbol" panose="05050102010706020507" pitchFamily="18" charset="2"/>
              </a:rPr>
              <a:t>c</a:t>
            </a:r>
            <a:endParaRPr lang="en-GB" sz="1200" dirty="0">
              <a:latin typeface="Symbol" panose="05050102010706020507" pitchFamily="18" charset="2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37863" y="1750461"/>
            <a:ext cx="8610600" cy="4402403"/>
            <a:chOff x="381000" y="1769797"/>
            <a:chExt cx="8610600" cy="4402403"/>
          </a:xfrm>
        </p:grpSpPr>
        <p:sp>
          <p:nvSpPr>
            <p:cNvPr id="20" name="19 Rectángulo"/>
            <p:cNvSpPr/>
            <p:nvPr/>
          </p:nvSpPr>
          <p:spPr>
            <a:xfrm>
              <a:off x="2417248" y="2057400"/>
              <a:ext cx="6574352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81000" y="2057400"/>
              <a:ext cx="8610600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012906" y="1905000"/>
              <a:ext cx="5978694" cy="426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012906" y="1769797"/>
              <a:ext cx="5978694" cy="44024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70848" y="2980267"/>
            <a:ext cx="859695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6324600" y="1524000"/>
            <a:ext cx="762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6324600" y="3050232"/>
            <a:ext cx="45719" cy="9014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22000" y="129242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4535" y="390015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7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NEA Tools: DICE and </a:t>
            </a:r>
            <a:r>
              <a:rPr lang="es-ES" dirty="0" err="1" smtClean="0"/>
              <a:t>NDaST</a:t>
            </a:r>
            <a:endParaRPr lang="es-ES" dirty="0" smtClean="0"/>
          </a:p>
          <a:p>
            <a:pPr marL="400050" lvl="2" indent="0">
              <a:buNone/>
            </a:pPr>
            <a:endParaRPr lang="en-US" altLang="en-US" sz="600" u="sng" dirty="0" smtClean="0">
              <a:hlinkClick r:id="rId2"/>
            </a:endParaRPr>
          </a:p>
          <a:p>
            <a:pPr marL="685800" lvl="2" indent="-285750">
              <a:buFont typeface="Wingdings" pitchFamily="2" charset="2"/>
              <a:buChar char="Ø"/>
            </a:pPr>
            <a:r>
              <a:rPr lang="en-US" altLang="en-US" u="sng" dirty="0" smtClean="0">
                <a:hlinkClick r:id="rId2"/>
              </a:rPr>
              <a:t>https</a:t>
            </a:r>
            <a:r>
              <a:rPr lang="en-US" altLang="en-US" u="sng" dirty="0">
                <a:hlinkClick r:id="rId2"/>
              </a:rPr>
              <a:t>://</a:t>
            </a:r>
            <a:r>
              <a:rPr lang="en-US" altLang="en-US" u="sng" dirty="0" smtClean="0">
                <a:hlinkClick r:id="rId2"/>
              </a:rPr>
              <a:t>www.oecd-nea.org/science/wpncs/icsbep/dice.html</a:t>
            </a:r>
            <a:endParaRPr lang="en-US" altLang="en-US" u="sng" dirty="0" smtClean="0"/>
          </a:p>
          <a:p>
            <a:pPr marL="685800" lvl="2" indent="-285750">
              <a:buFont typeface="Wingdings" pitchFamily="2" charset="2"/>
              <a:buChar char="Ø"/>
            </a:pPr>
            <a:endParaRPr lang="en-GB" u="sng" dirty="0" smtClean="0">
              <a:hlinkClick r:id="rId3"/>
            </a:endParaRPr>
          </a:p>
          <a:p>
            <a:pPr marL="685800" lvl="2" indent="-285750">
              <a:buFont typeface="Wingdings" pitchFamily="2" charset="2"/>
              <a:buChar char="Ø"/>
            </a:pPr>
            <a:r>
              <a:rPr lang="en-GB" u="sng" dirty="0" smtClean="0">
                <a:hlinkClick r:id="rId3"/>
              </a:rPr>
              <a:t>http</a:t>
            </a:r>
            <a:r>
              <a:rPr lang="en-GB" u="sng" dirty="0">
                <a:hlinkClick r:id="rId3"/>
              </a:rPr>
              <a:t>://www.oecd-nea.org/ndast/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s-ES" sz="3200" dirty="0" smtClean="0"/>
          </a:p>
          <a:p>
            <a:r>
              <a:rPr lang="es-ES" dirty="0" err="1" smtClean="0"/>
              <a:t>Bayesian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compensating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endParaRPr lang="es-ES" dirty="0" smtClean="0"/>
          </a:p>
          <a:p>
            <a:pPr lvl="1">
              <a:buFont typeface="Wingdings" pitchFamily="2" charset="2"/>
              <a:buChar char="Ø"/>
            </a:pPr>
            <a:endParaRPr lang="en-GB" sz="600" dirty="0" smtClean="0"/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e.g.: -9% in U235 (</a:t>
            </a:r>
            <a:r>
              <a:rPr lang="en-GB" sz="2000" dirty="0" err="1" smtClean="0"/>
              <a:t>n,n</a:t>
            </a:r>
            <a:r>
              <a:rPr lang="en-GB" sz="2000" dirty="0" smtClean="0"/>
              <a:t>’)</a:t>
            </a:r>
          </a:p>
          <a:p>
            <a:pPr lvl="1">
              <a:buFont typeface="Wingdings" pitchFamily="2" charset="2"/>
              <a:buChar char="Ø"/>
            </a:pPr>
            <a:endParaRPr lang="en-GB" sz="2000" dirty="0" smtClean="0"/>
          </a:p>
          <a:p>
            <a:r>
              <a:rPr lang="en-GB" dirty="0" smtClean="0"/>
              <a:t>Analysis </a:t>
            </a:r>
            <a:r>
              <a:rPr lang="en-GB" dirty="0"/>
              <a:t>of </a:t>
            </a:r>
            <a:r>
              <a:rPr lang="en-GB" dirty="0" err="1" smtClean="0"/>
              <a:t>keff</a:t>
            </a:r>
            <a:r>
              <a:rPr lang="en-GB" dirty="0" smtClean="0"/>
              <a:t> Sensitivity Profiles</a:t>
            </a:r>
          </a:p>
          <a:p>
            <a:endParaRPr lang="en-GB" sz="600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sz="2000" dirty="0" smtClean="0"/>
              <a:t>Searching compensating effects in integral benchmarks </a:t>
            </a:r>
            <a:r>
              <a:rPr lang="en-US" sz="2000" dirty="0"/>
              <a:t>due to </a:t>
            </a:r>
            <a:r>
              <a:rPr lang="en-US" sz="2000" dirty="0" smtClean="0"/>
              <a:t>nuclear reaction </a:t>
            </a:r>
            <a:r>
              <a:rPr lang="en-US" sz="2000" dirty="0"/>
              <a:t>and </a:t>
            </a:r>
            <a:r>
              <a:rPr lang="en-US" sz="2000" dirty="0" smtClean="0"/>
              <a:t>material cross-correlations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737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9525000" cy="609600"/>
          </a:xfrm>
        </p:spPr>
        <p:txBody>
          <a:bodyPr/>
          <a:lstStyle/>
          <a:p>
            <a:r>
              <a:rPr lang="en-GB" dirty="0" smtClean="0"/>
              <a:t>Example of Compensating Effect: Na</a:t>
            </a:r>
            <a:r>
              <a:rPr lang="en-GB" baseline="30000" dirty="0" smtClean="0"/>
              <a:t>23</a:t>
            </a:r>
            <a:r>
              <a:rPr lang="en-GB" dirty="0" smtClean="0"/>
              <a:t>JENDL4.0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191000" cy="29560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2152650"/>
            <a:ext cx="43434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=4, 51-78, 91 Inelastic scattering                            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The cross sections were calculated by using the TNG code /6/.  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The direct cross sections were taken into account for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=51,52,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53,56.  The deformation parameters were estimated by a weak    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coupling model.                                                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=51, the TNG calculations were replaced with the following1125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data:                                                          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Threshold - 2.15 MeV: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Maerten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et al./7/ multiplied by 1.25 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7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factor of 1.25 was derived from   1125 1451</a:t>
            </a:r>
          </a:p>
          <a:p>
            <a:r>
              <a:rPr lang="en-GB" sz="7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a benchmark test made by N. </a:t>
            </a:r>
            <a:r>
              <a:rPr lang="en-GB" sz="7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Yamano</a:t>
            </a:r>
            <a:r>
              <a:rPr lang="en-GB" sz="7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/8/.1125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2.15 - 4.0 MeV      : JENDL-3.2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=51                       1125 1451</a:t>
            </a:r>
          </a:p>
          <a:p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1125 1451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461337"/>
            <a:ext cx="73821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JEFF-3.1.2 evaluation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Maerten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al./7/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EXFOR Data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(In fact, evaluation is the EXFOR Data)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JENDL-4.0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=1.25* JEFF-3.1.2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/>
          <a:lstStyle/>
          <a:p>
            <a:r>
              <a:rPr lang="en-GB" sz="1800" dirty="0" smtClean="0"/>
              <a:t>Documented in the ENDF file</a:t>
            </a:r>
          </a:p>
          <a:p>
            <a:r>
              <a:rPr lang="en-GB" sz="1800" dirty="0" smtClean="0"/>
              <a:t>Compensating effect base on “integral benchmark” as a private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3958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Role of WPEC/SG39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4000" y="1600200"/>
            <a:ext cx="8763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Aim of this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“Develop a methodology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avoiding compensations in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adjustment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nuclear data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give more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reliable feedback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evaluator”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many cases, the adjustment can produce untrustworthy results in terms of adjusted cross sections, when some forms of compensation exist.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Compensations can have different causes: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possible that some reaction variations of the same isotope compensate each other (e. g. 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Pu-</a:t>
            </a:r>
            <a:r>
              <a:rPr lang="en-GB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inelastic) or that different isotope cross section variations have opposite and compensating effects (e.g. U-238 capture increase associated to Pu-239 fission increase)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Lack of reactions and cross correlations in the covariance matrix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Inadequate values in the covariance matrix that in an adjustments lead to correct certain cross sections more than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few experiments able to discriminate among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08678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838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mtClean="0"/>
              <a:t>Role of WPEC/SG39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76300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Remedies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for compensations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711200" lvl="1" indent="-254000">
              <a:buFont typeface="Arial" panose="020B0604020202020204" pitchFamily="34" charset="0"/>
              <a:buChar char="•"/>
            </a:pPr>
            <a:r>
              <a:rPr lang="en-GB" sz="1600" b="1" u="sng" dirty="0" smtClean="0">
                <a:latin typeface="Arial" pitchFamily="34" charset="0"/>
                <a:ea typeface="Arial" charset="0"/>
                <a:cs typeface="Arial" pitchFamily="34" charset="0"/>
              </a:rPr>
              <a:t>Static Method</a:t>
            </a:r>
            <a:r>
              <a:rPr lang="en-GB" sz="1600" b="1" dirty="0" smtClean="0">
                <a:latin typeface="Arial" pitchFamily="34" charset="0"/>
                <a:ea typeface="Arial" charset="0"/>
                <a:cs typeface="Arial" pitchFamily="34" charset="0"/>
              </a:rPr>
              <a:t>: Use of specific experiments for a </a:t>
            </a:r>
            <a:r>
              <a:rPr lang="en-GB" sz="1600" b="1" dirty="0">
                <a:latin typeface="Arial" pitchFamily="34" charset="0"/>
                <a:ea typeface="Arial" charset="0"/>
                <a:cs typeface="Arial" pitchFamily="34" charset="0"/>
              </a:rPr>
              <a:t>better for adjustment </a:t>
            </a:r>
            <a:endParaRPr lang="en-GB" sz="1600" b="1" dirty="0" smtClean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711200" lvl="1" indent="-254000">
              <a:buFont typeface="Arial" panose="020B0604020202020204" pitchFamily="34" charset="0"/>
              <a:buChar char="•"/>
            </a:pPr>
            <a:endParaRPr lang="en-GB" sz="600" dirty="0" smtClean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1168400" lvl="3" indent="-254000">
              <a:spcAft>
                <a:spcPts val="300"/>
              </a:spcAft>
              <a:buFontTx/>
              <a:buChar char="-"/>
            </a:pP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“Flat” or “steep” adjoint flux reactivity experiments (to separate inelastic from absorption cross sections)</a:t>
            </a:r>
          </a:p>
          <a:p>
            <a:pPr marL="1168400" lvl="3" indent="-254000">
              <a:spcAft>
                <a:spcPts val="300"/>
              </a:spcAft>
              <a:buFontTx/>
              <a:buChar char="-"/>
            </a:pP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Neutron transmission of leakage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experiments (sensitive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mostly for inelastic)</a:t>
            </a:r>
          </a:p>
          <a:p>
            <a:pPr marL="1168400" lvl="3" indent="-254000">
              <a:spcAft>
                <a:spcPts val="300"/>
              </a:spcAft>
              <a:buFontTx/>
              <a:buChar char="-"/>
            </a:pP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Reaction rate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distribution (sensitive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mostly for elastic and inelastic)</a:t>
            </a:r>
          </a:p>
          <a:p>
            <a:pPr marL="1168400" lvl="3" indent="-254000">
              <a:spcAft>
                <a:spcPts val="300"/>
              </a:spcAft>
              <a:buFontTx/>
              <a:buChar char="-"/>
            </a:pP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Reaction rate ratio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(sensitive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mostly for specific reactions)</a:t>
            </a:r>
          </a:p>
          <a:p>
            <a:pPr marL="1168400" lvl="3" indent="-254000">
              <a:spcAft>
                <a:spcPts val="300"/>
              </a:spcAft>
              <a:buFontTx/>
              <a:buChar char="-"/>
            </a:pP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Sample oscillations </a:t>
            </a:r>
            <a:endParaRPr lang="en-GB" sz="1600" dirty="0" smtClean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7429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b="1" u="sng" dirty="0" smtClean="0">
                <a:latin typeface="Arial" pitchFamily="34" charset="0"/>
                <a:ea typeface="Arial" charset="0"/>
                <a:cs typeface="Arial" pitchFamily="34" charset="0"/>
              </a:rPr>
              <a:t>Dynamic Method</a:t>
            </a:r>
            <a:r>
              <a:rPr lang="en-GB" sz="1600" b="1" dirty="0" smtClean="0">
                <a:latin typeface="Arial" pitchFamily="34" charset="0"/>
                <a:ea typeface="Arial" charset="0"/>
                <a:cs typeface="Arial" pitchFamily="34" charset="0"/>
              </a:rPr>
              <a:t>: Physical interpretation of adjustments</a:t>
            </a:r>
          </a:p>
          <a:p>
            <a:pPr marL="1168400" lvl="1" indent="-254000">
              <a:buFont typeface="Arial" panose="020B0604020202020204" pitchFamily="34" charset="0"/>
              <a:buChar char="•"/>
            </a:pPr>
            <a:endParaRPr lang="en-GB" sz="600" dirty="0" smtClean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1168400" lvl="2" indent="-25400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To understand the mechanism of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adjustments (if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the compensation effect is reasonable and physical, we may rely on the adjustment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results)</a:t>
            </a:r>
            <a:endParaRPr lang="en-GB" sz="1600" dirty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1168400" lvl="2" indent="-25400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Use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the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“adjustment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motive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force” and “adjustment potential”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(to identify the most influential experiment to the alteration of the specific cross section ) </a:t>
            </a:r>
          </a:p>
          <a:p>
            <a:pPr marL="1168400" lvl="2" indent="-25400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It 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works for limited cases, for example, a small case which uses a few of experiments</a:t>
            </a:r>
          </a:p>
          <a:p>
            <a:pPr marL="1168400" lvl="2" indent="-25400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GB" sz="1600" u="sng" dirty="0" smtClean="0">
                <a:latin typeface="Arial" pitchFamily="34" charset="0"/>
                <a:ea typeface="Arial" charset="0"/>
                <a:cs typeface="Arial" pitchFamily="34" charset="0"/>
              </a:rPr>
              <a:t>More </a:t>
            </a:r>
            <a:r>
              <a:rPr lang="en-GB" sz="1600" u="sng" dirty="0">
                <a:latin typeface="Arial" pitchFamily="34" charset="0"/>
                <a:ea typeface="Arial" charset="0"/>
                <a:cs typeface="Arial" pitchFamily="34" charset="0"/>
              </a:rPr>
              <a:t>sophisticated method is needed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 to settle this 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issue</a:t>
            </a:r>
          </a:p>
          <a:p>
            <a:pPr lvl="1"/>
            <a:r>
              <a:rPr lang="en-GB" sz="600" dirty="0" smtClean="0">
                <a:latin typeface="Arial" pitchFamily="34" charset="0"/>
                <a:ea typeface="Arial" charset="0"/>
                <a:cs typeface="Arial" pitchFamily="34" charset="0"/>
              </a:rPr>
              <a:t>	</a:t>
            </a:r>
          </a:p>
          <a:p>
            <a:pPr lvl="1"/>
            <a:endParaRPr lang="en-GB" sz="600" dirty="0" smtClean="0">
              <a:latin typeface="Arial" pitchFamily="34" charset="0"/>
              <a:ea typeface="Arial" charset="0"/>
              <a:cs typeface="Arial" pitchFamily="34" charset="0"/>
            </a:endParaRPr>
          </a:p>
          <a:p>
            <a:pPr lvl="1"/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	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First method approach</a:t>
            </a:r>
            <a:r>
              <a:rPr lang="en-GB" sz="1600" dirty="0">
                <a:latin typeface="Arial" pitchFamily="34" charset="0"/>
                <a:ea typeface="Arial" charset="0"/>
                <a:cs typeface="Arial" pitchFamily="34" charset="0"/>
              </a:rPr>
              <a:t>: a progressive incremental adjustment (</a:t>
            </a:r>
            <a:r>
              <a:rPr lang="en-GB" sz="1600" b="1" dirty="0">
                <a:latin typeface="Arial" pitchFamily="34" charset="0"/>
                <a:ea typeface="Arial" charset="0"/>
                <a:cs typeface="Arial" pitchFamily="34" charset="0"/>
              </a:rPr>
              <a:t>PIA methodology</a:t>
            </a:r>
            <a:r>
              <a:rPr lang="en-GB" sz="1600" dirty="0" smtClean="0">
                <a:latin typeface="Arial" pitchFamily="34" charset="0"/>
                <a:ea typeface="Arial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4" y="6645644"/>
            <a:ext cx="87376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66CC"/>
                </a:solidFill>
              </a:rPr>
              <a:t>See: “SG39: Summary </a:t>
            </a:r>
            <a:r>
              <a:rPr lang="en-GB" sz="1000" b="1" dirty="0">
                <a:solidFill>
                  <a:srgbClr val="0066CC"/>
                </a:solidFill>
              </a:rPr>
              <a:t>of </a:t>
            </a:r>
            <a:r>
              <a:rPr lang="en-GB" sz="1000" b="1" dirty="0" smtClean="0">
                <a:solidFill>
                  <a:srgbClr val="0066CC"/>
                </a:solidFill>
              </a:rPr>
              <a:t>Methodology” (https</a:t>
            </a:r>
            <a:r>
              <a:rPr lang="en-GB" sz="1000" b="1" dirty="0">
                <a:solidFill>
                  <a:srgbClr val="0066CC"/>
                </a:solidFill>
              </a:rPr>
              <a:t>://</a:t>
            </a:r>
            <a:r>
              <a:rPr lang="en-GB" sz="1000" b="1" dirty="0" smtClean="0">
                <a:solidFill>
                  <a:srgbClr val="0066CC"/>
                </a:solidFill>
              </a:rPr>
              <a:t>www.oecd-nea.org/science/wpec/sg39/Meeting_May2015/SG39_1_KY.pdf)</a:t>
            </a:r>
            <a:endParaRPr lang="en-GB" sz="10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5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Case: Na23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73216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6096000"/>
            <a:ext cx="4075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4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GB" dirty="0" smtClean="0"/>
              <a:t>Compensations in current adjustments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495800"/>
          </a:xfrm>
        </p:spPr>
        <p:txBody>
          <a:bodyPr/>
          <a:lstStyle/>
          <a:p>
            <a:r>
              <a:rPr lang="en-GB" dirty="0"/>
              <a:t>Compensations in current </a:t>
            </a:r>
            <a:r>
              <a:rPr lang="en-GB" dirty="0" smtClean="0"/>
              <a:t>adjustments:</a:t>
            </a:r>
          </a:p>
          <a:p>
            <a:r>
              <a:rPr lang="en-GB" sz="6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GB" sz="1800" dirty="0" smtClean="0"/>
              <a:t>239Pu Chi,  23Na(</a:t>
            </a:r>
            <a:r>
              <a:rPr lang="en-GB" sz="1800" dirty="0" err="1" smtClean="0"/>
              <a:t>n,n</a:t>
            </a:r>
            <a:r>
              <a:rPr lang="en-GB" sz="1800" dirty="0" smtClean="0"/>
              <a:t>’), 238U(</a:t>
            </a:r>
            <a:r>
              <a:rPr lang="en-GB" sz="1800" dirty="0" err="1" smtClean="0"/>
              <a:t>n,n</a:t>
            </a:r>
            <a:r>
              <a:rPr lang="en-GB" sz="1800" dirty="0" smtClean="0"/>
              <a:t>’), 239Pu(</a:t>
            </a:r>
            <a:r>
              <a:rPr lang="en-GB" sz="1800" dirty="0" err="1" smtClean="0"/>
              <a:t>n,n</a:t>
            </a:r>
            <a:r>
              <a:rPr lang="en-GB" sz="1800" dirty="0" smtClean="0"/>
              <a:t>’)</a:t>
            </a:r>
          </a:p>
          <a:p>
            <a:pPr lvl="1">
              <a:spcAft>
                <a:spcPts val="600"/>
              </a:spcAft>
            </a:pPr>
            <a:r>
              <a:rPr lang="en-GB" sz="1800" i="1" dirty="0" smtClean="0"/>
              <a:t>PFNS: “The </a:t>
            </a:r>
            <a:r>
              <a:rPr lang="en-GB" sz="1800" i="1" dirty="0"/>
              <a:t>analysis of thermal solution benchmarks indicates that some reactivity gain due to the </a:t>
            </a:r>
            <a:r>
              <a:rPr lang="en-GB" sz="1800" b="1" i="1" dirty="0"/>
              <a:t>softer PFNS can be compensated by lowering the inelastic cross section.</a:t>
            </a:r>
            <a:r>
              <a:rPr lang="en-GB" sz="1800" i="1" dirty="0"/>
              <a:t> This is supported by recent evaluations of other actinides using advanced nuclear models</a:t>
            </a:r>
            <a:r>
              <a:rPr lang="en-GB" sz="1800" i="1" dirty="0" smtClean="0"/>
              <a:t>”. </a:t>
            </a:r>
            <a:r>
              <a:rPr lang="en-GB" sz="1800" dirty="0" smtClean="0"/>
              <a:t>(by A</a:t>
            </a:r>
            <a:r>
              <a:rPr lang="en-GB" sz="1800" dirty="0"/>
              <a:t>. Trkov, IAEA/NDS</a:t>
            </a:r>
            <a:r>
              <a:rPr lang="en-GB" sz="1800" dirty="0" smtClean="0"/>
              <a:t>)</a:t>
            </a:r>
          </a:p>
          <a:p>
            <a:pPr lvl="1"/>
            <a:endParaRPr lang="en-GB" sz="1800" dirty="0"/>
          </a:p>
          <a:p>
            <a:r>
              <a:rPr lang="en-GB" dirty="0" smtClean="0"/>
              <a:t>The </a:t>
            </a:r>
            <a:r>
              <a:rPr lang="en-GB" dirty="0"/>
              <a:t>analysis of current adjustments trends can </a:t>
            </a:r>
            <a:r>
              <a:rPr lang="en-GB" dirty="0" smtClean="0"/>
              <a:t>also helping in guiding </a:t>
            </a:r>
            <a:r>
              <a:rPr lang="en-GB" dirty="0"/>
              <a:t>CIELO </a:t>
            </a:r>
            <a:r>
              <a:rPr lang="en-GB" dirty="0" smtClean="0"/>
              <a:t>work.</a:t>
            </a:r>
          </a:p>
          <a:p>
            <a:pPr lvl="1"/>
            <a:r>
              <a:rPr lang="en-GB" sz="1800" dirty="0" smtClean="0"/>
              <a:t>“To </a:t>
            </a:r>
            <a:r>
              <a:rPr lang="en-GB" sz="1800" dirty="0"/>
              <a:t>identify possible physically-important guidance that comes from these integral data (criticality, reaction rates, and so on), so as to improved the underlying nuclear cross sections and remove compensating </a:t>
            </a:r>
            <a:r>
              <a:rPr lang="en-GB" sz="1800" dirty="0" smtClean="0"/>
              <a:t>errors”.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3304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II. Role of NEA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DICE (</a:t>
            </a:r>
            <a:r>
              <a:rPr lang="en-GB" i="1" u="sng" dirty="0">
                <a:solidFill>
                  <a:srgbClr val="0070C0"/>
                </a:solidFill>
              </a:rPr>
              <a:t>DATABASE for ICSBEP 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1800" dirty="0" smtClean="0"/>
          </a:p>
          <a:p>
            <a:endParaRPr lang="en-US" altLang="en-US" sz="1800" dirty="0" smtClean="0">
              <a:latin typeface="Times New Roman" pitchFamily="18" charset="0"/>
              <a:hlinkClick r:id="rId2"/>
            </a:endParaRPr>
          </a:p>
          <a:p>
            <a:pPr marL="400050" lvl="1" indent="0">
              <a:buNone/>
            </a:pPr>
            <a:r>
              <a:rPr lang="en-US" altLang="en-US" sz="2000" u="sng" dirty="0">
                <a:hlinkClick r:id="rId2"/>
              </a:rPr>
              <a:t>https://www.oecd-nea.org/science/wpncs/icsbep/dice.html</a:t>
            </a:r>
            <a:endParaRPr lang="en-GB" sz="2000" u="sng" dirty="0"/>
          </a:p>
          <a:p>
            <a:endParaRPr lang="en-GB" dirty="0" smtClean="0"/>
          </a:p>
          <a:p>
            <a:r>
              <a:rPr lang="en-GB" dirty="0" smtClean="0"/>
              <a:t>NDAST</a:t>
            </a:r>
          </a:p>
          <a:p>
            <a:pPr marL="400050" lvl="1" indent="0">
              <a:buNone/>
            </a:pPr>
            <a:r>
              <a:rPr lang="en-GB" sz="1800" dirty="0"/>
              <a:t>The </a:t>
            </a:r>
            <a:r>
              <a:rPr lang="en-GB" sz="1800" b="1" dirty="0"/>
              <a:t>N</a:t>
            </a:r>
            <a:r>
              <a:rPr lang="en-GB" sz="1800" dirty="0"/>
              <a:t>uclear </a:t>
            </a:r>
            <a:r>
              <a:rPr lang="en-GB" sz="1800" b="1" dirty="0"/>
              <a:t>Da</a:t>
            </a:r>
            <a:r>
              <a:rPr lang="en-GB" sz="1800" dirty="0"/>
              <a:t>ta </a:t>
            </a:r>
            <a:r>
              <a:rPr lang="en-GB" sz="1800" b="1" dirty="0"/>
              <a:t>S</a:t>
            </a:r>
            <a:r>
              <a:rPr lang="en-GB" sz="1800" dirty="0"/>
              <a:t>ensitivity </a:t>
            </a:r>
            <a:r>
              <a:rPr lang="en-GB" sz="1800" b="1" dirty="0"/>
              <a:t>T</a:t>
            </a:r>
            <a:r>
              <a:rPr lang="en-GB" sz="1800" dirty="0"/>
              <a:t>ool (</a:t>
            </a:r>
            <a:r>
              <a:rPr lang="en-GB" sz="1800" dirty="0" err="1"/>
              <a:t>NDaST</a:t>
            </a:r>
            <a:r>
              <a:rPr lang="en-GB" sz="1800" dirty="0"/>
              <a:t>) brings together the existing capabilities of both DICE and JANIS, allowing retrieval of specified benchmark sensitivity data and subsequent performance of calculations.</a:t>
            </a:r>
          </a:p>
          <a:p>
            <a:pPr marL="400050" lvl="1" indent="0">
              <a:buNone/>
            </a:pPr>
            <a:r>
              <a:rPr lang="en-GB" sz="2000" u="sng" dirty="0" smtClean="0">
                <a:hlinkClick r:id="rId3"/>
              </a:rPr>
              <a:t>http</a:t>
            </a:r>
            <a:r>
              <a:rPr lang="en-GB" sz="2000" u="sng" dirty="0">
                <a:hlinkClick r:id="rId3"/>
              </a:rPr>
              <a:t>://www.oecd-nea.org/ndast</a:t>
            </a:r>
            <a:r>
              <a:rPr lang="en-GB" sz="2000" u="sng" dirty="0" smtClean="0">
                <a:hlinkClick r:id="rId3"/>
              </a:rPr>
              <a:t>/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981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2028171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itchFamily="34" charset="0"/>
                <a:ea typeface="Arial" charset="0"/>
                <a:cs typeface="Arial" pitchFamily="34" charset="0"/>
              </a:rPr>
              <a:t>New Sensitivity Data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itchFamily="34" charset="0"/>
                <a:ea typeface="Arial" charset="0"/>
                <a:cs typeface="Arial" pitchFamily="34" charset="0"/>
              </a:rPr>
              <a:t>Tools using sensitivity data to identify useful benchmarks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itchFamily="34" charset="0"/>
                <a:ea typeface="Arial" charset="0"/>
                <a:cs typeface="Arial" pitchFamily="34" charset="0"/>
              </a:rPr>
              <a:t>Load your own </a:t>
            </a:r>
            <a:r>
              <a:rPr lang="en-GB" sz="1800" dirty="0" err="1">
                <a:latin typeface="Arial" pitchFamily="34" charset="0"/>
                <a:ea typeface="Arial" charset="0"/>
                <a:cs typeface="Arial" pitchFamily="34" charset="0"/>
              </a:rPr>
              <a:t>keff</a:t>
            </a:r>
            <a:r>
              <a:rPr lang="en-GB" sz="1800" dirty="0">
                <a:latin typeface="Arial" pitchFamily="34" charset="0"/>
                <a:ea typeface="Arial" charset="0"/>
                <a:cs typeface="Arial" pitchFamily="34" charset="0"/>
              </a:rPr>
              <a:t> data into DICE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itchFamily="34" charset="0"/>
                <a:ea typeface="Arial" charset="0"/>
                <a:cs typeface="Arial" pitchFamily="34" charset="0"/>
              </a:rPr>
              <a:t>Improved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079302869"/>
      </p:ext>
    </p:extLst>
  </p:cSld>
  <p:clrMapOvr>
    <a:masterClrMapping/>
  </p:clrMapOvr>
</p:sld>
</file>

<file path=ppt/theme/theme1.xml><?xml version="1.0" encoding="utf-8"?>
<a:theme xmlns:a="http://schemas.openxmlformats.org/drawingml/2006/main" name="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MS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14279</TotalTime>
  <Words>4710</Words>
  <Application>Microsoft Office PowerPoint</Application>
  <PresentationFormat>Presentación en pantalla (4:3)</PresentationFormat>
  <Paragraphs>633</Paragraphs>
  <Slides>37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NEA-PowerPoint-Template</vt:lpstr>
      <vt:lpstr>Equation</vt:lpstr>
      <vt:lpstr>Microsoft Editor de ecuaciones 3.0</vt:lpstr>
      <vt:lpstr>Presentación de PowerPoint</vt:lpstr>
      <vt:lpstr>I. Introduction: Compensating effects</vt:lpstr>
      <vt:lpstr>Compensating effects in ENDF</vt:lpstr>
      <vt:lpstr>Example of Compensating Effect: Na23JENDL4.0</vt:lpstr>
      <vt:lpstr>Role of WPEC/SG39</vt:lpstr>
      <vt:lpstr>Presentación de PowerPoint</vt:lpstr>
      <vt:lpstr>Case: Na23</vt:lpstr>
      <vt:lpstr>Compensations in current adjustments</vt:lpstr>
      <vt:lpstr>II. Role of NEA Tools</vt:lpstr>
      <vt:lpstr>Presentación de PowerPoint</vt:lpstr>
      <vt:lpstr>Presentación de PowerPoint</vt:lpstr>
      <vt:lpstr>Presentación de PowerPoint</vt:lpstr>
      <vt:lpstr>Presentación de PowerPoint</vt:lpstr>
      <vt:lpstr>“How to” NDaST. Case for HMF-008-001</vt:lpstr>
      <vt:lpstr>“How to” NDaST. Case for HMF-008-001</vt:lpstr>
      <vt:lpstr>“How to” NDaST. Case for HMF-008-001</vt:lpstr>
      <vt:lpstr>“How to” NDaST. Case for HMF-008-001</vt:lpstr>
      <vt:lpstr>“How to” NDaST. Case for HMF-008-001</vt:lpstr>
      <vt:lpstr>“How to” NDaST. Case for HMF-008-001</vt:lpstr>
      <vt:lpstr>“How to” NDaST. Case for HMF-008-001</vt:lpstr>
      <vt:lpstr>III. Compensating effects. An example: siU235</vt:lpstr>
      <vt:lpstr>Presentación de PowerPoint</vt:lpstr>
      <vt:lpstr>Sensitivity profiles</vt:lpstr>
      <vt:lpstr>To assess compensating effects: Bayes’ Theorem</vt:lpstr>
      <vt:lpstr>Covariances in ENDF/B-VII.1: U235</vt:lpstr>
      <vt:lpstr>Presentación de PowerPoint</vt:lpstr>
      <vt:lpstr>Presentación de PowerPoint</vt:lpstr>
      <vt:lpstr>Presentación de PowerPoint</vt:lpstr>
      <vt:lpstr>Assess compensating effects: Bayes’ Theorem</vt:lpstr>
      <vt:lpstr>Presentación de PowerPoint</vt:lpstr>
      <vt:lpstr>Presentación de PowerPoint</vt:lpstr>
      <vt:lpstr>IV. Analysis of keff Sensitivity Profiles</vt:lpstr>
      <vt:lpstr>Jezebel case: FISSION</vt:lpstr>
      <vt:lpstr>Jezebel case: (n,n’)- c</vt:lpstr>
      <vt:lpstr>Na cases: n,n’</vt:lpstr>
      <vt:lpstr>Case: LEU-SOL-THERM1</vt:lpstr>
      <vt:lpstr>Conclusion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client07</dc:creator>
  <cp:lastModifiedBy>Oscar-Cristina</cp:lastModifiedBy>
  <cp:revision>726</cp:revision>
  <dcterms:created xsi:type="dcterms:W3CDTF">2011-02-16T10:53:39Z</dcterms:created>
  <dcterms:modified xsi:type="dcterms:W3CDTF">2015-09-29T17:12:04Z</dcterms:modified>
</cp:coreProperties>
</file>