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  <p:sldMasterId id="2147483723" r:id="rId2"/>
  </p:sldMasterIdLst>
  <p:notesMasterIdLst>
    <p:notesMasterId r:id="rId29"/>
  </p:notesMasterIdLst>
  <p:handoutMasterIdLst>
    <p:handoutMasterId r:id="rId30"/>
  </p:handoutMasterIdLst>
  <p:sldIdLst>
    <p:sldId id="265" r:id="rId3"/>
    <p:sldId id="260" r:id="rId4"/>
    <p:sldId id="266" r:id="rId5"/>
    <p:sldId id="267" r:id="rId6"/>
    <p:sldId id="296" r:id="rId7"/>
    <p:sldId id="291" r:id="rId8"/>
    <p:sldId id="308" r:id="rId9"/>
    <p:sldId id="309" r:id="rId10"/>
    <p:sldId id="268" r:id="rId11"/>
    <p:sldId id="292" r:id="rId12"/>
    <p:sldId id="297" r:id="rId13"/>
    <p:sldId id="295" r:id="rId14"/>
    <p:sldId id="302" r:id="rId15"/>
    <p:sldId id="303" r:id="rId16"/>
    <p:sldId id="299" r:id="rId17"/>
    <p:sldId id="298" r:id="rId18"/>
    <p:sldId id="300" r:id="rId19"/>
    <p:sldId id="301" r:id="rId20"/>
    <p:sldId id="306" r:id="rId21"/>
    <p:sldId id="310" r:id="rId22"/>
    <p:sldId id="307" r:id="rId23"/>
    <p:sldId id="311" r:id="rId24"/>
    <p:sldId id="313" r:id="rId25"/>
    <p:sldId id="304" r:id="rId26"/>
    <p:sldId id="305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7" autoAdjust="0"/>
    <p:restoredTop sz="94683" autoAdjust="0"/>
  </p:normalViewPr>
  <p:slideViewPr>
    <p:cSldViewPr>
      <p:cViewPr varScale="1">
        <p:scale>
          <a:sx n="83" d="100"/>
          <a:sy n="83" d="100"/>
        </p:scale>
        <p:origin x="-6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3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C510-34BA-4E09-9618-F80A27368726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4CA6-C559-4822-BAAC-A8EDDA8FA4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4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56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tx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14800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slide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2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8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66160"/>
            <a:ext cx="7772400" cy="1005840"/>
          </a:xfr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lang="en-US" baseline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marL="0" lvl="0" algn="ctr"/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14800"/>
            <a:ext cx="6400800" cy="990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None/>
              <a:tabLst/>
              <a:def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presentation subtitle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328418" y="5102163"/>
            <a:ext cx="2479849" cy="523875"/>
          </a:xfrm>
        </p:spPr>
        <p:txBody>
          <a:bodyPr lIns="0" rIns="0"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4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slide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</p:spTree>
    <p:extLst>
      <p:ext uri="{BB962C8B-B14F-4D97-AF65-F5344CB8AC3E}">
        <p14:creationId xmlns:p14="http://schemas.microsoft.com/office/powerpoint/2010/main" val="10073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chemeClr val="bg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 sz="2000" baseline="0">
                <a:solidFill>
                  <a:schemeClr val="bg1"/>
                </a:solidFill>
              </a:defRPr>
            </a:lvl3pPr>
            <a:lvl4pPr marL="1373188" marR="0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 sz="1800" baseline="0">
                <a:solidFill>
                  <a:schemeClr val="bg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3188" marR="0" lvl="3" indent="-3413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48200" y="4906963"/>
            <a:ext cx="4038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648200" y="1600200"/>
            <a:ext cx="4038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646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 smtClean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885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Operated by Los Alamos National Security, </a:t>
            </a:r>
            <a:r>
              <a:rPr lang="en-US" sz="800" baseline="0" dirty="0" smtClean="0">
                <a:solidFill>
                  <a:srgbClr val="FFFFFF"/>
                </a:solidFill>
                <a:latin typeface="Arial" panose="020B0604020202020204" pitchFamily="34" charset="0"/>
              </a:rPr>
              <a:t>LLC for </a:t>
            </a:r>
            <a:r>
              <a:rPr lang="en-US" sz="800" baseline="0" dirty="0">
                <a:solidFill>
                  <a:srgbClr val="FFFFFF"/>
                </a:solidFill>
                <a:latin typeface="Arial" panose="020B0604020202020204" pitchFamily="34" charset="0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UNCLASSIFIED</a:t>
            </a:r>
            <a:endParaRPr lang="en-US" sz="1200" baseline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242048" y="6565392"/>
            <a:ext cx="1700784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680960" y="0"/>
            <a:ext cx="155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LA-UR-15-27547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57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9" r:id="rId3"/>
    <p:sldLayoutId id="214748372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65595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Operated by Los Alamos National Security, </a:t>
            </a:r>
            <a:r>
              <a:rPr lang="en-US" sz="800" dirty="0" smtClean="0">
                <a:solidFill>
                  <a:srgbClr val="FFFFFF"/>
                </a:solidFill>
                <a:latin typeface="Frutiger LT Std 57 Condensed"/>
              </a:rPr>
              <a:t>LLC for </a:t>
            </a:r>
            <a:r>
              <a:rPr lang="en-US" sz="800" dirty="0">
                <a:solidFill>
                  <a:srgbClr val="FFFFFF"/>
                </a:solidFill>
                <a:latin typeface="Frutiger LT Std 57 Condensed"/>
              </a:rPr>
              <a:t>the U.S. Department of Energy's NNSA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0" y="607695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solidFill>
                  <a:schemeClr val="bg1"/>
                </a:solidFill>
                <a:latin typeface="Frutiger LT Std 67 Bold Condensed"/>
              </a:rPr>
              <a:t>UNCLASSIFIED</a:t>
            </a:r>
            <a:endParaRPr lang="en-US" sz="1200" baseline="0" dirty="0">
              <a:solidFill>
                <a:schemeClr val="bg1"/>
              </a:solidFill>
              <a:latin typeface="Frutiger LT Std 67 Bold Condense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5490" y="6564699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normalizeH="0" baseline="0" dirty="0" smtClean="0">
                <a:solidFill>
                  <a:srgbClr val="FFFFFF"/>
                </a:solidFill>
                <a:latin typeface="Frutiger LT Std 45 Light"/>
              </a:rPr>
              <a:t>UNCLASSIFIED  </a:t>
            </a:r>
            <a:r>
              <a:rPr lang="en-US" sz="1000" normalizeH="0" baseline="0" dirty="0" smtClean="0">
                <a:solidFill>
                  <a:srgbClr val="F4B834"/>
                </a:solidFill>
                <a:latin typeface="Frutiger LT Std 45 Light"/>
              </a:rPr>
              <a:t>|</a:t>
            </a:r>
            <a:r>
              <a:rPr lang="en-US" sz="1000" normalizeH="0" baseline="0" dirty="0" smtClean="0">
                <a:solidFill>
                  <a:srgbClr val="FFFFFF"/>
                </a:solidFill>
                <a:latin typeface="Frutiger LT Std 45 Light"/>
              </a:rPr>
              <a:t>  </a:t>
            </a:r>
            <a:fld id="{F9D4371A-A13E-B243-A14D-8CF626A7A05F}" type="slidenum">
              <a:rPr lang="en-US" sz="1000" normalizeH="0" baseline="0" smtClean="0">
                <a:solidFill>
                  <a:srgbClr val="FFFFFF"/>
                </a:solidFill>
                <a:latin typeface="Frutiger LT Std 45 Light"/>
              </a:rPr>
              <a:pPr algn="r"/>
              <a:t>‹#›</a:t>
            </a:fld>
            <a:endParaRPr lang="en-US" sz="1000" normalizeH="0" baseline="0" dirty="0">
              <a:solidFill>
                <a:srgbClr val="FFFFFF"/>
              </a:solidFill>
              <a:latin typeface="Frutiger LT Std 45 Ligh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680960" y="0"/>
            <a:ext cx="155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LA-UR-15-27547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marR="0" indent="-34607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4B834"/>
        </a:buClr>
        <a:buSzTx/>
        <a:buFont typeface="Wingdings" pitchFamily="2" charset="2"/>
        <a:buChar char="§"/>
        <a:tabLst/>
        <a:defRPr kumimoji="0" lang="en-US" sz="2800" b="0" i="0" u="none" strike="noStrike" kern="1200" cap="none" spc="0" normalizeH="0" baseline="0" noProof="0" smtClean="0">
          <a:ln>
            <a:noFill/>
          </a:ln>
          <a:solidFill>
            <a:schemeClr val="bg1"/>
          </a:solidFill>
          <a:effectLst/>
          <a:uLnTx/>
          <a:uFillTx/>
          <a:latin typeface="+mn-lt"/>
          <a:ea typeface="+mn-ea"/>
          <a:cs typeface="Arial" pitchFamily="34" charset="0"/>
        </a:defRPr>
      </a:lvl1pPr>
      <a:lvl2pPr marL="690563" marR="0" indent="-3460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20000"/>
        <a:buFont typeface="Arial" panose="020B0604020202020204" pitchFamily="34" charset="0"/>
        <a:buChar char="–"/>
        <a:tabLst/>
        <a:defRPr sz="24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031875" marR="0" indent="-350838" algn="l" defTabSz="914400" rtl="0" eaLnBrk="1" fontAlgn="auto" latinLnBrk="0" hangingPunct="1">
        <a:lnSpc>
          <a:spcPct val="100000"/>
        </a:lnSpc>
        <a:spcBef>
          <a:spcPts val="576"/>
        </a:spcBef>
        <a:spcAft>
          <a:spcPts val="0"/>
        </a:spcAft>
        <a:buClr>
          <a:srgbClr val="F4B834"/>
        </a:buClr>
        <a:buSzPct val="130000"/>
        <a:buFont typeface="Arial" pitchFamily="34" charset="0"/>
        <a:buChar char="•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373188" marR="0" indent="-34131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Pct val="130000"/>
        <a:buFont typeface="Arial" panose="020B0604020202020204" pitchFamily="34" charset="0"/>
        <a:buChar char="-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830388" marR="0" indent="-2254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4B834"/>
        </a:buClr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csbep.inel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11480" y="2926080"/>
            <a:ext cx="8321040" cy="1173480"/>
          </a:xfrm>
        </p:spPr>
        <p:txBody>
          <a:bodyPr/>
          <a:lstStyle/>
          <a:p>
            <a:r>
              <a:rPr lang="en-US" sz="2800" dirty="0" smtClean="0"/>
              <a:t>LANL Experience using ICSBEP Benchmarks for Cross Section Data Testing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3840480"/>
            <a:ext cx="6400800" cy="8991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A.C.(Skip) Kahler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Los Alamos National Laboratory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4709160"/>
            <a:ext cx="8229600" cy="14630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Consultant’s Meeting on Compensating Effects due to Nuclear Reaction and Material Cross Correlations in Integral Benchmarks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IAEA Headquarters, Vienna, Austria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September 28 – October 1,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87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59"/>
            <a:ext cx="8458200" cy="4846320"/>
          </a:xfrm>
        </p:spPr>
        <p:txBody>
          <a:bodyPr/>
          <a:lstStyle/>
          <a:p>
            <a:endParaRPr lang="en-US" sz="2400" dirty="0" smtClean="0"/>
          </a:p>
          <a:p>
            <a:pPr lvl="1"/>
            <a:endParaRPr 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84232"/>
              </p:ext>
            </p:extLst>
          </p:nvPr>
        </p:nvGraphicFramePr>
        <p:xfrm>
          <a:off x="533400" y="1828800"/>
          <a:ext cx="8077199" cy="3428998"/>
        </p:xfrm>
        <a:graphic>
          <a:graphicData uri="http://schemas.openxmlformats.org/drawingml/2006/table">
            <a:tbl>
              <a:tblPr/>
              <a:tblGrid>
                <a:gridCol w="1525391"/>
                <a:gridCol w="962588"/>
                <a:gridCol w="1117844"/>
                <a:gridCol w="1117844"/>
                <a:gridCol w="1117844"/>
                <a:gridCol w="1117844"/>
                <a:gridCol w="1117844"/>
              </a:tblGrid>
              <a:tr h="23969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Benchmark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Benchmark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en-US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/b-vii.1 (e71)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+ iaea "g6" </a:t>
                      </a:r>
                      <a:r>
                        <a:rPr lang="pt-B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(06c)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+ iaea "g6" 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(06c) + iaea "ib44" 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(04c)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but 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pfns is trkov/capote thermal + talou/rising to 5 MeV + e71 (13c)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+ </a:t>
                      </a:r>
                      <a:r>
                        <a:rPr lang="pl-PL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(13c) + ib44 </a:t>
                      </a:r>
                      <a:r>
                        <a:rPr lang="pl-PL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(04c)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HMF1 (Godiva)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0.99989(3)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0.99951(6)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0.99950(8)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1.00007(8)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1.00014(8)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HMF28 (Flattop-25)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1.00284(3)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1.00227(6)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1.00356(9)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1.00273(9)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1.00383(9)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IMF7 (Big-10)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1.0045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1.00448(5)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1.00185(5)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1.00321(7)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1.00185(8)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1.00328(7)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53199" y="1143000"/>
            <a:ext cx="2499361" cy="5181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 smtClean="0"/>
              <a:t>HEU thermal solution benchmarks have been used in data testing since (at least) ENDF/B-IV.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E4*:  b ≈ 0.994; m ≈ 0.03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E5: </a:t>
            </a:r>
            <a:r>
              <a:rPr lang="en-US" sz="1600" dirty="0"/>
              <a:t>b </a:t>
            </a:r>
            <a:r>
              <a:rPr lang="en-US" sz="1600" dirty="0" smtClean="0"/>
              <a:t>≈ 1.001; </a:t>
            </a:r>
            <a:r>
              <a:rPr lang="en-US" sz="1600" dirty="0"/>
              <a:t>m </a:t>
            </a:r>
            <a:r>
              <a:rPr lang="en-US" sz="1600" dirty="0" smtClean="0"/>
              <a:t>≈ 0.009</a:t>
            </a:r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Changes to basic nuclear data need to preserve the good results obtained since ENDF/B-VI.3.</a:t>
            </a:r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200" dirty="0" smtClean="0"/>
              <a:t>* </a:t>
            </a:r>
            <a:r>
              <a:rPr lang="en-US" sz="1200" dirty="0" err="1" smtClean="0"/>
              <a:t>J.Hardy</a:t>
            </a:r>
            <a:r>
              <a:rPr lang="en-US" sz="1200" dirty="0" smtClean="0"/>
              <a:t>, “ENDF/B Data Testing Results for Thermal Reactor Benchmarks,” in Proceedings:  Thermal Reactor Benchmark Calculations, Techniques, Results and Applications, EPRI NP-2855, February, 1983.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91439" y="1188719"/>
            <a:ext cx="6173954" cy="46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58"/>
            <a:ext cx="8610600" cy="512064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 smtClean="0"/>
              <a:t>Observations from past HST data testing …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>
                <a:latin typeface="+mn-lt"/>
              </a:rPr>
              <a:t>The slope is sensitive to pfns average energy.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Lower average energy = larger slope.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>
                <a:latin typeface="+mn-lt"/>
              </a:rPr>
              <a:t>The slope is affected by oxygen cross sections.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New Hale evaluation tends to decrease the slope.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The intercept is sensitive to prompt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dirty="0" smtClean="0"/>
              <a:t>(E).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Sadly, recent CIELO candidate evaluations tend to yield regression parameters that are worse …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IAEA “g6” </a:t>
            </a:r>
            <a:r>
              <a:rPr lang="en-US" sz="1800" baseline="30000" dirty="0" smtClean="0"/>
              <a:t>235</a:t>
            </a:r>
            <a:r>
              <a:rPr lang="en-US" sz="1800" dirty="0" smtClean="0"/>
              <a:t>U:  m=+0.0073(84); b=1.0001(32).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IAEA “g6” + Hale </a:t>
            </a:r>
            <a:r>
              <a:rPr lang="en-US" sz="1800" baseline="30000" dirty="0" smtClean="0"/>
              <a:t>16</a:t>
            </a:r>
            <a:r>
              <a:rPr lang="en-US" sz="1800" dirty="0" smtClean="0"/>
              <a:t>O:  m=+0.0051(86); b=1.0004(32).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IAEA “g6” + Hale </a:t>
            </a:r>
            <a:r>
              <a:rPr lang="en-US" sz="1800" baseline="30000" dirty="0" smtClean="0"/>
              <a:t>16</a:t>
            </a:r>
            <a:r>
              <a:rPr lang="en-US" sz="1800" dirty="0" smtClean="0"/>
              <a:t>O + IAEA “ib44” </a:t>
            </a:r>
            <a:r>
              <a:rPr lang="en-US" sz="1800" baseline="30000" dirty="0" smtClean="0"/>
              <a:t>238</a:t>
            </a:r>
            <a:r>
              <a:rPr lang="en-US" sz="1800" dirty="0" smtClean="0"/>
              <a:t>U:  m=+0.0048(85); b=1.0004(32).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More recent IAEA </a:t>
            </a:r>
            <a:r>
              <a:rPr lang="en-US" sz="1800" baseline="30000" dirty="0" smtClean="0"/>
              <a:t>235</a:t>
            </a:r>
            <a:r>
              <a:rPr lang="en-US" sz="1800" dirty="0" smtClean="0"/>
              <a:t>U with changes to low energy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1800" baseline="-25000" dirty="0" smtClean="0"/>
              <a:t>prompt</a:t>
            </a:r>
            <a:r>
              <a:rPr lang="en-US" sz="1800" dirty="0" smtClean="0"/>
              <a:t>(E) + Hale </a:t>
            </a:r>
            <a:r>
              <a:rPr lang="en-US" sz="1800" baseline="30000" dirty="0" smtClean="0"/>
              <a:t>16</a:t>
            </a:r>
            <a:r>
              <a:rPr lang="en-US" sz="1800" dirty="0" smtClean="0"/>
              <a:t>O + “ib44” </a:t>
            </a:r>
            <a:r>
              <a:rPr lang="en-US" sz="1800" baseline="30000" dirty="0" smtClean="0"/>
              <a:t>238</a:t>
            </a:r>
            <a:r>
              <a:rPr lang="en-US" sz="1800" dirty="0" smtClean="0"/>
              <a:t>U:  m=+0.0086(85); b=0.9964(32).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LEAL </a:t>
            </a:r>
            <a:r>
              <a:rPr lang="en-US" sz="1800" baseline="30000" dirty="0" smtClean="0"/>
              <a:t>235</a:t>
            </a:r>
            <a:r>
              <a:rPr lang="en-US" sz="1800" dirty="0" smtClean="0"/>
              <a:t>U low energy RR tweak:  m=+0.0052(90); b=0.9971(34).</a:t>
            </a:r>
          </a:p>
        </p:txBody>
      </p:sp>
    </p:spTree>
    <p:extLst>
      <p:ext uri="{BB962C8B-B14F-4D97-AF65-F5344CB8AC3E}">
        <p14:creationId xmlns:p14="http://schemas.microsoft.com/office/powerpoint/2010/main" val="34265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188720"/>
            <a:ext cx="636744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1737360"/>
            <a:ext cx="213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(HEU) fuel system plus varying amounts of CH</a:t>
            </a:r>
            <a:r>
              <a:rPr lang="en-US" baseline="-25000" dirty="0" smtClean="0"/>
              <a:t>2</a:t>
            </a:r>
            <a:r>
              <a:rPr lang="en-US" dirty="0" smtClean="0"/>
              <a:t> moderator and reflector yield average energy variation that spans decades.</a:t>
            </a:r>
          </a:p>
          <a:p>
            <a:endParaRPr lang="en-US" dirty="0"/>
          </a:p>
          <a:p>
            <a:r>
              <a:rPr lang="en-US" dirty="0" smtClean="0"/>
              <a:t>A potential benchmark candidate for intermediate spectrum data testing?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371600"/>
            <a:ext cx="62330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1554480"/>
            <a:ext cx="2103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 benchmark selection allows for data testing over energy intervals of many decades.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59"/>
            <a:ext cx="8485632" cy="2148841"/>
          </a:xfrm>
        </p:spPr>
        <p:txBody>
          <a:bodyPr/>
          <a:lstStyle/>
          <a:p>
            <a:r>
              <a:rPr lang="en-US" sz="2400" dirty="0" smtClean="0"/>
              <a:t>The ICSBEP Handbook contains hundreds of LEU-COMP-THERM critical assemblies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194560"/>
            <a:ext cx="5407133" cy="410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0032" y="2416533"/>
            <a:ext cx="3304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but only need to calculate a small subset of these for data testing</a:t>
            </a:r>
          </a:p>
          <a:p>
            <a:endParaRPr lang="en-US" dirty="0"/>
          </a:p>
          <a:p>
            <a:r>
              <a:rPr lang="en-US" dirty="0" smtClean="0"/>
              <a:t>… use detailed flux spectra as a filter …</a:t>
            </a:r>
          </a:p>
          <a:p>
            <a:endParaRPr lang="en-US" dirty="0"/>
          </a:p>
          <a:p>
            <a:r>
              <a:rPr lang="en-US" dirty="0" smtClean="0"/>
              <a:t>… or focus on reflector material of interest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" y="1371599"/>
            <a:ext cx="4774801" cy="34704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2651760"/>
            <a:ext cx="4774801" cy="3470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029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in UO</a:t>
            </a:r>
            <a:r>
              <a:rPr lang="en-US" baseline="-25000" dirty="0" smtClean="0"/>
              <a:t>2</a:t>
            </a:r>
            <a:r>
              <a:rPr lang="en-US" dirty="0" smtClean="0"/>
              <a:t>; 250 </a:t>
            </a:r>
            <a:r>
              <a:rPr lang="en-US" dirty="0" err="1" smtClean="0"/>
              <a:t>equi-lethergy</a:t>
            </a:r>
            <a:r>
              <a:rPr lang="en-US" dirty="0" smtClean="0"/>
              <a:t> spaced energy points per decade.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3" y="1371621"/>
            <a:ext cx="4774801" cy="347044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7680" y="2651760"/>
            <a:ext cx="4774801" cy="34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626681"/>
              </p:ext>
            </p:extLst>
          </p:nvPr>
        </p:nvGraphicFramePr>
        <p:xfrm>
          <a:off x="152400" y="1447800"/>
          <a:ext cx="8915402" cy="4190996"/>
        </p:xfrm>
        <a:graphic>
          <a:graphicData uri="http://schemas.openxmlformats.org/drawingml/2006/table">
            <a:tbl>
              <a:tblPr/>
              <a:tblGrid>
                <a:gridCol w="1479001"/>
                <a:gridCol w="933313"/>
                <a:gridCol w="1083848"/>
                <a:gridCol w="1083848"/>
                <a:gridCol w="1083848"/>
                <a:gridCol w="1083848"/>
                <a:gridCol w="1083848"/>
                <a:gridCol w="1083848"/>
              </a:tblGrid>
              <a:tr h="19722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Benchmark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Benchmark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en-US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endf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/b-vii.1 (e71)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+ CAB h-h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kernel (lwtr.00t)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but 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pfns is trkov/capote thermal + talou/rising to 5 MeV + e71 (13c)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+ 13c </a:t>
                      </a:r>
                      <a:r>
                        <a:rPr lang="pl-PL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+ ib44 </a:t>
                      </a:r>
                      <a:r>
                        <a:rPr lang="pl-PL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(04c)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+ 13c </a:t>
                      </a:r>
                      <a:r>
                        <a:rPr lang="pl-PL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+ ib44 </a:t>
                      </a:r>
                      <a:r>
                        <a:rPr lang="pl-PL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(04c) + Hale 16O (02c)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+ 14c </a:t>
                      </a:r>
                      <a:r>
                        <a:rPr lang="pl-PL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+ ib44 </a:t>
                      </a:r>
                      <a:r>
                        <a:rPr lang="pl-PL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(04c) + Hale 16O (02c)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LCT5.1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1.00265(2)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1.00312(11)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1.00513(11)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1.00516(11)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1.00401(11)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1.00006(11)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3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LCT5.5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1.00504(2)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1.00573(11)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1.00629(11)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1.00632(11)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1.00543(11)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1.00155(11)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LCT5.12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1.00645(2)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1.00700(10)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1.00697(11)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1.00668(10)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1.00638(10)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1.00251(10)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LCT7.1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0.99759(3)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0.99807(11)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0.99980(11)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0.99983(11)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0.99884(11)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0.99440(11)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LCT7.2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0.99884(2)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0.99921(11)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1.00153(11)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1.00178(11)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1.00042(11)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0.99651(11)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LCT7.3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0.99759(2)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0.99793(10)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0.99979(10)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0.99987(10)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0.99886(10)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0.99501(10)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6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LCT7.4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0.99810(2)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0.99856(9)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0.99948(9)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0.99964(9)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0.99886(9)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0.99489(9)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2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188720"/>
            <a:ext cx="66494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144780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calc</a:t>
            </a:r>
            <a:r>
              <a:rPr lang="en-US" dirty="0" smtClean="0"/>
              <a:t> for PST benchmarks have been biased high for decades.</a:t>
            </a:r>
          </a:p>
          <a:p>
            <a:endParaRPr lang="en-US" dirty="0"/>
          </a:p>
          <a:p>
            <a:r>
              <a:rPr lang="en-US" dirty="0" smtClean="0"/>
              <a:t>Largely eliminated in SG34, but there are still concerns about the </a:t>
            </a:r>
            <a:r>
              <a:rPr lang="en-US" baseline="30000" dirty="0" smtClean="0"/>
              <a:t>239</a:t>
            </a:r>
            <a:r>
              <a:rPr lang="en-US" dirty="0" smtClean="0"/>
              <a:t>Pu evaluation.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We review results from criticality calculations with ICSBEP benchmarks obtained with various cross section data sets.  This presentation shall focus on differences in calculated eigenvalues using ENDF/B-VII.1 cross sections and various CIELO candidate evaluations for 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O, </a:t>
            </a:r>
            <a:r>
              <a:rPr lang="en-US" sz="2400" baseline="30000" dirty="0" smtClean="0"/>
              <a:t>235,238</a:t>
            </a:r>
            <a:r>
              <a:rPr lang="en-US" sz="2400" dirty="0" smtClean="0"/>
              <a:t>U and </a:t>
            </a:r>
            <a:r>
              <a:rPr lang="en-US" sz="2400" baseline="30000" dirty="0" smtClean="0"/>
              <a:t>239</a:t>
            </a:r>
            <a:r>
              <a:rPr lang="en-US" sz="2400" dirty="0" smtClean="0"/>
              <a:t>Pu.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15840"/>
          </a:xfrm>
        </p:spPr>
        <p:txBody>
          <a:bodyPr/>
          <a:lstStyle/>
          <a:p>
            <a:r>
              <a:rPr lang="en-US" altLang="en-US" sz="2400" dirty="0" smtClean="0"/>
              <a:t>For more efficient data testing, a </a:t>
            </a:r>
            <a:r>
              <a:rPr lang="en-US" altLang="en-US" sz="2400" dirty="0"/>
              <a:t>set of seven Pu-SOL-THERM benchmarks have been extracted from the larger </a:t>
            </a:r>
            <a:r>
              <a:rPr lang="en-US" altLang="en-US" sz="2400" dirty="0" smtClean="0"/>
              <a:t>PST set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000" dirty="0"/>
              <a:t>PST1.4 &amp; PST12.13 span the ATLF </a:t>
            </a:r>
            <a:r>
              <a:rPr lang="en-US" altLang="en-US" sz="2000" dirty="0" smtClean="0"/>
              <a:t>space.</a:t>
            </a:r>
            <a:endParaRPr lang="en-US" altLang="en-US" sz="2000" dirty="0"/>
          </a:p>
          <a:p>
            <a:pPr lvl="1"/>
            <a:r>
              <a:rPr lang="en-US" altLang="en-US" sz="2000" dirty="0"/>
              <a:t>PST12.10 &amp; PST34.15 span the ATFF </a:t>
            </a:r>
            <a:r>
              <a:rPr lang="en-US" altLang="en-US" sz="2000" dirty="0" smtClean="0"/>
              <a:t>space.</a:t>
            </a:r>
            <a:endParaRPr lang="en-US" altLang="en-US" sz="2000" dirty="0"/>
          </a:p>
          <a:p>
            <a:pPr lvl="1"/>
            <a:r>
              <a:rPr lang="en-US" altLang="en-US" sz="2000" dirty="0"/>
              <a:t>PST4.1 &amp; PST18.6 span the </a:t>
            </a:r>
            <a:r>
              <a:rPr lang="en-US" altLang="en-US" sz="2000" baseline="30000" dirty="0"/>
              <a:t>239</a:t>
            </a:r>
            <a:r>
              <a:rPr lang="en-US" altLang="en-US" sz="2000" dirty="0"/>
              <a:t>Pu atom percent </a:t>
            </a:r>
            <a:r>
              <a:rPr lang="en-US" altLang="en-US" sz="2000" dirty="0" smtClean="0"/>
              <a:t>space.</a:t>
            </a:r>
            <a:endParaRPr lang="en-US" altLang="en-US" sz="2000" dirty="0"/>
          </a:p>
          <a:p>
            <a:pPr lvl="1"/>
            <a:r>
              <a:rPr lang="en-US" altLang="en-US" sz="2000" dirty="0"/>
              <a:t>PST12.10 &amp; </a:t>
            </a:r>
            <a:r>
              <a:rPr lang="en-US" altLang="en-US" sz="2000" dirty="0" smtClean="0"/>
              <a:t>PST34.4 </a:t>
            </a:r>
            <a:r>
              <a:rPr lang="en-US" altLang="en-US" sz="2000" dirty="0"/>
              <a:t>span the g Pu per liter space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r>
              <a:rPr lang="en-US" altLang="en-US" sz="2400" dirty="0"/>
              <a:t>All benchmark experiments are performed in simple geometry</a:t>
            </a:r>
          </a:p>
          <a:p>
            <a:pPr lvl="1"/>
            <a:r>
              <a:rPr lang="en-US" altLang="en-US" sz="2000" dirty="0"/>
              <a:t>PST1.4 &amp; PST4.1 are a water-reflected </a:t>
            </a:r>
            <a:r>
              <a:rPr lang="en-US" altLang="en-US" sz="2000" dirty="0" smtClean="0"/>
              <a:t>spheres.</a:t>
            </a:r>
            <a:endParaRPr lang="en-US" altLang="en-US" sz="2000" dirty="0"/>
          </a:p>
          <a:p>
            <a:pPr lvl="1"/>
            <a:r>
              <a:rPr lang="en-US" altLang="en-US" sz="2000" dirty="0"/>
              <a:t>PST18.6, </a:t>
            </a:r>
            <a:r>
              <a:rPr lang="en-US" altLang="en-US" sz="2000" dirty="0" smtClean="0"/>
              <a:t>PST34.4 </a:t>
            </a:r>
            <a:r>
              <a:rPr lang="en-US" altLang="en-US" sz="2000" dirty="0"/>
              <a:t>&amp; PST34.15 are water-reflected </a:t>
            </a:r>
            <a:r>
              <a:rPr lang="en-US" altLang="en-US" sz="2000" dirty="0" smtClean="0"/>
              <a:t>cylinders.</a:t>
            </a:r>
            <a:endParaRPr lang="en-US" altLang="en-US" sz="2000" dirty="0"/>
          </a:p>
          <a:p>
            <a:pPr lvl="1"/>
            <a:r>
              <a:rPr lang="en-US" altLang="en-US" sz="2000" dirty="0"/>
              <a:t>PST12.10 &amp; PST12.13 are a water-reflected </a:t>
            </a:r>
            <a:r>
              <a:rPr lang="en-US" altLang="en-US" sz="2000" dirty="0" smtClean="0"/>
              <a:t>slabs.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28600"/>
            <a:ext cx="25146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Proposed at Fall, 2009 CSEWG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667992"/>
              </p:ext>
            </p:extLst>
          </p:nvPr>
        </p:nvGraphicFramePr>
        <p:xfrm>
          <a:off x="640080" y="1371600"/>
          <a:ext cx="7727255" cy="4525960"/>
        </p:xfrm>
        <a:graphic>
          <a:graphicData uri="http://schemas.openxmlformats.org/drawingml/2006/table">
            <a:tbl>
              <a:tblPr/>
              <a:tblGrid>
                <a:gridCol w="883115"/>
                <a:gridCol w="1140690"/>
                <a:gridCol w="1140690"/>
                <a:gridCol w="1140690"/>
                <a:gridCol w="1140690"/>
                <a:gridCol w="1140690"/>
                <a:gridCol w="1140690"/>
              </a:tblGrid>
              <a:tr h="21065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Benchmark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(w/fixed 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Pu, 94239.62c)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(including pfns &amp; fixed mf3/mt18) + SG34 RR parms and nu-bar to 650 eV  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 (TK1a = 94239.02c)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+ TK1a 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 + Hale 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(8016.02c)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+ TK1a 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 with hybrid Romano+e71+DN3 pfns (94239.07c).  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 sent to the IAEA.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+ TK1a 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 with hybrid Romano+e71+DN(8/25/2015) pfns + PT prompt&amp;total nu tweak from 0.1-1.2 MeV (94239.23c)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E71 + TK1a 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 with hybrid Romano+e71+DN(8/25/2015) pfns (94239.23c) + PT prompt&amp;total nu tweak from 0.1-1.2 MeV (94239.23c) + IAEA ib44 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 + Hale 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(8016.02c)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PMF1 (Jezebel, rev3)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1.00061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1.00083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1.00083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1.00069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1.00024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1.00024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7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PMF6 (Flattop-Pu)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1.00111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1.00109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1.00109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1.00098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1.00049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1.00164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PST1.4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1.00451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1.00209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1.00021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1.00089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1.00106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0.99901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PST4.1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1.00411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1.00052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0.99926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0.99918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0.99932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0.99784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PST12.10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1.00417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1.00078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0.99946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1.00011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1.00006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0.99897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PST12.13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1.00974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1.00623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1.00528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1.00591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1.00569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1.00504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PST18.6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1.00484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1.00195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1.00095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1.00152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1.00179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1.00062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PST34.4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1.00248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0.99933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0.99810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0.99845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0.99843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0.99733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PST34.15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0.99733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0.99719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0.99580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0.99669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0.99664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0.99515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PST average: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1.00388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1.00116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0.99987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1.00039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1.00043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0.99914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5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25963"/>
          </a:xfrm>
        </p:spPr>
        <p:txBody>
          <a:bodyPr/>
          <a:lstStyle/>
          <a:p>
            <a:r>
              <a:rPr lang="en-US" sz="2400" dirty="0"/>
              <a:t>Previous </a:t>
            </a:r>
            <a:r>
              <a:rPr lang="en-US" sz="2400" baseline="30000" dirty="0" smtClean="0"/>
              <a:t>239</a:t>
            </a:r>
            <a:r>
              <a:rPr lang="en-US" sz="2400" dirty="0" smtClean="0"/>
              <a:t>Pu benchmark results </a:t>
            </a:r>
            <a:r>
              <a:rPr lang="en-US" sz="2400" dirty="0"/>
              <a:t>have focused upon THERMAL systems</a:t>
            </a:r>
          </a:p>
          <a:p>
            <a:pPr lvl="1"/>
            <a:r>
              <a:rPr lang="en-US" sz="2000" dirty="0"/>
              <a:t>Characterized by significant flux and production in the eV and sub-eV range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400" dirty="0"/>
              <a:t>Is all well at higher energies?</a:t>
            </a:r>
          </a:p>
          <a:p>
            <a:pPr lvl="1"/>
            <a:r>
              <a:rPr lang="en-US" sz="2000" dirty="0"/>
              <a:t>Sadly … no!</a:t>
            </a:r>
          </a:p>
          <a:p>
            <a:pPr lvl="1"/>
            <a:r>
              <a:rPr lang="en-US" sz="2000" dirty="0"/>
              <a:t>ENDF/B-VII.1 higher energy data are tuned so that the calculated eigenvalue for Jezebel (PMF1), a bare Pu metal “sphere” is virtually unity …</a:t>
            </a:r>
          </a:p>
          <a:p>
            <a:pPr lvl="1"/>
            <a:r>
              <a:rPr lang="en-US" sz="2000" dirty="0"/>
              <a:t>But we see trends in </a:t>
            </a:r>
            <a:r>
              <a:rPr lang="en-US" sz="2000" dirty="0" err="1"/>
              <a:t>k</a:t>
            </a:r>
            <a:r>
              <a:rPr lang="en-US" sz="2000" baseline="-25000" dirty="0" err="1"/>
              <a:t>calc</a:t>
            </a:r>
            <a:r>
              <a:rPr lang="en-US" sz="2000" dirty="0"/>
              <a:t> for all major libraries for fast Pu systems with various reflectors that influence the average fission energy.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52400"/>
            <a:ext cx="2438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From WONDER-2012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7467600" cy="4587240"/>
          </a:xfrm>
        </p:spPr>
        <p:txBody>
          <a:bodyPr/>
          <a:lstStyle/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52400"/>
            <a:ext cx="2438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From WONDER-2012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" y="1188718"/>
            <a:ext cx="6375749" cy="492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1463040"/>
            <a:ext cx="236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clear trend of increasing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calc</a:t>
            </a:r>
            <a:r>
              <a:rPr lang="en-US" dirty="0" smtClean="0"/>
              <a:t> bias with decreasing energy.</a:t>
            </a:r>
          </a:p>
          <a:p>
            <a:endParaRPr lang="en-US" dirty="0"/>
          </a:p>
          <a:p>
            <a:r>
              <a:rPr lang="en-US" dirty="0" smtClean="0"/>
              <a:t>Can couple these results with PST benchmarks to cover the entire fast-to-intermediate-to-thermal energy range.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1188720"/>
            <a:ext cx="3670110" cy="44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1188721"/>
            <a:ext cx="5991668" cy="455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" y="5532120"/>
            <a:ext cx="502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PMF1, the PFNS uncertainty yields a min-to-max range is 0.9945-to-1.0024, or ~800 </a:t>
            </a:r>
            <a:r>
              <a:rPr lang="en-US" dirty="0" err="1" smtClean="0"/>
              <a:t>pcm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6480" y="5303520"/>
            <a:ext cx="2926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</a:t>
            </a:r>
            <a:r>
              <a:rPr lang="el-GR" dirty="0" smtClean="0"/>
              <a:t>σ</a:t>
            </a:r>
            <a:r>
              <a:rPr lang="en-US" dirty="0" smtClean="0"/>
              <a:t> is ~107 </a:t>
            </a:r>
            <a:r>
              <a:rPr lang="en-US" dirty="0" err="1" smtClean="0"/>
              <a:t>pcm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3B0729D-0C76-4DC3-9F59-8792B55E40A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188720"/>
            <a:ext cx="595059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92240" y="1463040"/>
            <a:ext cx="2651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calc</a:t>
            </a:r>
            <a:r>
              <a:rPr lang="en-US" dirty="0" smtClean="0"/>
              <a:t> variation for PST1.4, due to PFNS uncertainty, is 0.9987-to-1.0201, or 2140 </a:t>
            </a:r>
            <a:r>
              <a:rPr lang="en-US" dirty="0" err="1" smtClean="0"/>
              <a:t>pcm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Standard deviation for this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calc</a:t>
            </a:r>
            <a:r>
              <a:rPr lang="en-US" dirty="0" smtClean="0"/>
              <a:t> population is 283 </a:t>
            </a:r>
            <a:r>
              <a:rPr lang="en-US" dirty="0" err="1" smtClean="0"/>
              <a:t>pcm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Impact of PFNS uncertainty on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calc</a:t>
            </a:r>
            <a:r>
              <a:rPr lang="en-US" dirty="0" smtClean="0"/>
              <a:t> is larger than previously suspected.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4983480"/>
          </a:xfrm>
        </p:spPr>
        <p:txBody>
          <a:bodyPr/>
          <a:lstStyle/>
          <a:p>
            <a:r>
              <a:rPr lang="en-US" sz="2400" dirty="0" smtClean="0"/>
              <a:t>ICSBEP benchmark data testing has been focused on CIELO candidate nuclides, particularly 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O, </a:t>
            </a:r>
            <a:r>
              <a:rPr lang="en-US" sz="2400" baseline="30000" dirty="0" smtClean="0"/>
              <a:t>235,238</a:t>
            </a:r>
            <a:r>
              <a:rPr lang="en-US" sz="2400" dirty="0" smtClean="0"/>
              <a:t>U and </a:t>
            </a:r>
            <a:r>
              <a:rPr lang="en-US" sz="2400" baseline="30000" dirty="0" smtClean="0"/>
              <a:t>239</a:t>
            </a:r>
            <a:r>
              <a:rPr lang="en-US" sz="2400" dirty="0" smtClean="0"/>
              <a:t>Pu.</a:t>
            </a:r>
          </a:p>
          <a:p>
            <a:r>
              <a:rPr lang="en-US" sz="2400" dirty="0" smtClean="0"/>
              <a:t>The general trend of softer </a:t>
            </a:r>
            <a:r>
              <a:rPr lang="en-US" sz="2400" dirty="0" err="1" smtClean="0"/>
              <a:t>pfns</a:t>
            </a:r>
            <a:r>
              <a:rPr lang="en-US" sz="2400" dirty="0" smtClean="0"/>
              <a:t> spectra for the major actinides represents a challenge to integral data testing.</a:t>
            </a:r>
          </a:p>
          <a:p>
            <a:r>
              <a:rPr lang="en-US" sz="2400" dirty="0" smtClean="0"/>
              <a:t>Interpretation of past 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 (n,</a:t>
            </a:r>
            <a:r>
              <a:rPr lang="el-GR" sz="2400" dirty="0" smtClean="0"/>
              <a:t>α</a:t>
            </a:r>
            <a:r>
              <a:rPr lang="en-US" sz="2400" dirty="0" smtClean="0"/>
              <a:t>) cross section measurements remains an open issue.</a:t>
            </a:r>
            <a:endParaRPr lang="en-US" sz="1200" dirty="0"/>
          </a:p>
          <a:p>
            <a:r>
              <a:rPr lang="en-US" sz="2400" dirty="0" smtClean="0"/>
              <a:t>Other data testing sources (</a:t>
            </a:r>
            <a:r>
              <a:rPr lang="en-US" sz="2400" dirty="0" err="1" smtClean="0"/>
              <a:t>IRPhEP</a:t>
            </a:r>
            <a:r>
              <a:rPr lang="en-US" sz="2400" dirty="0" smtClean="0"/>
              <a:t>, SINBAD, Reaction Rate and other reactor parameters) remain an under utilized resource!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Outline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Introduction &amp; ICSBEP Review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LANL Data Testing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Introduction &amp; ICSBEP Overview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682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Testing of ENDF/B-x libraries has been an important CSEWG activity for decades.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Data testing has focused on criticality …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ENDF-230, “Benchmark Testing of ENDF/B-IV.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ENDF-311, “Benchmark Testing of ENDF/B-V.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???, ENDF/B-</a:t>
            </a:r>
            <a:r>
              <a:rPr lang="en-US" sz="1800" dirty="0" err="1" smtClean="0"/>
              <a:t>VI.x</a:t>
            </a:r>
            <a:r>
              <a:rPr lang="en-US" sz="1800" dirty="0" smtClean="0"/>
              <a:t>.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Chadwick </a:t>
            </a:r>
            <a:r>
              <a:rPr lang="en-US" sz="1800" i="1" dirty="0" smtClean="0"/>
              <a:t>et al</a:t>
            </a:r>
            <a:r>
              <a:rPr lang="en-US" sz="1800" dirty="0" smtClean="0"/>
              <a:t>, “ENDF/B-VII.0:  Next Generation Evaluated Nuclear Data Library for Nuclear Science and Technology,” </a:t>
            </a:r>
            <a:r>
              <a:rPr lang="en-US" sz="1800" i="1" dirty="0" smtClean="0"/>
              <a:t>Nuclear Data Sheets</a:t>
            </a:r>
            <a:r>
              <a:rPr lang="en-US" sz="1800" dirty="0" smtClean="0"/>
              <a:t> </a:t>
            </a:r>
            <a:r>
              <a:rPr lang="en-US" sz="1800" b="1" dirty="0" smtClean="0"/>
              <a:t>107</a:t>
            </a:r>
            <a:r>
              <a:rPr lang="en-US" sz="1800" dirty="0" smtClean="0"/>
              <a:t>, 2931 (2006).</a:t>
            </a:r>
          </a:p>
          <a:p>
            <a:pPr lvl="3">
              <a:spcBef>
                <a:spcPts val="300"/>
              </a:spcBef>
            </a:pPr>
            <a:r>
              <a:rPr lang="en-US" sz="1600" dirty="0" smtClean="0"/>
              <a:t>Also van der </a:t>
            </a:r>
            <a:r>
              <a:rPr lang="en-US" sz="1600" dirty="0" err="1" smtClean="0"/>
              <a:t>Marck</a:t>
            </a:r>
            <a:r>
              <a:rPr lang="en-US" sz="1600" dirty="0" smtClean="0"/>
              <a:t>, “Benchmarking ENDF/B-VII.0,” </a:t>
            </a:r>
            <a:r>
              <a:rPr lang="en-US" sz="1600" i="1" dirty="0" smtClean="0"/>
              <a:t>Nuclear Data Sheets</a:t>
            </a:r>
            <a:r>
              <a:rPr lang="en-US" sz="1600" dirty="0" smtClean="0"/>
              <a:t> </a:t>
            </a:r>
            <a:r>
              <a:rPr lang="en-US" sz="1600" b="1" dirty="0" smtClean="0"/>
              <a:t>107</a:t>
            </a:r>
            <a:r>
              <a:rPr lang="en-US" sz="1600" dirty="0" smtClean="0"/>
              <a:t>, 3061 (2006).</a:t>
            </a:r>
          </a:p>
          <a:p>
            <a:pPr lvl="2">
              <a:spcBef>
                <a:spcPts val="300"/>
              </a:spcBef>
            </a:pPr>
            <a:r>
              <a:rPr lang="en-US" sz="1800" dirty="0" smtClean="0"/>
              <a:t>Kahler </a:t>
            </a:r>
            <a:r>
              <a:rPr lang="en-US" sz="1800" i="1" dirty="0" smtClean="0"/>
              <a:t>et al</a:t>
            </a:r>
            <a:r>
              <a:rPr lang="en-US" sz="1800" dirty="0" smtClean="0"/>
              <a:t>, “ENDF/B-VII.1 Neutron Cross Section Data Testing with Critical Assembly Benchmarks and Reactor Experiments,” </a:t>
            </a:r>
            <a:r>
              <a:rPr lang="en-US" sz="1800" i="1" dirty="0" smtClean="0"/>
              <a:t>Nuclear Data Sheets</a:t>
            </a:r>
            <a:r>
              <a:rPr lang="en-US" sz="1800" dirty="0" smtClean="0"/>
              <a:t> </a:t>
            </a:r>
            <a:r>
              <a:rPr lang="en-US" sz="1800" b="1" dirty="0" smtClean="0"/>
              <a:t>112</a:t>
            </a:r>
            <a:r>
              <a:rPr lang="en-US" sz="1800" dirty="0" smtClean="0"/>
              <a:t>, 2997 (2011).</a:t>
            </a:r>
          </a:p>
          <a:p>
            <a:pPr lvl="3">
              <a:spcBef>
                <a:spcPts val="300"/>
              </a:spcBef>
            </a:pPr>
            <a:r>
              <a:rPr lang="en-US" sz="1600" dirty="0" smtClean="0"/>
              <a:t>Also van der </a:t>
            </a:r>
            <a:r>
              <a:rPr lang="en-US" sz="1600" dirty="0" err="1" smtClean="0"/>
              <a:t>Marck</a:t>
            </a:r>
            <a:r>
              <a:rPr lang="en-US" sz="1600" dirty="0" smtClean="0"/>
              <a:t>, “Benchmarking ENDF/B-VII.1, JENDL-4.0 and JEFF-3.1.1 with MCNP6,” </a:t>
            </a:r>
            <a:r>
              <a:rPr lang="en-US" sz="1600" i="1" dirty="0" smtClean="0"/>
              <a:t>Nuclear Data Sheets</a:t>
            </a:r>
            <a:r>
              <a:rPr lang="en-US" sz="1600" dirty="0" smtClean="0"/>
              <a:t> </a:t>
            </a:r>
            <a:r>
              <a:rPr lang="en-US" sz="1600" b="1" dirty="0" smtClean="0"/>
              <a:t>113</a:t>
            </a:r>
            <a:r>
              <a:rPr lang="en-US" sz="1600" dirty="0" smtClean="0"/>
              <a:t>, 2935 (2013).</a:t>
            </a:r>
          </a:p>
          <a:p>
            <a:pPr lvl="2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Introduction &amp; ICSBEP Overview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68240"/>
          </a:xfrm>
        </p:spPr>
        <p:txBody>
          <a:bodyPr/>
          <a:lstStyle/>
          <a:p>
            <a:r>
              <a:rPr lang="en-US" sz="2400" dirty="0" smtClean="0"/>
              <a:t>ICSBEP = International Criticality Safety Benchmark Evaluation Project</a:t>
            </a:r>
          </a:p>
          <a:p>
            <a:pPr lvl="1"/>
            <a:r>
              <a:rPr lang="en-US" sz="2000" dirty="0" smtClean="0"/>
              <a:t>Initiated in 1992 by the US DOE Defense Programs (CSBEP).</a:t>
            </a:r>
          </a:p>
          <a:p>
            <a:pPr lvl="1"/>
            <a:r>
              <a:rPr lang="en-US" sz="2000" dirty="0" smtClean="0"/>
              <a:t>Expanded to become an international activity in 1994.</a:t>
            </a:r>
          </a:p>
          <a:p>
            <a:pPr lvl="2"/>
            <a:r>
              <a:rPr lang="en-US" sz="1800" dirty="0"/>
              <a:t>Per </a:t>
            </a:r>
            <a:r>
              <a:rPr lang="en-US" sz="1800" dirty="0">
                <a:hlinkClick r:id="rId2"/>
              </a:rPr>
              <a:t>http://icsbep.inel.gov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(9/22/2015) the Handbook contains 558 evaluations representing 4798 critical, near-critical, subcritical or k</a:t>
            </a:r>
            <a:r>
              <a:rPr lang="en-US" sz="1800" baseline="-25000" dirty="0" smtClean="0"/>
              <a:t>∞</a:t>
            </a:r>
            <a:r>
              <a:rPr lang="en-US" sz="1800" dirty="0" smtClean="0"/>
              <a:t> configurations.</a:t>
            </a:r>
          </a:p>
          <a:p>
            <a:pPr lvl="1"/>
            <a:r>
              <a:rPr lang="en-US" sz="2200" dirty="0" smtClean="0"/>
              <a:t>Criticality configurations are defined in terms of fissile material (</a:t>
            </a:r>
            <a:r>
              <a:rPr lang="en-US" sz="2200" baseline="30000" dirty="0" smtClean="0"/>
              <a:t>239</a:t>
            </a:r>
            <a:r>
              <a:rPr lang="en-US" sz="2200" dirty="0" smtClean="0"/>
              <a:t>Pu, </a:t>
            </a:r>
            <a:r>
              <a:rPr lang="en-US" sz="2200" baseline="30000" dirty="0" smtClean="0"/>
              <a:t>235</a:t>
            </a:r>
            <a:r>
              <a:rPr lang="en-US" sz="2200" dirty="0" smtClean="0"/>
              <a:t>U (and enrichment), </a:t>
            </a:r>
            <a:r>
              <a:rPr lang="en-US" sz="2200" baseline="30000" dirty="0" smtClean="0"/>
              <a:t>233</a:t>
            </a:r>
            <a:r>
              <a:rPr lang="en-US" sz="2200" dirty="0" smtClean="0"/>
              <a:t>U) , material composition (metal, compound, solution) and spectrum.</a:t>
            </a:r>
          </a:p>
          <a:p>
            <a:pPr lvl="2"/>
            <a:r>
              <a:rPr lang="en-US" sz="1800" dirty="0" smtClean="0"/>
              <a:t>Ex. </a:t>
            </a:r>
            <a:r>
              <a:rPr lang="en-US" sz="1800" u="sng" dirty="0" smtClean="0"/>
              <a:t>H</a:t>
            </a:r>
            <a:r>
              <a:rPr lang="en-US" sz="1800" dirty="0" smtClean="0"/>
              <a:t>EU-</a:t>
            </a:r>
            <a:r>
              <a:rPr lang="en-US" sz="1800" u="sng" dirty="0" smtClean="0"/>
              <a:t>M</a:t>
            </a:r>
            <a:r>
              <a:rPr lang="en-US" sz="1800" dirty="0" smtClean="0"/>
              <a:t>ET-</a:t>
            </a:r>
            <a:r>
              <a:rPr lang="en-US" sz="1800" u="sng" dirty="0" smtClean="0"/>
              <a:t>F</a:t>
            </a:r>
            <a:r>
              <a:rPr lang="en-US" sz="1800" dirty="0" smtClean="0"/>
              <a:t>AST-001 = Highly enriched uranium, metal, fast spectrum.</a:t>
            </a:r>
          </a:p>
          <a:p>
            <a:pPr lvl="1"/>
            <a:r>
              <a:rPr lang="en-US" sz="2200" dirty="0" smtClean="0"/>
              <a:t>LANL has created a suite of over 1100 MCNP input decks.</a:t>
            </a:r>
          </a:p>
          <a:p>
            <a:pPr lvl="2"/>
            <a:r>
              <a:rPr lang="en-US" sz="1800" dirty="0" smtClean="0"/>
              <a:t>Larger suites have been developed by other data testers.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Introduction &amp; ICSBEP </a:t>
            </a:r>
            <a:r>
              <a:rPr lang="en-US" u="sng" dirty="0" smtClean="0"/>
              <a:t>Overview</a:t>
            </a:r>
            <a:endParaRPr lang="en-US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53200" y="1143000"/>
            <a:ext cx="2389632" cy="5013960"/>
          </a:xfrm>
        </p:spPr>
        <p:txBody>
          <a:bodyPr/>
          <a:lstStyle/>
          <a:p>
            <a:r>
              <a:rPr lang="en-US" sz="1600" dirty="0" smtClean="0"/>
              <a:t>ICSBEP benchmark calculated eigenvalues with ENDF/B-VII.1 cross sections for LANL MCNP models.</a:t>
            </a:r>
          </a:p>
          <a:p>
            <a:r>
              <a:rPr lang="en-US" sz="1600" dirty="0" smtClean="0"/>
              <a:t>A nice “marketing” picture to show a lot of work was done, but not particularly useful without further details.</a:t>
            </a:r>
          </a:p>
          <a:p>
            <a:r>
              <a:rPr lang="en-US" sz="1600" dirty="0" smtClean="0"/>
              <a:t>Need tools to filter this large collection into smaller subsets that categorize specific features of interest.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91440" y="1280153"/>
            <a:ext cx="6363922" cy="421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Introduction &amp; ICSBEP </a:t>
            </a:r>
            <a:r>
              <a:rPr lang="en-US" u="sng" dirty="0" smtClean="0"/>
              <a:t>Overview</a:t>
            </a:r>
            <a:endParaRPr lang="en-US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53200" y="1143000"/>
            <a:ext cx="2389632" cy="5013960"/>
          </a:xfrm>
        </p:spPr>
        <p:txBody>
          <a:bodyPr/>
          <a:lstStyle/>
          <a:p>
            <a:r>
              <a:rPr lang="en-US" sz="1600" dirty="0" smtClean="0"/>
              <a:t>ICSBEP benchmark calculated eigenvalues with ENDF/B-VII.1 cross sections for LANL MCNP models.</a:t>
            </a:r>
          </a:p>
          <a:p>
            <a:r>
              <a:rPr lang="en-US" sz="1600" dirty="0" smtClean="0"/>
              <a:t>Many thermal and many fast benchmarks are defined; fewer intermediate spectrum benchmarks are available.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8" y="1280159"/>
            <a:ext cx="6419766" cy="466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9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Introduction &amp; ICSBEP </a:t>
            </a:r>
            <a:r>
              <a:rPr lang="en-US" u="sng" dirty="0" smtClean="0"/>
              <a:t>Overview</a:t>
            </a:r>
            <a:endParaRPr lang="en-US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53200" y="1143000"/>
            <a:ext cx="2389632" cy="5013960"/>
          </a:xfrm>
        </p:spPr>
        <p:txBody>
          <a:bodyPr/>
          <a:lstStyle/>
          <a:p>
            <a:r>
              <a:rPr lang="en-US" sz="1600" dirty="0" smtClean="0"/>
              <a:t>ICSBEP benchmark calculated eigenvalues with ENDF/B-VII.1 cross sections for LANL MCNP models.</a:t>
            </a:r>
          </a:p>
          <a:p>
            <a:r>
              <a:rPr lang="en-US" sz="1600" dirty="0" smtClean="0"/>
              <a:t>Many thermal and many fast benchmarks are defined; fewer intermediate spectrum benchmarks are available although “AEF” doesn’t distinguish among the spectrum categories as well as “Average Energy of Lethargy”.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5" y="1280159"/>
            <a:ext cx="6419766" cy="466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LANL Data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23B0729D-0C76-4DC3-9F59-8792B55E40A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80159"/>
            <a:ext cx="8610600" cy="4846320"/>
          </a:xfrm>
        </p:spPr>
        <p:txBody>
          <a:bodyPr/>
          <a:lstStyle/>
          <a:p>
            <a:r>
              <a:rPr lang="en-US" sz="2400" dirty="0" smtClean="0"/>
              <a:t>For “old fashioned” folks (nerds?) such as myself who have been fortunate enough to be involved with ICSBEP since the mid-1990s, and involved in data testing to support reactor design even longer, that tool is my brain!</a:t>
            </a:r>
          </a:p>
          <a:p>
            <a:pPr lvl="1"/>
            <a:r>
              <a:rPr lang="en-US" sz="2000" dirty="0" smtClean="0"/>
              <a:t>Basic (common sense!) rules …</a:t>
            </a:r>
          </a:p>
          <a:p>
            <a:pPr lvl="2"/>
            <a:r>
              <a:rPr lang="en-US" sz="1800" dirty="0" smtClean="0"/>
              <a:t>Critical Assemblies with simple geometry and a minimal number of well characterized materials.</a:t>
            </a:r>
          </a:p>
          <a:p>
            <a:pPr lvl="3"/>
            <a:r>
              <a:rPr lang="en-US" sz="1800" dirty="0" smtClean="0"/>
              <a:t>LANL assemblies … Godiva, Jezebel, Flattops, Big-10</a:t>
            </a:r>
          </a:p>
          <a:p>
            <a:pPr lvl="2"/>
            <a:r>
              <a:rPr lang="en-US" sz="1800" dirty="0" smtClean="0"/>
              <a:t>A suite of assemblies with minimal geometry and/or material changes that yield a wide variation in a relevant parameter of interest.</a:t>
            </a:r>
          </a:p>
          <a:p>
            <a:pPr lvl="3"/>
            <a:r>
              <a:rPr lang="en-US" sz="1800" dirty="0" smtClean="0"/>
              <a:t>HMF7 = HEU with varying amounts of CH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.</a:t>
            </a:r>
          </a:p>
          <a:p>
            <a:pPr lvl="3"/>
            <a:r>
              <a:rPr lang="en-US" sz="1800" dirty="0" err="1" smtClean="0"/>
              <a:t>PMFx</a:t>
            </a:r>
            <a:r>
              <a:rPr lang="en-US" sz="1800" dirty="0" smtClean="0"/>
              <a:t> = metal </a:t>
            </a:r>
            <a:r>
              <a:rPr lang="en-US" sz="1800" baseline="30000" dirty="0" smtClean="0"/>
              <a:t>239</a:t>
            </a:r>
            <a:r>
              <a:rPr lang="en-US" sz="1800" dirty="0" smtClean="0"/>
              <a:t>Pu core with various reflectors.</a:t>
            </a:r>
          </a:p>
          <a:p>
            <a:pPr lvl="3"/>
            <a:r>
              <a:rPr lang="en-US" sz="1800" dirty="0" err="1" smtClean="0"/>
              <a:t>HMFx</a:t>
            </a:r>
            <a:r>
              <a:rPr lang="en-US" sz="1800" dirty="0" smtClean="0"/>
              <a:t> = metal HEU with various interstitial and/or reflector materials.</a:t>
            </a:r>
          </a:p>
          <a:p>
            <a:pPr lvl="3"/>
            <a:r>
              <a:rPr lang="en-US" sz="1800" dirty="0" err="1" smtClean="0"/>
              <a:t>LCTx</a:t>
            </a:r>
            <a:r>
              <a:rPr lang="en-US" sz="1800" dirty="0" smtClean="0"/>
              <a:t> = UO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lattice with varying pitch.</a:t>
            </a:r>
          </a:p>
          <a:p>
            <a:pPr lvl="2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943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_r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NL2014_white-background_0106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0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powerpoint-template_r4</Template>
  <TotalTime>23293</TotalTime>
  <Words>1933</Words>
  <Application>Microsoft Office PowerPoint</Application>
  <PresentationFormat>On-screen Show (4:3)</PresentationFormat>
  <Paragraphs>337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powerpoint-template_r4</vt:lpstr>
      <vt:lpstr>1_LANL2014_white-background_010614</vt:lpstr>
      <vt:lpstr>LANL Experience using ICSBEP Benchmarks for Cross Section Data Testing</vt:lpstr>
      <vt:lpstr>Abstract</vt:lpstr>
      <vt:lpstr>Outline</vt:lpstr>
      <vt:lpstr>Introduction &amp; ICSBEP Overview</vt:lpstr>
      <vt:lpstr>Introduction &amp; ICSBEP Overview</vt:lpstr>
      <vt:lpstr>Introduction &amp; ICSBEP Overview</vt:lpstr>
      <vt:lpstr>Introduction &amp; ICSBEP Overview</vt:lpstr>
      <vt:lpstr>Introduction &amp; ICSBEP Overview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LANL Data Testing</vt:lpstr>
      <vt:lpstr>Summary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Bingham, Dana A</dc:creator>
  <cp:lastModifiedBy>ftuser</cp:lastModifiedBy>
  <cp:revision>158</cp:revision>
  <dcterms:created xsi:type="dcterms:W3CDTF">2014-01-16T17:11:37Z</dcterms:created>
  <dcterms:modified xsi:type="dcterms:W3CDTF">2015-09-29T14:19:25Z</dcterms:modified>
</cp:coreProperties>
</file>