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8" r:id="rId1"/>
    <p:sldMasterId id="2147483709" r:id="rId2"/>
  </p:sldMasterIdLst>
  <p:notesMasterIdLst>
    <p:notesMasterId r:id="rId12"/>
  </p:notesMasterIdLst>
  <p:handoutMasterIdLst>
    <p:handoutMasterId r:id="rId13"/>
  </p:handoutMasterIdLst>
  <p:sldIdLst>
    <p:sldId id="493" r:id="rId3"/>
    <p:sldId id="570" r:id="rId4"/>
    <p:sldId id="571" r:id="rId5"/>
    <p:sldId id="563" r:id="rId6"/>
    <p:sldId id="564" r:id="rId7"/>
    <p:sldId id="558" r:id="rId8"/>
    <p:sldId id="569" r:id="rId9"/>
    <p:sldId id="572" r:id="rId10"/>
    <p:sldId id="568" r:id="rId11"/>
  </p:sldIdLst>
  <p:sldSz cx="9144000" cy="6858000" type="screen4x3"/>
  <p:notesSz cx="6934200" cy="92329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4C50"/>
    <a:srgbClr val="B70000"/>
    <a:srgbClr val="DEF8F3"/>
    <a:srgbClr val="0F4F97"/>
    <a:srgbClr val="F6CE86"/>
    <a:srgbClr val="AEF8E5"/>
    <a:srgbClr val="0A8464"/>
    <a:srgbClr val="0DB78A"/>
    <a:srgbClr val="D68F10"/>
    <a:srgbClr val="F1B1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7" autoAdjust="0"/>
    <p:restoredTop sz="99855" autoAdjust="0"/>
  </p:normalViewPr>
  <p:slideViewPr>
    <p:cSldViewPr snapToGrid="0">
      <p:cViewPr>
        <p:scale>
          <a:sx n="125" d="100"/>
          <a:sy n="125" d="100"/>
        </p:scale>
        <p:origin x="-584" y="-80"/>
      </p:cViewPr>
      <p:guideLst>
        <p:guide orient="horz" pos="993"/>
        <p:guide orient="horz" pos="399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Objects="1">
      <p:cViewPr varScale="1">
        <p:scale>
          <a:sx n="165" d="100"/>
          <a:sy n="165" d="100"/>
        </p:scale>
        <p:origin x="-5256" y="-112"/>
      </p:cViewPr>
      <p:guideLst>
        <p:guide orient="horz" pos="2908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645"/>
          </a:xfrm>
          <a:prstGeom prst="rect">
            <a:avLst/>
          </a:prstGeom>
        </p:spPr>
        <p:txBody>
          <a:bodyPr vert="horz" lIns="92371" tIns="46186" rIns="92371" bIns="46186" rtlCol="0"/>
          <a:lstStyle>
            <a:lvl1pPr algn="l">
              <a:defRPr sz="11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775" y="0"/>
            <a:ext cx="3004820" cy="461645"/>
          </a:xfrm>
          <a:prstGeom prst="rect">
            <a:avLst/>
          </a:prstGeom>
        </p:spPr>
        <p:txBody>
          <a:bodyPr vert="horz" lIns="92371" tIns="46186" rIns="92371" bIns="46186" rtlCol="0"/>
          <a:lstStyle>
            <a:lvl1pPr algn="r">
              <a:defRPr sz="1100"/>
            </a:lvl1pPr>
          </a:lstStyle>
          <a:p>
            <a:fld id="{7A1D2F2F-8618-2143-A89B-2D6D3F007EBC}" type="datetimeFigureOut">
              <a:rPr lang="en-US" smtClean="0">
                <a:latin typeface="Arial"/>
              </a:rPr>
              <a:pPr/>
              <a:t>10/5/15</a:t>
            </a:fld>
            <a:endParaRPr lang="en-US" dirty="0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9653"/>
            <a:ext cx="3004820" cy="461645"/>
          </a:xfrm>
          <a:prstGeom prst="rect">
            <a:avLst/>
          </a:prstGeom>
        </p:spPr>
        <p:txBody>
          <a:bodyPr vert="horz" lIns="92371" tIns="46186" rIns="92371" bIns="46186" rtlCol="0" anchor="b"/>
          <a:lstStyle>
            <a:lvl1pPr algn="l">
              <a:defRPr sz="11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775" y="8769653"/>
            <a:ext cx="3004820" cy="461645"/>
          </a:xfrm>
          <a:prstGeom prst="rect">
            <a:avLst/>
          </a:prstGeom>
        </p:spPr>
        <p:txBody>
          <a:bodyPr vert="horz" lIns="92371" tIns="46186" rIns="92371" bIns="46186" rtlCol="0" anchor="b"/>
          <a:lstStyle>
            <a:lvl1pPr algn="r">
              <a:defRPr sz="1100"/>
            </a:lvl1pPr>
          </a:lstStyle>
          <a:p>
            <a:fld id="{CE221CE3-F987-1944-AB66-8BE5522C5EC6}" type="slidenum">
              <a:rPr lang="en-US" smtClean="0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28481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645"/>
          </a:xfrm>
          <a:prstGeom prst="rect">
            <a:avLst/>
          </a:prstGeom>
        </p:spPr>
        <p:txBody>
          <a:bodyPr vert="horz" lIns="92371" tIns="46186" rIns="92371" bIns="46186" rtlCol="0"/>
          <a:lstStyle>
            <a:lvl1pPr algn="l">
              <a:defRPr sz="11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645"/>
          </a:xfrm>
          <a:prstGeom prst="rect">
            <a:avLst/>
          </a:prstGeom>
        </p:spPr>
        <p:txBody>
          <a:bodyPr vert="horz" lIns="92371" tIns="46186" rIns="92371" bIns="46186" rtlCol="0"/>
          <a:lstStyle>
            <a:lvl1pPr algn="r">
              <a:defRPr sz="1100">
                <a:latin typeface="Arial"/>
              </a:defRPr>
            </a:lvl1pPr>
          </a:lstStyle>
          <a:p>
            <a:fld id="{D8B0A143-2353-BE4A-A6C4-57C9AE3FBC68}" type="datetimeFigureOut">
              <a:rPr lang="en-US" smtClean="0"/>
              <a:pPr/>
              <a:t>10/5/15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71" tIns="46186" rIns="92371" bIns="461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85628"/>
            <a:ext cx="5547360" cy="4154805"/>
          </a:xfrm>
          <a:prstGeom prst="rect">
            <a:avLst/>
          </a:prstGeom>
        </p:spPr>
        <p:txBody>
          <a:bodyPr vert="horz" lIns="92371" tIns="46186" rIns="92371" bIns="46186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9653"/>
            <a:ext cx="3004820" cy="461645"/>
          </a:xfrm>
          <a:prstGeom prst="rect">
            <a:avLst/>
          </a:prstGeom>
        </p:spPr>
        <p:txBody>
          <a:bodyPr vert="horz" lIns="92371" tIns="46186" rIns="92371" bIns="46186" rtlCol="0" anchor="b"/>
          <a:lstStyle>
            <a:lvl1pPr algn="l">
              <a:defRPr sz="11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69653"/>
            <a:ext cx="3004820" cy="461645"/>
          </a:xfrm>
          <a:prstGeom prst="rect">
            <a:avLst/>
          </a:prstGeom>
        </p:spPr>
        <p:txBody>
          <a:bodyPr vert="horz" lIns="92371" tIns="46186" rIns="92371" bIns="46186" rtlCol="0" anchor="b"/>
          <a:lstStyle>
            <a:lvl1pPr algn="r">
              <a:defRPr sz="1100">
                <a:latin typeface="Arial"/>
              </a:defRPr>
            </a:lvl1pPr>
          </a:lstStyle>
          <a:p>
            <a:fld id="{4CFDF800-FE0E-A944-8AC1-D57C07B352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7650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DF800-FE0E-A944-8AC1-D57C07B352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3065028"/>
            <a:ext cx="3417506" cy="3792972"/>
          </a:xfrm>
          <a:prstGeom prst="rect">
            <a:avLst/>
          </a:prstGeom>
          <a:solidFill>
            <a:srgbClr val="0F4F97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>
              <a:latin typeface="Arial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743918"/>
            <a:ext cx="8229600" cy="986725"/>
          </a:xfrm>
        </p:spPr>
        <p:txBody>
          <a:bodyPr/>
          <a:lstStyle>
            <a:lvl1pPr>
              <a:lnSpc>
                <a:spcPts val="3800"/>
              </a:lnSpc>
              <a:defRPr b="0" i="1">
                <a:solidFill>
                  <a:srgbClr val="0F4F97"/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52275" y="1733685"/>
            <a:ext cx="5434199" cy="369888"/>
          </a:xfrm>
        </p:spPr>
        <p:txBody>
          <a:bodyPr>
            <a:noAutofit/>
          </a:bodyPr>
          <a:lstStyle>
            <a:lvl1pPr>
              <a:lnSpc>
                <a:spcPts val="2200"/>
              </a:lnSpc>
              <a:buNone/>
              <a:defRPr sz="2000">
                <a:latin typeface="Arial"/>
                <a:cs typeface="Arial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2"/>
          <a:srcRect l="949"/>
          <a:stretch/>
        </p:blipFill>
        <p:spPr bwMode="auto">
          <a:xfrm>
            <a:off x="3497385" y="3062287"/>
            <a:ext cx="5646615" cy="379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 userDrawn="1"/>
        </p:nvSpPr>
        <p:spPr>
          <a:xfrm>
            <a:off x="44879" y="5974520"/>
            <a:ext cx="3351463" cy="60170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algn="l" defTabSz="457200" rtl="0" eaLnBrk="1" latinLnBrk="0" hangingPunct="1">
              <a:lnSpc>
                <a:spcPct val="90000"/>
              </a:lnSpc>
              <a:spcAft>
                <a:spcPts val="300"/>
              </a:spcAft>
            </a:pPr>
            <a:r>
              <a:rPr lang="en-US" sz="1000" kern="1200" dirty="0" smtClean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rPr>
              <a:t>LLNL-PRES</a:t>
            </a:r>
            <a:r>
              <a:rPr lang="en-US" sz="10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Arial"/>
              </a:rPr>
              <a:t>-??????</a:t>
            </a:r>
            <a:endParaRPr lang="en-US" sz="1000" kern="1200" dirty="0" smtClean="0">
              <a:solidFill>
                <a:schemeClr val="bg1"/>
              </a:solidFill>
              <a:effectLst/>
              <a:latin typeface="Arial"/>
              <a:ea typeface="+mn-ea"/>
              <a:cs typeface="Arial"/>
            </a:endParaRPr>
          </a:p>
          <a:p>
            <a:pPr marL="0" algn="l" defTabSz="457200" rtl="0" eaLnBrk="1" latinLnBrk="0" hangingPunct="1">
              <a:lnSpc>
                <a:spcPct val="90000"/>
              </a:lnSpc>
              <a:spcAft>
                <a:spcPts val="600"/>
              </a:spcAft>
            </a:pPr>
            <a:r>
              <a:rPr lang="en-US" sz="800" kern="1200" dirty="0" smtClean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rPr>
              <a:t>This work was performed under the auspices of the</a:t>
            </a:r>
            <a:r>
              <a:rPr lang="en-US" sz="800" kern="1200" baseline="0" dirty="0" smtClean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rPr>
              <a:t> </a:t>
            </a:r>
            <a:r>
              <a:rPr lang="en-US" sz="800" kern="1200" dirty="0" smtClean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rPr>
              <a:t>U.S. Department </a:t>
            </a:r>
            <a:br>
              <a:rPr lang="en-US" sz="800" kern="1200" dirty="0" smtClean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rPr>
            </a:br>
            <a:r>
              <a:rPr lang="en-US" sz="800" kern="1200" dirty="0" smtClean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rPr>
              <a:t>of Energy by Lawrence Livermore National Laboratory under Contract </a:t>
            </a:r>
            <a:br>
              <a:rPr lang="en-US" sz="800" kern="1200" dirty="0" smtClean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rPr>
            </a:br>
            <a:r>
              <a:rPr lang="en-US" sz="800" kern="1200" dirty="0" smtClean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rPr>
              <a:t>DE-AC52-07NA27344.</a:t>
            </a:r>
            <a:r>
              <a:rPr lang="en-US" sz="800" kern="1200" baseline="0" dirty="0" smtClean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rPr>
              <a:t> </a:t>
            </a:r>
            <a:r>
              <a:rPr lang="en-US" sz="800" kern="1200" dirty="0" smtClean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rPr>
              <a:t>Lawrence Livermore National Security, LLC</a:t>
            </a:r>
            <a:endParaRPr lang="en-US" sz="800" kern="1200" dirty="0">
              <a:solidFill>
                <a:schemeClr val="bg1"/>
              </a:solidFill>
              <a:effectLst/>
              <a:latin typeface="Arial"/>
              <a:ea typeface="+mn-ea"/>
              <a:cs typeface="Arial"/>
            </a:endParaRPr>
          </a:p>
        </p:txBody>
      </p:sp>
      <p:pic>
        <p:nvPicPr>
          <p:cNvPr id="16" name="Picture 15" descr="LLNL_Logo_WHT-LRG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9876" y="3220532"/>
            <a:ext cx="2240285" cy="3779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end page">
    <p:bg>
      <p:bgPr>
        <a:solidFill>
          <a:srgbClr val="0F4F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LNL_Logo_WHT-LR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1852" y="5437487"/>
            <a:ext cx="3602498" cy="6077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3065028"/>
            <a:ext cx="3417506" cy="3792972"/>
          </a:xfrm>
          <a:prstGeom prst="rect">
            <a:avLst/>
          </a:prstGeom>
          <a:solidFill>
            <a:srgbClr val="0F4F97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>
              <a:latin typeface="Arial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743918"/>
            <a:ext cx="8229600" cy="986725"/>
          </a:xfrm>
        </p:spPr>
        <p:txBody>
          <a:bodyPr/>
          <a:lstStyle>
            <a:lvl1pPr>
              <a:lnSpc>
                <a:spcPts val="3800"/>
              </a:lnSpc>
              <a:defRPr b="0" i="1">
                <a:solidFill>
                  <a:srgbClr val="0F4F97"/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52275" y="1733685"/>
            <a:ext cx="5434199" cy="369888"/>
          </a:xfrm>
        </p:spPr>
        <p:txBody>
          <a:bodyPr>
            <a:noAutofit/>
          </a:bodyPr>
          <a:lstStyle>
            <a:lvl1pPr>
              <a:lnSpc>
                <a:spcPts val="2200"/>
              </a:lnSpc>
              <a:buNone/>
              <a:defRPr sz="2000">
                <a:latin typeface="Arial"/>
                <a:cs typeface="Arial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2"/>
          <a:srcRect l="949"/>
          <a:stretch/>
        </p:blipFill>
        <p:spPr bwMode="auto">
          <a:xfrm>
            <a:off x="3497385" y="3062287"/>
            <a:ext cx="5646615" cy="379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 userDrawn="1"/>
        </p:nvSpPr>
        <p:spPr>
          <a:xfrm>
            <a:off x="68385" y="5974520"/>
            <a:ext cx="3327957" cy="60375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algn="l" defTabSz="457200" rtl="0" eaLnBrk="1" latinLnBrk="0" hangingPunct="1">
              <a:lnSpc>
                <a:spcPct val="90000"/>
              </a:lnSpc>
              <a:spcAft>
                <a:spcPts val="300"/>
              </a:spcAft>
            </a:pPr>
            <a:r>
              <a:rPr lang="en-US" sz="1000" kern="1200" dirty="0" smtClean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rPr>
              <a:t>LLNL-PRES-XXXXXX</a:t>
            </a:r>
          </a:p>
          <a:p>
            <a:pPr marL="0" algn="l" defTabSz="457200" rtl="0" eaLnBrk="1" latinLnBrk="0" hangingPunct="1">
              <a:lnSpc>
                <a:spcPct val="90000"/>
              </a:lnSpc>
              <a:spcAft>
                <a:spcPts val="600"/>
              </a:spcAft>
            </a:pPr>
            <a:r>
              <a:rPr lang="en-US" sz="800" kern="1200" dirty="0" smtClean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rPr>
              <a:t>This work was performed under the auspices of the</a:t>
            </a:r>
            <a:r>
              <a:rPr lang="en-US" sz="800" kern="1200" baseline="0" dirty="0" smtClean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rPr>
              <a:t> </a:t>
            </a:r>
            <a:r>
              <a:rPr lang="en-US" sz="800" kern="1200" dirty="0" smtClean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rPr>
              <a:t>U.S. Department </a:t>
            </a:r>
            <a:br>
              <a:rPr lang="en-US" sz="800" kern="1200" dirty="0" smtClean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rPr>
            </a:br>
            <a:r>
              <a:rPr lang="en-US" sz="800" kern="1200" dirty="0" smtClean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rPr>
              <a:t>of Energy by Lawrence Livermore National Laboratory under contract </a:t>
            </a:r>
            <a:br>
              <a:rPr lang="en-US" sz="800" kern="1200" dirty="0" smtClean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rPr>
            </a:br>
            <a:r>
              <a:rPr lang="en-US" sz="800" kern="1200" dirty="0" smtClean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rPr>
              <a:t>DE-AC52-07NA27344.</a:t>
            </a:r>
            <a:r>
              <a:rPr lang="en-US" sz="800" kern="1200" baseline="0" dirty="0" smtClean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rPr>
              <a:t> </a:t>
            </a:r>
            <a:r>
              <a:rPr lang="en-US" sz="800" kern="1200" dirty="0" smtClean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rPr>
              <a:t>Lawrence Livermore National Security, LLC</a:t>
            </a:r>
            <a:endParaRPr lang="en-US" sz="800" kern="1200" dirty="0">
              <a:solidFill>
                <a:schemeClr val="bg1"/>
              </a:solidFill>
              <a:effectLst/>
              <a:latin typeface="Arial"/>
              <a:ea typeface="+mn-ea"/>
              <a:cs typeface="Arial"/>
            </a:endParaRPr>
          </a:p>
        </p:txBody>
      </p:sp>
      <p:pic>
        <p:nvPicPr>
          <p:cNvPr id="16" name="Picture 15" descr="LLNL_Logo_WHT-LRG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9876" y="3220532"/>
            <a:ext cx="2240285" cy="3779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7200" y="220136"/>
            <a:ext cx="8229600" cy="1251062"/>
          </a:xfrm>
          <a:prstGeom prst="rect">
            <a:avLst/>
          </a:prstGeom>
          <a:effectLst/>
        </p:spPr>
        <p:txBody>
          <a:bodyPr vert="horz" lIns="91440" rIns="45720" rtlCol="0" anchor="b" anchorCtr="0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with left-sid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>
              <a:lnSpc>
                <a:spcPts val="3800"/>
              </a:lnSpc>
              <a:defRPr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566863"/>
            <a:ext cx="3968496" cy="4751357"/>
          </a:xfrm>
        </p:spPr>
        <p:txBody>
          <a:bodyPr/>
          <a:lstStyle>
            <a:lvl1pPr>
              <a:spcBef>
                <a:spcPts val="1200"/>
              </a:spcBef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with right-sid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ts val="3800"/>
              </a:lnSpc>
              <a:defRPr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727275" y="1566863"/>
            <a:ext cx="3968496" cy="4751357"/>
          </a:xfrm>
        </p:spPr>
        <p:txBody>
          <a:bodyPr/>
          <a:lstStyle>
            <a:lvl1pPr>
              <a:spcBef>
                <a:spcPts val="1200"/>
              </a:spcBef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with side-by-sid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ts val="3800"/>
              </a:lnSpc>
              <a:defRPr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5826" y="1566863"/>
            <a:ext cx="3968496" cy="4751357"/>
          </a:xfrm>
        </p:spPr>
        <p:txBody>
          <a:bodyPr/>
          <a:lstStyle>
            <a:lvl1pPr>
              <a:spcBef>
                <a:spcPts val="1200"/>
              </a:spcBef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718649" y="1566863"/>
            <a:ext cx="3968496" cy="4751357"/>
          </a:xfrm>
        </p:spPr>
        <p:txBody>
          <a:bodyPr/>
          <a:lstStyle>
            <a:lvl1pPr>
              <a:spcBef>
                <a:spcPts val="1200"/>
              </a:spcBef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with Qua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4575089" y="1653591"/>
            <a:ext cx="3959225" cy="2101328"/>
          </a:xfrm>
          <a:effectLst/>
        </p:spPr>
        <p:txBody>
          <a:bodyPr/>
          <a:lstStyle>
            <a:lvl1pPr marL="288925" indent="-169863">
              <a:defRPr sz="1400"/>
            </a:lvl1pPr>
            <a:lvl2pPr marL="460375" indent="-171450">
              <a:defRPr sz="1400"/>
            </a:lvl2pPr>
            <a:lvl3pPr marL="685800" indent="-225425">
              <a:defRPr sz="1200"/>
            </a:lvl3pPr>
            <a:lvl4pPr marL="858838" indent="-173038">
              <a:defRPr sz="1200"/>
            </a:lvl4pPr>
            <a:lvl5pPr marL="1030288" indent="-171450"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 rot="5400000">
            <a:off x="2153528" y="3920602"/>
            <a:ext cx="4722647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3961A7">
                <a:alpha val="43000"/>
              </a:srgbClr>
            </a:outerShdw>
          </a:effectLst>
        </p:spPr>
      </p:cxnSp>
      <p:cxnSp>
        <p:nvCxnSpPr>
          <p:cNvPr id="6" name="Straight Connector 5"/>
          <p:cNvCxnSpPr/>
          <p:nvPr userDrawn="1"/>
        </p:nvCxnSpPr>
        <p:spPr bwMode="auto">
          <a:xfrm>
            <a:off x="469900" y="3873981"/>
            <a:ext cx="82296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3961A7">
                <a:alpha val="43000"/>
              </a:srgbClr>
            </a:outerShdw>
          </a:effectLst>
        </p:spPr>
      </p:cxnSp>
      <p:sp>
        <p:nvSpPr>
          <p:cNvPr id="7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469900" y="1653591"/>
            <a:ext cx="3959225" cy="2101328"/>
          </a:xfrm>
          <a:effectLst/>
        </p:spPr>
        <p:txBody>
          <a:bodyPr/>
          <a:lstStyle>
            <a:lvl1pPr marL="288925" indent="-169863">
              <a:defRPr sz="1400"/>
            </a:lvl1pPr>
            <a:lvl2pPr marL="460375" indent="-171450">
              <a:defRPr sz="1400"/>
            </a:lvl2pPr>
            <a:lvl3pPr marL="685800" indent="-225425">
              <a:defRPr sz="1200"/>
            </a:lvl3pPr>
            <a:lvl4pPr marL="858838" indent="-173038">
              <a:defRPr sz="1200"/>
            </a:lvl4pPr>
            <a:lvl5pPr marL="1030288" indent="-171450"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575089" y="4021969"/>
            <a:ext cx="3959225" cy="2101328"/>
          </a:xfrm>
          <a:effectLst/>
        </p:spPr>
        <p:txBody>
          <a:bodyPr/>
          <a:lstStyle>
            <a:lvl1pPr marL="288925" indent="-169863">
              <a:defRPr sz="1400"/>
            </a:lvl1pPr>
            <a:lvl2pPr marL="460375" indent="-171450">
              <a:defRPr sz="1400"/>
            </a:lvl2pPr>
            <a:lvl3pPr marL="685800" indent="-225425">
              <a:defRPr sz="1200"/>
            </a:lvl3pPr>
            <a:lvl4pPr marL="858838" indent="-173038">
              <a:defRPr sz="1200"/>
            </a:lvl4pPr>
            <a:lvl5pPr marL="1030288" indent="-171450"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9900" y="4021969"/>
            <a:ext cx="3959225" cy="2101328"/>
          </a:xfrm>
          <a:effectLst/>
        </p:spPr>
        <p:txBody>
          <a:bodyPr/>
          <a:lstStyle>
            <a:lvl1pPr marL="288925" indent="-169863">
              <a:defRPr sz="1400"/>
            </a:lvl1pPr>
            <a:lvl2pPr marL="460375" indent="-171450">
              <a:defRPr sz="1400"/>
            </a:lvl2pPr>
            <a:lvl3pPr marL="685800" indent="-225425">
              <a:defRPr sz="1200"/>
            </a:lvl3pPr>
            <a:lvl4pPr marL="858838" indent="-173038">
              <a:defRPr sz="1200"/>
            </a:lvl4pPr>
            <a:lvl5pPr marL="1030288" indent="-171450"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ull Imag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349042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220136"/>
            <a:ext cx="9143999" cy="1251062"/>
          </a:xfr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000000">
                  <a:alpha val="0"/>
                </a:srgbClr>
              </a:gs>
              <a:gs pos="78000">
                <a:srgbClr val="FFFFFF">
                  <a:alpha val="59000"/>
                </a:srgbClr>
              </a:gs>
            </a:gsLst>
            <a:lin ang="0" scaled="1"/>
            <a:tileRect/>
          </a:gradFill>
          <a:effectLst/>
        </p:spPr>
        <p:txBody>
          <a:bodyPr vert="horz" lIns="457200" rIns="45720" rtlCol="0" anchor="b" anchorCtr="0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marL="233363" indent="0">
              <a:lnSpc>
                <a:spcPts val="3800"/>
              </a:lnSpc>
              <a:def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14A8F"/>
                </a:solidFill>
                <a:effectLst/>
                <a:uLnTx/>
                <a:uFillTx/>
                <a:latin typeface="Arial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349042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end page">
    <p:bg>
      <p:bgPr>
        <a:solidFill>
          <a:srgbClr val="0F4F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LNL_Logo_WHT-LR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1852" y="5437487"/>
            <a:ext cx="3602498" cy="6077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7200" y="220137"/>
            <a:ext cx="8229600" cy="524376"/>
          </a:xfrm>
          <a:prstGeom prst="rect">
            <a:avLst/>
          </a:prstGeom>
          <a:effectLst/>
        </p:spPr>
        <p:txBody>
          <a:bodyPr vert="horz" lIns="91440" rIns="45720" rtlCol="0" anchor="b" anchorCtr="0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with left-sid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ts val="3800"/>
              </a:lnSpc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832103"/>
            <a:ext cx="3968496" cy="5486118"/>
          </a:xfrm>
        </p:spPr>
        <p:txBody>
          <a:bodyPr/>
          <a:lstStyle>
            <a:lvl1pPr>
              <a:spcBef>
                <a:spcPts val="1200"/>
              </a:spcBef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with right-sid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ts val="3800"/>
              </a:lnSpc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727275" y="832103"/>
            <a:ext cx="3968496" cy="5486118"/>
          </a:xfrm>
        </p:spPr>
        <p:txBody>
          <a:bodyPr/>
          <a:lstStyle>
            <a:lvl1pPr>
              <a:spcBef>
                <a:spcPts val="1200"/>
              </a:spcBef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with side-by-sid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ts val="3800"/>
              </a:lnSpc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5826" y="843051"/>
            <a:ext cx="3968496" cy="5475169"/>
          </a:xfrm>
        </p:spPr>
        <p:txBody>
          <a:bodyPr/>
          <a:lstStyle>
            <a:lvl1pPr>
              <a:spcBef>
                <a:spcPts val="1200"/>
              </a:spcBef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718649" y="854001"/>
            <a:ext cx="3968496" cy="5464220"/>
          </a:xfrm>
        </p:spPr>
        <p:txBody>
          <a:bodyPr/>
          <a:lstStyle>
            <a:lvl1pPr>
              <a:spcBef>
                <a:spcPts val="1200"/>
              </a:spcBef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with Qua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4575089" y="1653591"/>
            <a:ext cx="3959225" cy="2101328"/>
          </a:xfrm>
          <a:effectLst/>
        </p:spPr>
        <p:txBody>
          <a:bodyPr/>
          <a:lstStyle>
            <a:lvl1pPr marL="288925" indent="-169863">
              <a:defRPr sz="1400"/>
            </a:lvl1pPr>
            <a:lvl2pPr marL="460375" indent="-171450">
              <a:defRPr sz="1400"/>
            </a:lvl2pPr>
            <a:lvl3pPr marL="685800" indent="-225425">
              <a:defRPr sz="1200"/>
            </a:lvl3pPr>
            <a:lvl4pPr marL="858838" indent="-173038">
              <a:defRPr sz="1200"/>
            </a:lvl4pPr>
            <a:lvl5pPr marL="1030288" indent="-171450"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 rot="5400000">
            <a:off x="2153528" y="3920602"/>
            <a:ext cx="4722647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3961A7">
                <a:alpha val="43000"/>
              </a:srgbClr>
            </a:outerShdw>
          </a:effectLst>
        </p:spPr>
      </p:cxnSp>
      <p:cxnSp>
        <p:nvCxnSpPr>
          <p:cNvPr id="6" name="Straight Connector 5"/>
          <p:cNvCxnSpPr/>
          <p:nvPr userDrawn="1"/>
        </p:nvCxnSpPr>
        <p:spPr bwMode="auto">
          <a:xfrm>
            <a:off x="469900" y="3873981"/>
            <a:ext cx="82296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3961A7">
                <a:alpha val="43000"/>
              </a:srgbClr>
            </a:outerShdw>
          </a:effectLst>
        </p:spPr>
      </p:cxnSp>
      <p:sp>
        <p:nvSpPr>
          <p:cNvPr id="7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469900" y="1653591"/>
            <a:ext cx="3959225" cy="2101328"/>
          </a:xfrm>
          <a:effectLst/>
        </p:spPr>
        <p:txBody>
          <a:bodyPr/>
          <a:lstStyle>
            <a:lvl1pPr marL="288925" indent="-169863">
              <a:defRPr sz="1400"/>
            </a:lvl1pPr>
            <a:lvl2pPr marL="460375" indent="-171450">
              <a:defRPr sz="1400"/>
            </a:lvl2pPr>
            <a:lvl3pPr marL="685800" indent="-225425">
              <a:defRPr sz="1200"/>
            </a:lvl3pPr>
            <a:lvl4pPr marL="858838" indent="-173038">
              <a:defRPr sz="1200"/>
            </a:lvl4pPr>
            <a:lvl5pPr marL="1030288" indent="-171450"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575089" y="4021969"/>
            <a:ext cx="3959225" cy="2101328"/>
          </a:xfrm>
          <a:effectLst/>
        </p:spPr>
        <p:txBody>
          <a:bodyPr/>
          <a:lstStyle>
            <a:lvl1pPr marL="288925" indent="-169863">
              <a:defRPr sz="1400"/>
            </a:lvl1pPr>
            <a:lvl2pPr marL="460375" indent="-171450">
              <a:defRPr sz="1400"/>
            </a:lvl2pPr>
            <a:lvl3pPr marL="685800" indent="-225425">
              <a:defRPr sz="1200"/>
            </a:lvl3pPr>
            <a:lvl4pPr marL="858838" indent="-173038">
              <a:defRPr sz="1200"/>
            </a:lvl4pPr>
            <a:lvl5pPr marL="1030288" indent="-171450"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9900" y="4021969"/>
            <a:ext cx="3959225" cy="2101328"/>
          </a:xfrm>
          <a:effectLst/>
        </p:spPr>
        <p:txBody>
          <a:bodyPr/>
          <a:lstStyle>
            <a:lvl1pPr marL="288925" indent="-169863">
              <a:defRPr sz="1400"/>
            </a:lvl1pPr>
            <a:lvl2pPr marL="460375" indent="-171450">
              <a:defRPr sz="1400"/>
            </a:lvl2pPr>
            <a:lvl3pPr marL="685800" indent="-225425">
              <a:defRPr sz="1200"/>
            </a:lvl3pPr>
            <a:lvl4pPr marL="858838" indent="-173038">
              <a:defRPr sz="1200"/>
            </a:lvl4pPr>
            <a:lvl5pPr marL="1030288" indent="-171450"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ull Imag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349042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220136"/>
            <a:ext cx="9143999" cy="502479"/>
          </a:xfr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000000">
                  <a:alpha val="0"/>
                </a:srgbClr>
              </a:gs>
              <a:gs pos="78000">
                <a:srgbClr val="FFFFFF">
                  <a:alpha val="59000"/>
                </a:srgbClr>
              </a:gs>
            </a:gsLst>
            <a:lin ang="0" scaled="1"/>
            <a:tileRect/>
          </a:gradFill>
          <a:effectLst/>
        </p:spPr>
        <p:txBody>
          <a:bodyPr vert="horz" lIns="457200" rIns="45720" rtlCol="0" anchor="b" anchorCtr="0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marL="233363" indent="0">
              <a:lnSpc>
                <a:spcPts val="3800"/>
              </a:lnSpc>
              <a:def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14A8F"/>
                </a:solidFill>
                <a:effectLst/>
                <a:uLnTx/>
                <a:uFillTx/>
                <a:latin typeface="Arial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349042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6355080"/>
            <a:ext cx="9144000" cy="5029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0136"/>
            <a:ext cx="8229600" cy="535325"/>
          </a:xfrm>
          <a:prstGeom prst="rect">
            <a:avLst/>
          </a:prstGeom>
          <a:effectLst/>
        </p:spPr>
        <p:txBody>
          <a:bodyPr vert="horz" lIns="91440" rIns="45720" rtlCol="0" anchor="b" anchorCtr="0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10205"/>
            <a:ext cx="8229600" cy="5508015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1" y="635508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Arial"/>
            </a:endParaRPr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379731" y="6492857"/>
            <a:ext cx="30525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124A91"/>
                </a:solidFill>
                <a:latin typeface="Arial Narrow" pitchFamily="-80" charset="0"/>
              </a:rPr>
              <a:t>Lawrence Livermore National Laboratory</a:t>
            </a:r>
          </a:p>
        </p:txBody>
      </p:sp>
      <p:pic>
        <p:nvPicPr>
          <p:cNvPr id="13" name="Picture 21" descr="lab_icon_no_box_blue_rgb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480166" y="6535024"/>
            <a:ext cx="231880" cy="211357"/>
          </a:xfrm>
          <a:prstGeom prst="rect">
            <a:avLst/>
          </a:prstGeom>
          <a:noFill/>
          <a:effectLst/>
        </p:spPr>
      </p:pic>
      <p:sp>
        <p:nvSpPr>
          <p:cNvPr id="14" name="TextBox 13"/>
          <p:cNvSpPr txBox="1"/>
          <p:nvPr/>
        </p:nvSpPr>
        <p:spPr>
          <a:xfrm>
            <a:off x="7808114" y="6591164"/>
            <a:ext cx="772006" cy="138499"/>
          </a:xfrm>
          <a:prstGeom prst="rect">
            <a:avLst/>
          </a:prstGeom>
          <a:noFill/>
        </p:spPr>
        <p:txBody>
          <a:bodyPr wrap="none" lIns="0" bIns="0" rtlCol="0" anchor="b" anchorCtr="0">
            <a:spAutoFit/>
          </a:bodyPr>
          <a:lstStyle/>
          <a:p>
            <a:pPr algn="r"/>
            <a:r>
              <a:rPr lang="en-US" sz="600" dirty="0" smtClean="0">
                <a:latin typeface="Arial"/>
                <a:cs typeface="Arial"/>
              </a:rPr>
              <a:t>LLNL-PRES-</a:t>
            </a:r>
            <a:r>
              <a:rPr lang="en-US" sz="600" dirty="0" err="1" smtClean="0">
                <a:latin typeface="Arial"/>
                <a:cs typeface="Arial"/>
              </a:rPr>
              <a:t>xxxxxx</a:t>
            </a:r>
            <a:endParaRPr lang="en-US" sz="600" dirty="0" smtClean="0">
              <a:latin typeface="Arial"/>
              <a:cs typeface="Arial"/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>
          <a:xfrm>
            <a:off x="8212821" y="6493079"/>
            <a:ext cx="360727" cy="159392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D690BD-BADF-4FBD-97E7-557E707EBBB2}" type="slidenum">
              <a:rPr kumimoji="0" lang="en-US" sz="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2" r:id="rId2"/>
    <p:sldLayoutId id="2147483691" r:id="rId3"/>
    <p:sldLayoutId id="2147483703" r:id="rId4"/>
    <p:sldLayoutId id="2147483705" r:id="rId5"/>
    <p:sldLayoutId id="2147483706" r:id="rId6"/>
    <p:sldLayoutId id="2147483702" r:id="rId7"/>
    <p:sldLayoutId id="2147483698" r:id="rId8"/>
    <p:sldLayoutId id="2147483707" r:id="rId9"/>
    <p:sldLayoutId id="2147483699" r:id="rId10"/>
    <p:sldLayoutId id="2147483708" r:id="rId11"/>
  </p:sldLayoutIdLst>
  <p:hf hdr="0" ftr="0" dt="0"/>
  <p:txStyles>
    <p:titleStyle>
      <a:lvl1pPr algn="l" rtl="0" eaLnBrk="1" latinLnBrk="0" hangingPunct="1">
        <a:lnSpc>
          <a:spcPct val="100000"/>
        </a:lnSpc>
        <a:spcBef>
          <a:spcPct val="0"/>
        </a:spcBef>
        <a:buNone/>
        <a:defRPr kumimoji="0" sz="3600" b="1" kern="1200">
          <a:solidFill>
            <a:srgbClr val="214A8F"/>
          </a:solidFill>
          <a:effectLst/>
          <a:latin typeface="Arial"/>
          <a:ea typeface="+mj-ea"/>
          <a:cs typeface="Arial"/>
        </a:defRPr>
      </a:lvl1pPr>
    </p:titleStyle>
    <p:bodyStyle>
      <a:lvl1pPr marL="400050" indent="-280988" algn="l" rtl="0" eaLnBrk="1" latinLnBrk="0" hangingPunct="1">
        <a:spcBef>
          <a:spcPts val="1200"/>
        </a:spcBef>
        <a:spcAft>
          <a:spcPts val="600"/>
        </a:spcAft>
        <a:buClr>
          <a:srgbClr val="0D5097"/>
        </a:buClr>
        <a:buSzPct val="90000"/>
        <a:buFont typeface="Wingdings" charset="2"/>
        <a:buChar char="§"/>
        <a:defRPr kumimoji="0"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628650" indent="-215900" algn="l" rtl="0" eaLnBrk="1" latinLnBrk="0" hangingPunct="1">
        <a:spcBef>
          <a:spcPts val="0"/>
        </a:spcBef>
        <a:spcAft>
          <a:spcPts val="600"/>
        </a:spcAft>
        <a:buClrTx/>
        <a:buSzPct val="90000"/>
        <a:buFont typeface="Arial"/>
        <a:buChar char="•"/>
        <a:defRPr kumimoji="0"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027113" indent="-342900" algn="l" rtl="0" eaLnBrk="1" latinLnBrk="0" hangingPunct="1">
        <a:spcBef>
          <a:spcPts val="0"/>
        </a:spcBef>
        <a:spcAft>
          <a:spcPts val="600"/>
        </a:spcAft>
        <a:buClrTx/>
        <a:buSzPct val="90000"/>
        <a:buFont typeface="Lucida Grande"/>
        <a:buChar char="—"/>
        <a:defRPr kumimoji="0"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314450" indent="-242888" algn="l" rtl="0" eaLnBrk="1" latinLnBrk="0" hangingPunct="1">
        <a:spcBef>
          <a:spcPts val="0"/>
        </a:spcBef>
        <a:spcAft>
          <a:spcPts val="600"/>
        </a:spcAft>
        <a:buClrTx/>
        <a:buSzPct val="100000"/>
        <a:buFont typeface="Lucida Grande"/>
        <a:buChar char="–"/>
        <a:defRPr kumimoji="0"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1543050" indent="-242888" algn="l" rtl="0" eaLnBrk="1" latinLnBrk="0" hangingPunct="1">
        <a:spcBef>
          <a:spcPts val="0"/>
        </a:spcBef>
        <a:spcAft>
          <a:spcPts val="600"/>
        </a:spcAft>
        <a:buClrTx/>
        <a:buFont typeface="Arial"/>
        <a:buChar char="•"/>
        <a:defRPr kumimoji="0" lang="en-US" sz="1800" kern="1200" smtClean="0">
          <a:solidFill>
            <a:schemeClr val="tx1"/>
          </a:solidFill>
          <a:latin typeface="Arial"/>
          <a:ea typeface="+mn-ea"/>
          <a:cs typeface="Arial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6355080"/>
            <a:ext cx="9144000" cy="5029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0136"/>
            <a:ext cx="8229600" cy="1251062"/>
          </a:xfrm>
          <a:prstGeom prst="rect">
            <a:avLst/>
          </a:prstGeom>
          <a:effectLst/>
        </p:spPr>
        <p:txBody>
          <a:bodyPr vert="horz" lIns="91440" rIns="45720" rtlCol="0" anchor="b" anchorCtr="0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66863"/>
            <a:ext cx="8229600" cy="4751357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1" y="635508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Arial"/>
            </a:endParaRPr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379731" y="6492857"/>
            <a:ext cx="30525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124A91"/>
                </a:solidFill>
                <a:latin typeface="Arial Narrow" pitchFamily="-80" charset="0"/>
              </a:rPr>
              <a:t>Lawrence Livermore National Laboratory</a:t>
            </a:r>
          </a:p>
        </p:txBody>
      </p:sp>
      <p:pic>
        <p:nvPicPr>
          <p:cNvPr id="13" name="Picture 21" descr="lab_icon_no_box_blue_rgb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480166" y="6535024"/>
            <a:ext cx="231880" cy="211357"/>
          </a:xfrm>
          <a:prstGeom prst="rect">
            <a:avLst/>
          </a:prstGeom>
          <a:noFill/>
          <a:effectLst/>
        </p:spPr>
      </p:pic>
      <p:sp>
        <p:nvSpPr>
          <p:cNvPr id="14" name="TextBox 13"/>
          <p:cNvSpPr txBox="1"/>
          <p:nvPr/>
        </p:nvSpPr>
        <p:spPr>
          <a:xfrm>
            <a:off x="7808114" y="6591164"/>
            <a:ext cx="772006" cy="138499"/>
          </a:xfrm>
          <a:prstGeom prst="rect">
            <a:avLst/>
          </a:prstGeom>
          <a:noFill/>
        </p:spPr>
        <p:txBody>
          <a:bodyPr wrap="none" lIns="0" bIns="0" rtlCol="0" anchor="b" anchorCtr="0">
            <a:spAutoFit/>
          </a:bodyPr>
          <a:lstStyle/>
          <a:p>
            <a:pPr algn="r"/>
            <a:r>
              <a:rPr lang="en-US" sz="600" dirty="0" smtClean="0">
                <a:latin typeface="Arial"/>
                <a:cs typeface="Arial"/>
              </a:rPr>
              <a:t>LLNL-PRES-</a:t>
            </a:r>
            <a:r>
              <a:rPr lang="en-US" sz="600" dirty="0" err="1" smtClean="0">
                <a:latin typeface="Arial"/>
                <a:cs typeface="Arial"/>
              </a:rPr>
              <a:t>xxxxxx</a:t>
            </a:r>
            <a:endParaRPr lang="en-US" sz="600" dirty="0" smtClean="0">
              <a:latin typeface="Arial"/>
              <a:cs typeface="Arial"/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>
          <a:xfrm>
            <a:off x="8212821" y="6493079"/>
            <a:ext cx="360727" cy="159392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D690BD-BADF-4FBD-97E7-557E707EBBB2}" type="slidenum">
              <a:rPr kumimoji="0" lang="en-US" sz="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hdr="0" ftr="0" dt="0"/>
  <p:txStyles>
    <p:titleStyle>
      <a:lvl1pPr algn="l" rtl="0" eaLnBrk="1" latinLnBrk="0" hangingPunct="1">
        <a:lnSpc>
          <a:spcPct val="100000"/>
        </a:lnSpc>
        <a:spcBef>
          <a:spcPct val="0"/>
        </a:spcBef>
        <a:buNone/>
        <a:defRPr kumimoji="0" sz="3600" b="1" kern="1200">
          <a:solidFill>
            <a:srgbClr val="214A8F"/>
          </a:solidFill>
          <a:effectLst/>
          <a:latin typeface="Arial"/>
          <a:ea typeface="+mj-ea"/>
          <a:cs typeface="Arial"/>
        </a:defRPr>
      </a:lvl1pPr>
    </p:titleStyle>
    <p:bodyStyle>
      <a:lvl1pPr marL="400050" indent="-280988" algn="l" rtl="0" eaLnBrk="1" latinLnBrk="0" hangingPunct="1">
        <a:spcBef>
          <a:spcPts val="1200"/>
        </a:spcBef>
        <a:spcAft>
          <a:spcPts val="600"/>
        </a:spcAft>
        <a:buClr>
          <a:srgbClr val="0D5097"/>
        </a:buClr>
        <a:buSzPct val="90000"/>
        <a:buFont typeface="Wingdings" charset="2"/>
        <a:buChar char="§"/>
        <a:defRPr kumimoji="0"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628650" indent="-215900" algn="l" rtl="0" eaLnBrk="1" latinLnBrk="0" hangingPunct="1">
        <a:spcBef>
          <a:spcPts val="0"/>
        </a:spcBef>
        <a:spcAft>
          <a:spcPts val="600"/>
        </a:spcAft>
        <a:buClrTx/>
        <a:buSzPct val="90000"/>
        <a:buFont typeface="Arial"/>
        <a:buChar char="•"/>
        <a:defRPr kumimoji="0"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027113" indent="-342900" algn="l" rtl="0" eaLnBrk="1" latinLnBrk="0" hangingPunct="1">
        <a:spcBef>
          <a:spcPts val="0"/>
        </a:spcBef>
        <a:spcAft>
          <a:spcPts val="600"/>
        </a:spcAft>
        <a:buClrTx/>
        <a:buSzPct val="90000"/>
        <a:buFont typeface="Lucida Grande"/>
        <a:buChar char="—"/>
        <a:defRPr kumimoji="0"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314450" indent="-242888" algn="l" rtl="0" eaLnBrk="1" latinLnBrk="0" hangingPunct="1">
        <a:spcBef>
          <a:spcPts val="0"/>
        </a:spcBef>
        <a:spcAft>
          <a:spcPts val="600"/>
        </a:spcAft>
        <a:buClrTx/>
        <a:buSzPct val="100000"/>
        <a:buFont typeface="Lucida Grande"/>
        <a:buChar char="–"/>
        <a:defRPr kumimoji="0"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1543050" indent="-242888" algn="l" rtl="0" eaLnBrk="1" latinLnBrk="0" hangingPunct="1">
        <a:spcBef>
          <a:spcPts val="0"/>
        </a:spcBef>
        <a:spcAft>
          <a:spcPts val="600"/>
        </a:spcAft>
        <a:buClrTx/>
        <a:buFont typeface="Arial"/>
        <a:buChar char="•"/>
        <a:defRPr kumimoji="0" lang="en-US" sz="1800" kern="1200" smtClean="0">
          <a:solidFill>
            <a:schemeClr val="tx1"/>
          </a:solidFill>
          <a:latin typeface="Arial"/>
          <a:ea typeface="+mn-ea"/>
          <a:cs typeface="Arial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743918"/>
            <a:ext cx="8229600" cy="986725"/>
          </a:xfrm>
        </p:spPr>
        <p:txBody>
          <a:bodyPr/>
          <a:lstStyle/>
          <a:p>
            <a:r>
              <a:rPr lang="en-US" sz="3200" dirty="0" smtClean="0"/>
              <a:t>DAPI: an API for deterministic transport processing</a:t>
            </a:r>
            <a:endParaRPr lang="en-US" sz="32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733684"/>
            <a:ext cx="6989027" cy="687735"/>
          </a:xfrm>
        </p:spPr>
        <p:txBody>
          <a:bodyPr/>
          <a:lstStyle/>
          <a:p>
            <a:pPr marL="0" indent="4763"/>
            <a:r>
              <a:rPr lang="en-US" dirty="0" smtClean="0">
                <a:cs typeface="Lucida Handwriting"/>
              </a:rPr>
              <a:t>Presented </a:t>
            </a:r>
            <a:r>
              <a:rPr lang="en-US" dirty="0">
                <a:cs typeface="Lucida Handwriting"/>
              </a:rPr>
              <a:t>to </a:t>
            </a:r>
            <a:r>
              <a:rPr lang="en-US" dirty="0" smtClean="0">
                <a:cs typeface="Lucida Handwriting"/>
              </a:rPr>
              <a:t>IAEA: </a:t>
            </a:r>
            <a:r>
              <a:rPr lang="en-US" dirty="0" smtClean="0"/>
              <a:t>Vienna Austria</a:t>
            </a:r>
            <a:endParaRPr lang="en-US" dirty="0" smtClean="0">
              <a:cs typeface="Lucida Handwriting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747563" y="2606094"/>
            <a:ext cx="4184539" cy="454025"/>
          </a:xfrm>
          <a:prstGeom prst="rect">
            <a:avLst/>
          </a:prstGeom>
        </p:spPr>
        <p:txBody>
          <a:bodyPr vert="horz" lIns="91440" rIns="45720" rtlCol="0" anchor="b" anchorCtr="0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lvl="0" algn="r" defTabSz="914400">
              <a:spcBef>
                <a:spcPct val="0"/>
              </a:spcBef>
              <a:defRPr/>
            </a:pPr>
            <a:r>
              <a:rPr lang="en-US" sz="2000" dirty="0" smtClean="0">
                <a:latin typeface="Arial"/>
                <a:ea typeface="+mj-ea"/>
                <a:cs typeface="Arial"/>
              </a:rPr>
              <a:t>Bret Beck</a:t>
            </a:r>
            <a:endParaRPr kumimoji="0" lang="en-US" sz="2000" b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9" name="Text Placeholder 10"/>
          <p:cNvSpPr txBox="1">
            <a:spLocks/>
          </p:cNvSpPr>
          <p:nvPr/>
        </p:nvSpPr>
        <p:spPr>
          <a:xfrm>
            <a:off x="457200" y="2462970"/>
            <a:ext cx="3776739" cy="397500"/>
          </a:xfrm>
          <a:prstGeom prst="rect">
            <a:avLst/>
          </a:prstGeom>
        </p:spPr>
        <p:txBody>
          <a:bodyPr vert="horz" lIns="54864" tIns="91440" rtlCol="0">
            <a:noAutofit/>
          </a:bodyPr>
          <a:lstStyle/>
          <a:p>
            <a:pPr lvl="0">
              <a:lnSpc>
                <a:spcPct val="80000"/>
              </a:lnSpc>
            </a:pPr>
            <a:r>
              <a:rPr lang="en-US" sz="1600" dirty="0" smtClean="0">
                <a:latin typeface="Arial"/>
                <a:cs typeface="Lucida Handwriting"/>
              </a:rPr>
              <a:t>Oct 2015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63436" y="1536174"/>
            <a:ext cx="80171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/>
              <a:t>This is an idea that I brought up at the SG38 meeting in Japan. I think that it would benefit all.</a:t>
            </a:r>
          </a:p>
          <a:p>
            <a:pPr algn="just"/>
            <a:endParaRPr lang="en-US" sz="4000" dirty="0"/>
          </a:p>
          <a:p>
            <a:pPr algn="just"/>
            <a:r>
              <a:rPr lang="en-US" sz="4000" dirty="0" smtClean="0"/>
              <a:t>This will just be a quick overview of the idea.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10815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</a:p>
          <a:p>
            <a:pPr lvl="1"/>
            <a:r>
              <a:rPr lang="en-US" dirty="0" smtClean="0"/>
              <a:t>A definition of classes/methods, functions and input that define a common interface to deterministic processing codes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Why </a:t>
            </a:r>
            <a:r>
              <a:rPr lang="en-US" dirty="0" err="1" smtClean="0"/>
              <a:t>DAPI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Would provides </a:t>
            </a:r>
            <a:r>
              <a:rPr lang="en-US" dirty="0" smtClean="0"/>
              <a:t>an common way for developers and users of processing codes to process data with any processing code that implements </a:t>
            </a:r>
            <a:r>
              <a:rPr lang="en-US" dirty="0" err="1" smtClean="0"/>
              <a:t>DAPI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Simplifies comparison between processing codes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596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489" y="220136"/>
            <a:ext cx="8380511" cy="535325"/>
          </a:xfrm>
        </p:spPr>
        <p:txBody>
          <a:bodyPr/>
          <a:lstStyle/>
          <a:p>
            <a:r>
              <a:rPr lang="en-US" sz="3200" dirty="0" smtClean="0"/>
              <a:t>Wrapper for the </a:t>
            </a:r>
            <a:r>
              <a:rPr lang="en-US" sz="3200" dirty="0"/>
              <a:t>m</a:t>
            </a:r>
            <a:r>
              <a:rPr lang="en-US" sz="3200" dirty="0" smtClean="0"/>
              <a:t>any processing codes</a:t>
            </a:r>
            <a:endParaRPr lang="en-US" sz="32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928075" y="1012931"/>
            <a:ext cx="7287851" cy="4244018"/>
            <a:chOff x="419221" y="1384153"/>
            <a:chExt cx="7287851" cy="4244018"/>
          </a:xfrm>
        </p:grpSpPr>
        <p:grpSp>
          <p:nvGrpSpPr>
            <p:cNvPr id="10" name="Group 9"/>
            <p:cNvGrpSpPr/>
            <p:nvPr/>
          </p:nvGrpSpPr>
          <p:grpSpPr>
            <a:xfrm>
              <a:off x="1262382" y="4873848"/>
              <a:ext cx="5601528" cy="754323"/>
              <a:chOff x="1315744" y="4873848"/>
              <a:chExt cx="5601528" cy="754323"/>
            </a:xfrm>
          </p:grpSpPr>
          <p:sp>
            <p:nvSpPr>
              <p:cNvPr id="5" name="Rounded Rectangle 4"/>
              <p:cNvSpPr/>
              <p:nvPr/>
            </p:nvSpPr>
            <p:spPr bwMode="auto">
              <a:xfrm>
                <a:off x="1315744" y="4873848"/>
                <a:ext cx="1302093" cy="754323"/>
              </a:xfrm>
              <a:prstGeom prst="roundRect">
                <a:avLst/>
              </a:prstGeom>
              <a:solidFill>
                <a:srgbClr val="FDEAD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 smtClean="0">
                    <a:solidFill>
                      <a:srgbClr val="000000"/>
                    </a:solidFill>
                  </a:rPr>
                  <a:t>Others</a:t>
                </a:r>
                <a:endParaRPr lang="en-US" sz="2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" name="Rounded Rectangle 5"/>
              <p:cNvSpPr/>
              <p:nvPr/>
            </p:nvSpPr>
            <p:spPr bwMode="auto">
              <a:xfrm>
                <a:off x="5615179" y="4873848"/>
                <a:ext cx="1302093" cy="754323"/>
              </a:xfrm>
              <a:prstGeom prst="roundRect">
                <a:avLst/>
              </a:prstGeom>
              <a:solidFill>
                <a:srgbClr val="FDEAD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600" dirty="0" err="1" smtClean="0"/>
                  <a:t>CALENDF</a:t>
                </a:r>
                <a:endParaRPr lang="en-US" sz="16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419221" y="3129001"/>
              <a:ext cx="7287851" cy="754323"/>
              <a:chOff x="397875" y="3118329"/>
              <a:chExt cx="7287851" cy="754323"/>
            </a:xfrm>
          </p:grpSpPr>
          <p:sp>
            <p:nvSpPr>
              <p:cNvPr id="4" name="Rounded Rectangle 3"/>
              <p:cNvSpPr/>
              <p:nvPr/>
            </p:nvSpPr>
            <p:spPr bwMode="auto">
              <a:xfrm>
                <a:off x="397875" y="3118329"/>
                <a:ext cx="1302093" cy="754323"/>
              </a:xfrm>
              <a:prstGeom prst="roundRect">
                <a:avLst/>
              </a:prstGeom>
              <a:solidFill>
                <a:srgbClr val="FDEAD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 smtClean="0">
                    <a:solidFill>
                      <a:srgbClr val="000000"/>
                    </a:solidFill>
                  </a:rPr>
                  <a:t>NJOY</a:t>
                </a:r>
                <a:endParaRPr lang="en-US" sz="2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" name="Rounded Rectangle 6"/>
              <p:cNvSpPr/>
              <p:nvPr/>
            </p:nvSpPr>
            <p:spPr bwMode="auto">
              <a:xfrm>
                <a:off x="6383633" y="3118329"/>
                <a:ext cx="1302093" cy="754323"/>
              </a:xfrm>
              <a:prstGeom prst="roundRect">
                <a:avLst/>
              </a:prstGeom>
              <a:solidFill>
                <a:srgbClr val="FDEAD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dirty="0" err="1" smtClean="0">
                    <a:solidFill>
                      <a:srgbClr val="000000"/>
                    </a:solidFill>
                  </a:rPr>
                  <a:t>GRUCON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262382" y="1384153"/>
              <a:ext cx="5601528" cy="754323"/>
              <a:chOff x="1315744" y="1384153"/>
              <a:chExt cx="5601528" cy="754323"/>
            </a:xfrm>
          </p:grpSpPr>
          <p:sp>
            <p:nvSpPr>
              <p:cNvPr id="3" name="Rounded Rectangle 2"/>
              <p:cNvSpPr/>
              <p:nvPr/>
            </p:nvSpPr>
            <p:spPr bwMode="auto">
              <a:xfrm>
                <a:off x="1315744" y="1384153"/>
                <a:ext cx="1302093" cy="754323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 smtClean="0">
                    <a:solidFill>
                      <a:srgbClr val="000000"/>
                    </a:solidFill>
                  </a:rPr>
                  <a:t>FUDGE</a:t>
                </a:r>
                <a:endParaRPr lang="en-US" sz="2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8" name="Rounded Rectangle 7"/>
              <p:cNvSpPr/>
              <p:nvPr/>
            </p:nvSpPr>
            <p:spPr bwMode="auto">
              <a:xfrm>
                <a:off x="5615179" y="1384153"/>
                <a:ext cx="1302093" cy="754323"/>
              </a:xfrm>
              <a:prstGeom prst="roundRect">
                <a:avLst/>
              </a:prstGeom>
              <a:solidFill>
                <a:srgbClr val="FDEAD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 smtClean="0">
                    <a:solidFill>
                      <a:srgbClr val="000000"/>
                    </a:solidFill>
                  </a:rPr>
                  <a:t>AMPX</a:t>
                </a:r>
                <a:endParaRPr lang="en-US" sz="2000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3" name="Oval 12"/>
          <p:cNvSpPr/>
          <p:nvPr/>
        </p:nvSpPr>
        <p:spPr bwMode="auto">
          <a:xfrm>
            <a:off x="3163315" y="1726255"/>
            <a:ext cx="2817370" cy="281737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3200" dirty="0" smtClean="0">
                <a:solidFill>
                  <a:srgbClr val="000000"/>
                </a:solidFill>
              </a:rPr>
              <a:t>DAPI</a:t>
            </a:r>
            <a:endParaRPr lang="en-US" sz="3200" dirty="0">
              <a:solidFill>
                <a:srgbClr val="000000"/>
              </a:solidFill>
            </a:endParaRPr>
          </a:p>
        </p:txBody>
      </p:sp>
      <p:cxnSp>
        <p:nvCxnSpPr>
          <p:cNvPr id="15" name="Straight Arrow Connector 14"/>
          <p:cNvCxnSpPr>
            <a:endCxn id="13" idx="1"/>
          </p:cNvCxnSpPr>
          <p:nvPr/>
        </p:nvCxnSpPr>
        <p:spPr>
          <a:xfrm>
            <a:off x="3029723" y="1730104"/>
            <a:ext cx="546186" cy="408745"/>
          </a:xfrm>
          <a:prstGeom prst="straightConnector1">
            <a:avLst/>
          </a:prstGeom>
          <a:ln w="31750" cmpd="sng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3" idx="5"/>
          </p:cNvCxnSpPr>
          <p:nvPr/>
        </p:nvCxnSpPr>
        <p:spPr>
          <a:xfrm>
            <a:off x="5568091" y="4131031"/>
            <a:ext cx="516858" cy="419543"/>
          </a:xfrm>
          <a:prstGeom prst="straightConnector1">
            <a:avLst/>
          </a:prstGeom>
          <a:ln w="31750" cmpd="sng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3" idx="6"/>
            <a:endCxn id="7" idx="1"/>
          </p:cNvCxnSpPr>
          <p:nvPr/>
        </p:nvCxnSpPr>
        <p:spPr>
          <a:xfrm>
            <a:off x="5980685" y="3134940"/>
            <a:ext cx="933148" cy="1"/>
          </a:xfrm>
          <a:prstGeom prst="straightConnector1">
            <a:avLst/>
          </a:prstGeom>
          <a:ln w="31750" cmpd="sng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3" idx="3"/>
          </p:cNvCxnSpPr>
          <p:nvPr/>
        </p:nvCxnSpPr>
        <p:spPr>
          <a:xfrm flipH="1">
            <a:off x="3050125" y="4131031"/>
            <a:ext cx="525784" cy="394042"/>
          </a:xfrm>
          <a:prstGeom prst="straightConnector1">
            <a:avLst/>
          </a:prstGeom>
          <a:ln w="31750" cmpd="sng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3" idx="7"/>
          </p:cNvCxnSpPr>
          <p:nvPr/>
        </p:nvCxnSpPr>
        <p:spPr>
          <a:xfrm flipV="1">
            <a:off x="5568091" y="1730104"/>
            <a:ext cx="532159" cy="408745"/>
          </a:xfrm>
          <a:prstGeom prst="straightConnector1">
            <a:avLst/>
          </a:prstGeom>
          <a:ln w="31750" cmpd="sng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216134" y="3509156"/>
            <a:ext cx="933148" cy="1"/>
          </a:xfrm>
          <a:prstGeom prst="straightConnector1">
            <a:avLst/>
          </a:prstGeom>
          <a:ln w="31750" cmpd="sng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469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489" y="220136"/>
            <a:ext cx="8380511" cy="535325"/>
          </a:xfrm>
        </p:spPr>
        <p:txBody>
          <a:bodyPr/>
          <a:lstStyle/>
          <a:p>
            <a:r>
              <a:rPr lang="en-US" sz="3200" dirty="0" smtClean="0"/>
              <a:t>Wrapper for the </a:t>
            </a:r>
            <a:r>
              <a:rPr lang="en-US" sz="3200" dirty="0"/>
              <a:t>m</a:t>
            </a:r>
            <a:r>
              <a:rPr lang="en-US" sz="3200" dirty="0" smtClean="0"/>
              <a:t>any processing codes</a:t>
            </a:r>
            <a:endParaRPr lang="en-US" sz="32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928075" y="1012931"/>
            <a:ext cx="7287851" cy="4244018"/>
            <a:chOff x="419221" y="1384153"/>
            <a:chExt cx="7287851" cy="4244018"/>
          </a:xfrm>
        </p:grpSpPr>
        <p:grpSp>
          <p:nvGrpSpPr>
            <p:cNvPr id="10" name="Group 9"/>
            <p:cNvGrpSpPr/>
            <p:nvPr/>
          </p:nvGrpSpPr>
          <p:grpSpPr>
            <a:xfrm>
              <a:off x="1262382" y="4873848"/>
              <a:ext cx="5601528" cy="754323"/>
              <a:chOff x="1315744" y="4873848"/>
              <a:chExt cx="5601528" cy="754323"/>
            </a:xfrm>
          </p:grpSpPr>
          <p:sp>
            <p:nvSpPr>
              <p:cNvPr id="5" name="Rounded Rectangle 4"/>
              <p:cNvSpPr/>
              <p:nvPr/>
            </p:nvSpPr>
            <p:spPr bwMode="auto">
              <a:xfrm>
                <a:off x="1315744" y="4873848"/>
                <a:ext cx="1302093" cy="754323"/>
              </a:xfrm>
              <a:prstGeom prst="roundRect">
                <a:avLst/>
              </a:prstGeom>
              <a:solidFill>
                <a:srgbClr val="FDEAD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 smtClean="0">
                    <a:solidFill>
                      <a:srgbClr val="000000"/>
                    </a:solidFill>
                  </a:rPr>
                  <a:t>Others</a:t>
                </a:r>
                <a:endParaRPr lang="en-US" sz="2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" name="Rounded Rectangle 5"/>
              <p:cNvSpPr/>
              <p:nvPr/>
            </p:nvSpPr>
            <p:spPr bwMode="auto">
              <a:xfrm>
                <a:off x="5615179" y="4873848"/>
                <a:ext cx="1302093" cy="754323"/>
              </a:xfrm>
              <a:prstGeom prst="roundRect">
                <a:avLst/>
              </a:prstGeom>
              <a:solidFill>
                <a:srgbClr val="FDEAD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600" dirty="0" err="1" smtClean="0">
                    <a:solidFill>
                      <a:srgbClr val="000000"/>
                    </a:solidFill>
                  </a:rPr>
                  <a:t>CALENDF</a:t>
                </a:r>
                <a:endParaRPr lang="en-US" sz="16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419221" y="3129001"/>
              <a:ext cx="7287851" cy="754323"/>
              <a:chOff x="397875" y="3118329"/>
              <a:chExt cx="7287851" cy="754323"/>
            </a:xfrm>
          </p:grpSpPr>
          <p:sp>
            <p:nvSpPr>
              <p:cNvPr id="4" name="Rounded Rectangle 3"/>
              <p:cNvSpPr/>
              <p:nvPr/>
            </p:nvSpPr>
            <p:spPr bwMode="auto">
              <a:xfrm>
                <a:off x="397875" y="3118329"/>
                <a:ext cx="1302093" cy="754323"/>
              </a:xfrm>
              <a:prstGeom prst="roundRect">
                <a:avLst/>
              </a:prstGeom>
              <a:solidFill>
                <a:srgbClr val="FDEAD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 smtClean="0">
                    <a:solidFill>
                      <a:srgbClr val="000000"/>
                    </a:solidFill>
                  </a:rPr>
                  <a:t>NJOY</a:t>
                </a:r>
                <a:endParaRPr lang="en-US" sz="2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" name="Rounded Rectangle 6"/>
              <p:cNvSpPr/>
              <p:nvPr/>
            </p:nvSpPr>
            <p:spPr bwMode="auto">
              <a:xfrm>
                <a:off x="6383633" y="3118329"/>
                <a:ext cx="1302093" cy="754323"/>
              </a:xfrm>
              <a:prstGeom prst="roundRect">
                <a:avLst/>
              </a:prstGeom>
              <a:solidFill>
                <a:srgbClr val="FDEAD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dirty="0" err="1" smtClean="0">
                    <a:solidFill>
                      <a:srgbClr val="000000"/>
                    </a:solidFill>
                  </a:rPr>
                  <a:t>GRUCON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262382" y="1384153"/>
              <a:ext cx="5601528" cy="754323"/>
              <a:chOff x="1315744" y="1384153"/>
              <a:chExt cx="5601528" cy="754323"/>
            </a:xfrm>
          </p:grpSpPr>
          <p:sp>
            <p:nvSpPr>
              <p:cNvPr id="3" name="Rounded Rectangle 2"/>
              <p:cNvSpPr/>
              <p:nvPr/>
            </p:nvSpPr>
            <p:spPr bwMode="auto">
              <a:xfrm>
                <a:off x="1315744" y="1384153"/>
                <a:ext cx="1302093" cy="754323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 smtClean="0">
                    <a:solidFill>
                      <a:srgbClr val="000000"/>
                    </a:solidFill>
                  </a:rPr>
                  <a:t>FUDGE</a:t>
                </a:r>
                <a:endParaRPr lang="en-US" sz="2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8" name="Rounded Rectangle 7"/>
              <p:cNvSpPr/>
              <p:nvPr/>
            </p:nvSpPr>
            <p:spPr bwMode="auto">
              <a:xfrm>
                <a:off x="5615179" y="1384153"/>
                <a:ext cx="1302093" cy="754323"/>
              </a:xfrm>
              <a:prstGeom prst="roundRect">
                <a:avLst/>
              </a:prstGeom>
              <a:solidFill>
                <a:srgbClr val="FDEAD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 smtClean="0">
                    <a:solidFill>
                      <a:srgbClr val="000000"/>
                    </a:solidFill>
                  </a:rPr>
                  <a:t>AMPX</a:t>
                </a:r>
                <a:endParaRPr lang="en-US" sz="2000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3" name="Oval 12"/>
          <p:cNvSpPr/>
          <p:nvPr/>
        </p:nvSpPr>
        <p:spPr bwMode="auto">
          <a:xfrm>
            <a:off x="3163315" y="1726255"/>
            <a:ext cx="2817370" cy="281737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3200" dirty="0" smtClean="0">
                <a:solidFill>
                  <a:srgbClr val="000000"/>
                </a:solidFill>
              </a:rPr>
              <a:t>DAPI</a:t>
            </a:r>
            <a:endParaRPr lang="en-US" sz="3200" dirty="0">
              <a:solidFill>
                <a:srgbClr val="000000"/>
              </a:solidFill>
            </a:endParaRPr>
          </a:p>
        </p:txBody>
      </p:sp>
      <p:cxnSp>
        <p:nvCxnSpPr>
          <p:cNvPr id="15" name="Straight Arrow Connector 14"/>
          <p:cNvCxnSpPr>
            <a:endCxn id="13" idx="1"/>
          </p:cNvCxnSpPr>
          <p:nvPr/>
        </p:nvCxnSpPr>
        <p:spPr>
          <a:xfrm>
            <a:off x="3029723" y="1730104"/>
            <a:ext cx="546186" cy="408745"/>
          </a:xfrm>
          <a:prstGeom prst="straightConnector1">
            <a:avLst/>
          </a:prstGeom>
          <a:ln w="31750" cmpd="sng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3" idx="5"/>
          </p:cNvCxnSpPr>
          <p:nvPr/>
        </p:nvCxnSpPr>
        <p:spPr>
          <a:xfrm>
            <a:off x="5568091" y="4131031"/>
            <a:ext cx="516858" cy="419543"/>
          </a:xfrm>
          <a:prstGeom prst="straightConnector1">
            <a:avLst/>
          </a:prstGeom>
          <a:ln w="31750" cmpd="sng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3" idx="6"/>
            <a:endCxn id="7" idx="1"/>
          </p:cNvCxnSpPr>
          <p:nvPr/>
        </p:nvCxnSpPr>
        <p:spPr>
          <a:xfrm>
            <a:off x="5980685" y="3134940"/>
            <a:ext cx="933148" cy="1"/>
          </a:xfrm>
          <a:prstGeom prst="straightConnector1">
            <a:avLst/>
          </a:prstGeom>
          <a:ln w="31750" cmpd="sng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3" idx="3"/>
          </p:cNvCxnSpPr>
          <p:nvPr/>
        </p:nvCxnSpPr>
        <p:spPr>
          <a:xfrm flipH="1">
            <a:off x="3050125" y="4131031"/>
            <a:ext cx="525784" cy="394042"/>
          </a:xfrm>
          <a:prstGeom prst="straightConnector1">
            <a:avLst/>
          </a:prstGeom>
          <a:ln w="31750" cmpd="sng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3" idx="7"/>
          </p:cNvCxnSpPr>
          <p:nvPr/>
        </p:nvCxnSpPr>
        <p:spPr>
          <a:xfrm flipV="1">
            <a:off x="5568091" y="1730104"/>
            <a:ext cx="532159" cy="408745"/>
          </a:xfrm>
          <a:prstGeom prst="straightConnector1">
            <a:avLst/>
          </a:prstGeom>
          <a:ln w="31750" cmpd="sng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216134" y="3509156"/>
            <a:ext cx="933148" cy="1"/>
          </a:xfrm>
          <a:prstGeom prst="straightConnector1">
            <a:avLst/>
          </a:prstGeom>
          <a:ln w="31750" cmpd="sng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10873" y="5438838"/>
            <a:ext cx="8122254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Each processing group is responsible for writing interface for their processing package.</a:t>
            </a:r>
            <a:endParaRPr lang="en-US" sz="2400" dirty="0"/>
          </a:p>
        </p:txBody>
      </p:sp>
      <p:sp>
        <p:nvSpPr>
          <p:cNvPr id="14" name="Oval Callout 13"/>
          <p:cNvSpPr/>
          <p:nvPr/>
        </p:nvSpPr>
        <p:spPr bwMode="auto">
          <a:xfrm>
            <a:off x="3516923" y="801078"/>
            <a:ext cx="1953847" cy="898770"/>
          </a:xfrm>
          <a:prstGeom prst="wedgeEllipseCallout">
            <a:avLst>
              <a:gd name="adj1" fmla="val -60833"/>
              <a:gd name="adj2" fmla="val 72861"/>
            </a:avLst>
          </a:prstGeom>
          <a:solidFill>
            <a:srgbClr val="FF4C5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 dirty="0" smtClean="0">
                <a:solidFill>
                  <a:srgbClr val="000000"/>
                </a:solidFill>
              </a:rPr>
              <a:t>FUDGE interface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869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basic input needed by processing codes</a:t>
            </a:r>
          </a:p>
          <a:p>
            <a:pPr lvl="1"/>
            <a:r>
              <a:rPr lang="en-US" dirty="0" smtClean="0"/>
              <a:t>Example, group boundaries, flux, Legendre order, ...</a:t>
            </a:r>
          </a:p>
          <a:p>
            <a:pPr lvl="1"/>
            <a:r>
              <a:rPr lang="en-US" dirty="0" smtClean="0"/>
              <a:t>Processing codes have many parameters that the user really does not care about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Determine basic quantities returned by processing codes</a:t>
            </a:r>
          </a:p>
          <a:p>
            <a:pPr lvl="1"/>
            <a:r>
              <a:rPr lang="en-US" dirty="0" smtClean="0"/>
              <a:t>Example, cross section, transfer matrix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Determine DAPI specific functionality</a:t>
            </a:r>
          </a:p>
          <a:p>
            <a:pPr lvl="1"/>
            <a:r>
              <a:rPr lang="en-US" dirty="0" smtClean="0"/>
              <a:t>Example, comparing and plotting quantities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882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user input to a minimum</a:t>
            </a:r>
          </a:p>
          <a:p>
            <a:r>
              <a:rPr lang="en-US" dirty="0" smtClean="0"/>
              <a:t>Choose </a:t>
            </a:r>
            <a:r>
              <a:rPr lang="en-US" dirty="0"/>
              <a:t>Python as the </a:t>
            </a:r>
            <a:r>
              <a:rPr lang="en-US" dirty="0" smtClean="0"/>
              <a:t>language</a:t>
            </a:r>
          </a:p>
          <a:p>
            <a:r>
              <a:rPr lang="en-US" dirty="0" smtClean="0"/>
              <a:t>Use object oriented programming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desires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58240" y="2529840"/>
            <a:ext cx="5795539" cy="369331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from </a:t>
            </a:r>
            <a:r>
              <a:rPr lang="en-US" dirty="0" err="1" smtClean="0"/>
              <a:t>fudge.site_packages.LLNL</a:t>
            </a:r>
            <a:r>
              <a:rPr lang="en-US" dirty="0" smtClean="0"/>
              <a:t> import </a:t>
            </a:r>
            <a:r>
              <a:rPr lang="en-US" dirty="0" err="1" smtClean="0"/>
              <a:t>DAPI</a:t>
            </a:r>
            <a:r>
              <a:rPr lang="en-US" dirty="0" smtClean="0"/>
              <a:t> as </a:t>
            </a:r>
            <a:r>
              <a:rPr lang="en-US" dirty="0" err="1" smtClean="0"/>
              <a:t>FDAPI</a:t>
            </a:r>
            <a:endParaRPr lang="en-US" dirty="0" smtClean="0"/>
          </a:p>
          <a:p>
            <a:r>
              <a:rPr lang="en-US" dirty="0"/>
              <a:t>f</a:t>
            </a:r>
            <a:r>
              <a:rPr lang="en-US" dirty="0" smtClean="0"/>
              <a:t>rom NJOY </a:t>
            </a:r>
            <a:r>
              <a:rPr lang="en-US" dirty="0"/>
              <a:t>import </a:t>
            </a:r>
            <a:r>
              <a:rPr lang="en-US" dirty="0" err="1" smtClean="0"/>
              <a:t>DAPI</a:t>
            </a:r>
            <a:r>
              <a:rPr lang="en-US" dirty="0" smtClean="0"/>
              <a:t> </a:t>
            </a:r>
            <a:r>
              <a:rPr lang="en-US" dirty="0"/>
              <a:t>as </a:t>
            </a:r>
            <a:r>
              <a:rPr lang="en-US" dirty="0" err="1" smtClean="0"/>
              <a:t>NDAPI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 = </a:t>
            </a:r>
            <a:r>
              <a:rPr lang="en-US" dirty="0" err="1" smtClean="0"/>
              <a:t>FDAPI.open</a:t>
            </a:r>
            <a:r>
              <a:rPr lang="en-US" dirty="0" smtClean="0"/>
              <a:t>( ‘n-008_O_016.endf’ )</a:t>
            </a:r>
          </a:p>
          <a:p>
            <a:r>
              <a:rPr lang="en-US" dirty="0"/>
              <a:t>n</a:t>
            </a:r>
            <a:r>
              <a:rPr lang="en-US" dirty="0" smtClean="0"/>
              <a:t> = </a:t>
            </a:r>
            <a:r>
              <a:rPr lang="en-US" dirty="0" err="1" smtClean="0"/>
              <a:t>NDAPI.open</a:t>
            </a:r>
            <a:r>
              <a:rPr lang="en-US" dirty="0"/>
              <a:t>( ‘n-008_O_016.endf’ 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# set up input</a:t>
            </a:r>
          </a:p>
          <a:p>
            <a:endParaRPr lang="en-US" dirty="0" smtClean="0"/>
          </a:p>
          <a:p>
            <a:r>
              <a:rPr lang="en-US" dirty="0" err="1" smtClean="0"/>
              <a:t>f.process</a:t>
            </a:r>
            <a:r>
              <a:rPr lang="en-US" dirty="0" smtClean="0"/>
              <a:t>( input )</a:t>
            </a:r>
          </a:p>
          <a:p>
            <a:r>
              <a:rPr lang="en-US" dirty="0" err="1" smtClean="0"/>
              <a:t>n.process</a:t>
            </a:r>
            <a:r>
              <a:rPr lang="en-US" dirty="0" smtClean="0"/>
              <a:t>( input )</a:t>
            </a:r>
          </a:p>
          <a:p>
            <a:r>
              <a:rPr lang="en-US" dirty="0" err="1"/>
              <a:t>fXSec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f.readGroupedCrossSection</a:t>
            </a:r>
            <a:r>
              <a:rPr lang="en-US" dirty="0" smtClean="0"/>
              <a:t>( )</a:t>
            </a:r>
            <a:endParaRPr lang="en-US" dirty="0"/>
          </a:p>
          <a:p>
            <a:r>
              <a:rPr lang="en-US" dirty="0" err="1" smtClean="0"/>
              <a:t>nXSec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f.readGroupedCrossSection</a:t>
            </a:r>
            <a:r>
              <a:rPr lang="en-US" dirty="0"/>
              <a:t>( )</a:t>
            </a:r>
          </a:p>
          <a:p>
            <a:r>
              <a:rPr lang="en-US" dirty="0"/>
              <a:t>p</a:t>
            </a:r>
            <a:r>
              <a:rPr lang="en-US" dirty="0" smtClean="0"/>
              <a:t>lot( </a:t>
            </a:r>
            <a:r>
              <a:rPr lang="en-US" dirty="0" err="1" smtClean="0"/>
              <a:t>fXSec</a:t>
            </a:r>
            <a:r>
              <a:rPr lang="en-US" dirty="0" smtClean="0"/>
              <a:t> , </a:t>
            </a:r>
            <a:r>
              <a:rPr lang="en-US" dirty="0" err="1" smtClean="0"/>
              <a:t>nXSec</a:t>
            </a:r>
            <a:r>
              <a:rPr lang="en-US" dirty="0" smtClean="0"/>
              <a:t> 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25863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ADVANCE</a:t>
            </a:r>
          </a:p>
          <a:p>
            <a:pPr lvl="1"/>
            <a:r>
              <a:rPr lang="en-US" dirty="0" err="1" smtClean="0"/>
              <a:t>DAPI</a:t>
            </a:r>
            <a:r>
              <a:rPr lang="en-US" dirty="0" smtClean="0"/>
              <a:t> would be good for ADVANCE</a:t>
            </a:r>
          </a:p>
          <a:p>
            <a:pPr lvl="1"/>
            <a:r>
              <a:rPr lang="en-US" dirty="0" smtClean="0"/>
              <a:t>Comment format for reporting of errors, etc. would be nice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Comments from talks during this meeting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45381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like the idea?</a:t>
            </a:r>
          </a:p>
          <a:p>
            <a:pPr lvl="1"/>
            <a:r>
              <a:rPr lang="en-US" dirty="0" smtClean="0"/>
              <a:t>No</a:t>
            </a:r>
          </a:p>
          <a:p>
            <a:pPr lvl="2"/>
            <a:r>
              <a:rPr lang="en-US" dirty="0" smtClean="0"/>
              <a:t>Let’s go get drinks</a:t>
            </a:r>
            <a:br>
              <a:rPr lang="en-US" dirty="0" smtClean="0"/>
            </a:br>
            <a:endParaRPr lang="en-US" dirty="0"/>
          </a:p>
          <a:p>
            <a:pPr lvl="1"/>
            <a:r>
              <a:rPr lang="en-US" dirty="0" smtClean="0"/>
              <a:t>Yes</a:t>
            </a:r>
          </a:p>
          <a:p>
            <a:pPr lvl="2"/>
            <a:r>
              <a:rPr lang="en-US" dirty="0" smtClean="0"/>
              <a:t>How do we get it going?</a:t>
            </a:r>
          </a:p>
          <a:p>
            <a:pPr lvl="2"/>
            <a:r>
              <a:rPr lang="en-US" dirty="0"/>
              <a:t>What organization should the project be under</a:t>
            </a:r>
            <a:r>
              <a:rPr lang="en-US" dirty="0" smtClean="0"/>
              <a:t>?</a:t>
            </a:r>
            <a:endParaRPr lang="en-US" dirty="0"/>
          </a:p>
          <a:p>
            <a:pPr lvl="2"/>
            <a:r>
              <a:rPr lang="en-US" dirty="0" smtClean="0"/>
              <a:t>Who should be on the design team?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What about a Monte Carlo API?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get the ball </a:t>
            </a:r>
            <a:r>
              <a:rPr lang="en-US" dirty="0" smtClean="0"/>
              <a:t>rolling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7495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tBecks_Tal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 bwMode="auto">
        <a:solidFill>
          <a:schemeClr val="bg1"/>
        </a:solidFill>
        <a:ln w="9525">
          <a:solidFill>
            <a:schemeClr val="tx1"/>
          </a:solidFill>
          <a:miter lim="800000"/>
          <a:headEnd/>
          <a:tailEnd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a:spPr>
      <a:bodyPr rtlCol="0" anchor="b">
        <a:prstTxWarp prst="textNoShape">
          <a:avLst/>
        </a:prstTxWarp>
      </a:bodyPr>
      <a:lstStyle>
        <a:defPPr algn="ctr">
          <a:spcBef>
            <a:spcPct val="0"/>
          </a:spcBef>
          <a:defRPr sz="1600" dirty="0">
            <a:solidFill>
              <a:srgbClr val="000000"/>
            </a:solidFill>
          </a:defRPr>
        </a:defPPr>
      </a:lstStyle>
    </a:spDef>
    <a:lnDef>
      <a:spPr>
        <a:ln w="31750" cmpd="sng"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No Background Colo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 bwMode="auto">
        <a:ln>
          <a:headEnd/>
          <a:tailEnd/>
        </a:ln>
      </a:spPr>
      <a:bodyPr rtlCol="0" anchor="b">
        <a:prstTxWarp prst="textNoShape">
          <a:avLst/>
        </a:prstTxWarp>
      </a:bodyPr>
      <a:lstStyle>
        <a:defPPr algn="ctr">
          <a:spcBef>
            <a:spcPct val="0"/>
          </a:spcBef>
          <a:defRPr sz="1600" dirty="0">
            <a:solidFill>
              <a:srgbClr val="000000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>
        <a:ln w="31750" cmpd="sng"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BretBecks_Talk.potx</Template>
  <TotalTime>33160</TotalTime>
  <Words>277</Words>
  <Application>Microsoft Macintosh PowerPoint</Application>
  <PresentationFormat>On-screen Show (4:3)</PresentationFormat>
  <Paragraphs>70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BretBecks_Talk</vt:lpstr>
      <vt:lpstr>1_No Background Color</vt:lpstr>
      <vt:lpstr>DAPI: an API for deterministic transport processing</vt:lpstr>
      <vt:lpstr>PowerPoint Presentation</vt:lpstr>
      <vt:lpstr>DAPI</vt:lpstr>
      <vt:lpstr>Wrapper for the many processing codes</vt:lpstr>
      <vt:lpstr>Wrapper for the many processing codes</vt:lpstr>
      <vt:lpstr>Needs</vt:lpstr>
      <vt:lpstr>My desires</vt:lpstr>
      <vt:lpstr>Comments from talks during this meeting</vt:lpstr>
      <vt:lpstr>How do we get the ball rolling?</vt:lpstr>
    </vt:vector>
  </TitlesOfParts>
  <Company>LLNL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 LLNL Template</dc:title>
  <dc:creator>TID</dc:creator>
  <cp:lastModifiedBy>Bret Beck</cp:lastModifiedBy>
  <cp:revision>1092</cp:revision>
  <cp:lastPrinted>2010-05-14T20:09:50Z</cp:lastPrinted>
  <dcterms:created xsi:type="dcterms:W3CDTF">2010-07-01T20:56:41Z</dcterms:created>
  <dcterms:modified xsi:type="dcterms:W3CDTF">2015-10-05T11:20:20Z</dcterms:modified>
</cp:coreProperties>
</file>