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1"/>
  </p:sldMasterIdLst>
  <p:notesMasterIdLst>
    <p:notesMasterId r:id="rId24"/>
  </p:notesMasterIdLst>
  <p:handoutMasterIdLst>
    <p:handoutMasterId r:id="rId25"/>
  </p:handoutMasterIdLst>
  <p:sldIdLst>
    <p:sldId id="256" r:id="rId2"/>
    <p:sldId id="400" r:id="rId3"/>
    <p:sldId id="391" r:id="rId4"/>
    <p:sldId id="475" r:id="rId5"/>
    <p:sldId id="476" r:id="rId6"/>
    <p:sldId id="398" r:id="rId7"/>
    <p:sldId id="440" r:id="rId8"/>
    <p:sldId id="472" r:id="rId9"/>
    <p:sldId id="463" r:id="rId10"/>
    <p:sldId id="465" r:id="rId11"/>
    <p:sldId id="467" r:id="rId12"/>
    <p:sldId id="469" r:id="rId13"/>
    <p:sldId id="477" r:id="rId14"/>
    <p:sldId id="478" r:id="rId15"/>
    <p:sldId id="479" r:id="rId16"/>
    <p:sldId id="480" r:id="rId17"/>
    <p:sldId id="481" r:id="rId18"/>
    <p:sldId id="482" r:id="rId19"/>
    <p:sldId id="483" r:id="rId20"/>
    <p:sldId id="484" r:id="rId21"/>
    <p:sldId id="488" r:id="rId22"/>
    <p:sldId id="487" r:id="rId23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0">
          <p15:clr>
            <a:srgbClr val="A4A3A4"/>
          </p15:clr>
        </p15:guide>
        <p15:guide id="2" orient="horz" pos="929">
          <p15:clr>
            <a:srgbClr val="A4A3A4"/>
          </p15:clr>
        </p15:guide>
        <p15:guide id="3" orient="horz" pos="682">
          <p15:clr>
            <a:srgbClr val="A4A3A4"/>
          </p15:clr>
        </p15:guide>
        <p15:guide id="4" pos="1701">
          <p15:clr>
            <a:srgbClr val="A4A3A4"/>
          </p15:clr>
        </p15:guide>
        <p15:guide id="5" pos="225">
          <p15:clr>
            <a:srgbClr val="A4A3A4"/>
          </p15:clr>
        </p15:guide>
        <p15:guide id="6" pos="675">
          <p15:clr>
            <a:srgbClr val="A4A3A4"/>
          </p15:clr>
        </p15:guide>
        <p15:guide id="7" pos="12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819F"/>
    <a:srgbClr val="C00000"/>
    <a:srgbClr val="009900"/>
    <a:srgbClr val="FF66FF"/>
    <a:srgbClr val="C8D8EC"/>
    <a:srgbClr val="DEE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8" autoAdjust="0"/>
    <p:restoredTop sz="82880" autoAdjust="0"/>
  </p:normalViewPr>
  <p:slideViewPr>
    <p:cSldViewPr snapToGrid="0">
      <p:cViewPr varScale="1">
        <p:scale>
          <a:sx n="76" d="100"/>
          <a:sy n="76" d="100"/>
        </p:scale>
        <p:origin x="1884" y="96"/>
      </p:cViewPr>
      <p:guideLst>
        <p:guide orient="horz" pos="1250"/>
        <p:guide orient="horz" pos="929"/>
        <p:guide orient="horz" pos="682"/>
        <p:guide pos="1701"/>
        <p:guide pos="225"/>
        <p:guide pos="675"/>
        <p:guide pos="12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A092517-0F66-4866-A78A-4B5110714772}" type="datetimeFigureOut">
              <a:rPr lang="en-GB"/>
              <a:pPr>
                <a:defRPr/>
              </a:pPr>
              <a:t>06/10/2015</a:t>
            </a:fld>
            <a:endParaRPr lang="en-GB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DA69893-39FC-4146-87F8-FB9BAFB6D4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549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4209E8E6-6C4E-4F2E-BCFB-2F318A3FE9D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805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BF920C-7494-4828-ABA5-A338A54F30E0}" type="slidenum">
              <a:rPr lang="fr-FR" sz="1300" smtClean="0"/>
              <a:pPr>
                <a:spcBef>
                  <a:spcPct val="0"/>
                </a:spcBef>
              </a:pPr>
              <a:t>1</a:t>
            </a:fld>
            <a:endParaRPr lang="fr-FR" sz="1300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648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259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62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0791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2074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B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7735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B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6719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B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3203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B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0402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B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9636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B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981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0538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B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996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478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757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650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449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542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698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28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nl-BE" smtClean="0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719138"/>
            <a:ext cx="2339975" cy="2286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nl-BE" smtClean="0"/>
          </a:p>
        </p:txBody>
      </p:sp>
      <p:sp>
        <p:nvSpPr>
          <p:cNvPr id="6" name="Rectangle 12"/>
          <p:cNvSpPr>
            <a:spLocks noChangeArrowheads="1"/>
          </p:cNvSpPr>
          <p:nvPr userDrawn="1"/>
        </p:nvSpPr>
        <p:spPr bwMode="auto">
          <a:xfrm>
            <a:off x="0" y="1087438"/>
            <a:ext cx="1943100" cy="1547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nl-BE" smtClean="0"/>
          </a:p>
        </p:txBody>
      </p:sp>
      <p:pic>
        <p:nvPicPr>
          <p:cNvPr id="7" name="Picture 14" descr="IRSN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465263"/>
            <a:ext cx="12001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5"/>
          <p:cNvSpPr>
            <a:spLocks noChangeArrowheads="1"/>
          </p:cNvSpPr>
          <p:nvPr userDrawn="1"/>
        </p:nvSpPr>
        <p:spPr bwMode="auto">
          <a:xfrm>
            <a:off x="5724525" y="3438525"/>
            <a:ext cx="3419475" cy="3419475"/>
          </a:xfrm>
          <a:prstGeom prst="rect">
            <a:avLst/>
          </a:prstGeom>
          <a:solidFill>
            <a:srgbClr val="C8D8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nl-BE" smtClean="0"/>
          </a:p>
        </p:txBody>
      </p:sp>
      <p:pic>
        <p:nvPicPr>
          <p:cNvPr id="9" name="Picture 18" descr="SignatureIRSN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8" t="21721" r="1744" b="19263"/>
          <a:stretch>
            <a:fillRect/>
          </a:stretch>
        </p:blipFill>
        <p:spPr bwMode="auto">
          <a:xfrm>
            <a:off x="357188" y="2778125"/>
            <a:ext cx="159067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1062038"/>
            <a:ext cx="6048375" cy="1470025"/>
          </a:xfrm>
        </p:spPr>
        <p:txBody>
          <a:bodyPr lIns="108000" anchor="ctr"/>
          <a:lstStyle>
            <a:lvl1pPr>
              <a:lnSpc>
                <a:spcPts val="4000"/>
              </a:lnSpc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3328988"/>
            <a:ext cx="3024188" cy="766762"/>
          </a:xfrm>
        </p:spPr>
        <p:txBody>
          <a:bodyPr lIns="126000"/>
          <a:lstStyle>
            <a:lvl1pPr marL="0" indent="0">
              <a:buFont typeface="Arial" charset="0"/>
              <a:buNone/>
              <a:defRPr sz="1700">
                <a:solidFill>
                  <a:schemeClr val="tx2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2895600" cy="47625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7107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8424863" y="6497638"/>
            <a:ext cx="719137" cy="360362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nl-BE" smtClean="0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358775" y="6497638"/>
            <a:ext cx="6985000" cy="360362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nl-BE" smtClean="0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358775" y="0"/>
            <a:ext cx="8785225" cy="36036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nl-BE" smtClean="0"/>
          </a:p>
        </p:txBody>
      </p:sp>
      <p:pic>
        <p:nvPicPr>
          <p:cNvPr id="10" name="Picture 11" descr="IRSN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863"/>
          <a:stretch>
            <a:fillRect/>
          </a:stretch>
        </p:blipFill>
        <p:spPr bwMode="auto">
          <a:xfrm>
            <a:off x="7485063" y="6500813"/>
            <a:ext cx="7842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1" name="Espace réservé du pied de page 6"/>
          <p:cNvSpPr>
            <a:spLocks noGrp="1"/>
          </p:cNvSpPr>
          <p:nvPr>
            <p:ph type="ftr" sz="quarter" idx="10"/>
          </p:nvPr>
        </p:nvSpPr>
        <p:spPr>
          <a:xfrm>
            <a:off x="620713" y="6497638"/>
            <a:ext cx="5443537" cy="360362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1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r>
              <a:rPr lang="en-GB"/>
              <a:t>GAIA - February 27, 2013</a:t>
            </a:r>
            <a:endParaRPr lang="fr-FR"/>
          </a:p>
        </p:txBody>
      </p:sp>
      <p:sp>
        <p:nvSpPr>
          <p:cNvPr id="12" name="Espace réservé du numéro de diapositive 7"/>
          <p:cNvSpPr>
            <a:spLocks noGrp="1"/>
          </p:cNvSpPr>
          <p:nvPr>
            <p:ph type="sldNum" sz="quarter" idx="11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11E0527E-BCA7-4966-80B5-B0BF89F932F2}" type="slidenum">
              <a:rPr lang="fr-FR"/>
              <a:pPr>
                <a:defRPr/>
              </a:pPr>
              <a:t>‹#›</a:t>
            </a:fld>
            <a:r>
              <a:rPr lang="fr-FR"/>
              <a:t>/35</a:t>
            </a:r>
          </a:p>
        </p:txBody>
      </p:sp>
    </p:spTree>
    <p:extLst>
      <p:ext uri="{BB962C8B-B14F-4D97-AF65-F5344CB8AC3E}">
        <p14:creationId xmlns:p14="http://schemas.microsoft.com/office/powerpoint/2010/main" val="44486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 bwMode="auto">
          <a:xfrm>
            <a:off x="620713" y="6497638"/>
            <a:ext cx="5453062" cy="3603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1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r>
              <a:rPr lang="en-GB"/>
              <a:t>GAIA - February 27,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 bwMode="auto">
          <a:xfrm>
            <a:off x="8424863" y="6497638"/>
            <a:ext cx="719137" cy="3603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C9DC4889-BDA8-4BDF-A460-E3D5889C8F31}" type="slidenum">
              <a:rPr lang="fr-FR"/>
              <a:pPr>
                <a:defRPr/>
              </a:pPr>
              <a:t>‹#›</a:t>
            </a:fld>
            <a:r>
              <a:rPr lang="fr-FR"/>
              <a:t>/35</a:t>
            </a:r>
          </a:p>
        </p:txBody>
      </p:sp>
    </p:spTree>
    <p:extLst>
      <p:ext uri="{BB962C8B-B14F-4D97-AF65-F5344CB8AC3E}">
        <p14:creationId xmlns:p14="http://schemas.microsoft.com/office/powerpoint/2010/main" val="332144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8424863" y="6497638"/>
            <a:ext cx="719137" cy="360362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nl-BE" smtClean="0"/>
          </a:p>
        </p:txBody>
      </p:sp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358775" y="6497638"/>
            <a:ext cx="6985000" cy="360362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nl-BE" smtClean="0"/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358775" y="0"/>
            <a:ext cx="8785225" cy="36036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nl-BE" smtClean="0"/>
          </a:p>
        </p:txBody>
      </p:sp>
      <p:pic>
        <p:nvPicPr>
          <p:cNvPr id="6" name="Picture 11" descr="IRSN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863"/>
          <a:stretch>
            <a:fillRect/>
          </a:stretch>
        </p:blipFill>
        <p:spPr bwMode="auto">
          <a:xfrm>
            <a:off x="7485063" y="6500813"/>
            <a:ext cx="7842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7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1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r>
              <a:rPr lang="en-GB"/>
              <a:t>GAIA - February 27, 2013</a:t>
            </a:r>
            <a:endParaRPr lang="fr-FR"/>
          </a:p>
        </p:txBody>
      </p:sp>
      <p:sp>
        <p:nvSpPr>
          <p:cNvPr id="8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6D06B5D8-F919-426C-BF96-7FC2F28A6461}" type="slidenum">
              <a:rPr lang="fr-FR"/>
              <a:pPr>
                <a:defRPr/>
              </a:pPr>
              <a:t>‹#›</a:t>
            </a:fld>
            <a:r>
              <a:rPr lang="fr-FR"/>
              <a:t>/35</a:t>
            </a:r>
          </a:p>
        </p:txBody>
      </p:sp>
    </p:spTree>
    <p:extLst>
      <p:ext uri="{BB962C8B-B14F-4D97-AF65-F5344CB8AC3E}">
        <p14:creationId xmlns:p14="http://schemas.microsoft.com/office/powerpoint/2010/main" val="1214224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538163"/>
            <a:ext cx="8893175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879600"/>
            <a:ext cx="7715250" cy="385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Premier niveau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176213" indent="-176213" algn="l" rtl="0" eaLnBrk="0" fontAlgn="base" hangingPunct="0">
        <a:lnSpc>
          <a:spcPts val="2400"/>
        </a:lnSpc>
        <a:spcBef>
          <a:spcPct val="100000"/>
        </a:spcBef>
        <a:spcAft>
          <a:spcPct val="0"/>
        </a:spcAft>
        <a:buClr>
          <a:schemeClr val="tx2"/>
        </a:buClr>
        <a:buSzPct val="75000"/>
        <a:buFont typeface="Arial" panose="020B0604020202020204" pitchFamily="34" charset="0"/>
        <a:buChar char="▌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176213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065213" indent="-1666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SzPct val="90000"/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3pPr>
      <a:lvl4pPr marL="1473200" indent="-2286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881188" indent="-2286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338388" indent="-228600" algn="l" rtl="0" fontAlgn="base">
        <a:lnSpc>
          <a:spcPts val="2400"/>
        </a:lnSpc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795588" indent="-228600" algn="l" rtl="0" fontAlgn="base">
        <a:lnSpc>
          <a:spcPts val="2400"/>
        </a:lnSpc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252788" indent="-228600" algn="l" rtl="0" fontAlgn="base">
        <a:lnSpc>
          <a:spcPts val="2400"/>
        </a:lnSpc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709988" indent="-228600" algn="l" rtl="0" fontAlgn="base">
        <a:lnSpc>
          <a:spcPts val="2400"/>
        </a:lnSpc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1062038"/>
            <a:ext cx="6223000" cy="1470025"/>
          </a:xfrm>
        </p:spPr>
        <p:txBody>
          <a:bodyPr/>
          <a:lstStyle/>
          <a:p>
            <a:pPr eaLnBrk="1" hangingPunct="1"/>
            <a:r>
              <a:rPr lang="en-GB" dirty="0" smtClean="0"/>
              <a:t>GAIA : Nuclear data processing for transport and criticality safety calculations at IRSN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3328988"/>
            <a:ext cx="4002088" cy="76676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sz="1400" dirty="0" smtClean="0"/>
              <a:t>Luiz </a:t>
            </a:r>
            <a:r>
              <a:rPr lang="fr-FR" sz="1400" dirty="0" err="1" smtClean="0"/>
              <a:t>Leal</a:t>
            </a:r>
            <a:r>
              <a:rPr lang="fr-FR" sz="1400" dirty="0" smtClean="0"/>
              <a:t>, luiz.leal@irsn.fr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sz="1400" dirty="0" smtClean="0"/>
              <a:t>Wim </a:t>
            </a:r>
            <a:r>
              <a:rPr lang="fr-FR" sz="1400" dirty="0" err="1" smtClean="0"/>
              <a:t>Haeck</a:t>
            </a:r>
            <a:r>
              <a:rPr lang="fr-FR" sz="1400" dirty="0" smtClean="0"/>
              <a:t>, wim.haeck@irsn.fr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51688" y="3908425"/>
            <a:ext cx="977900" cy="23383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BE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Library QA : NJOY output</a:t>
            </a:r>
            <a:endParaRPr lang="fr-FR" dirty="0" smtClean="0"/>
          </a:p>
        </p:txBody>
      </p:sp>
      <p:sp>
        <p:nvSpPr>
          <p:cNvPr id="22532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972000" y="1879600"/>
            <a:ext cx="7715250" cy="4367213"/>
          </a:xfrm>
          <a:noFill/>
        </p:spPr>
        <p:txBody>
          <a:bodyPr/>
          <a:lstStyle/>
          <a:p>
            <a:r>
              <a:rPr lang="en-GB" smtClean="0"/>
              <a:t>Something is wrong with this output for elemental sulphur</a:t>
            </a:r>
          </a:p>
          <a:p>
            <a:pPr lvl="1"/>
            <a:r>
              <a:rPr lang="en-GB" dirty="0" smtClean="0"/>
              <a:t>Can you guess what it is?</a:t>
            </a:r>
          </a:p>
          <a:p>
            <a:pPr lvl="1"/>
            <a:r>
              <a:rPr lang="en-GB" dirty="0" smtClean="0"/>
              <a:t>The original evaluation dates back to 1979, as old as I am</a:t>
            </a:r>
          </a:p>
        </p:txBody>
      </p:sp>
      <p:sp>
        <p:nvSpPr>
          <p:cNvPr id="22533" name="TextBox 1"/>
          <p:cNvSpPr txBox="1">
            <a:spLocks noChangeArrowheads="1"/>
          </p:cNvSpPr>
          <p:nvPr/>
        </p:nvSpPr>
        <p:spPr bwMode="auto">
          <a:xfrm>
            <a:off x="1941513" y="3384550"/>
            <a:ext cx="7202487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estimated maximum error due to</a:t>
            </a:r>
          </a:p>
          <a:p>
            <a:r>
              <a:rPr lang="nl-B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resonance integral check (errmax,errint)</a:t>
            </a:r>
          </a:p>
          <a:p>
            <a:r>
              <a:rPr lang="nl-B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nl-B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upper      elastic   percent   capture   percent   fission   percent</a:t>
            </a:r>
          </a:p>
          <a:p>
            <a:r>
              <a:rPr lang="nl-B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energy     integral   error    integral   error    integral   error</a:t>
            </a:r>
          </a:p>
          <a:p>
            <a:r>
              <a:rPr lang="nl-B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1.00E-05</a:t>
            </a:r>
          </a:p>
          <a:p>
            <a:r>
              <a:rPr lang="nl-B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1.00E-04     2.26E+00   0.000    3.58E+01   0.000    1.24E-01   0.000</a:t>
            </a:r>
          </a:p>
          <a:p>
            <a:r>
              <a:rPr lang="nl-B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1.00E-03     2.26E+00   0.000    1.13E+01   0.000    3.92E-02   0.000</a:t>
            </a:r>
          </a:p>
          <a:p>
            <a:r>
              <a:rPr lang="nl-B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1.00E-02     2.26E+00   0.000    3.58E+00   0.000    1.24E-02   0.000</a:t>
            </a:r>
          </a:p>
          <a:p>
            <a:r>
              <a:rPr lang="nl-B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1.00E-01     2.26E+00   0.000    1.13E+00   0.000    3.92E-03   0.000</a:t>
            </a:r>
          </a:p>
          <a:p>
            <a:r>
              <a:rPr lang="nl-B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nl-B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1.00E+05     1.10E+00   0.003    1.53E-03   0.038    2.01E-03   1.743</a:t>
            </a:r>
          </a:p>
          <a:p>
            <a:r>
              <a:rPr lang="nl-B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2.00E+05     5.86E+00   0.001    2.04E-03   0.247    1.30E-03   1.077</a:t>
            </a:r>
          </a:p>
          <a:p>
            <a:r>
              <a:rPr lang="nl-B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5.00E+05     2.48E+00   0.010    1.22E-03   0.866    6.59E-04   1.765</a:t>
            </a:r>
          </a:p>
          <a:p>
            <a:r>
              <a:rPr lang="nl-B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1.00E+06     1.52E+00   0.018    5.29E-04   1.057    2.69E-05   2.025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16725" y="2911475"/>
            <a:ext cx="2236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sz="1400">
                <a:solidFill>
                  <a:srgbClr val="C00000"/>
                </a:solidFill>
              </a:rPr>
              <a:t>Elemental sulphur with a non zero fission integral?</a:t>
            </a:r>
          </a:p>
        </p:txBody>
      </p:sp>
      <p:cxnSp>
        <p:nvCxnSpPr>
          <p:cNvPr id="11" name="Straight Arrow Connector 10"/>
          <p:cNvCxnSpPr>
            <a:stCxn id="4" idx="2"/>
          </p:cNvCxnSpPr>
          <p:nvPr/>
        </p:nvCxnSpPr>
        <p:spPr>
          <a:xfrm flipH="1">
            <a:off x="7627938" y="3435350"/>
            <a:ext cx="307975" cy="47307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281113" y="3006725"/>
            <a:ext cx="3419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sz="1400" dirty="0">
                <a:solidFill>
                  <a:srgbClr val="C00000"/>
                </a:solidFill>
              </a:rPr>
              <a:t>It is not because it runs that it is correct.</a:t>
            </a:r>
          </a:p>
        </p:txBody>
      </p:sp>
    </p:spTree>
    <p:extLst>
      <p:ext uri="{BB962C8B-B14F-4D97-AF65-F5344CB8AC3E}">
        <p14:creationId xmlns:p14="http://schemas.microsoft.com/office/powerpoint/2010/main" val="50151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Library QA : NJOY output</a:t>
            </a:r>
            <a:endParaRPr lang="fr-FR" dirty="0" smtClean="0"/>
          </a:p>
        </p:txBody>
      </p:sp>
      <p:sp>
        <p:nvSpPr>
          <p:cNvPr id="22532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972000" y="1879600"/>
            <a:ext cx="7842250" cy="4367213"/>
          </a:xfrm>
          <a:noFill/>
        </p:spPr>
        <p:txBody>
          <a:bodyPr/>
          <a:lstStyle/>
          <a:p>
            <a:r>
              <a:rPr lang="en-US" dirty="0"/>
              <a:t>The case of non-positive elastic cross sections – RECONR</a:t>
            </a:r>
            <a:r>
              <a:rPr lang="en-US" dirty="0" smtClean="0"/>
              <a:t>:</a:t>
            </a:r>
          </a:p>
          <a:p>
            <a:pPr marL="542925" lvl="1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message from emerge---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nonpositive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elastic cross sections found.</a:t>
            </a:r>
          </a:p>
          <a:p>
            <a:pPr lvl="1"/>
            <a:r>
              <a:rPr lang="en-US" dirty="0" smtClean="0"/>
              <a:t>Due </a:t>
            </a:r>
            <a:r>
              <a:rPr lang="en-US" dirty="0"/>
              <a:t>to resonance reconstruction and effects the following: </a:t>
            </a:r>
          </a:p>
          <a:p>
            <a:pPr lvl="2"/>
            <a:r>
              <a:rPr lang="en-GB" dirty="0"/>
              <a:t>JEF 2.2: </a:t>
            </a:r>
            <a:r>
              <a:rPr lang="en-GB" baseline="30000" dirty="0"/>
              <a:t>61</a:t>
            </a:r>
            <a:r>
              <a:rPr lang="en-GB" dirty="0"/>
              <a:t>Ni, </a:t>
            </a:r>
            <a:r>
              <a:rPr lang="en-GB" baseline="30000" dirty="0"/>
              <a:t>128</a:t>
            </a:r>
            <a:r>
              <a:rPr lang="en-GB" dirty="0"/>
              <a:t>Te, </a:t>
            </a:r>
            <a:r>
              <a:rPr lang="en-GB" baseline="30000" dirty="0"/>
              <a:t>152</a:t>
            </a:r>
            <a:r>
              <a:rPr lang="en-GB" dirty="0"/>
              <a:t>Eu, </a:t>
            </a:r>
            <a:r>
              <a:rPr lang="en-GB" baseline="30000" dirty="0"/>
              <a:t>154</a:t>
            </a:r>
            <a:r>
              <a:rPr lang="en-GB" dirty="0"/>
              <a:t>Eu, </a:t>
            </a:r>
            <a:r>
              <a:rPr lang="en-GB" baseline="30000" dirty="0"/>
              <a:t>157</a:t>
            </a:r>
            <a:r>
              <a:rPr lang="en-GB" dirty="0"/>
              <a:t>Gd, </a:t>
            </a:r>
            <a:r>
              <a:rPr lang="en-GB" baseline="30000" dirty="0"/>
              <a:t>176</a:t>
            </a:r>
            <a:r>
              <a:rPr lang="en-GB" dirty="0"/>
              <a:t>Lu, </a:t>
            </a:r>
            <a:r>
              <a:rPr lang="en-GB" baseline="30000" dirty="0"/>
              <a:t>185</a:t>
            </a:r>
            <a:r>
              <a:rPr lang="en-GB" dirty="0"/>
              <a:t>Re, </a:t>
            </a:r>
            <a:r>
              <a:rPr lang="en-GB" baseline="30000" dirty="0"/>
              <a:t>240</a:t>
            </a:r>
            <a:r>
              <a:rPr lang="en-GB" dirty="0"/>
              <a:t>Pu, </a:t>
            </a:r>
            <a:r>
              <a:rPr lang="en-GB" baseline="30000" dirty="0"/>
              <a:t>241</a:t>
            </a:r>
            <a:r>
              <a:rPr lang="en-GB" dirty="0"/>
              <a:t>Am, </a:t>
            </a:r>
            <a:r>
              <a:rPr lang="en-GB" baseline="30000" dirty="0"/>
              <a:t>244</a:t>
            </a:r>
            <a:r>
              <a:rPr lang="en-GB" dirty="0"/>
              <a:t>Cm</a:t>
            </a:r>
          </a:p>
          <a:p>
            <a:pPr lvl="2"/>
            <a:r>
              <a:rPr lang="en-GB" dirty="0"/>
              <a:t>JEFF 3.1: </a:t>
            </a:r>
            <a:r>
              <a:rPr lang="en-GB" baseline="30000" dirty="0"/>
              <a:t>40</a:t>
            </a:r>
            <a:r>
              <a:rPr lang="en-GB" dirty="0"/>
              <a:t>Ar, </a:t>
            </a:r>
            <a:r>
              <a:rPr lang="en-GB" baseline="30000" dirty="0"/>
              <a:t>61</a:t>
            </a:r>
            <a:r>
              <a:rPr lang="en-GB" dirty="0"/>
              <a:t>Ni, </a:t>
            </a:r>
            <a:r>
              <a:rPr lang="en-GB" baseline="30000" dirty="0"/>
              <a:t>111</a:t>
            </a:r>
            <a:r>
              <a:rPr lang="en-GB" dirty="0"/>
              <a:t>Cd, </a:t>
            </a:r>
            <a:r>
              <a:rPr lang="en-GB" baseline="30000" dirty="0"/>
              <a:t>113</a:t>
            </a:r>
            <a:r>
              <a:rPr lang="en-GB" dirty="0"/>
              <a:t>Cd, </a:t>
            </a:r>
            <a:r>
              <a:rPr lang="en-GB" baseline="30000" dirty="0"/>
              <a:t>128</a:t>
            </a:r>
            <a:r>
              <a:rPr lang="en-GB" dirty="0"/>
              <a:t>Te, </a:t>
            </a:r>
            <a:r>
              <a:rPr lang="en-GB" baseline="30000" dirty="0"/>
              <a:t>157</a:t>
            </a:r>
            <a:r>
              <a:rPr lang="en-GB" dirty="0"/>
              <a:t>Gd, </a:t>
            </a:r>
            <a:r>
              <a:rPr lang="en-GB" baseline="30000" dirty="0"/>
              <a:t>182</a:t>
            </a:r>
            <a:r>
              <a:rPr lang="en-GB" dirty="0"/>
              <a:t>W, </a:t>
            </a:r>
            <a:r>
              <a:rPr lang="en-GB" baseline="30000" dirty="0"/>
              <a:t>244</a:t>
            </a:r>
            <a:r>
              <a:rPr lang="en-GB" dirty="0"/>
              <a:t>Cm</a:t>
            </a:r>
          </a:p>
          <a:p>
            <a:pPr lvl="2"/>
            <a:r>
              <a:rPr lang="en-GB" dirty="0" smtClean="0"/>
              <a:t>ENDF/B-VI,8: </a:t>
            </a:r>
            <a:r>
              <a:rPr lang="en-GB" baseline="30000" dirty="0"/>
              <a:t>56</a:t>
            </a:r>
            <a:r>
              <a:rPr lang="en-GB" dirty="0"/>
              <a:t>Fe, </a:t>
            </a:r>
            <a:r>
              <a:rPr lang="en-GB" baseline="30000" dirty="0"/>
              <a:t>57</a:t>
            </a:r>
            <a:r>
              <a:rPr lang="en-GB" dirty="0"/>
              <a:t>Fe, </a:t>
            </a:r>
            <a:r>
              <a:rPr lang="en-GB" baseline="30000" dirty="0"/>
              <a:t>61</a:t>
            </a:r>
            <a:r>
              <a:rPr lang="en-GB" dirty="0"/>
              <a:t>Ni, </a:t>
            </a:r>
            <a:r>
              <a:rPr lang="en-GB" baseline="30000" dirty="0"/>
              <a:t>74</a:t>
            </a:r>
            <a:r>
              <a:rPr lang="en-GB" dirty="0"/>
              <a:t>Se, </a:t>
            </a:r>
            <a:r>
              <a:rPr lang="en-GB" baseline="30000" dirty="0"/>
              <a:t>78</a:t>
            </a:r>
            <a:r>
              <a:rPr lang="en-GB" dirty="0"/>
              <a:t>Kr, </a:t>
            </a:r>
            <a:r>
              <a:rPr lang="en-GB" baseline="30000" dirty="0"/>
              <a:t>80</a:t>
            </a:r>
            <a:r>
              <a:rPr lang="en-GB" dirty="0"/>
              <a:t>Kr</a:t>
            </a:r>
            <a:r>
              <a:rPr lang="en-GB" dirty="0" smtClean="0"/>
              <a:t>, </a:t>
            </a:r>
            <a:r>
              <a:rPr lang="en-GB" baseline="30000" dirty="0"/>
              <a:t>84</a:t>
            </a:r>
            <a:r>
              <a:rPr lang="en-GB" dirty="0"/>
              <a:t>Kr, </a:t>
            </a:r>
            <a:r>
              <a:rPr lang="en-GB" baseline="30000" dirty="0"/>
              <a:t>84</a:t>
            </a:r>
            <a:r>
              <a:rPr lang="en-GB" dirty="0"/>
              <a:t>Sr, </a:t>
            </a:r>
            <a:r>
              <a:rPr lang="en-GB" baseline="30000" dirty="0"/>
              <a:t>111</a:t>
            </a:r>
            <a:r>
              <a:rPr lang="en-GB" dirty="0"/>
              <a:t>Cd, </a:t>
            </a:r>
            <a:r>
              <a:rPr lang="en-GB" baseline="30000" dirty="0"/>
              <a:t>113</a:t>
            </a:r>
            <a:r>
              <a:rPr lang="en-GB" dirty="0"/>
              <a:t>Cd, </a:t>
            </a:r>
            <a:r>
              <a:rPr lang="en-GB" baseline="30000" dirty="0"/>
              <a:t>112</a:t>
            </a:r>
            <a:r>
              <a:rPr lang="en-GB" dirty="0"/>
              <a:t>Sn, </a:t>
            </a:r>
            <a:r>
              <a:rPr lang="en-GB" baseline="30000" dirty="0"/>
              <a:t>114</a:t>
            </a:r>
            <a:r>
              <a:rPr lang="en-GB" dirty="0"/>
              <a:t>Sn, </a:t>
            </a:r>
            <a:r>
              <a:rPr lang="en-GB" baseline="30000" dirty="0"/>
              <a:t>230</a:t>
            </a:r>
            <a:r>
              <a:rPr lang="en-GB" dirty="0"/>
              <a:t>Th, </a:t>
            </a:r>
            <a:r>
              <a:rPr lang="en-GB" baseline="30000" dirty="0"/>
              <a:t>238</a:t>
            </a:r>
            <a:r>
              <a:rPr lang="en-GB" dirty="0"/>
              <a:t>Pu, </a:t>
            </a:r>
            <a:r>
              <a:rPr lang="en-GB" baseline="30000" dirty="0"/>
              <a:t>242</a:t>
            </a:r>
            <a:r>
              <a:rPr lang="en-GB" dirty="0"/>
              <a:t>Pu, </a:t>
            </a:r>
            <a:r>
              <a:rPr lang="en-GB" baseline="30000" dirty="0"/>
              <a:t>244</a:t>
            </a:r>
            <a:r>
              <a:rPr lang="en-GB" dirty="0"/>
              <a:t>Pu , </a:t>
            </a:r>
            <a:r>
              <a:rPr lang="en-GB" baseline="30000" dirty="0"/>
              <a:t>242</a:t>
            </a:r>
            <a:r>
              <a:rPr lang="en-GB" dirty="0"/>
              <a:t>Cm</a:t>
            </a:r>
            <a:r>
              <a:rPr lang="en-GB" dirty="0" smtClean="0"/>
              <a:t>, </a:t>
            </a:r>
            <a:r>
              <a:rPr lang="en-GB" baseline="30000" dirty="0"/>
              <a:t>244</a:t>
            </a:r>
            <a:r>
              <a:rPr lang="en-GB" dirty="0"/>
              <a:t>Cm, </a:t>
            </a:r>
            <a:r>
              <a:rPr lang="en-GB" baseline="30000" dirty="0"/>
              <a:t>248</a:t>
            </a:r>
            <a:r>
              <a:rPr lang="en-GB" dirty="0"/>
              <a:t>Cm, </a:t>
            </a:r>
            <a:r>
              <a:rPr lang="en-GB" baseline="30000" dirty="0"/>
              <a:t>250</a:t>
            </a:r>
            <a:r>
              <a:rPr lang="en-GB" dirty="0" smtClean="0"/>
              <a:t>Cf</a:t>
            </a:r>
            <a:r>
              <a:rPr lang="en-GB" dirty="0"/>
              <a:t>, </a:t>
            </a:r>
            <a:r>
              <a:rPr lang="en-GB" baseline="30000" dirty="0" smtClean="0"/>
              <a:t>252</a:t>
            </a:r>
            <a:r>
              <a:rPr lang="en-GB" dirty="0" smtClean="0"/>
              <a:t>Cf</a:t>
            </a:r>
          </a:p>
          <a:p>
            <a:pPr lvl="1"/>
            <a:r>
              <a:rPr lang="en-GB" dirty="0" smtClean="0"/>
              <a:t>What should you do?</a:t>
            </a:r>
          </a:p>
          <a:p>
            <a:pPr lvl="2"/>
            <a:r>
              <a:rPr lang="en-US" dirty="0"/>
              <a:t>Plot it to see how “bad” it is</a:t>
            </a:r>
          </a:p>
          <a:p>
            <a:pPr lvl="2"/>
            <a:r>
              <a:rPr lang="en-US" dirty="0"/>
              <a:t>Look at the other cross sections to see the overall </a:t>
            </a:r>
            <a:r>
              <a:rPr lang="en-US" dirty="0" smtClean="0"/>
              <a:t>influence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3991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Library QA : ACER consistency tests</a:t>
            </a:r>
            <a:endParaRPr lang="fr-FR" dirty="0" smtClean="0"/>
          </a:p>
        </p:txBody>
      </p:sp>
      <p:sp>
        <p:nvSpPr>
          <p:cNvPr id="22532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972000" y="1879600"/>
            <a:ext cx="7842250" cy="4367213"/>
          </a:xfrm>
          <a:noFill/>
        </p:spPr>
        <p:txBody>
          <a:bodyPr/>
          <a:lstStyle/>
          <a:p>
            <a:r>
              <a:rPr lang="en-US" dirty="0"/>
              <a:t>The case of </a:t>
            </a:r>
            <a:r>
              <a:rPr lang="en-US" baseline="30000" dirty="0"/>
              <a:t>11</a:t>
            </a:r>
            <a:r>
              <a:rPr lang="en-US" dirty="0"/>
              <a:t>B from JEFF </a:t>
            </a:r>
            <a:r>
              <a:rPr lang="en-US" dirty="0" smtClean="0"/>
              <a:t>3.1: No </a:t>
            </a:r>
            <a:r>
              <a:rPr lang="en-US" dirty="0"/>
              <a:t>problems found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941513" y="2533650"/>
            <a:ext cx="720248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nl-BE" sz="1200" dirty="0">
                <a:latin typeface="Courier New" panose="02070309020205020404" pitchFamily="49" charset="0"/>
              </a:rPr>
              <a:t> ace consistency checks</a:t>
            </a:r>
          </a:p>
          <a:p>
            <a:r>
              <a:rPr lang="en-US" altLang="nl-BE" sz="1200" dirty="0">
                <a:latin typeface="Courier New" panose="02070309020205020404" pitchFamily="49" charset="0"/>
              </a:rPr>
              <a:t>----------------------</a:t>
            </a:r>
          </a:p>
          <a:p>
            <a:endParaRPr lang="en-US" altLang="nl-BE" sz="1200" dirty="0">
              <a:latin typeface="Courier New" panose="02070309020205020404" pitchFamily="49" charset="0"/>
            </a:endParaRPr>
          </a:p>
          <a:p>
            <a:r>
              <a:rPr lang="en-US" altLang="nl-BE" sz="1200" dirty="0">
                <a:latin typeface="Courier New" panose="02070309020205020404" pitchFamily="49" charset="0"/>
              </a:rPr>
              <a:t>     check reaction thresholds against q values</a:t>
            </a:r>
          </a:p>
          <a:p>
            <a:r>
              <a:rPr lang="en-US" altLang="nl-BE" sz="1200" dirty="0">
                <a:latin typeface="Courier New" panose="02070309020205020404" pitchFamily="49" charset="0"/>
              </a:rPr>
              <a:t>     check that main energy grid is monotonic</a:t>
            </a:r>
          </a:p>
          <a:p>
            <a:r>
              <a:rPr lang="en-US" altLang="nl-BE" sz="1200" dirty="0">
                <a:latin typeface="Courier New" panose="02070309020205020404" pitchFamily="49" charset="0"/>
              </a:rPr>
              <a:t>     check angular distributions for correct reference frame</a:t>
            </a:r>
          </a:p>
          <a:p>
            <a:r>
              <a:rPr lang="en-US" altLang="nl-BE" sz="1200" dirty="0">
                <a:latin typeface="Courier New" panose="02070309020205020404" pitchFamily="49" charset="0"/>
              </a:rPr>
              <a:t>     check angular distributions for unreasonable cosine values</a:t>
            </a:r>
          </a:p>
          <a:p>
            <a:r>
              <a:rPr lang="en-US" altLang="nl-BE" sz="1200" dirty="0">
                <a:latin typeface="Courier New" panose="02070309020205020404" pitchFamily="49" charset="0"/>
              </a:rPr>
              <a:t>     check energy distributions</a:t>
            </a:r>
          </a:p>
          <a:p>
            <a:r>
              <a:rPr lang="en-US" altLang="nl-BE" sz="1200" dirty="0">
                <a:latin typeface="Courier New" panose="02070309020205020404" pitchFamily="49" charset="0"/>
              </a:rPr>
              <a:t>     check photon production sum</a:t>
            </a:r>
          </a:p>
          <a:p>
            <a:r>
              <a:rPr lang="en-US" altLang="nl-BE" sz="1200" dirty="0">
                <a:latin typeface="Courier New" panose="02070309020205020404" pitchFamily="49" charset="0"/>
              </a:rPr>
              <a:t>     check photon distributions</a:t>
            </a:r>
          </a:p>
          <a:p>
            <a:r>
              <a:rPr lang="en-US" altLang="nl-BE" sz="1200" dirty="0">
                <a:latin typeface="Courier New" panose="02070309020205020404" pitchFamily="49" charset="0"/>
              </a:rPr>
              <a:t>     checking particle production sections</a:t>
            </a:r>
          </a:p>
          <a:p>
            <a:r>
              <a:rPr lang="en-US" altLang="nl-BE" sz="1200" dirty="0">
                <a:latin typeface="Courier New" panose="02070309020205020404" pitchFamily="49" charset="0"/>
              </a:rPr>
              <a:t>       proton production:</a:t>
            </a:r>
          </a:p>
          <a:p>
            <a:r>
              <a:rPr lang="en-US" altLang="nl-BE" sz="1200" dirty="0">
                <a:latin typeface="Courier New" panose="02070309020205020404" pitchFamily="49" charset="0"/>
              </a:rPr>
              <a:t>       checking energy distributions</a:t>
            </a:r>
          </a:p>
          <a:p>
            <a:r>
              <a:rPr lang="en-US" altLang="nl-BE" sz="1200" dirty="0">
                <a:latin typeface="Courier New" panose="02070309020205020404" pitchFamily="49" charset="0"/>
              </a:rPr>
              <a:t>       alpha production:</a:t>
            </a:r>
          </a:p>
          <a:p>
            <a:r>
              <a:rPr lang="en-US" altLang="nl-BE" sz="1200" dirty="0">
                <a:latin typeface="Courier New" panose="02070309020205020404" pitchFamily="49" charset="0"/>
              </a:rPr>
              <a:t>       checking energy distributions</a:t>
            </a:r>
          </a:p>
          <a:p>
            <a:r>
              <a:rPr lang="en-US" altLang="nl-BE" sz="1200" dirty="0">
                <a:latin typeface="Courier New" panose="02070309020205020404" pitchFamily="49" charset="0"/>
              </a:rPr>
              <a:t>     no problems found</a:t>
            </a:r>
            <a:endParaRPr lang="nl-BE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58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098" name="Group 9"/>
          <p:cNvGrpSpPr>
            <a:grpSpLocks/>
          </p:cNvGrpSpPr>
          <p:nvPr/>
        </p:nvGrpSpPr>
        <p:grpSpPr bwMode="auto">
          <a:xfrm>
            <a:off x="5543550" y="1096963"/>
            <a:ext cx="3600450" cy="5399087"/>
            <a:chOff x="3492" y="702"/>
            <a:chExt cx="2268" cy="3401"/>
          </a:xfrm>
        </p:grpSpPr>
        <p:sp>
          <p:nvSpPr>
            <p:cNvPr id="132099" name="Rectangle 6"/>
            <p:cNvSpPr>
              <a:spLocks noChangeArrowheads="1"/>
            </p:cNvSpPr>
            <p:nvPr/>
          </p:nvSpPr>
          <p:spPr bwMode="auto">
            <a:xfrm>
              <a:off x="3492" y="702"/>
              <a:ext cx="1134" cy="1134"/>
            </a:xfrm>
            <a:prstGeom prst="rect">
              <a:avLst/>
            </a:prstGeom>
            <a:solidFill>
              <a:srgbClr val="DEE8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dirty="0"/>
            </a:p>
          </p:txBody>
        </p:sp>
        <p:sp>
          <p:nvSpPr>
            <p:cNvPr id="132100" name="Rectangle 7"/>
            <p:cNvSpPr>
              <a:spLocks noChangeArrowheads="1"/>
            </p:cNvSpPr>
            <p:nvPr/>
          </p:nvSpPr>
          <p:spPr bwMode="auto">
            <a:xfrm>
              <a:off x="4626" y="1836"/>
              <a:ext cx="1134" cy="1134"/>
            </a:xfrm>
            <a:prstGeom prst="rect">
              <a:avLst/>
            </a:prstGeom>
            <a:solidFill>
              <a:srgbClr val="C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dirty="0"/>
            </a:p>
          </p:txBody>
        </p:sp>
        <p:sp>
          <p:nvSpPr>
            <p:cNvPr id="132101" name="Rectangle 8"/>
            <p:cNvSpPr>
              <a:spLocks noChangeArrowheads="1"/>
            </p:cNvSpPr>
            <p:nvPr/>
          </p:nvSpPr>
          <p:spPr bwMode="auto">
            <a:xfrm>
              <a:off x="3492" y="2969"/>
              <a:ext cx="1134" cy="1134"/>
            </a:xfrm>
            <a:prstGeom prst="rect">
              <a:avLst/>
            </a:prstGeom>
            <a:solidFill>
              <a:srgbClr val="DEE8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dirty="0"/>
            </a:p>
          </p:txBody>
        </p:sp>
      </p:grpSp>
      <p:sp>
        <p:nvSpPr>
          <p:cNvPr id="132102" name="Rectangle 3"/>
          <p:cNvSpPr>
            <a:spLocks noChangeArrowheads="1"/>
          </p:cNvSpPr>
          <p:nvPr/>
        </p:nvSpPr>
        <p:spPr bwMode="auto">
          <a:xfrm>
            <a:off x="323850" y="1322388"/>
            <a:ext cx="8596313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47675" indent="-447675" eaLnBrk="0" hangingPunct="0">
              <a:lnSpc>
                <a:spcPts val="2400"/>
              </a:lnSpc>
              <a:spcBef>
                <a:spcPct val="100000"/>
              </a:spcBef>
              <a:buClr>
                <a:schemeClr val="tx2"/>
              </a:buClr>
              <a:buSzPct val="75000"/>
              <a:buFont typeface="Arial" panose="020B0604020202020204" pitchFamily="34" charset="0"/>
              <a:buChar char="▌"/>
              <a:defRPr sz="21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lnSpc>
                <a:spcPts val="2400"/>
              </a:lnSpc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lnSpc>
                <a:spcPts val="2400"/>
              </a:lnSpc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lnSpc>
                <a:spcPts val="2400"/>
              </a:lnSpc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lnSpc>
                <a:spcPts val="2400"/>
              </a:lnSpc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SzTx/>
              <a:buFont typeface="Wingdings" panose="05000000000000000000" pitchFamily="2" charset="2"/>
              <a:buNone/>
            </a:pPr>
            <a:r>
              <a:rPr lang="en-GB" sz="2800" b="1" dirty="0" smtClean="0">
                <a:solidFill>
                  <a:schemeClr val="tx2"/>
                </a:solidFill>
                <a:ea typeface="굴림" panose="020B0600000101010101" pitchFamily="34" charset="-127"/>
              </a:rPr>
              <a:t>GAIA 2 : A nuclear data processing             software framework</a:t>
            </a:r>
            <a:endParaRPr lang="fr-FR" sz="2800" b="1" dirty="0">
              <a:solidFill>
                <a:schemeClr val="tx2"/>
              </a:solidFill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3163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nl-BE" smtClean="0"/>
              <a:t>Objectives</a:t>
            </a:r>
            <a:endParaRPr lang="fr-FR" altLang="nl-BE" smtClean="0"/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2000" y="1879600"/>
            <a:ext cx="7715250" cy="4367213"/>
          </a:xfrm>
        </p:spPr>
        <p:txBody>
          <a:bodyPr/>
          <a:lstStyle/>
          <a:p>
            <a:r>
              <a:rPr lang="en-GB" altLang="nl-BE" dirty="0" smtClean="0"/>
              <a:t>GAIA : a nuclear data manipulation software framework</a:t>
            </a:r>
          </a:p>
          <a:p>
            <a:pPr lvl="1"/>
            <a:r>
              <a:rPr lang="en-GB" altLang="nl-BE" dirty="0" smtClean="0"/>
              <a:t>As a standalone application</a:t>
            </a:r>
          </a:p>
          <a:p>
            <a:pPr lvl="1"/>
            <a:r>
              <a:rPr lang="en-GB" altLang="nl-BE" dirty="0" smtClean="0"/>
              <a:t>As an integrated component in other applications</a:t>
            </a:r>
          </a:p>
          <a:p>
            <a:r>
              <a:rPr lang="en-GB" altLang="nl-BE" dirty="0" smtClean="0"/>
              <a:t>Objectives</a:t>
            </a:r>
          </a:p>
          <a:p>
            <a:pPr lvl="1"/>
            <a:r>
              <a:rPr lang="en-GB" altLang="nl-BE" dirty="0" smtClean="0"/>
              <a:t>Library generation for current (ACE and PENDF) and future tools</a:t>
            </a:r>
          </a:p>
          <a:p>
            <a:pPr lvl="1"/>
            <a:r>
              <a:rPr lang="en-GB" altLang="nl-BE" dirty="0" smtClean="0"/>
              <a:t>Capable of reading from multiple nuclear data evaluation formats</a:t>
            </a:r>
          </a:p>
          <a:p>
            <a:pPr lvl="2"/>
            <a:r>
              <a:rPr lang="en-GB" altLang="nl-BE" dirty="0" smtClean="0"/>
              <a:t>ENDF, GND and future formats</a:t>
            </a:r>
          </a:p>
          <a:p>
            <a:pPr lvl="1"/>
            <a:r>
              <a:rPr lang="en-GB" altLang="nl-BE" dirty="0" smtClean="0"/>
              <a:t>Manipulation of data outside of the scope of existing tools</a:t>
            </a:r>
          </a:p>
          <a:p>
            <a:pPr lvl="2"/>
            <a:r>
              <a:rPr lang="en-GB" altLang="nl-BE" dirty="0" smtClean="0"/>
              <a:t>Resonance reconstruction &amp; Doppler broadening in a single step</a:t>
            </a:r>
          </a:p>
          <a:p>
            <a:pPr lvl="2"/>
            <a:r>
              <a:rPr lang="en-GB" altLang="nl-BE" dirty="0" smtClean="0"/>
              <a:t>Thermal scattering data</a:t>
            </a:r>
          </a:p>
          <a:p>
            <a:pPr lvl="2"/>
            <a:r>
              <a:rPr lang="en-GB" altLang="nl-BE" dirty="0" smtClean="0"/>
              <a:t>DPA and heating cross sections</a:t>
            </a:r>
          </a:p>
          <a:p>
            <a:pPr lvl="1"/>
            <a:r>
              <a:rPr lang="en-GB" altLang="nl-BE" dirty="0" smtClean="0"/>
              <a:t>Provide collaborative development without “heavy” source licenses</a:t>
            </a:r>
          </a:p>
        </p:txBody>
      </p:sp>
    </p:spTree>
    <p:extLst>
      <p:ext uri="{BB962C8B-B14F-4D97-AF65-F5344CB8AC3E}">
        <p14:creationId xmlns:p14="http://schemas.microsoft.com/office/powerpoint/2010/main" val="366216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GAIA as a standalone tool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2000" y="1858963"/>
            <a:ext cx="7705725" cy="4522787"/>
          </a:xfrm>
        </p:spPr>
        <p:txBody>
          <a:bodyPr/>
          <a:lstStyle/>
          <a:p>
            <a:r>
              <a:rPr lang="en-GB" dirty="0"/>
              <a:t>In short: sequential modules using an internal data object for information exchange</a:t>
            </a:r>
          </a:p>
          <a:p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662" y="2632347"/>
            <a:ext cx="54864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00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GAIA inside other software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2000" y="1858963"/>
            <a:ext cx="7705725" cy="4522787"/>
          </a:xfrm>
        </p:spPr>
        <p:txBody>
          <a:bodyPr/>
          <a:lstStyle/>
          <a:p>
            <a:r>
              <a:rPr lang="en-GB" dirty="0" smtClean="0"/>
              <a:t>In short: to manipulate the data or make it compatible with what the software needs</a:t>
            </a:r>
            <a:endParaRPr lang="en-GB" dirty="0"/>
          </a:p>
          <a:p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07535"/>
            <a:ext cx="914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99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nl-BE" dirty="0" smtClean="0"/>
              <a:t>GAIA features</a:t>
            </a:r>
            <a:endParaRPr lang="fr-FR" altLang="nl-BE" dirty="0" smtClean="0"/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2000" y="1879600"/>
            <a:ext cx="7715250" cy="4367213"/>
          </a:xfrm>
        </p:spPr>
        <p:txBody>
          <a:bodyPr/>
          <a:lstStyle/>
          <a:p>
            <a:r>
              <a:rPr lang="en-US" altLang="nl-BE" dirty="0" smtClean="0"/>
              <a:t>Prototyping and method development for independent capabilities </a:t>
            </a:r>
            <a:r>
              <a:rPr lang="en-US" altLang="nl-BE" dirty="0"/>
              <a:t>at IRSN (</a:t>
            </a:r>
            <a:r>
              <a:rPr lang="en-US" altLang="nl-BE" dirty="0" smtClean="0"/>
              <a:t>G. </a:t>
            </a:r>
            <a:r>
              <a:rPr lang="en-US" altLang="nl-BE" dirty="0" err="1"/>
              <a:t>Ferran</a:t>
            </a:r>
            <a:r>
              <a:rPr lang="en-US" altLang="nl-BE" dirty="0"/>
              <a:t> and </a:t>
            </a:r>
            <a:r>
              <a:rPr lang="en-US" altLang="nl-BE" dirty="0" smtClean="0"/>
              <a:t>W. </a:t>
            </a:r>
            <a:r>
              <a:rPr lang="en-US" altLang="nl-BE" dirty="0" err="1"/>
              <a:t>Haeck</a:t>
            </a:r>
            <a:r>
              <a:rPr lang="en-US" altLang="nl-BE" dirty="0"/>
              <a:t>)</a:t>
            </a:r>
          </a:p>
          <a:p>
            <a:pPr lvl="1"/>
            <a:r>
              <a:rPr lang="en-US" altLang="nl-BE" dirty="0" smtClean="0"/>
              <a:t>Resonance reconstruction based on R-matrix formalism</a:t>
            </a:r>
          </a:p>
          <a:p>
            <a:pPr lvl="1"/>
            <a:r>
              <a:rPr lang="en-US" altLang="nl-BE" dirty="0" smtClean="0"/>
              <a:t>Multiple </a:t>
            </a:r>
            <a:r>
              <a:rPr lang="en-US" altLang="nl-BE" dirty="0"/>
              <a:t>options for Doppler </a:t>
            </a:r>
            <a:r>
              <a:rPr lang="en-US" altLang="nl-BE" dirty="0" smtClean="0"/>
              <a:t>broadening including reconstruction</a:t>
            </a:r>
          </a:p>
          <a:p>
            <a:pPr lvl="2"/>
            <a:r>
              <a:rPr lang="en-US" altLang="nl-BE" dirty="0" smtClean="0"/>
              <a:t>Fast Fourier transformations</a:t>
            </a:r>
          </a:p>
          <a:p>
            <a:pPr lvl="2"/>
            <a:r>
              <a:rPr lang="en-US" altLang="nl-BE" dirty="0" smtClean="0"/>
              <a:t>Gauss quadrature</a:t>
            </a:r>
          </a:p>
          <a:p>
            <a:pPr lvl="1"/>
            <a:r>
              <a:rPr lang="en-US" altLang="nl-BE" dirty="0" smtClean="0"/>
              <a:t>Calculation </a:t>
            </a:r>
            <a:r>
              <a:rPr lang="en-US" altLang="nl-BE" dirty="0"/>
              <a:t>of angular dependent cross-section data from resonance parameters </a:t>
            </a:r>
            <a:r>
              <a:rPr lang="en-US" altLang="nl-BE" dirty="0" smtClean="0"/>
              <a:t>(Blatt </a:t>
            </a:r>
            <a:r>
              <a:rPr lang="en-US" altLang="nl-BE" dirty="0"/>
              <a:t>and </a:t>
            </a:r>
            <a:r>
              <a:rPr lang="en-US" altLang="nl-BE" dirty="0" err="1"/>
              <a:t>Biedenharn</a:t>
            </a:r>
            <a:r>
              <a:rPr lang="en-US" altLang="nl-BE" dirty="0"/>
              <a:t> </a:t>
            </a:r>
            <a:r>
              <a:rPr lang="en-US" altLang="nl-BE" dirty="0" smtClean="0"/>
              <a:t>formalism)</a:t>
            </a:r>
            <a:endParaRPr lang="en-US" altLang="nl-BE" dirty="0"/>
          </a:p>
          <a:p>
            <a:r>
              <a:rPr lang="en-US" altLang="nl-BE" dirty="0" smtClean="0"/>
              <a:t>Future developments</a:t>
            </a:r>
            <a:endParaRPr lang="en-US" altLang="nl-BE" dirty="0"/>
          </a:p>
          <a:p>
            <a:pPr lvl="1"/>
            <a:r>
              <a:rPr lang="en-US" altLang="nl-BE" dirty="0" smtClean="0"/>
              <a:t>Unresolved </a:t>
            </a:r>
            <a:r>
              <a:rPr lang="en-US" altLang="nl-BE" dirty="0"/>
              <a:t>resonance </a:t>
            </a:r>
            <a:r>
              <a:rPr lang="en-US" altLang="nl-BE" dirty="0" smtClean="0"/>
              <a:t>treatment</a:t>
            </a:r>
          </a:p>
          <a:p>
            <a:pPr lvl="1"/>
            <a:r>
              <a:rPr lang="en-US" altLang="nl-BE" dirty="0" smtClean="0"/>
              <a:t>Thermal scattering law treatment - </a:t>
            </a:r>
            <a:r>
              <a:rPr lang="en-US" altLang="nl-BE" dirty="0"/>
              <a:t>S(α,β)</a:t>
            </a:r>
            <a:endParaRPr lang="en-US" altLang="nl-BE" dirty="0" smtClean="0"/>
          </a:p>
          <a:p>
            <a:pPr lvl="1"/>
            <a:r>
              <a:rPr lang="en-US" altLang="nl-BE" dirty="0" smtClean="0"/>
              <a:t>Uncertainty </a:t>
            </a:r>
            <a:r>
              <a:rPr lang="en-US" altLang="nl-BE" dirty="0"/>
              <a:t>processing: </a:t>
            </a:r>
            <a:r>
              <a:rPr lang="en-US" altLang="nl-BE" dirty="0" smtClean="0"/>
              <a:t>variance </a:t>
            </a:r>
            <a:r>
              <a:rPr lang="en-US" altLang="nl-BE" dirty="0"/>
              <a:t>and </a:t>
            </a:r>
            <a:r>
              <a:rPr lang="en-US" altLang="nl-BE" dirty="0" smtClean="0"/>
              <a:t>covariance</a:t>
            </a:r>
          </a:p>
        </p:txBody>
      </p:sp>
    </p:spTree>
    <p:extLst>
      <p:ext uri="{BB962C8B-B14F-4D97-AF65-F5344CB8AC3E}">
        <p14:creationId xmlns:p14="http://schemas.microsoft.com/office/powerpoint/2010/main" val="146392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nl-BE" dirty="0" smtClean="0"/>
              <a:t>GAIA features</a:t>
            </a:r>
            <a:endParaRPr lang="fr-FR" altLang="nl-BE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55987" y="1943633"/>
            <a:ext cx="1524000" cy="504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RECONR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555987" y="3004387"/>
            <a:ext cx="1524000" cy="5163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BROADR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046844" y="1943634"/>
            <a:ext cx="1818042" cy="156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GAIA 2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927124" y="3919907"/>
            <a:ext cx="117258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PURR</a:t>
            </a:r>
            <a:endParaRPr lang="fr-FR" dirty="0"/>
          </a:p>
        </p:txBody>
      </p:sp>
      <p:sp>
        <p:nvSpPr>
          <p:cNvPr id="9" name="Ellipse 37"/>
          <p:cNvSpPr/>
          <p:nvPr/>
        </p:nvSpPr>
        <p:spPr>
          <a:xfrm flipH="1">
            <a:off x="3969124" y="1190881"/>
            <a:ext cx="2210696" cy="4551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ENDF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55987" y="4837669"/>
            <a:ext cx="1524000" cy="499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ACER</a:t>
            </a:r>
            <a:endParaRPr lang="fr-FR" dirty="0"/>
          </a:p>
        </p:txBody>
      </p:sp>
      <p:sp>
        <p:nvSpPr>
          <p:cNvPr id="11" name="Ellipse 39"/>
          <p:cNvSpPr/>
          <p:nvPr/>
        </p:nvSpPr>
        <p:spPr>
          <a:xfrm flipH="1">
            <a:off x="2170952" y="5759721"/>
            <a:ext cx="2294070" cy="5542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ACE Library</a:t>
            </a:r>
          </a:p>
        </p:txBody>
      </p:sp>
      <p:cxnSp>
        <p:nvCxnSpPr>
          <p:cNvPr id="19" name="Connecteur droit avec flèche 49"/>
          <p:cNvCxnSpPr>
            <a:endCxn id="8" idx="3"/>
          </p:cNvCxnSpPr>
          <p:nvPr/>
        </p:nvCxnSpPr>
        <p:spPr>
          <a:xfrm flipH="1">
            <a:off x="4099708" y="4133075"/>
            <a:ext cx="2875879" cy="15432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27"/>
          <p:cNvCxnSpPr>
            <a:stCxn id="7" idx="2"/>
          </p:cNvCxnSpPr>
          <p:nvPr/>
        </p:nvCxnSpPr>
        <p:spPr>
          <a:xfrm>
            <a:off x="6955865" y="3510894"/>
            <a:ext cx="0" cy="1604232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69"/>
          <p:cNvCxnSpPr/>
          <p:nvPr/>
        </p:nvCxnSpPr>
        <p:spPr>
          <a:xfrm flipH="1">
            <a:off x="4079987" y="5093420"/>
            <a:ext cx="2875879" cy="15432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49"/>
          <p:cNvCxnSpPr>
            <a:stCxn id="5" idx="2"/>
            <a:endCxn id="6" idx="0"/>
          </p:cNvCxnSpPr>
          <p:nvPr/>
        </p:nvCxnSpPr>
        <p:spPr>
          <a:xfrm>
            <a:off x="3317987" y="2447679"/>
            <a:ext cx="0" cy="556708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49"/>
          <p:cNvCxnSpPr/>
          <p:nvPr/>
        </p:nvCxnSpPr>
        <p:spPr>
          <a:xfrm flipH="1">
            <a:off x="3504003" y="3520754"/>
            <a:ext cx="9413" cy="399153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49"/>
          <p:cNvCxnSpPr/>
          <p:nvPr/>
        </p:nvCxnSpPr>
        <p:spPr>
          <a:xfrm flipH="1">
            <a:off x="2717800" y="3520754"/>
            <a:ext cx="3287" cy="1316915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49"/>
          <p:cNvCxnSpPr>
            <a:stCxn id="10" idx="2"/>
            <a:endCxn id="11" idx="0"/>
          </p:cNvCxnSpPr>
          <p:nvPr/>
        </p:nvCxnSpPr>
        <p:spPr>
          <a:xfrm>
            <a:off x="3317987" y="5337003"/>
            <a:ext cx="0" cy="422718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9"/>
          <p:cNvCxnSpPr>
            <a:stCxn id="9" idx="6"/>
            <a:endCxn id="5" idx="0"/>
          </p:cNvCxnSpPr>
          <p:nvPr/>
        </p:nvCxnSpPr>
        <p:spPr>
          <a:xfrm flipH="1">
            <a:off x="3317987" y="1418473"/>
            <a:ext cx="651137" cy="525160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9"/>
          <p:cNvCxnSpPr>
            <a:endCxn id="7" idx="0"/>
          </p:cNvCxnSpPr>
          <p:nvPr/>
        </p:nvCxnSpPr>
        <p:spPr>
          <a:xfrm>
            <a:off x="6179820" y="1437951"/>
            <a:ext cx="776045" cy="505683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9"/>
          <p:cNvCxnSpPr/>
          <p:nvPr/>
        </p:nvCxnSpPr>
        <p:spPr>
          <a:xfrm flipH="1">
            <a:off x="3504003" y="4385414"/>
            <a:ext cx="1" cy="452255"/>
          </a:xfrm>
          <a:prstGeom prst="straightConnector1">
            <a:avLst/>
          </a:prstGeom>
          <a:ln w="762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24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nl-BE" dirty="0" smtClean="0"/>
              <a:t>GAIA features</a:t>
            </a:r>
            <a:endParaRPr lang="fr-FR" altLang="nl-BE" dirty="0" smtClean="0"/>
          </a:p>
        </p:txBody>
      </p:sp>
      <p:pic>
        <p:nvPicPr>
          <p:cNvPr id="22" name="Picture 4" descr="endfpp-resonance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28"/>
          <a:stretch>
            <a:fillRect/>
          </a:stretch>
        </p:blipFill>
        <p:spPr bwMode="auto">
          <a:xfrm>
            <a:off x="5218113" y="2700000"/>
            <a:ext cx="3816350" cy="369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3"/>
          <p:cNvSpPr txBox="1">
            <a:spLocks noChangeArrowheads="1"/>
          </p:cNvSpPr>
          <p:nvPr/>
        </p:nvSpPr>
        <p:spPr bwMode="auto">
          <a:xfrm>
            <a:off x="0" y="2196525"/>
            <a:ext cx="18485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chemeClr val="tx2"/>
                </a:solidFill>
                <a:latin typeface="+mj-lt"/>
              </a:rPr>
              <a:t>R-Matrix</a:t>
            </a:r>
          </a:p>
        </p:txBody>
      </p:sp>
      <p:sp>
        <p:nvSpPr>
          <p:cNvPr id="26" name="TextBox 5"/>
          <p:cNvSpPr txBox="1">
            <a:spLocks noChangeArrowheads="1"/>
          </p:cNvSpPr>
          <p:nvPr/>
        </p:nvSpPr>
        <p:spPr bwMode="auto">
          <a:xfrm>
            <a:off x="3124200" y="1295400"/>
            <a:ext cx="5924107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500" b="1" dirty="0">
                <a:solidFill>
                  <a:srgbClr val="FF0000"/>
                </a:solidFill>
                <a:latin typeface="Trebuchet MS" panose="020B0603020202020204" pitchFamily="34" charset="0"/>
              </a:rPr>
              <a:t>Single-Level </a:t>
            </a:r>
            <a:r>
              <a:rPr lang="en-US" sz="2500" b="1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Breit</a:t>
            </a:r>
            <a:r>
              <a:rPr lang="en-US" sz="25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-Wigner</a:t>
            </a:r>
            <a:endParaRPr lang="en-US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eaLnBrk="1" hangingPunct="1"/>
            <a:endParaRPr lang="en-US" sz="2500" b="1" dirty="0">
              <a:latin typeface="Trebuchet MS" panose="020B0603020202020204" pitchFamily="34" charset="0"/>
            </a:endParaRPr>
          </a:p>
          <a:p>
            <a:pPr eaLnBrk="1" hangingPunct="1"/>
            <a:r>
              <a:rPr lang="en-US" sz="2500" b="1" dirty="0">
                <a:solidFill>
                  <a:srgbClr val="FF0000"/>
                </a:solidFill>
                <a:latin typeface="Trebuchet MS" panose="020B0603020202020204" pitchFamily="34" charset="0"/>
              </a:rPr>
              <a:t>Multi-Level </a:t>
            </a:r>
            <a:r>
              <a:rPr lang="en-US" sz="2500" b="1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Breit</a:t>
            </a:r>
            <a:r>
              <a:rPr lang="en-US" sz="25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-Wigner</a:t>
            </a:r>
            <a:endParaRPr lang="en-US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eaLnBrk="1" hangingPunct="1"/>
            <a:endParaRPr lang="en-US" sz="25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eaLnBrk="1" hangingPunct="1"/>
            <a:r>
              <a:rPr lang="en-US" sz="25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Adler-Adler</a:t>
            </a:r>
            <a:endParaRPr lang="en-US" sz="2000" b="1" dirty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pPr eaLnBrk="1" hangingPunct="1"/>
            <a:endParaRPr lang="en-US" sz="2500" b="1" dirty="0">
              <a:latin typeface="Trebuchet MS" panose="020B0603020202020204" pitchFamily="34" charset="0"/>
            </a:endParaRPr>
          </a:p>
          <a:p>
            <a:pPr eaLnBrk="1" hangingPunct="1"/>
            <a:r>
              <a:rPr lang="en-US" sz="25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Reich-Moore</a:t>
            </a:r>
            <a:endParaRPr lang="en-US" sz="2000" b="1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eaLnBrk="1" hangingPunct="1"/>
            <a:endParaRPr lang="en-US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eaLnBrk="1" hangingPunct="1"/>
            <a:r>
              <a:rPr lang="en-US" sz="25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Multipole</a:t>
            </a:r>
            <a:r>
              <a:rPr lang="en-US" sz="2000" b="1" dirty="0" smtClean="0">
                <a:solidFill>
                  <a:schemeClr val="tx2"/>
                </a:solidFill>
                <a:latin typeface="Trebuchet MS" panose="020B0603020202020204" pitchFamily="34" charset="0"/>
                <a:cs typeface="ＭＳ Ｐゴシック" charset="0"/>
              </a:rPr>
              <a:t> </a:t>
            </a:r>
            <a:endParaRPr lang="en-US" sz="2000" b="1" dirty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pPr eaLnBrk="1" hangingPunct="1"/>
            <a:r>
              <a:rPr lang="en-US" sz="2000" b="1" dirty="0" smtClean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charset="0"/>
                <a:cs typeface="ＭＳ Ｐゴシック" charset="0"/>
              </a:rPr>
              <a:t> </a:t>
            </a:r>
          </a:p>
          <a:p>
            <a:pPr eaLnBrk="1" hangingPunct="1"/>
            <a:endParaRPr lang="en-US" sz="2000" b="1" dirty="0">
              <a:latin typeface="Times New Roman" charset="0"/>
              <a:cs typeface="ＭＳ Ｐゴシック" charset="0"/>
            </a:endParaRPr>
          </a:p>
          <a:p>
            <a:pPr eaLnBrk="1" hangingPunct="1"/>
            <a:endParaRPr lang="en-US" sz="18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752600" y="2590800"/>
            <a:ext cx="1371600" cy="1219200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752600" y="2514600"/>
            <a:ext cx="1371600" cy="533400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752600" y="2362200"/>
            <a:ext cx="1371600" cy="76200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752600" y="1600200"/>
            <a:ext cx="1371600" cy="762000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752600" y="2781300"/>
            <a:ext cx="1371600" cy="1727200"/>
          </a:xfrm>
          <a:prstGeom prst="straightConnector1">
            <a:avLst/>
          </a:prstGeom>
          <a:ln w="57150"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10"/>
          <p:cNvCxnSpPr/>
          <p:nvPr/>
        </p:nvCxnSpPr>
        <p:spPr>
          <a:xfrm>
            <a:off x="838200" y="2687638"/>
            <a:ext cx="0" cy="3075209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ZoneTexte 4"/>
          <p:cNvSpPr txBox="1"/>
          <p:nvPr/>
        </p:nvSpPr>
        <p:spPr>
          <a:xfrm>
            <a:off x="132041" y="5762847"/>
            <a:ext cx="4669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+mj-lt"/>
              </a:rPr>
              <a:t>R-Matrix Limited: ENDF format</a:t>
            </a:r>
            <a:endParaRPr lang="en-US" sz="2400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157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Outline</a:t>
            </a:r>
          </a:p>
        </p:txBody>
      </p:sp>
      <p:grpSp>
        <p:nvGrpSpPr>
          <p:cNvPr id="10243" name="Group 9"/>
          <p:cNvGrpSpPr>
            <a:grpSpLocks/>
          </p:cNvGrpSpPr>
          <p:nvPr/>
        </p:nvGrpSpPr>
        <p:grpSpPr bwMode="auto">
          <a:xfrm>
            <a:off x="5543550" y="1096963"/>
            <a:ext cx="3600450" cy="5399087"/>
            <a:chOff x="3492" y="702"/>
            <a:chExt cx="2268" cy="3401"/>
          </a:xfrm>
        </p:grpSpPr>
        <p:sp>
          <p:nvSpPr>
            <p:cNvPr id="10245" name="Rectangle 6"/>
            <p:cNvSpPr>
              <a:spLocks noChangeArrowheads="1"/>
            </p:cNvSpPr>
            <p:nvPr/>
          </p:nvSpPr>
          <p:spPr bwMode="auto">
            <a:xfrm>
              <a:off x="3492" y="702"/>
              <a:ext cx="1134" cy="1134"/>
            </a:xfrm>
            <a:prstGeom prst="rect">
              <a:avLst/>
            </a:prstGeom>
            <a:solidFill>
              <a:srgbClr val="DEE8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ts val="2400"/>
                </a:lnSpc>
                <a:spcBef>
                  <a:spcPct val="100000"/>
                </a:spcBef>
                <a:buClr>
                  <a:schemeClr val="tx2"/>
                </a:buClr>
                <a:buSzPct val="75000"/>
                <a:buFont typeface="Arial" panose="020B0604020202020204" pitchFamily="34" charset="0"/>
                <a:buChar char="▌"/>
                <a:defRPr sz="21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lnSpc>
                  <a:spcPts val="2400"/>
                </a:lnSpc>
                <a:buClr>
                  <a:schemeClr val="tx1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lnSpc>
                  <a:spcPts val="2400"/>
                </a:lnSpc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lnSpc>
                  <a:spcPts val="2400"/>
                </a:lnSpc>
                <a:buChar char="–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lnSpc>
                  <a:spcPts val="2400"/>
                </a:lnSpc>
                <a:buChar char="»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GB" sz="1800">
                <a:latin typeface="Arial" panose="020B0604020202020204" pitchFamily="34" charset="0"/>
              </a:endParaRPr>
            </a:p>
          </p:txBody>
        </p:sp>
        <p:sp>
          <p:nvSpPr>
            <p:cNvPr id="10246" name="Rectangle 7"/>
            <p:cNvSpPr>
              <a:spLocks noChangeArrowheads="1"/>
            </p:cNvSpPr>
            <p:nvPr/>
          </p:nvSpPr>
          <p:spPr bwMode="auto">
            <a:xfrm>
              <a:off x="4626" y="1836"/>
              <a:ext cx="1134" cy="1134"/>
            </a:xfrm>
            <a:prstGeom prst="rect">
              <a:avLst/>
            </a:prstGeom>
            <a:solidFill>
              <a:srgbClr val="C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ts val="2400"/>
                </a:lnSpc>
                <a:spcBef>
                  <a:spcPct val="100000"/>
                </a:spcBef>
                <a:buClr>
                  <a:schemeClr val="tx2"/>
                </a:buClr>
                <a:buSzPct val="75000"/>
                <a:buFont typeface="Arial" panose="020B0604020202020204" pitchFamily="34" charset="0"/>
                <a:buChar char="▌"/>
                <a:defRPr sz="21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lnSpc>
                  <a:spcPts val="2400"/>
                </a:lnSpc>
                <a:buClr>
                  <a:schemeClr val="tx1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lnSpc>
                  <a:spcPts val="2400"/>
                </a:lnSpc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lnSpc>
                  <a:spcPts val="2400"/>
                </a:lnSpc>
                <a:buChar char="–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lnSpc>
                  <a:spcPts val="2400"/>
                </a:lnSpc>
                <a:buChar char="»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GB" sz="1800">
                <a:latin typeface="Arial" panose="020B0604020202020204" pitchFamily="34" charset="0"/>
              </a:endParaRPr>
            </a:p>
          </p:txBody>
        </p:sp>
        <p:sp>
          <p:nvSpPr>
            <p:cNvPr id="10247" name="Rectangle 8"/>
            <p:cNvSpPr>
              <a:spLocks noChangeArrowheads="1"/>
            </p:cNvSpPr>
            <p:nvPr/>
          </p:nvSpPr>
          <p:spPr bwMode="auto">
            <a:xfrm>
              <a:off x="3492" y="2969"/>
              <a:ext cx="1134" cy="1134"/>
            </a:xfrm>
            <a:prstGeom prst="rect">
              <a:avLst/>
            </a:prstGeom>
            <a:solidFill>
              <a:srgbClr val="DEE8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ts val="2400"/>
                </a:lnSpc>
                <a:spcBef>
                  <a:spcPct val="100000"/>
                </a:spcBef>
                <a:buClr>
                  <a:schemeClr val="tx2"/>
                </a:buClr>
                <a:buSzPct val="75000"/>
                <a:buFont typeface="Arial" panose="020B0604020202020204" pitchFamily="34" charset="0"/>
                <a:buChar char="▌"/>
                <a:defRPr sz="21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lnSpc>
                  <a:spcPts val="2400"/>
                </a:lnSpc>
                <a:buClr>
                  <a:schemeClr val="tx1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lnSpc>
                  <a:spcPts val="2400"/>
                </a:lnSpc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lnSpc>
                  <a:spcPts val="2400"/>
                </a:lnSpc>
                <a:buChar char="–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lnSpc>
                  <a:spcPts val="2400"/>
                </a:lnSpc>
                <a:buChar char="»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GB" sz="1800">
                <a:latin typeface="Arial" panose="020B0604020202020204" pitchFamily="34" charset="0"/>
              </a:endParaRPr>
            </a:p>
          </p:txBody>
        </p:sp>
      </p:grp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323850" y="1322388"/>
            <a:ext cx="83947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>
              <a:lnSpc>
                <a:spcPts val="2400"/>
              </a:lnSpc>
              <a:spcBef>
                <a:spcPct val="100000"/>
              </a:spcBef>
              <a:buClr>
                <a:schemeClr val="tx2"/>
              </a:buClr>
              <a:buSzPct val="75000"/>
              <a:buFont typeface="Arial" panose="020B0604020202020204" pitchFamily="34" charset="0"/>
              <a:buChar char="▌"/>
              <a:defRPr sz="21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ts val="2400"/>
              </a:lnSpc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ts val="2400"/>
              </a:lnSpc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ts val="2400"/>
              </a:lnSpc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ts val="2400"/>
              </a:lnSpc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2"/>
                </a:solidFill>
                <a:ea typeface="굴림" panose="020B0600000101010101" pitchFamily="34" charset="-127"/>
              </a:rPr>
              <a:t>Introduction</a:t>
            </a:r>
            <a:endParaRPr lang="en-US" sz="2400" b="1" dirty="0">
              <a:solidFill>
                <a:schemeClr val="tx2"/>
              </a:solidFill>
              <a:ea typeface="굴림" panose="020B0600000101010101" pitchFamily="34" charset="-127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 typeface="Wingdings" panose="05000000000000000000" pitchFamily="2" charset="2"/>
              <a:buChar char="q"/>
            </a:pPr>
            <a:r>
              <a:rPr lang="en-GB" sz="2400" b="1" dirty="0" smtClean="0">
                <a:solidFill>
                  <a:schemeClr val="tx2"/>
                </a:solidFill>
                <a:ea typeface="굴림" panose="020B0600000101010101" pitchFamily="34" charset="-127"/>
              </a:rPr>
              <a:t>GAIA 1.x.x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  <a:buClr>
                <a:schemeClr val="tx2"/>
              </a:buClr>
              <a:buSzTx/>
              <a:buFont typeface="Wingdings" panose="05000000000000000000" pitchFamily="2" charset="2"/>
              <a:buChar char="q"/>
            </a:pPr>
            <a:r>
              <a:rPr lang="en-GB" sz="1900" b="1" dirty="0" smtClean="0">
                <a:solidFill>
                  <a:schemeClr val="tx2"/>
                </a:solidFill>
                <a:ea typeface="굴림" panose="020B0600000101010101" pitchFamily="34" charset="-127"/>
              </a:rPr>
              <a:t>Processing path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  <a:buClr>
                <a:schemeClr val="tx2"/>
              </a:buClr>
              <a:buSzTx/>
              <a:buFont typeface="Wingdings" panose="05000000000000000000" pitchFamily="2" charset="2"/>
              <a:buChar char="q"/>
            </a:pPr>
            <a:r>
              <a:rPr lang="en-GB" sz="1900" b="1" dirty="0" smtClean="0">
                <a:solidFill>
                  <a:schemeClr val="tx2"/>
                </a:solidFill>
                <a:ea typeface="굴림" panose="020B0600000101010101" pitchFamily="34" charset="-127"/>
              </a:rPr>
              <a:t>Library QA procedures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 typeface="Wingdings" panose="05000000000000000000" pitchFamily="2" charset="2"/>
              <a:buChar char="q"/>
            </a:pPr>
            <a:r>
              <a:rPr lang="en-GB" sz="2400" b="1" dirty="0" smtClean="0">
                <a:solidFill>
                  <a:schemeClr val="tx2"/>
                </a:solidFill>
                <a:ea typeface="굴림" panose="020B0600000101010101" pitchFamily="34" charset="-127"/>
              </a:rPr>
              <a:t>GAIA 2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  <a:buClr>
                <a:schemeClr val="tx2"/>
              </a:buClr>
              <a:buSzTx/>
              <a:buFont typeface="Wingdings" panose="05000000000000000000" pitchFamily="2" charset="2"/>
              <a:buChar char="q"/>
            </a:pPr>
            <a:r>
              <a:rPr lang="en-GB" sz="1900" b="1" dirty="0" smtClean="0">
                <a:solidFill>
                  <a:schemeClr val="tx2"/>
                </a:solidFill>
                <a:ea typeface="굴림" panose="020B0600000101010101" pitchFamily="34" charset="-127"/>
              </a:rPr>
              <a:t>Overview and features</a:t>
            </a:r>
          </a:p>
          <a:p>
            <a:pPr lvl="1" eaLnBrk="1" hangingPunct="1">
              <a:lnSpc>
                <a:spcPct val="100000"/>
              </a:lnSpc>
              <a:spcBef>
                <a:spcPct val="50000"/>
              </a:spcBef>
              <a:buClr>
                <a:schemeClr val="tx2"/>
              </a:buClr>
              <a:buSzTx/>
              <a:buFont typeface="Wingdings" panose="05000000000000000000" pitchFamily="2" charset="2"/>
              <a:buChar char="q"/>
            </a:pPr>
            <a:r>
              <a:rPr lang="en-GB" sz="1900" b="1" dirty="0" smtClean="0">
                <a:solidFill>
                  <a:schemeClr val="tx2"/>
                </a:solidFill>
                <a:ea typeface="굴림" panose="020B0600000101010101" pitchFamily="34" charset="-127"/>
              </a:rPr>
              <a:t>Application</a:t>
            </a:r>
            <a:endParaRPr lang="en-GB" sz="1900" b="1" dirty="0" smtClean="0">
              <a:solidFill>
                <a:schemeClr val="tx2"/>
              </a:solidFill>
              <a:ea typeface="굴림" panose="020B0600000101010101" pitchFamily="34" charset="-127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SzTx/>
              <a:buFont typeface="Wingdings" panose="05000000000000000000" pitchFamily="2" charset="2"/>
              <a:buChar char="q"/>
            </a:pPr>
            <a:endParaRPr lang="en-GB" sz="2400" b="1" dirty="0" smtClean="0">
              <a:solidFill>
                <a:schemeClr val="tx2"/>
              </a:solidFill>
              <a:ea typeface="굴림" panose="020B0600000101010101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nl-BE" dirty="0" smtClean="0"/>
              <a:t>GAIA features</a:t>
            </a:r>
            <a:endParaRPr lang="fr-FR" altLang="nl-BE" dirty="0" smtClean="0"/>
          </a:p>
        </p:txBody>
      </p:sp>
      <p:pic>
        <p:nvPicPr>
          <p:cNvPr id="23" name="Picture 4" descr="endfpp-resonance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28"/>
          <a:stretch>
            <a:fillRect/>
          </a:stretch>
        </p:blipFill>
        <p:spPr bwMode="auto">
          <a:xfrm>
            <a:off x="5218113" y="2698750"/>
            <a:ext cx="3816350" cy="369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endfpp-resonan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28"/>
          <a:stretch>
            <a:fillRect/>
          </a:stretch>
        </p:blipFill>
        <p:spPr bwMode="auto">
          <a:xfrm>
            <a:off x="1258888" y="2698750"/>
            <a:ext cx="3816350" cy="369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41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nl-BE" dirty="0" smtClean="0"/>
              <a:t>Application</a:t>
            </a:r>
            <a:endParaRPr lang="fr-FR" altLang="nl-BE" dirty="0" smtClean="0"/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2000" y="1879600"/>
            <a:ext cx="7715250" cy="4367213"/>
          </a:xfrm>
        </p:spPr>
        <p:txBody>
          <a:bodyPr/>
          <a:lstStyle/>
          <a:p>
            <a:r>
              <a:rPr lang="en-US" altLang="nl-BE" dirty="0"/>
              <a:t>Benchmark: ALARM-CF-FE-SHIELD-001 </a:t>
            </a:r>
            <a:r>
              <a:rPr lang="en-US" altLang="nl-BE" dirty="0" smtClean="0"/>
              <a:t>– ICSBEP – IPPE, Russia</a:t>
            </a:r>
          </a:p>
          <a:p>
            <a:pPr lvl="1"/>
            <a:r>
              <a:rPr lang="en-US" altLang="nl-BE" dirty="0" smtClean="0"/>
              <a:t>Neutron </a:t>
            </a:r>
            <a:r>
              <a:rPr lang="en-US" altLang="nl-BE" dirty="0"/>
              <a:t>and photon leakage spectra from Cf-252 </a:t>
            </a:r>
            <a:r>
              <a:rPr lang="en-US" altLang="nl-BE" dirty="0" smtClean="0"/>
              <a:t>source</a:t>
            </a:r>
          </a:p>
          <a:p>
            <a:pPr lvl="1"/>
            <a:r>
              <a:rPr lang="en-US" altLang="nl-BE" dirty="0" smtClean="0"/>
              <a:t>Six </a:t>
            </a:r>
            <a:r>
              <a:rPr lang="en-US" altLang="nl-BE" dirty="0"/>
              <a:t>iron spheres of diameters of 20, 30, 40, 50, 60, and </a:t>
            </a:r>
            <a:r>
              <a:rPr lang="en-US" altLang="nl-BE" dirty="0" smtClean="0"/>
              <a:t>70 cm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3057525"/>
            <a:ext cx="4826294" cy="3403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107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nl-BE" dirty="0" smtClean="0"/>
              <a:t>Application</a:t>
            </a:r>
            <a:endParaRPr lang="fr-FR" altLang="nl-BE" dirty="0" smtClean="0"/>
          </a:p>
        </p:txBody>
      </p:sp>
      <p:pic>
        <p:nvPicPr>
          <p:cNvPr id="5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740" y="1406525"/>
            <a:ext cx="6351344" cy="490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53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/>
          <p:cNvCxnSpPr>
            <a:stCxn id="8" idx="2"/>
            <a:endCxn id="5" idx="0"/>
          </p:cNvCxnSpPr>
          <p:nvPr/>
        </p:nvCxnSpPr>
        <p:spPr>
          <a:xfrm flipH="1">
            <a:off x="3615743" y="4037100"/>
            <a:ext cx="2057" cy="111482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Arrow 14"/>
          <p:cNvSpPr/>
          <p:nvPr/>
        </p:nvSpPr>
        <p:spPr>
          <a:xfrm>
            <a:off x="2316587" y="4425200"/>
            <a:ext cx="2598313" cy="299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/>
              <a:t>Validation of </a:t>
            </a:r>
            <a:r>
              <a:rPr lang="en-GB" dirty="0" err="1" smtClean="0"/>
              <a:t>neutronic</a:t>
            </a:r>
            <a:r>
              <a:rPr lang="en-GB" dirty="0" smtClean="0"/>
              <a:t> simulations</a:t>
            </a:r>
            <a:endParaRPr lang="fr-FR" dirty="0" smtClean="0"/>
          </a:p>
        </p:txBody>
      </p:sp>
      <p:sp>
        <p:nvSpPr>
          <p:cNvPr id="2" name="Rounded Rectangle 1"/>
          <p:cNvSpPr/>
          <p:nvPr/>
        </p:nvSpPr>
        <p:spPr>
          <a:xfrm>
            <a:off x="393700" y="3759200"/>
            <a:ext cx="1800000" cy="1332000"/>
          </a:xfrm>
          <a:prstGeom prst="roundRect">
            <a:avLst/>
          </a:prstGeom>
          <a:solidFill>
            <a:srgbClr val="6981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100" dirty="0" smtClean="0"/>
              <a:t>Nuclear Data</a:t>
            </a:r>
            <a:endParaRPr lang="nl-BE" sz="2100" dirty="0"/>
          </a:p>
        </p:txBody>
      </p:sp>
      <p:sp>
        <p:nvSpPr>
          <p:cNvPr id="7" name="Rounded Rectangle 6"/>
          <p:cNvSpPr/>
          <p:nvPr/>
        </p:nvSpPr>
        <p:spPr>
          <a:xfrm>
            <a:off x="5041900" y="3759200"/>
            <a:ext cx="1800000" cy="1332000"/>
          </a:xfrm>
          <a:prstGeom prst="roundRect">
            <a:avLst/>
          </a:prstGeom>
          <a:solidFill>
            <a:srgbClr val="6981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100" dirty="0" smtClean="0"/>
              <a:t>Integral Experiments</a:t>
            </a:r>
            <a:endParaRPr lang="nl-BE" sz="2100" dirty="0"/>
          </a:p>
        </p:txBody>
      </p:sp>
      <p:sp>
        <p:nvSpPr>
          <p:cNvPr id="8" name="Rounded Rectangle 7"/>
          <p:cNvSpPr/>
          <p:nvPr/>
        </p:nvSpPr>
        <p:spPr>
          <a:xfrm>
            <a:off x="2717800" y="2705100"/>
            <a:ext cx="1800000" cy="1332000"/>
          </a:xfrm>
          <a:prstGeom prst="roundRect">
            <a:avLst/>
          </a:prstGeom>
          <a:solidFill>
            <a:srgbClr val="6981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100" dirty="0" smtClean="0"/>
              <a:t>Software</a:t>
            </a:r>
            <a:endParaRPr lang="nl-BE" sz="2100" dirty="0"/>
          </a:p>
        </p:txBody>
      </p:sp>
      <p:sp>
        <p:nvSpPr>
          <p:cNvPr id="3" name="Rounded Rectangle 2"/>
          <p:cNvSpPr/>
          <p:nvPr/>
        </p:nvSpPr>
        <p:spPr>
          <a:xfrm>
            <a:off x="4119450" y="1749425"/>
            <a:ext cx="1447800" cy="1168400"/>
          </a:xfrm>
          <a:prstGeom prst="roundRect">
            <a:avLst>
              <a:gd name="adj" fmla="val 7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dirty="0" smtClean="0">
                <a:solidFill>
                  <a:schemeClr val="tx1"/>
                </a:solidFill>
              </a:rPr>
              <a:t>GAIA 1.x.x</a:t>
            </a:r>
          </a:p>
          <a:p>
            <a:pPr algn="ctr"/>
            <a:r>
              <a:rPr lang="nl-BE" sz="1200" dirty="0" smtClean="0">
                <a:solidFill>
                  <a:schemeClr val="tx1"/>
                </a:solidFill>
              </a:rPr>
              <a:t>GAIA 2</a:t>
            </a:r>
            <a:endParaRPr lang="nl-BE" sz="1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9450" y="1744662"/>
            <a:ext cx="338554" cy="11684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nl-BE" sz="1000" dirty="0" smtClean="0"/>
              <a:t>ND Processing</a:t>
            </a:r>
            <a:endParaRPr lang="nl-BE" sz="1000" dirty="0"/>
          </a:p>
        </p:txBody>
      </p:sp>
      <p:sp>
        <p:nvSpPr>
          <p:cNvPr id="11" name="Rounded Rectangle 10"/>
          <p:cNvSpPr/>
          <p:nvPr/>
        </p:nvSpPr>
        <p:spPr>
          <a:xfrm>
            <a:off x="5668850" y="1744662"/>
            <a:ext cx="1447800" cy="1168400"/>
          </a:xfrm>
          <a:prstGeom prst="roundRect">
            <a:avLst>
              <a:gd name="adj" fmla="val 7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dirty="0" smtClean="0">
                <a:solidFill>
                  <a:schemeClr val="tx1"/>
                </a:solidFill>
              </a:rPr>
              <a:t>MORET5</a:t>
            </a:r>
          </a:p>
          <a:p>
            <a:pPr algn="ctr"/>
            <a:r>
              <a:rPr lang="nl-BE" sz="1200" dirty="0" smtClean="0">
                <a:solidFill>
                  <a:schemeClr val="tx1"/>
                </a:solidFill>
              </a:rPr>
              <a:t>VESTA</a:t>
            </a:r>
            <a:endParaRPr lang="nl-BE" sz="12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68850" y="1739899"/>
            <a:ext cx="338554" cy="11684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nl-BE" sz="1000" dirty="0" smtClean="0"/>
              <a:t>Transport</a:t>
            </a:r>
            <a:endParaRPr lang="nl-BE" sz="1000" dirty="0"/>
          </a:p>
        </p:txBody>
      </p:sp>
      <p:sp>
        <p:nvSpPr>
          <p:cNvPr id="13" name="Rounded Rectangle 12"/>
          <p:cNvSpPr/>
          <p:nvPr/>
        </p:nvSpPr>
        <p:spPr>
          <a:xfrm>
            <a:off x="7218250" y="1749425"/>
            <a:ext cx="1447800" cy="1168400"/>
          </a:xfrm>
          <a:prstGeom prst="roundRect">
            <a:avLst>
              <a:gd name="adj" fmla="val 7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dirty="0" smtClean="0">
                <a:solidFill>
                  <a:schemeClr val="tx1"/>
                </a:solidFill>
              </a:rPr>
              <a:t>MACSENS</a:t>
            </a:r>
          </a:p>
          <a:p>
            <a:pPr algn="ctr"/>
            <a:r>
              <a:rPr lang="nl-BE" sz="1200" dirty="0" smtClean="0">
                <a:solidFill>
                  <a:schemeClr val="tx1"/>
                </a:solidFill>
              </a:rPr>
              <a:t>BERING</a:t>
            </a:r>
            <a:endParaRPr lang="nl-BE" sz="12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18250" y="1744662"/>
            <a:ext cx="338554" cy="11684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nl-BE" sz="1000" dirty="0" smtClean="0"/>
              <a:t>S/U Analysis</a:t>
            </a:r>
            <a:endParaRPr lang="nl-BE" sz="1000" dirty="0"/>
          </a:p>
        </p:txBody>
      </p:sp>
      <p:sp>
        <p:nvSpPr>
          <p:cNvPr id="9" name="Isosceles Triangle 8"/>
          <p:cNvSpPr/>
          <p:nvPr/>
        </p:nvSpPr>
        <p:spPr>
          <a:xfrm rot="5400000">
            <a:off x="7084902" y="2615406"/>
            <a:ext cx="165100" cy="279401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Isosceles Triangle 15"/>
          <p:cNvSpPr/>
          <p:nvPr/>
        </p:nvSpPr>
        <p:spPr>
          <a:xfrm rot="5400000">
            <a:off x="5546349" y="2605881"/>
            <a:ext cx="165100" cy="279401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Bent Arrow 9"/>
          <p:cNvSpPr/>
          <p:nvPr/>
        </p:nvSpPr>
        <p:spPr>
          <a:xfrm>
            <a:off x="1293700" y="3040857"/>
            <a:ext cx="1322500" cy="60404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 rot="5400000">
            <a:off x="5007202" y="2709850"/>
            <a:ext cx="546896" cy="132250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104442" y="5151924"/>
            <a:ext cx="3022601" cy="11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Application system k</a:t>
            </a:r>
            <a:r>
              <a:rPr lang="nl-BE" baseline="-25000" dirty="0" smtClean="0">
                <a:solidFill>
                  <a:schemeClr val="tx1"/>
                </a:solidFill>
              </a:rPr>
              <a:t>eff</a:t>
            </a:r>
            <a:r>
              <a:rPr lang="nl-BE" dirty="0" smtClean="0">
                <a:solidFill>
                  <a:schemeClr val="tx1"/>
                </a:solidFill>
              </a:rPr>
              <a:t> + </a:t>
            </a:r>
            <a:r>
              <a:rPr lang="nl-BE" dirty="0" smtClean="0">
                <a:solidFill>
                  <a:schemeClr val="tx1"/>
                </a:solidFill>
                <a:latin typeface="Symbol" panose="05050102010706020507" pitchFamily="18" charset="2"/>
              </a:rPr>
              <a:t>d</a:t>
            </a:r>
            <a:r>
              <a:rPr lang="nl-BE" dirty="0" smtClean="0">
                <a:solidFill>
                  <a:schemeClr val="tx1"/>
                </a:solidFill>
              </a:rPr>
              <a:t>k</a:t>
            </a:r>
            <a:r>
              <a:rPr lang="nl-BE" baseline="-25000" dirty="0" smtClean="0">
                <a:solidFill>
                  <a:schemeClr val="tx1"/>
                </a:solidFill>
              </a:rPr>
              <a:t>eff</a:t>
            </a:r>
            <a:endParaRPr lang="nl-BE" baseline="-25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endCxn id="5" idx="1"/>
          </p:cNvCxnSpPr>
          <p:nvPr/>
        </p:nvCxnSpPr>
        <p:spPr>
          <a:xfrm>
            <a:off x="2193700" y="4978400"/>
            <a:ext cx="353392" cy="34299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5" idx="7"/>
          </p:cNvCxnSpPr>
          <p:nvPr/>
        </p:nvCxnSpPr>
        <p:spPr>
          <a:xfrm flipH="1">
            <a:off x="4684393" y="4978400"/>
            <a:ext cx="355212" cy="34299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Nuclear data processing using GAIA</a:t>
            </a:r>
            <a:endParaRPr lang="fr-FR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2000" y="1879600"/>
            <a:ext cx="7715250" cy="4367213"/>
          </a:xfrm>
        </p:spPr>
        <p:txBody>
          <a:bodyPr/>
          <a:lstStyle/>
          <a:p>
            <a:r>
              <a:rPr lang="nl-BE" dirty="0" smtClean="0"/>
              <a:t>GAIA 1.x.x : An NJOY wrapper for data library QA</a:t>
            </a:r>
          </a:p>
          <a:p>
            <a:pPr lvl="1"/>
            <a:r>
              <a:rPr lang="nl-BE" dirty="0" smtClean="0"/>
              <a:t>Uses either NJOY 99 or NJOY 2012</a:t>
            </a:r>
          </a:p>
          <a:p>
            <a:pPr lvl="2"/>
            <a:r>
              <a:rPr lang="nl-BE" dirty="0" smtClean="0"/>
              <a:t>Inherently limited to ENDF formatted files</a:t>
            </a:r>
          </a:p>
          <a:p>
            <a:pPr lvl="1"/>
            <a:r>
              <a:rPr lang="nl-BE" dirty="0" smtClean="0"/>
              <a:t>Current tool for application nuclear data library generation</a:t>
            </a:r>
          </a:p>
          <a:p>
            <a:pPr lvl="1"/>
            <a:r>
              <a:rPr lang="nl-BE" dirty="0" smtClean="0"/>
              <a:t>Libraries for MORET5, MCNP(X) and VESTA : ACE and PENDF files</a:t>
            </a:r>
          </a:p>
          <a:p>
            <a:pPr lvl="1"/>
            <a:endParaRPr lang="nl-BE" dirty="0" smtClean="0"/>
          </a:p>
          <a:p>
            <a:r>
              <a:rPr lang="nl-BE" dirty="0" smtClean="0"/>
              <a:t>GAIA 2 : </a:t>
            </a:r>
            <a:r>
              <a:rPr lang="en-US" dirty="0" smtClean="0"/>
              <a:t>a </a:t>
            </a:r>
            <a:r>
              <a:rPr lang="en-US" dirty="0"/>
              <a:t>nuclear data manipulation software framework</a:t>
            </a:r>
          </a:p>
          <a:p>
            <a:pPr lvl="1"/>
            <a:r>
              <a:rPr lang="en-US" dirty="0" smtClean="0"/>
              <a:t>Multiple ways of using the software</a:t>
            </a:r>
          </a:p>
          <a:p>
            <a:pPr lvl="2"/>
            <a:r>
              <a:rPr lang="en-US" dirty="0" smtClean="0"/>
              <a:t>As </a:t>
            </a:r>
            <a:r>
              <a:rPr lang="en-US" dirty="0"/>
              <a:t>a standalone application</a:t>
            </a:r>
          </a:p>
          <a:p>
            <a:pPr lvl="2"/>
            <a:r>
              <a:rPr lang="en-US" dirty="0"/>
              <a:t>As an integrated component in other applications (e.g. VESTA 3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Capable of reading and writing to and from various formats</a:t>
            </a:r>
          </a:p>
          <a:p>
            <a:pPr lvl="2"/>
            <a:r>
              <a:rPr lang="en-US" dirty="0"/>
              <a:t>ENDF, </a:t>
            </a:r>
            <a:r>
              <a:rPr lang="en-US" dirty="0" smtClean="0"/>
              <a:t>GND, ACE </a:t>
            </a:r>
            <a:r>
              <a:rPr lang="en-US" dirty="0"/>
              <a:t>and </a:t>
            </a:r>
            <a:r>
              <a:rPr lang="en-US" dirty="0" smtClean="0"/>
              <a:t>other formats</a:t>
            </a:r>
            <a:endParaRPr lang="en-US" dirty="0"/>
          </a:p>
          <a:p>
            <a:pPr lvl="1"/>
            <a:r>
              <a:rPr lang="en-US" dirty="0"/>
              <a:t>Provide collaborative development without “heavy” source licenses</a:t>
            </a:r>
          </a:p>
          <a:p>
            <a:pPr lvl="1"/>
            <a:endParaRPr lang="nl-BE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0176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098" name="Group 9"/>
          <p:cNvGrpSpPr>
            <a:grpSpLocks/>
          </p:cNvGrpSpPr>
          <p:nvPr/>
        </p:nvGrpSpPr>
        <p:grpSpPr bwMode="auto">
          <a:xfrm>
            <a:off x="5543550" y="1096963"/>
            <a:ext cx="3600450" cy="5399087"/>
            <a:chOff x="3492" y="702"/>
            <a:chExt cx="2268" cy="3401"/>
          </a:xfrm>
        </p:grpSpPr>
        <p:sp>
          <p:nvSpPr>
            <p:cNvPr id="132099" name="Rectangle 6"/>
            <p:cNvSpPr>
              <a:spLocks noChangeArrowheads="1"/>
            </p:cNvSpPr>
            <p:nvPr/>
          </p:nvSpPr>
          <p:spPr bwMode="auto">
            <a:xfrm>
              <a:off x="3492" y="702"/>
              <a:ext cx="1134" cy="1134"/>
            </a:xfrm>
            <a:prstGeom prst="rect">
              <a:avLst/>
            </a:prstGeom>
            <a:solidFill>
              <a:srgbClr val="DEE8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dirty="0"/>
            </a:p>
          </p:txBody>
        </p:sp>
        <p:sp>
          <p:nvSpPr>
            <p:cNvPr id="132100" name="Rectangle 7"/>
            <p:cNvSpPr>
              <a:spLocks noChangeArrowheads="1"/>
            </p:cNvSpPr>
            <p:nvPr/>
          </p:nvSpPr>
          <p:spPr bwMode="auto">
            <a:xfrm>
              <a:off x="4626" y="1836"/>
              <a:ext cx="1134" cy="1134"/>
            </a:xfrm>
            <a:prstGeom prst="rect">
              <a:avLst/>
            </a:prstGeom>
            <a:solidFill>
              <a:srgbClr val="C8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dirty="0"/>
            </a:p>
          </p:txBody>
        </p:sp>
        <p:sp>
          <p:nvSpPr>
            <p:cNvPr id="132101" name="Rectangle 8"/>
            <p:cNvSpPr>
              <a:spLocks noChangeArrowheads="1"/>
            </p:cNvSpPr>
            <p:nvPr/>
          </p:nvSpPr>
          <p:spPr bwMode="auto">
            <a:xfrm>
              <a:off x="3492" y="2969"/>
              <a:ext cx="1134" cy="1134"/>
            </a:xfrm>
            <a:prstGeom prst="rect">
              <a:avLst/>
            </a:prstGeom>
            <a:solidFill>
              <a:srgbClr val="DEE8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dirty="0"/>
            </a:p>
          </p:txBody>
        </p:sp>
      </p:grpSp>
      <p:sp>
        <p:nvSpPr>
          <p:cNvPr id="132102" name="Rectangle 3"/>
          <p:cNvSpPr>
            <a:spLocks noChangeArrowheads="1"/>
          </p:cNvSpPr>
          <p:nvPr/>
        </p:nvSpPr>
        <p:spPr bwMode="auto">
          <a:xfrm>
            <a:off x="323850" y="1322388"/>
            <a:ext cx="8596313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47675" indent="-447675" eaLnBrk="0" hangingPunct="0">
              <a:lnSpc>
                <a:spcPts val="2400"/>
              </a:lnSpc>
              <a:spcBef>
                <a:spcPct val="100000"/>
              </a:spcBef>
              <a:buClr>
                <a:schemeClr val="tx2"/>
              </a:buClr>
              <a:buSzPct val="75000"/>
              <a:buFont typeface="Arial" panose="020B0604020202020204" pitchFamily="34" charset="0"/>
              <a:buChar char="▌"/>
              <a:defRPr sz="21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lnSpc>
                <a:spcPts val="2400"/>
              </a:lnSpc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lnSpc>
                <a:spcPts val="2400"/>
              </a:lnSpc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lnSpc>
                <a:spcPts val="2400"/>
              </a:lnSpc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lnSpc>
                <a:spcPts val="2400"/>
              </a:lnSpc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SzTx/>
              <a:buFont typeface="Wingdings" panose="05000000000000000000" pitchFamily="2" charset="2"/>
              <a:buNone/>
            </a:pPr>
            <a:r>
              <a:rPr lang="en-GB" sz="2800" b="1" dirty="0" smtClean="0">
                <a:solidFill>
                  <a:schemeClr val="tx2"/>
                </a:solidFill>
                <a:ea typeface="굴림" panose="020B0600000101010101" pitchFamily="34" charset="-127"/>
              </a:rPr>
              <a:t>GAIA 1.x.x : An NJOY wrapper with QA</a:t>
            </a:r>
            <a:endParaRPr lang="fr-FR" sz="2800" b="1" dirty="0">
              <a:solidFill>
                <a:schemeClr val="tx2"/>
              </a:solidFill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805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/>
              <a:t>Making application libraries</a:t>
            </a:r>
            <a:endParaRPr lang="fr-FR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1879600"/>
            <a:ext cx="7715250" cy="4367213"/>
          </a:xfrm>
        </p:spPr>
        <p:txBody>
          <a:bodyPr/>
          <a:lstStyle/>
          <a:p>
            <a:r>
              <a:rPr lang="en-GB" dirty="0"/>
              <a:t>Before nuclear data can be used it needs to be processed</a:t>
            </a:r>
          </a:p>
          <a:p>
            <a:pPr lvl="1"/>
            <a:r>
              <a:rPr lang="en-GB" dirty="0"/>
              <a:t>Multiple tools exist: NJOY, PREPRO, AMPX</a:t>
            </a:r>
          </a:p>
          <a:p>
            <a:pPr lvl="1"/>
            <a:r>
              <a:rPr lang="en-GB" dirty="0"/>
              <a:t>Degrades data and renders it code dependent (CE versus MG, etc.)</a:t>
            </a:r>
          </a:p>
          <a:p>
            <a:r>
              <a:rPr lang="en-GB" dirty="0"/>
              <a:t>3 essential steps in preparing a library:</a:t>
            </a:r>
          </a:p>
          <a:p>
            <a:pPr lvl="1"/>
            <a:r>
              <a:rPr lang="en-US" dirty="0"/>
              <a:t>The library processing has been verified</a:t>
            </a:r>
          </a:p>
          <a:p>
            <a:pPr lvl="2"/>
            <a:r>
              <a:rPr lang="en-US" dirty="0"/>
              <a:t>NJOY processing path selection – justify and document everything</a:t>
            </a:r>
          </a:p>
          <a:p>
            <a:pPr lvl="2"/>
            <a:r>
              <a:rPr lang="en-US" dirty="0"/>
              <a:t>Examine NJOY output – understand everything and act accordingly</a:t>
            </a:r>
          </a:p>
          <a:p>
            <a:pPr lvl="2"/>
            <a:r>
              <a:rPr lang="en-US" dirty="0"/>
              <a:t>Perform other necessary tests – act accordingly</a:t>
            </a:r>
          </a:p>
          <a:p>
            <a:pPr lvl="1"/>
            <a:r>
              <a:rPr lang="en-GB" dirty="0"/>
              <a:t>The library needs to be validated for use</a:t>
            </a:r>
          </a:p>
          <a:p>
            <a:pPr lvl="1"/>
            <a:r>
              <a:rPr lang="en-GB" dirty="0"/>
              <a:t>Everything needs to be documented</a:t>
            </a:r>
          </a:p>
          <a:p>
            <a:pPr lvl="2"/>
            <a:r>
              <a:rPr lang="en-US" dirty="0"/>
              <a:t>NJOY is not a black box and should not be treated as such!</a:t>
            </a:r>
            <a:endParaRPr lang="en-GB" dirty="0" smtClean="0"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Processing path in GAIA 1.x.x</a:t>
            </a:r>
            <a:endParaRPr lang="fr-FR" dirty="0" smtClean="0"/>
          </a:p>
        </p:txBody>
      </p:sp>
      <p:pic>
        <p:nvPicPr>
          <p:cNvPr id="1843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1619250"/>
            <a:ext cx="8286750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49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Processing path in GAIA </a:t>
            </a:r>
            <a:r>
              <a:rPr lang="en-GB" dirty="0" smtClean="0"/>
              <a:t>1.0.0x</a:t>
            </a:r>
            <a:endParaRPr lang="fr-FR" dirty="0" smtClean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52426" y="1403349"/>
            <a:ext cx="4344987" cy="500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100" dirty="0" err="1">
                <a:latin typeface="Courier New" panose="02070309020205020404" pitchFamily="49" charset="0"/>
              </a:rPr>
              <a:t>moder</a:t>
            </a:r>
            <a:endParaRPr lang="en-US" sz="1100" dirty="0">
              <a:latin typeface="Courier New" panose="02070309020205020404" pitchFamily="49" charset="0"/>
            </a:endParaRPr>
          </a:p>
          <a:p>
            <a:r>
              <a:rPr lang="en-US" sz="1100" dirty="0">
                <a:latin typeface="Courier New" panose="02070309020205020404" pitchFamily="49" charset="0"/>
              </a:rPr>
              <a:t>20 -25</a:t>
            </a:r>
          </a:p>
          <a:p>
            <a:r>
              <a:rPr lang="en-US" sz="1100" dirty="0" err="1">
                <a:latin typeface="Courier New" panose="02070309020205020404" pitchFamily="49" charset="0"/>
              </a:rPr>
              <a:t>reconr</a:t>
            </a:r>
            <a:endParaRPr lang="en-US" sz="1100" dirty="0">
              <a:latin typeface="Courier New" panose="02070309020205020404" pitchFamily="49" charset="0"/>
            </a:endParaRPr>
          </a:p>
          <a:p>
            <a:r>
              <a:rPr lang="en-US" sz="1100" dirty="0">
                <a:latin typeface="Courier New" panose="02070309020205020404" pitchFamily="49" charset="0"/>
              </a:rPr>
              <a:t>-25 -21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'AM241 - 293.6 K - JENDL 4.0 (NJOY 99.259)'/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9543 0 0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0.001 0 0.01 5e-08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0 /</a:t>
            </a:r>
          </a:p>
          <a:p>
            <a:r>
              <a:rPr lang="en-US" sz="1100" dirty="0" err="1">
                <a:latin typeface="Courier New" panose="02070309020205020404" pitchFamily="49" charset="0"/>
              </a:rPr>
              <a:t>broadr</a:t>
            </a:r>
            <a:endParaRPr lang="en-US" sz="1100" dirty="0">
              <a:latin typeface="Courier New" panose="02070309020205020404" pitchFamily="49" charset="0"/>
            </a:endParaRPr>
          </a:p>
          <a:p>
            <a:r>
              <a:rPr lang="en-US" sz="1100" dirty="0">
                <a:latin typeface="Courier New" panose="02070309020205020404" pitchFamily="49" charset="0"/>
              </a:rPr>
              <a:t>-25 -21 -22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9543 1 0 0 0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0.001 1e+06 0.01 5e-08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293.6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0 /</a:t>
            </a:r>
          </a:p>
          <a:p>
            <a:r>
              <a:rPr lang="en-US" sz="1100" dirty="0" err="1">
                <a:latin typeface="Courier New" panose="02070309020205020404" pitchFamily="49" charset="0"/>
              </a:rPr>
              <a:t>moder</a:t>
            </a:r>
            <a:endParaRPr lang="en-US" sz="1100" dirty="0">
              <a:latin typeface="Courier New" panose="02070309020205020404" pitchFamily="49" charset="0"/>
            </a:endParaRPr>
          </a:p>
          <a:p>
            <a:r>
              <a:rPr lang="en-US" sz="1100" dirty="0">
                <a:latin typeface="Courier New" panose="02070309020205020404" pitchFamily="49" charset="0"/>
              </a:rPr>
              <a:t>-22 30</a:t>
            </a:r>
          </a:p>
          <a:p>
            <a:r>
              <a:rPr lang="en-US" sz="1100" dirty="0" err="1">
                <a:latin typeface="Courier New" panose="02070309020205020404" pitchFamily="49" charset="0"/>
              </a:rPr>
              <a:t>heatr</a:t>
            </a:r>
            <a:endParaRPr lang="en-US" sz="1100" dirty="0">
              <a:latin typeface="Courier New" panose="02070309020205020404" pitchFamily="49" charset="0"/>
            </a:endParaRPr>
          </a:p>
          <a:p>
            <a:r>
              <a:rPr lang="en-US" sz="1100" dirty="0">
                <a:latin typeface="Courier New" panose="02070309020205020404" pitchFamily="49" charset="0"/>
              </a:rPr>
              <a:t>-25 -22 -21 /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9543 5 0 0 0 0 /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302 318 402 442 444 /</a:t>
            </a:r>
          </a:p>
          <a:p>
            <a:r>
              <a:rPr lang="en-US" sz="1100" dirty="0" err="1">
                <a:latin typeface="Courier New" panose="02070309020205020404" pitchFamily="49" charset="0"/>
              </a:rPr>
              <a:t>heatr</a:t>
            </a:r>
            <a:endParaRPr lang="en-US" sz="1100" dirty="0">
              <a:latin typeface="Courier New" panose="02070309020205020404" pitchFamily="49" charset="0"/>
            </a:endParaRPr>
          </a:p>
          <a:p>
            <a:r>
              <a:rPr lang="en-US" sz="1100" dirty="0">
                <a:latin typeface="Courier New" panose="02070309020205020404" pitchFamily="49" charset="0"/>
              </a:rPr>
              <a:t>-25 -22 -23 /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9543 6 0 1 0 2 /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302 303 318 402 442 444 /</a:t>
            </a:r>
          </a:p>
          <a:p>
            <a:r>
              <a:rPr lang="en-US" sz="1100" dirty="0" err="1">
                <a:latin typeface="Courier New" panose="02070309020205020404" pitchFamily="49" charset="0"/>
              </a:rPr>
              <a:t>thermr</a:t>
            </a:r>
            <a:endParaRPr lang="en-US" sz="1100" dirty="0">
              <a:latin typeface="Courier New" panose="02070309020205020404" pitchFamily="49" charset="0"/>
            </a:endParaRPr>
          </a:p>
          <a:p>
            <a:r>
              <a:rPr lang="en-US" sz="1100" dirty="0">
                <a:latin typeface="Courier New" panose="02070309020205020404" pitchFamily="49" charset="0"/>
              </a:rPr>
              <a:t>0 -21 -22 /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0 9543 16 1 1 0 1 221 2 /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293.6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0.001 </a:t>
            </a:r>
            <a:r>
              <a:rPr lang="en-US" sz="1100" dirty="0" smtClean="0">
                <a:latin typeface="Courier New" panose="02070309020205020404" pitchFamily="49" charset="0"/>
              </a:rPr>
              <a:t>5.0</a:t>
            </a:r>
            <a:endParaRPr lang="en-US" sz="1100" dirty="0">
              <a:latin typeface="Courier New" panose="02070309020205020404" pitchFamily="49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799013" y="1403349"/>
            <a:ext cx="4344987" cy="500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100" dirty="0" err="1" smtClean="0">
                <a:latin typeface="Courier New" panose="02070309020205020404" pitchFamily="49" charset="0"/>
              </a:rPr>
              <a:t>gaspr</a:t>
            </a:r>
            <a:endParaRPr lang="en-US" sz="1100" dirty="0">
              <a:latin typeface="Courier New" panose="02070309020205020404" pitchFamily="49" charset="0"/>
            </a:endParaRPr>
          </a:p>
          <a:p>
            <a:r>
              <a:rPr lang="en-US" sz="1100" dirty="0">
                <a:latin typeface="Courier New" panose="02070309020205020404" pitchFamily="49" charset="0"/>
              </a:rPr>
              <a:t>-25 -22 -21  /</a:t>
            </a:r>
          </a:p>
          <a:p>
            <a:r>
              <a:rPr lang="en-US" sz="1100" dirty="0" err="1">
                <a:latin typeface="Courier New" panose="02070309020205020404" pitchFamily="49" charset="0"/>
              </a:rPr>
              <a:t>unresr</a:t>
            </a:r>
            <a:endParaRPr lang="en-US" sz="1100" dirty="0">
              <a:latin typeface="Courier New" panose="02070309020205020404" pitchFamily="49" charset="0"/>
            </a:endParaRPr>
          </a:p>
          <a:p>
            <a:r>
              <a:rPr lang="en-US" sz="1100" dirty="0">
                <a:latin typeface="Courier New" panose="02070309020205020404" pitchFamily="49" charset="0"/>
              </a:rPr>
              <a:t>-25 -21 -22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9543 1 9 1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293.6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1e+10 1e+8 1e+6 1e+4 1e+3 3e+2 1e+2 3e+1 1e+1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0 /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purr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-25 -22 -21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9543 1 9 20 64 1 0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293.6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1e+10 1e+8 1e+6 1e+4 1e+3 3e+2 1e+2 3e+1 1e+1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0 /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acer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-25 -21 0 40 41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1 0 1 .02 /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'AM241 - 293.6 K - JENDL 4.0 (NJOY 99.259)'/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9543 293.6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1 1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/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acer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0 40 42 40 41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7 1 1 -1 /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'AM241 - 293.6 K - JENDL 4.0 (NJOY 99.259)'/</a:t>
            </a:r>
          </a:p>
          <a:p>
            <a:r>
              <a:rPr lang="en-US" sz="1100" dirty="0" err="1">
                <a:latin typeface="Courier New" panose="02070309020205020404" pitchFamily="49" charset="0"/>
              </a:rPr>
              <a:t>viewr</a:t>
            </a:r>
            <a:endParaRPr lang="en-US" sz="1100" dirty="0">
              <a:latin typeface="Courier New" panose="02070309020205020404" pitchFamily="49" charset="0"/>
            </a:endParaRPr>
          </a:p>
          <a:p>
            <a:r>
              <a:rPr lang="en-US" sz="1100" dirty="0">
                <a:latin typeface="Courier New" panose="02070309020205020404" pitchFamily="49" charset="0"/>
              </a:rPr>
              <a:t>42 43</a:t>
            </a:r>
          </a:p>
          <a:p>
            <a:r>
              <a:rPr lang="en-US" sz="1100" dirty="0">
                <a:latin typeface="Courier New" panose="02070309020205020404" pitchFamily="49" charset="0"/>
              </a:rPr>
              <a:t>stop</a:t>
            </a:r>
          </a:p>
        </p:txBody>
      </p:sp>
    </p:spTree>
    <p:extLst>
      <p:ext uri="{BB962C8B-B14F-4D97-AF65-F5344CB8AC3E}">
        <p14:creationId xmlns:p14="http://schemas.microsoft.com/office/powerpoint/2010/main" val="212044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Library QA : NJOY output</a:t>
            </a:r>
            <a:endParaRPr lang="fr-FR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2000" y="1879600"/>
            <a:ext cx="7872412" cy="4367213"/>
          </a:xfrm>
        </p:spPr>
        <p:txBody>
          <a:bodyPr/>
          <a:lstStyle/>
          <a:p>
            <a:r>
              <a:rPr lang="en-US" dirty="0"/>
              <a:t>An NJOY output file contains a wealth of useful information:</a:t>
            </a:r>
          </a:p>
          <a:p>
            <a:pPr lvl="1"/>
            <a:r>
              <a:rPr lang="en-US" dirty="0"/>
              <a:t>The RECONR resonance reconstruction error estimation</a:t>
            </a:r>
          </a:p>
          <a:p>
            <a:pPr lvl="1"/>
            <a:r>
              <a:rPr lang="en-US" dirty="0"/>
              <a:t>Various messages or errors to inform the user of certain situations</a:t>
            </a:r>
          </a:p>
          <a:p>
            <a:pPr lvl="1"/>
            <a:r>
              <a:rPr lang="en-US" dirty="0"/>
              <a:t>Output from the HEATR run for kinematic checks</a:t>
            </a:r>
          </a:p>
          <a:p>
            <a:pPr lvl="1"/>
            <a:r>
              <a:rPr lang="en-US" dirty="0"/>
              <a:t>Data from UNRESR that can be used to check results from PURR</a:t>
            </a:r>
          </a:p>
          <a:p>
            <a:pPr lvl="1"/>
            <a:r>
              <a:rPr lang="en-US" dirty="0"/>
              <a:t>And last but not least: the ACE consistency </a:t>
            </a:r>
            <a:r>
              <a:rPr lang="en-US" dirty="0" smtClean="0"/>
              <a:t>checks</a:t>
            </a:r>
          </a:p>
          <a:p>
            <a:r>
              <a:rPr lang="en-US" dirty="0"/>
              <a:t>It is important to understand everything and act accordingly when a problem is detected.</a:t>
            </a:r>
          </a:p>
          <a:p>
            <a:endParaRPr lang="en-US" dirty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5102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Modèle par défaut">
  <a:themeElements>
    <a:clrScheme name="Modèle par défaut 1">
      <a:dk1>
        <a:srgbClr val="000000"/>
      </a:dk1>
      <a:lt1>
        <a:srgbClr val="FFFFFF"/>
      </a:lt1>
      <a:dk2>
        <a:srgbClr val="5793C9"/>
      </a:dk2>
      <a:lt2>
        <a:srgbClr val="808080"/>
      </a:lt2>
      <a:accent1>
        <a:srgbClr val="91B1D9"/>
      </a:accent1>
      <a:accent2>
        <a:srgbClr val="E63D4D"/>
      </a:accent2>
      <a:accent3>
        <a:srgbClr val="FFFFFF"/>
      </a:accent3>
      <a:accent4>
        <a:srgbClr val="000000"/>
      </a:accent4>
      <a:accent5>
        <a:srgbClr val="C7D5E9"/>
      </a:accent5>
      <a:accent6>
        <a:srgbClr val="D03645"/>
      </a:accent6>
      <a:hlink>
        <a:srgbClr val="009999"/>
      </a:hlink>
      <a:folHlink>
        <a:srgbClr val="99CC00"/>
      </a:folHlink>
    </a:clrScheme>
    <a:fontScheme name="Modèle par défau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5793C9"/>
        </a:dk2>
        <a:lt2>
          <a:srgbClr val="808080"/>
        </a:lt2>
        <a:accent1>
          <a:srgbClr val="91B1D9"/>
        </a:accent1>
        <a:accent2>
          <a:srgbClr val="E63D4D"/>
        </a:accent2>
        <a:accent3>
          <a:srgbClr val="FFFFFF"/>
        </a:accent3>
        <a:accent4>
          <a:srgbClr val="000000"/>
        </a:accent4>
        <a:accent5>
          <a:srgbClr val="C7D5E9"/>
        </a:accent5>
        <a:accent6>
          <a:srgbClr val="D03645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7992</TotalTime>
  <Words>1259</Words>
  <Application>Microsoft Office PowerPoint</Application>
  <PresentationFormat>On-screen Show (4:3)</PresentationFormat>
  <Paragraphs>226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굴림</vt:lpstr>
      <vt:lpstr>ＭＳ Ｐゴシック</vt:lpstr>
      <vt:lpstr>Arial</vt:lpstr>
      <vt:lpstr>Courier New</vt:lpstr>
      <vt:lpstr>Symbol</vt:lpstr>
      <vt:lpstr>Times New Roman</vt:lpstr>
      <vt:lpstr>Trebuchet MS</vt:lpstr>
      <vt:lpstr>Wingdings</vt:lpstr>
      <vt:lpstr>7_Modèle par défaut</vt:lpstr>
      <vt:lpstr>GAIA : Nuclear data processing for transport and criticality safety calculations at IRSN</vt:lpstr>
      <vt:lpstr>Outline</vt:lpstr>
      <vt:lpstr>Validation of neutronic simulations</vt:lpstr>
      <vt:lpstr>Nuclear data processing using GAIA</vt:lpstr>
      <vt:lpstr>PowerPoint Presentation</vt:lpstr>
      <vt:lpstr>Making application libraries</vt:lpstr>
      <vt:lpstr>Processing path in GAIA 1.x.x</vt:lpstr>
      <vt:lpstr>Processing path in GAIA 1.0.0x</vt:lpstr>
      <vt:lpstr>Library QA : NJOY output</vt:lpstr>
      <vt:lpstr>Library QA : NJOY output</vt:lpstr>
      <vt:lpstr>Library QA : NJOY output</vt:lpstr>
      <vt:lpstr>Library QA : ACER consistency tests</vt:lpstr>
      <vt:lpstr>PowerPoint Presentation</vt:lpstr>
      <vt:lpstr>Objectives</vt:lpstr>
      <vt:lpstr>Using GAIA as a standalone tool</vt:lpstr>
      <vt:lpstr>Using GAIA inside other software</vt:lpstr>
      <vt:lpstr>GAIA features</vt:lpstr>
      <vt:lpstr>GAIA features</vt:lpstr>
      <vt:lpstr>GAIA features</vt:lpstr>
      <vt:lpstr>GAIA features</vt:lpstr>
      <vt:lpstr>Application</vt:lpstr>
      <vt:lpstr>Application</vt:lpstr>
    </vt:vector>
  </TitlesOfParts>
  <Company>TROISCUBE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TRAN</dc:creator>
  <cp:lastModifiedBy>Microsoft account</cp:lastModifiedBy>
  <cp:revision>274</cp:revision>
  <dcterms:created xsi:type="dcterms:W3CDTF">2008-02-07T10:11:41Z</dcterms:created>
  <dcterms:modified xsi:type="dcterms:W3CDTF">2015-10-06T12:41:17Z</dcterms:modified>
</cp:coreProperties>
</file>