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7" r:id="rId3"/>
    <p:sldId id="298" r:id="rId4"/>
    <p:sldId id="299" r:id="rId5"/>
    <p:sldId id="300" r:id="rId6"/>
    <p:sldId id="306" r:id="rId7"/>
    <p:sldId id="307" r:id="rId8"/>
    <p:sldId id="302" r:id="rId9"/>
    <p:sldId id="303" r:id="rId10"/>
    <p:sldId id="304" r:id="rId11"/>
    <p:sldId id="305" r:id="rId12"/>
    <p:sldId id="311" r:id="rId13"/>
    <p:sldId id="308" r:id="rId14"/>
    <p:sldId id="309" r:id="rId15"/>
    <p:sldId id="314" r:id="rId16"/>
    <p:sldId id="312" r:id="rId17"/>
    <p:sldId id="313" r:id="rId18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1AC"/>
    <a:srgbClr val="EA1685"/>
    <a:srgbClr val="3333FF"/>
    <a:srgbClr val="008000"/>
    <a:srgbClr val="D76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41" autoAdjust="0"/>
  </p:normalViewPr>
  <p:slideViewPr>
    <p:cSldViewPr>
      <p:cViewPr>
        <p:scale>
          <a:sx n="75" d="100"/>
          <a:sy n="75" d="100"/>
        </p:scale>
        <p:origin x="-258" y="13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145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5723E-FACD-40E5-9D73-514DBAC2280C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656A9-73ED-4FCC-AA8B-3BCBDCF62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10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013-A9AC-490D-9714-A4613169BCED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D67B-D70B-4124-85D8-96CE419457DB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2616-6071-4802-9756-87F1A447940F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182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717C-FB7D-4113-A9C3-C83423C155B7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A2D-72B5-4FE4-B899-652322D8F849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4275-238F-4C3C-8687-EA6B628EA029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07BC-7491-4DD1-9063-97902A365A76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BAAD-2C31-4339-A09D-5D2931CD963A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F4C-C80A-4B0B-A65E-BE387D656CAE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2D89-4231-4225-8C34-2EB3E42AF5C2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A813-1242-464D-8141-0453160AF033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A7F81A-48F3-484E-9F81-32432F18D0AD}" type="datetime1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3264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9" name="Picture 12" descr="JAEAロゴ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4411" y="43812"/>
            <a:ext cx="721016" cy="31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206680" cy="1927225"/>
          </a:xfrm>
        </p:spPr>
        <p:txBody>
          <a:bodyPr>
            <a:normAutofit/>
          </a:bodyPr>
          <a:lstStyle/>
          <a:p>
            <a:r>
              <a:rPr kumimoji="1" lang="en-US" altLang="ja-JP" sz="4000" cap="none" dirty="0" smtClean="0"/>
              <a:t>C</a:t>
            </a:r>
            <a:r>
              <a:rPr kumimoji="1" lang="en-US" altLang="ja-JP" sz="4000" cap="none" dirty="0" smtClean="0">
                <a:latin typeface="+mn-lt"/>
              </a:rPr>
              <a:t>urrent nuclear data processing status of</a:t>
            </a:r>
            <a:r>
              <a:rPr kumimoji="1" lang="en-US" altLang="ja-JP" sz="4000" cap="none" dirty="0" smtClean="0"/>
              <a:t> JAEA</a:t>
            </a:r>
            <a:endParaRPr kumimoji="1" lang="ja-JP" altLang="en-US" sz="4000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3648" y="35052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JAEA</a:t>
            </a:r>
          </a:p>
          <a:p>
            <a:pPr algn="r"/>
            <a:r>
              <a:rPr kumimoji="1" lang="en-US" altLang="ja-JP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Research Group for Reactor Physics and Standard Nuclear Code System</a:t>
            </a:r>
          </a:p>
          <a:p>
            <a:pPr algn="r"/>
            <a:r>
              <a:rPr lang="en-US" altLang="ja-JP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Kenichi Tada</a:t>
            </a:r>
            <a:endParaRPr kumimoji="1" lang="ja-JP" alt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27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66192"/>
            <a:ext cx="8686800" cy="990600"/>
          </a:xfrm>
        </p:spPr>
        <p:txBody>
          <a:bodyPr>
            <a:no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US" altLang="ja-JP" sz="2800" dirty="0"/>
              <a:t>Q7 </a:t>
            </a:r>
            <a:r>
              <a:rPr lang="en-US" altLang="ja-JP" sz="2800" dirty="0" smtClean="0"/>
              <a:t>Which </a:t>
            </a:r>
            <a:r>
              <a:rPr lang="en-US" altLang="ja-JP" sz="2800" dirty="0"/>
              <a:t>in your opinion are the data processing modules of highest priority that are not available as open-source software?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r>
              <a:rPr kumimoji="1" lang="en-US" altLang="ja-JP" dirty="0" smtClean="0"/>
              <a:t>None</a:t>
            </a:r>
          </a:p>
          <a:p>
            <a:pPr lvl="1"/>
            <a:r>
              <a:rPr kumimoji="1" lang="en-US" altLang="ja-JP" dirty="0" smtClean="0">
                <a:solidFill>
                  <a:schemeClr val="tx2"/>
                </a:solidFill>
              </a:rPr>
              <a:t>If the open-source software permits the modification of the source code</a:t>
            </a:r>
          </a:p>
          <a:p>
            <a:r>
              <a:rPr kumimoji="1" lang="en-US" altLang="ja-JP" dirty="0" smtClean="0"/>
              <a:t>Many neutron calculatio</a:t>
            </a:r>
            <a:r>
              <a:rPr lang="en-US" altLang="ja-JP" dirty="0" smtClean="0"/>
              <a:t>n code vendors add their own functions or use their original cross section data format</a:t>
            </a:r>
          </a:p>
          <a:p>
            <a:pPr lvl="1"/>
            <a:r>
              <a:rPr lang="en-US" altLang="ja-JP" dirty="0" smtClean="0"/>
              <a:t>These functions and data format are non-disclosure information</a:t>
            </a:r>
          </a:p>
          <a:p>
            <a:pPr lvl="1"/>
            <a:r>
              <a:rPr kumimoji="1" lang="en-US" altLang="ja-JP" dirty="0" smtClean="0">
                <a:solidFill>
                  <a:schemeClr val="tx2"/>
                </a:solidFill>
              </a:rPr>
              <a:t>The open-source software should be allowed the modification of the source code with no restriction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6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Requests </a:t>
            </a:r>
            <a:r>
              <a:rPr lang="en-US" altLang="ja-JP" dirty="0"/>
              <a:t>for New Nuclear Data Processing </a:t>
            </a:r>
            <a:r>
              <a:rPr lang="en-US" altLang="ja-JP" dirty="0" smtClean="0"/>
              <a:t>Code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altLang="ja-JP" dirty="0" smtClean="0"/>
              <a:t>For </a:t>
            </a:r>
            <a:r>
              <a:rPr lang="en-US" altLang="ja-JP" sz="2800" dirty="0" smtClean="0"/>
              <a:t>function</a:t>
            </a:r>
            <a:endParaRPr lang="en-US" altLang="ja-JP" dirty="0" smtClean="0"/>
          </a:p>
          <a:p>
            <a:pPr marL="457200" lvl="2"/>
            <a:r>
              <a:rPr lang="en-US" altLang="ja-JP" sz="2400" dirty="0"/>
              <a:t>Following the designation of the evaluated nuclear data </a:t>
            </a:r>
            <a:r>
              <a:rPr lang="en-US" altLang="ja-JP" sz="2400" dirty="0" smtClean="0"/>
              <a:t>library</a:t>
            </a:r>
          </a:p>
          <a:p>
            <a:pPr lvl="1"/>
            <a:r>
              <a:rPr kumimoji="1" lang="en-US" altLang="ja-JP" dirty="0" smtClean="0"/>
              <a:t>Enhancement of data outpu</a:t>
            </a:r>
            <a:r>
              <a:rPr lang="en-US" altLang="ja-JP" dirty="0" smtClean="0"/>
              <a:t>t tool</a:t>
            </a:r>
          </a:p>
          <a:p>
            <a:pPr lvl="3"/>
            <a:endParaRPr kumimoji="1" lang="en-US" altLang="ja-JP" dirty="0" smtClean="0"/>
          </a:p>
          <a:p>
            <a:r>
              <a:rPr lang="en-US" altLang="ja-JP" dirty="0" smtClean="0"/>
              <a:t>For processed data format</a:t>
            </a:r>
          </a:p>
          <a:p>
            <a:pPr lvl="1"/>
            <a:r>
              <a:rPr lang="en-US" altLang="ja-JP" dirty="0" smtClean="0"/>
              <a:t>Standardization </a:t>
            </a:r>
            <a:r>
              <a:rPr lang="en-US" altLang="ja-JP" dirty="0"/>
              <a:t>of cross section data format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Following the designation of the evaluated nuclear data library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When JENDL-4.0 is processed by NJOY99 code, some modu</a:t>
            </a:r>
            <a:r>
              <a:rPr lang="en-US" altLang="ja-JP" dirty="0" smtClean="0"/>
              <a:t>les process as unintended</a:t>
            </a:r>
          </a:p>
          <a:p>
            <a:pPr lvl="1"/>
            <a:r>
              <a:rPr kumimoji="1" lang="en-US" altLang="ja-JP" dirty="0" smtClean="0">
                <a:solidFill>
                  <a:schemeClr val="tx2"/>
                </a:solidFill>
              </a:rPr>
              <a:t>The Doppler broadening process is stopped at very low energy in some nuclei</a:t>
            </a:r>
          </a:p>
          <a:p>
            <a:pPr lvl="2"/>
            <a:r>
              <a:rPr kumimoji="1" lang="en-US" altLang="ja-JP" baseline="30000" dirty="0" smtClean="0"/>
              <a:t>235</a:t>
            </a:r>
            <a:r>
              <a:rPr kumimoji="1" lang="en-US" altLang="ja-JP" dirty="0" smtClean="0"/>
              <a:t>U, </a:t>
            </a:r>
            <a:r>
              <a:rPr kumimoji="1" lang="en-US" altLang="ja-JP" baseline="30000" dirty="0" smtClean="0"/>
              <a:t>64</a:t>
            </a:r>
            <a:r>
              <a:rPr kumimoji="1" lang="en-US" altLang="ja-JP" dirty="0" smtClean="0"/>
              <a:t>Zn, </a:t>
            </a:r>
            <a:r>
              <a:rPr kumimoji="1" lang="en-US" altLang="ja-JP" baseline="30000" dirty="0" smtClean="0"/>
              <a:t>57</a:t>
            </a:r>
            <a:r>
              <a:rPr kumimoji="1" lang="en-US" altLang="ja-JP" dirty="0" smtClean="0"/>
              <a:t>Fe, etc.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The thermal scattering low process ignores interpolation type written in the evaluated nuclear data library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Above unintended process is difficult to find</a:t>
            </a:r>
          </a:p>
          <a:p>
            <a:pPr lvl="1"/>
            <a:r>
              <a:rPr kumimoji="1" lang="en-US" altLang="ja-JP" dirty="0" smtClean="0">
                <a:solidFill>
                  <a:schemeClr val="tx2"/>
                </a:solidFill>
              </a:rPr>
              <a:t>It </a:t>
            </a:r>
            <a:r>
              <a:rPr lang="en-US" altLang="ja-JP" dirty="0">
                <a:solidFill>
                  <a:schemeClr val="tx2"/>
                </a:solidFill>
              </a:rPr>
              <a:t>is </a:t>
            </a:r>
            <a:r>
              <a:rPr lang="en-US" altLang="ja-JP" dirty="0" smtClean="0">
                <a:solidFill>
                  <a:schemeClr val="tx2"/>
                </a:solidFill>
              </a:rPr>
              <a:t>desirable to </a:t>
            </a:r>
            <a:r>
              <a:rPr kumimoji="1" lang="en-US" altLang="ja-JP" dirty="0" smtClean="0">
                <a:solidFill>
                  <a:schemeClr val="tx2"/>
                </a:solidFill>
              </a:rPr>
              <a:t>easily understand manual and warning message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Enhancement of data output </a:t>
            </a:r>
            <a:r>
              <a:rPr lang="en-US" altLang="ja-JP" dirty="0" smtClean="0"/>
              <a:t>tool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drawing tools are prepared</a:t>
            </a:r>
          </a:p>
          <a:p>
            <a:pPr lvl="1"/>
            <a:r>
              <a:rPr lang="en-US" altLang="ja-JP" dirty="0" smtClean="0"/>
              <a:t>NJOY99 code has VIEWR tool for drawing the processed data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Drawing tool is also used to compare the difference of the previous processed data</a:t>
            </a:r>
          </a:p>
          <a:p>
            <a:pPr lvl="1"/>
            <a:r>
              <a:rPr lang="en-US" altLang="ja-JP" dirty="0" smtClean="0"/>
              <a:t>The drawing tool only outputs the graph data</a:t>
            </a:r>
          </a:p>
          <a:p>
            <a:pPr lvl="2"/>
            <a:r>
              <a:rPr kumimoji="1" lang="en-US" altLang="ja-JP" dirty="0" smtClean="0">
                <a:solidFill>
                  <a:schemeClr val="tx2"/>
                </a:solidFill>
              </a:rPr>
              <a:t>The drawing tool doesn’t output the text data</a:t>
            </a:r>
          </a:p>
          <a:p>
            <a:pPr lvl="3"/>
            <a:endParaRPr kumimoji="1" lang="en-US" altLang="ja-JP" dirty="0" smtClean="0"/>
          </a:p>
          <a:p>
            <a:r>
              <a:rPr lang="en-US" altLang="ja-JP" dirty="0" smtClean="0"/>
              <a:t>Text data output tool is required </a:t>
            </a:r>
            <a:r>
              <a:rPr kumimoji="1" lang="en-US" altLang="ja-JP" dirty="0" smtClean="0"/>
              <a:t>to compare </a:t>
            </a:r>
            <a:r>
              <a:rPr lang="en-US" altLang="ja-JP" dirty="0" smtClean="0"/>
              <a:t>closely the</a:t>
            </a:r>
            <a:r>
              <a:rPr kumimoji="1" lang="en-US" altLang="ja-JP" dirty="0" smtClean="0"/>
              <a:t> difference by other programs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The </a:t>
            </a:r>
            <a:r>
              <a:rPr lang="en-US" altLang="ja-JP" dirty="0">
                <a:solidFill>
                  <a:schemeClr val="tx2"/>
                </a:solidFill>
              </a:rPr>
              <a:t>text data is appropriate </a:t>
            </a:r>
            <a:r>
              <a:rPr lang="en-US" altLang="ja-JP" dirty="0" smtClean="0">
                <a:solidFill>
                  <a:schemeClr val="tx2"/>
                </a:solidFill>
              </a:rPr>
              <a:t>to compare the difference using Excel, </a:t>
            </a:r>
            <a:r>
              <a:rPr lang="en-US" altLang="ja-JP" dirty="0" err="1" smtClean="0">
                <a:solidFill>
                  <a:schemeClr val="tx2"/>
                </a:solidFill>
              </a:rPr>
              <a:t>gnuplot</a:t>
            </a:r>
            <a:r>
              <a:rPr lang="en-US" altLang="ja-JP" dirty="0" smtClean="0">
                <a:solidFill>
                  <a:schemeClr val="tx2"/>
                </a:solidFill>
              </a:rPr>
              <a:t> or other programs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Standardization of cross section data </a:t>
            </a:r>
            <a:r>
              <a:rPr lang="en-US" altLang="ja-JP" dirty="0" smtClean="0"/>
              <a:t>format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184576"/>
          </a:xfrm>
        </p:spPr>
        <p:txBody>
          <a:bodyPr/>
          <a:lstStyle/>
          <a:p>
            <a:r>
              <a:rPr kumimoji="1" lang="en-US" altLang="ja-JP" dirty="0" smtClean="0"/>
              <a:t>NJOY99 and NJOY2012 codes make some original nuclear data formats</a:t>
            </a:r>
            <a:r>
              <a:rPr lang="ja-JP" altLang="en-US" dirty="0" smtClean="0"/>
              <a:t> </a:t>
            </a:r>
            <a:r>
              <a:rPr lang="en-US" altLang="ja-JP" dirty="0" smtClean="0"/>
              <a:t>(PENDF and GENDF)</a:t>
            </a:r>
          </a:p>
          <a:p>
            <a:pPr lvl="1"/>
            <a:r>
              <a:rPr kumimoji="1" lang="en-US" altLang="ja-JP" dirty="0" smtClean="0"/>
              <a:t>The explanation of these data formats is not found in the manual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The explanation of the intermediate and the final processed data format is desirable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lvl="4"/>
            <a:endParaRPr kumimoji="1" lang="en-US" altLang="ja-JP" dirty="0" smtClean="0"/>
          </a:p>
          <a:p>
            <a:r>
              <a:rPr lang="en-US" altLang="ja-JP" dirty="0" smtClean="0"/>
              <a:t>These processed data format should be standardized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The standardized processed data format is formulated  by the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GND project?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FRENDY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184576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The new nuclear data processing code of JAEA</a:t>
            </a: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kumimoji="1" lang="en-US" altLang="ja-JP" dirty="0" smtClean="0"/>
              <a:t>To fu</a:t>
            </a:r>
            <a:r>
              <a:rPr lang="en-US" altLang="ja-JP" dirty="0" smtClean="0"/>
              <a:t>lfill all requirements mentioned above, JAEA has started developing a new nuclear data processing code, FRENDY, in 2013</a:t>
            </a:r>
          </a:p>
          <a:p>
            <a:pPr lvl="3"/>
            <a:endParaRPr lang="en-US" altLang="ja-JP" dirty="0" smtClean="0"/>
          </a:p>
          <a:p>
            <a:r>
              <a:rPr kumimoji="1" lang="en-US" altLang="ja-JP" dirty="0" smtClean="0">
                <a:solidFill>
                  <a:schemeClr val="tx2"/>
                </a:solidFill>
              </a:rPr>
              <a:t>The details of FRENDY will </a:t>
            </a:r>
            <a:r>
              <a:rPr lang="en-US" altLang="ja-JP" dirty="0" smtClean="0">
                <a:solidFill>
                  <a:schemeClr val="tx2"/>
                </a:solidFill>
              </a:rPr>
              <a:t>be </a:t>
            </a:r>
            <a:r>
              <a:rPr kumimoji="1" lang="en-US" altLang="ja-JP" dirty="0" smtClean="0">
                <a:solidFill>
                  <a:schemeClr val="tx2"/>
                </a:solidFill>
              </a:rPr>
              <a:t>presented at ND2016</a:t>
            </a:r>
          </a:p>
          <a:p>
            <a:pPr lvl="1"/>
            <a:r>
              <a:rPr kumimoji="1" lang="en-US" altLang="ja-JP" dirty="0" smtClean="0"/>
              <a:t>11-16, September, 2016, Bruges Belgium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803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Answer of Questionnaire</a:t>
            </a:r>
          </a:p>
          <a:p>
            <a:pPr lvl="6"/>
            <a:endParaRPr lang="en-US" altLang="ja-JP" dirty="0" smtClean="0"/>
          </a:p>
          <a:p>
            <a:r>
              <a:rPr kumimoji="1" lang="en-US" altLang="ja-JP" dirty="0" smtClean="0"/>
              <a:t>Request for New Nuclear Data Processing Code</a:t>
            </a:r>
          </a:p>
          <a:p>
            <a:pPr lvl="1"/>
            <a:r>
              <a:rPr lang="en-US" altLang="ja-JP" dirty="0"/>
              <a:t>Following the designation of the evaluated nuclear data </a:t>
            </a:r>
            <a:r>
              <a:rPr lang="en-US" altLang="ja-JP" dirty="0" smtClean="0"/>
              <a:t>library</a:t>
            </a:r>
          </a:p>
          <a:p>
            <a:pPr lvl="1"/>
            <a:r>
              <a:rPr lang="en-US" altLang="ja-JP" dirty="0" smtClean="0"/>
              <a:t>Enhancement </a:t>
            </a:r>
            <a:r>
              <a:rPr lang="en-US" altLang="ja-JP" dirty="0"/>
              <a:t>of data output tool</a:t>
            </a:r>
          </a:p>
          <a:p>
            <a:pPr lvl="1"/>
            <a:r>
              <a:rPr lang="en-US" altLang="ja-JP" dirty="0" smtClean="0"/>
              <a:t>Standardization </a:t>
            </a:r>
            <a:r>
              <a:rPr lang="en-US" altLang="ja-JP" dirty="0"/>
              <a:t>of cross section data </a:t>
            </a:r>
            <a:r>
              <a:rPr lang="en-US" altLang="ja-JP" dirty="0" smtClean="0"/>
              <a:t>format</a:t>
            </a:r>
          </a:p>
          <a:p>
            <a:pPr lvl="6"/>
            <a:endParaRPr lang="en-US" altLang="ja-JP" dirty="0"/>
          </a:p>
          <a:p>
            <a:r>
              <a:rPr lang="en-US" altLang="ja-JP" smtClean="0"/>
              <a:t>Developing the new </a:t>
            </a:r>
            <a:r>
              <a:rPr lang="en-US" altLang="ja-JP" dirty="0" smtClean="0"/>
              <a:t>processing code, FRENDY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594" y="5622339"/>
            <a:ext cx="8136905" cy="830997"/>
          </a:xfrm>
          <a:prstGeom prst="rect">
            <a:avLst/>
          </a:prstGeom>
          <a:noFill/>
          <a:ln w="476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>
                <a:solidFill>
                  <a:schemeClr val="tx2"/>
                </a:solidFill>
              </a:rPr>
              <a:t>Thank you for your attention!!</a:t>
            </a:r>
            <a:endParaRPr kumimoji="1" lang="ja-JP" alt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Calculation of the </a:t>
            </a:r>
            <a:r>
              <a:rPr lang="en-US" altLang="ja-JP" dirty="0" smtClean="0"/>
              <a:t>arbitrary </a:t>
            </a:r>
            <a:r>
              <a:rPr lang="en-US" altLang="ja-JP" dirty="0"/>
              <a:t>temperature </a:t>
            </a:r>
            <a:r>
              <a:rPr lang="en-US" altLang="ja-JP" dirty="0" smtClean="0"/>
              <a:t>thermal scattering low (S(α,β)) data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evaluated nuclear data library only prepare  a few </a:t>
            </a:r>
            <a:r>
              <a:rPr lang="en-US" altLang="ja-JP" dirty="0"/>
              <a:t>temperature S(</a:t>
            </a:r>
            <a:r>
              <a:rPr lang="el-GR" altLang="ja-JP" dirty="0"/>
              <a:t>α,β</a:t>
            </a:r>
            <a:r>
              <a:rPr lang="el-GR" altLang="ja-JP" dirty="0" smtClean="0"/>
              <a:t>) </a:t>
            </a:r>
            <a:r>
              <a:rPr lang="en-US" altLang="ja-JP" dirty="0" smtClean="0"/>
              <a:t>data</a:t>
            </a:r>
          </a:p>
          <a:p>
            <a:pPr lvl="1"/>
            <a:r>
              <a:rPr lang="en-US" altLang="ja-JP" dirty="0" smtClean="0"/>
              <a:t>Users require the arbitrary </a:t>
            </a:r>
            <a:r>
              <a:rPr lang="en-US" altLang="ja-JP" dirty="0"/>
              <a:t>temperature S(</a:t>
            </a:r>
            <a:r>
              <a:rPr lang="el-GR" altLang="ja-JP" dirty="0"/>
              <a:t>α,β</a:t>
            </a:r>
            <a:r>
              <a:rPr lang="el-GR" altLang="ja-JP" dirty="0" smtClean="0"/>
              <a:t>)</a:t>
            </a:r>
            <a:r>
              <a:rPr lang="en-US" altLang="ja-JP" dirty="0" smtClean="0"/>
              <a:t> data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Though users also require the arbitrary material </a:t>
            </a:r>
            <a:r>
              <a:rPr lang="en-US" altLang="ja-JP" dirty="0">
                <a:solidFill>
                  <a:schemeClr val="tx2"/>
                </a:solidFill>
              </a:rPr>
              <a:t>S(α,β</a:t>
            </a:r>
            <a:r>
              <a:rPr lang="en-US" altLang="ja-JP" dirty="0" smtClean="0">
                <a:solidFill>
                  <a:schemeClr val="tx2"/>
                </a:solidFill>
              </a:rPr>
              <a:t>) data,       it will not be scope of this meeting</a:t>
            </a:r>
          </a:p>
          <a:p>
            <a:pPr lvl="2"/>
            <a:endParaRPr lang="en-US" altLang="ja-JP" dirty="0">
              <a:solidFill>
                <a:schemeClr val="tx2"/>
              </a:solidFill>
            </a:endParaRPr>
          </a:p>
          <a:p>
            <a:r>
              <a:rPr lang="en-US" altLang="ja-JP" dirty="0" smtClean="0"/>
              <a:t>Calculation function of the arbitrary temperature S(</a:t>
            </a:r>
            <a:r>
              <a:rPr lang="el-GR" altLang="ja-JP" dirty="0"/>
              <a:t>α,β</a:t>
            </a:r>
            <a:r>
              <a:rPr lang="en-US" altLang="ja-JP" dirty="0" smtClean="0"/>
              <a:t>) data is desirable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4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Answer of Questionnaire</a:t>
            </a:r>
          </a:p>
          <a:p>
            <a:r>
              <a:rPr kumimoji="1" lang="en-US" altLang="ja-JP" dirty="0" smtClean="0"/>
              <a:t>Request for New Nuclear Data Processing </a:t>
            </a:r>
            <a:r>
              <a:rPr kumimoji="1" lang="en-US" altLang="ja-JP" dirty="0" smtClean="0"/>
              <a:t>Code</a:t>
            </a:r>
          </a:p>
          <a:p>
            <a:r>
              <a:rPr lang="en-US" altLang="ja-JP" smtClean="0"/>
              <a:t>Other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8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15963" indent="-715963"/>
            <a:r>
              <a:rPr lang="en-US" altLang="ja-JP" dirty="0"/>
              <a:t>Q1 </a:t>
            </a:r>
            <a:r>
              <a:rPr lang="en-US" altLang="ja-JP" dirty="0" smtClean="0"/>
              <a:t>What </a:t>
            </a:r>
            <a:r>
              <a:rPr lang="en-US" altLang="ja-JP" dirty="0"/>
              <a:t>is the end purpose of your data processing activities?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JAEA develops many nuclear calculation codes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Deterministic code</a:t>
            </a:r>
          </a:p>
          <a:p>
            <a:pPr lvl="2"/>
            <a:r>
              <a:rPr lang="en-US" altLang="ja-JP" dirty="0" smtClean="0">
                <a:solidFill>
                  <a:srgbClr val="0070C0"/>
                </a:solidFill>
              </a:rPr>
              <a:t>SRAC (for thermal reactor), SLAROM-UF(for fast reactor)</a:t>
            </a: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Continuous energy Monte Carlo (MC) code</a:t>
            </a:r>
          </a:p>
          <a:p>
            <a:pPr lvl="2"/>
            <a:r>
              <a:rPr lang="en-US" altLang="ja-JP" dirty="0" smtClean="0">
                <a:solidFill>
                  <a:srgbClr val="00B050"/>
                </a:solidFill>
              </a:rPr>
              <a:t>MVP (for reactor calculation), PHITS (for shielding calculation)</a:t>
            </a:r>
          </a:p>
          <a:p>
            <a:r>
              <a:rPr lang="en-US" altLang="ja-JP" dirty="0" smtClean="0"/>
              <a:t>To distribute the cross section libraries for above nuclear calculation codes, JAEA uses the nuclear data processing code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Cross section libraries based on JENDL, ENDF/B and JEFF are prepared. 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8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15963" indent="-715963"/>
            <a:r>
              <a:rPr lang="en-US" altLang="ja-JP" dirty="0"/>
              <a:t>Q2 </a:t>
            </a:r>
            <a:r>
              <a:rPr lang="en-US" altLang="ja-JP" dirty="0" smtClean="0"/>
              <a:t>Which </a:t>
            </a:r>
            <a:r>
              <a:rPr lang="en-US" altLang="ja-JP" dirty="0"/>
              <a:t>application code uses your processed </a:t>
            </a:r>
            <a:r>
              <a:rPr lang="en-US" altLang="ja-JP" dirty="0" smtClean="0"/>
              <a:t>data?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18457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JAEA uses NJOY99 and PREPRO</a:t>
            </a:r>
            <a:r>
              <a:rPr lang="ja-JP" altLang="en-US" dirty="0"/>
              <a:t> </a:t>
            </a:r>
            <a:r>
              <a:rPr lang="en-US" altLang="ja-JP" dirty="0" smtClean="0"/>
              <a:t>codes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To </a:t>
            </a:r>
            <a:r>
              <a:rPr lang="en-US" altLang="ja-JP" dirty="0">
                <a:solidFill>
                  <a:schemeClr val="tx2"/>
                </a:solidFill>
              </a:rPr>
              <a:t>appropriately </a:t>
            </a:r>
            <a:r>
              <a:rPr lang="en-US" altLang="ja-JP" dirty="0" smtClean="0">
                <a:solidFill>
                  <a:schemeClr val="tx2"/>
                </a:solidFill>
              </a:rPr>
              <a:t>process JENDL, some modules must be modified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/>
              <a:t>NJOY2012 is also used for test processing</a:t>
            </a:r>
          </a:p>
          <a:p>
            <a:pPr lvl="1"/>
            <a:r>
              <a:rPr kumimoji="1" lang="en-US" altLang="ja-JP" dirty="0" smtClean="0">
                <a:solidFill>
                  <a:schemeClr val="tx2"/>
                </a:solidFill>
              </a:rPr>
              <a:t>NJOY2012 is not allowed to release the cross section library processed </a:t>
            </a:r>
            <a:r>
              <a:rPr lang="en-US" altLang="ja-JP" dirty="0" smtClean="0">
                <a:solidFill>
                  <a:schemeClr val="tx2"/>
                </a:solidFill>
              </a:rPr>
              <a:t>with </a:t>
            </a:r>
            <a:r>
              <a:rPr kumimoji="1" lang="en-US" altLang="ja-JP" dirty="0" smtClean="0">
                <a:solidFill>
                  <a:schemeClr val="tx2"/>
                </a:solidFill>
              </a:rPr>
              <a:t>modified code</a:t>
            </a:r>
          </a:p>
          <a:p>
            <a:pPr lvl="1"/>
            <a:r>
              <a:rPr lang="en-US" altLang="ja-JP" dirty="0" smtClean="0"/>
              <a:t>NJOY2012 </a:t>
            </a:r>
            <a:r>
              <a:rPr lang="en-US" altLang="ja-JP" dirty="0"/>
              <a:t>has still some bugs, which are not officially fixed soon as told </a:t>
            </a:r>
            <a:r>
              <a:rPr lang="en-US" altLang="ja-JP" dirty="0" smtClean="0"/>
              <a:t>and </a:t>
            </a:r>
            <a:r>
              <a:rPr lang="en-US" altLang="ja-JP" dirty="0"/>
              <a:t>we also modify </a:t>
            </a:r>
            <a:r>
              <a:rPr lang="en-US" altLang="ja-JP" dirty="0" smtClean="0"/>
              <a:t>NJOY2012 </a:t>
            </a:r>
            <a:r>
              <a:rPr lang="en-US" altLang="ja-JP" dirty="0"/>
              <a:t>for </a:t>
            </a:r>
            <a:r>
              <a:rPr lang="en-US" altLang="ja-JP" dirty="0" smtClean="0"/>
              <a:t>JENDL</a:t>
            </a:r>
            <a:endParaRPr lang="en-US" altLang="ja-JP" dirty="0"/>
          </a:p>
          <a:p>
            <a:pPr lvl="2"/>
            <a:r>
              <a:rPr lang="en-US" altLang="ja-JP" dirty="0">
                <a:solidFill>
                  <a:schemeClr val="tx2"/>
                </a:solidFill>
              </a:rPr>
              <a:t>For example, it took 1.5 year to update </a:t>
            </a:r>
            <a:r>
              <a:rPr lang="en-US" altLang="ja-JP" dirty="0" smtClean="0">
                <a:solidFill>
                  <a:schemeClr val="tx2"/>
                </a:solidFill>
              </a:rPr>
              <a:t>NJOY2012 </a:t>
            </a:r>
            <a:r>
              <a:rPr lang="en-US" altLang="ja-JP" dirty="0">
                <a:solidFill>
                  <a:schemeClr val="tx2"/>
                </a:solidFill>
              </a:rPr>
              <a:t>from patch 8 to patch </a:t>
            </a:r>
            <a:r>
              <a:rPr lang="en-US" altLang="ja-JP" dirty="0" smtClean="0">
                <a:solidFill>
                  <a:schemeClr val="tx2"/>
                </a:solidFill>
              </a:rPr>
              <a:t>50. </a:t>
            </a:r>
          </a:p>
          <a:p>
            <a:pPr lvl="1"/>
            <a:r>
              <a:rPr lang="en-US" altLang="ja-JP" dirty="0" smtClean="0"/>
              <a:t>For these reasons, It is difficult to make cross section libraries for publication</a:t>
            </a:r>
          </a:p>
          <a:p>
            <a:pPr marL="274320" lvl="1" indent="0">
              <a:buNone/>
            </a:pP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9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15963" indent="-715963"/>
            <a:r>
              <a:rPr lang="en-US" altLang="ja-JP" dirty="0"/>
              <a:t>Q3 </a:t>
            </a:r>
            <a:r>
              <a:rPr lang="en-US" altLang="ja-JP" dirty="0" smtClean="0"/>
              <a:t>What </a:t>
            </a:r>
            <a:r>
              <a:rPr lang="en-US" altLang="ja-JP" dirty="0"/>
              <a:t>is the processed data format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Deterministic code : Original data format</a:t>
            </a:r>
          </a:p>
          <a:p>
            <a:pPr lvl="1"/>
            <a:r>
              <a:rPr lang="en-US" altLang="ja-JP" dirty="0" smtClean="0"/>
              <a:t>SRAC            : 107 groups structure</a:t>
            </a:r>
          </a:p>
          <a:p>
            <a:pPr lvl="1"/>
            <a:r>
              <a:rPr lang="en-US" altLang="ja-JP" dirty="0" smtClean="0"/>
              <a:t>SLAROM-UF : 70, 175 and 900 groups structure</a:t>
            </a:r>
          </a:p>
          <a:p>
            <a:r>
              <a:rPr kumimoji="1" lang="en-US" altLang="ja-JP" dirty="0" smtClean="0">
                <a:solidFill>
                  <a:srgbClr val="00B050"/>
                </a:solidFill>
              </a:rPr>
              <a:t>Continuous energy MC code</a:t>
            </a:r>
          </a:p>
          <a:p>
            <a:pPr lvl="1"/>
            <a:r>
              <a:rPr kumimoji="1" lang="en-US" altLang="ja-JP" dirty="0" smtClean="0"/>
              <a:t>MVP    : Original data format</a:t>
            </a:r>
          </a:p>
          <a:p>
            <a:pPr lvl="1"/>
            <a:r>
              <a:rPr lang="en-US" altLang="ja-JP" dirty="0" smtClean="0"/>
              <a:t>PHITS : </a:t>
            </a:r>
            <a:r>
              <a:rPr kumimoji="1" lang="en-US" altLang="ja-JP" dirty="0" smtClean="0"/>
              <a:t>ACE format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7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750" indent="-539750"/>
            <a:r>
              <a:rPr lang="en-US" altLang="ja-JP" sz="2800" dirty="0"/>
              <a:t>Q4 </a:t>
            </a:r>
            <a:r>
              <a:rPr lang="en-US" altLang="ja-JP" sz="2800" dirty="0" smtClean="0"/>
              <a:t>What </a:t>
            </a:r>
            <a:r>
              <a:rPr lang="en-US" altLang="ja-JP" sz="2800" dirty="0"/>
              <a:t>are the characteristics of the group structure </a:t>
            </a:r>
            <a:r>
              <a:rPr lang="en-US" altLang="ja-JP" sz="2800" dirty="0" smtClean="0"/>
              <a:t>for </a:t>
            </a:r>
            <a:r>
              <a:rPr lang="en-US" altLang="ja-JP" sz="2800" dirty="0"/>
              <a:t>deterministic codes</a:t>
            </a:r>
            <a:r>
              <a:rPr lang="en-US" altLang="ja-JP" sz="2800" dirty="0" smtClean="0"/>
              <a:t>? (</a:t>
            </a:r>
            <a:r>
              <a:rPr lang="en-US" altLang="ja-JP" sz="2800" dirty="0" smtClean="0">
                <a:solidFill>
                  <a:srgbClr val="0070C0"/>
                </a:solidFill>
              </a:rPr>
              <a:t>for SRAC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Current SRAC code (107 groups)</a:t>
            </a:r>
          </a:p>
          <a:p>
            <a:pPr lvl="1"/>
            <a:r>
              <a:rPr lang="en-US" altLang="ja-JP" dirty="0" smtClean="0"/>
              <a:t>Fast group       : Equal lethargy width</a:t>
            </a:r>
          </a:p>
          <a:p>
            <a:pPr lvl="1"/>
            <a:r>
              <a:rPr kumimoji="1" lang="en-US" altLang="ja-JP" dirty="0" smtClean="0"/>
              <a:t>Thermal group : Finer than equal lethargy width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The detail concept of the group structure is unknown</a:t>
            </a:r>
          </a:p>
          <a:p>
            <a:pPr lvl="2"/>
            <a:r>
              <a:rPr lang="en-US" altLang="ja-JP" dirty="0" smtClean="0"/>
              <a:t>Developers were already retired</a:t>
            </a:r>
          </a:p>
          <a:p>
            <a:pPr lvl="6"/>
            <a:endParaRPr lang="en-US" altLang="ja-JP" dirty="0" smtClean="0"/>
          </a:p>
          <a:p>
            <a:r>
              <a:rPr kumimoji="1" lang="en-US" altLang="ja-JP" dirty="0" smtClean="0"/>
              <a:t>New SRAC code (200 groups)</a:t>
            </a:r>
          </a:p>
          <a:p>
            <a:pPr lvl="1"/>
            <a:r>
              <a:rPr kumimoji="1" lang="en-US" altLang="ja-JP" dirty="0" smtClean="0"/>
              <a:t>Similar to 172 groups </a:t>
            </a:r>
            <a:r>
              <a:rPr kumimoji="1" lang="en-US" altLang="ja-JP" dirty="0" smtClean="0">
                <a:solidFill>
                  <a:srgbClr val="00B050"/>
                </a:solidFill>
              </a:rPr>
              <a:t>XMAS</a:t>
            </a:r>
            <a:r>
              <a:rPr kumimoji="1" lang="en-US" altLang="ja-JP" dirty="0" smtClean="0"/>
              <a:t> energy groups structure</a:t>
            </a:r>
          </a:p>
          <a:p>
            <a:pPr lvl="1"/>
            <a:r>
              <a:rPr lang="en-US" altLang="ja-JP" dirty="0" smtClean="0"/>
              <a:t>Some energy boundaries are added</a:t>
            </a:r>
          </a:p>
          <a:p>
            <a:pPr lvl="2"/>
            <a:r>
              <a:rPr lang="en-US" altLang="ja-JP" dirty="0">
                <a:solidFill>
                  <a:schemeClr val="tx2"/>
                </a:solidFill>
              </a:rPr>
              <a:t>Iron cross section variation </a:t>
            </a:r>
            <a:r>
              <a:rPr lang="en-US" altLang="ja-JP" dirty="0" smtClean="0">
                <a:solidFill>
                  <a:schemeClr val="tx2"/>
                </a:solidFill>
              </a:rPr>
              <a:t>is appropriately treated</a:t>
            </a:r>
          </a:p>
          <a:p>
            <a:pPr lvl="2"/>
            <a:r>
              <a:rPr kumimoji="1" lang="en-US" altLang="ja-JP" dirty="0" smtClean="0">
                <a:solidFill>
                  <a:schemeClr val="tx2"/>
                </a:solidFill>
              </a:rPr>
              <a:t>To improve the prediction accuracy of the shielding calculation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1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99182"/>
            <a:ext cx="8686800" cy="990600"/>
          </a:xfrm>
        </p:spPr>
        <p:txBody>
          <a:bodyPr>
            <a:normAutofit/>
          </a:bodyPr>
          <a:lstStyle/>
          <a:p>
            <a:pPr marL="539750" indent="-539750"/>
            <a:r>
              <a:rPr lang="en-US" altLang="ja-JP" sz="2800" dirty="0"/>
              <a:t>Q4 </a:t>
            </a:r>
            <a:r>
              <a:rPr lang="en-US" altLang="ja-JP" sz="2800" dirty="0" smtClean="0"/>
              <a:t>What </a:t>
            </a:r>
            <a:r>
              <a:rPr lang="en-US" altLang="ja-JP" sz="2800" dirty="0"/>
              <a:t>are the characteristics of the group structure </a:t>
            </a:r>
            <a:r>
              <a:rPr lang="en-US" altLang="ja-JP" sz="2800" dirty="0" smtClean="0"/>
              <a:t>for </a:t>
            </a:r>
            <a:r>
              <a:rPr lang="en-US" altLang="ja-JP" sz="2800" dirty="0"/>
              <a:t>deterministic codes</a:t>
            </a:r>
            <a:r>
              <a:rPr lang="en-US" altLang="ja-JP" sz="2800" dirty="0" smtClean="0"/>
              <a:t>? (</a:t>
            </a:r>
            <a:r>
              <a:rPr lang="en-US" altLang="ja-JP" sz="2800" dirty="0" smtClean="0">
                <a:solidFill>
                  <a:srgbClr val="0070C0"/>
                </a:solidFill>
              </a:rPr>
              <a:t>for SLAROM-UF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70 groups structure</a:t>
            </a:r>
          </a:p>
          <a:p>
            <a:pPr lvl="1"/>
            <a:r>
              <a:rPr lang="en-US" altLang="ja-JP" dirty="0" smtClean="0"/>
              <a:t>Equal lethargy width</a:t>
            </a:r>
          </a:p>
          <a:p>
            <a:r>
              <a:rPr lang="en-US" altLang="ja-JP" dirty="0" smtClean="0"/>
              <a:t>175 groups structure</a:t>
            </a:r>
          </a:p>
          <a:p>
            <a:pPr lvl="1"/>
            <a:r>
              <a:rPr kumimoji="1" lang="en-US" altLang="ja-JP" dirty="0" smtClean="0"/>
              <a:t>Similar to 174 groups </a:t>
            </a:r>
            <a:r>
              <a:rPr kumimoji="1" lang="en-US" altLang="ja-JP" dirty="0" smtClean="0">
                <a:solidFill>
                  <a:srgbClr val="00B050"/>
                </a:solidFill>
              </a:rPr>
              <a:t>VITAMIN</a:t>
            </a:r>
            <a:r>
              <a:rPr kumimoji="1" lang="en-US" altLang="ja-JP" dirty="0" smtClean="0"/>
              <a:t> energy groups structure</a:t>
            </a:r>
          </a:p>
          <a:p>
            <a:pPr lvl="2"/>
            <a:r>
              <a:rPr lang="en-US" altLang="ja-JP" dirty="0" smtClean="0"/>
              <a:t>Add energy boundary at 12.84 MeV</a:t>
            </a:r>
          </a:p>
          <a:p>
            <a:r>
              <a:rPr kumimoji="1" lang="en-US" altLang="ja-JP" dirty="0" smtClean="0"/>
              <a:t>900 groups structure</a:t>
            </a:r>
          </a:p>
          <a:p>
            <a:pPr lvl="1"/>
            <a:r>
              <a:rPr kumimoji="1" lang="en-US" altLang="ja-JP" dirty="0" smtClean="0"/>
              <a:t>Equal lethargy width</a:t>
            </a:r>
          </a:p>
          <a:p>
            <a:pPr lvl="1"/>
            <a:r>
              <a:rPr lang="en-US" altLang="ja-JP" dirty="0" smtClean="0"/>
              <a:t>Considering the average lethargy increased by the elastic scattering of </a:t>
            </a:r>
            <a:r>
              <a:rPr lang="en-US" altLang="ja-JP" baseline="30000" dirty="0" smtClean="0"/>
              <a:t>238</a:t>
            </a:r>
            <a:r>
              <a:rPr lang="en-US" altLang="ja-JP" dirty="0" smtClean="0"/>
              <a:t>U</a:t>
            </a:r>
          </a:p>
          <a:p>
            <a:pPr lvl="2"/>
            <a:r>
              <a:rPr lang="en-US" altLang="ja-JP" dirty="0" smtClean="0"/>
              <a:t>Less than 50 </a:t>
            </a:r>
            <a:r>
              <a:rPr lang="en-US" altLang="ja-JP" dirty="0" err="1" smtClean="0"/>
              <a:t>keV</a:t>
            </a:r>
            <a:r>
              <a:rPr lang="en-US" altLang="ja-JP" dirty="0" smtClean="0"/>
              <a:t>    : lethargy width is 0.050-0.120</a:t>
            </a:r>
          </a:p>
          <a:p>
            <a:pPr lvl="2"/>
            <a:r>
              <a:rPr lang="en-US" altLang="ja-JP" dirty="0" smtClean="0"/>
              <a:t>Larger than 50 </a:t>
            </a:r>
            <a:r>
              <a:rPr lang="en-US" altLang="ja-JP" dirty="0" err="1" smtClean="0"/>
              <a:t>keV</a:t>
            </a:r>
            <a:r>
              <a:rPr lang="en-US" altLang="ja-JP" dirty="0" smtClean="0"/>
              <a:t> : lethargy width is 0.008</a:t>
            </a:r>
          </a:p>
          <a:p>
            <a:pPr lvl="3"/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15963" indent="-715963"/>
            <a:r>
              <a:rPr lang="en-US" altLang="ja-JP" dirty="0"/>
              <a:t>Q5 </a:t>
            </a:r>
            <a:r>
              <a:rPr lang="en-US" altLang="ja-JP" dirty="0" smtClean="0"/>
              <a:t>What </a:t>
            </a:r>
            <a:r>
              <a:rPr lang="en-US" altLang="ja-JP" dirty="0"/>
              <a:t>is the status of your data processing code?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Currently, JAEA uses NJOY99 and PREPRO codes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9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66192"/>
            <a:ext cx="8507288" cy="990600"/>
          </a:xfrm>
        </p:spPr>
        <p:txBody>
          <a:bodyPr>
            <a:noAutofit/>
          </a:bodyPr>
          <a:lstStyle/>
          <a:p>
            <a:pPr marL="539750" indent="-539750">
              <a:tabLst>
                <a:tab pos="539750" algn="l"/>
              </a:tabLst>
            </a:pPr>
            <a:r>
              <a:rPr lang="en-US" altLang="ja-JP" sz="2800" dirty="0"/>
              <a:t>Q6 </a:t>
            </a:r>
            <a:r>
              <a:rPr lang="en-US" altLang="ja-JP" sz="2800" dirty="0" smtClean="0"/>
              <a:t>If </a:t>
            </a:r>
            <a:r>
              <a:rPr lang="en-US" altLang="ja-JP" sz="2800" dirty="0"/>
              <a:t>enhancement of the open-source data processing capabilities is undertaken through the IAEA, are you willing to contribute your software?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r>
              <a:rPr kumimoji="1" lang="en-US" altLang="ja-JP" dirty="0" smtClean="0"/>
              <a:t>It is difficult to contribute the development of the open-source code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Contribution to the </a:t>
            </a:r>
            <a:r>
              <a:rPr lang="en-US" altLang="ja-JP" dirty="0">
                <a:solidFill>
                  <a:schemeClr val="tx2"/>
                </a:solidFill>
              </a:rPr>
              <a:t>open-source </a:t>
            </a:r>
            <a:r>
              <a:rPr lang="en-US" altLang="ja-JP" dirty="0" smtClean="0">
                <a:solidFill>
                  <a:schemeClr val="tx2"/>
                </a:solidFill>
              </a:rPr>
              <a:t>project may not be recognized as JAEA’s work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JAEA may not allow to collaborate on the open-</a:t>
            </a:r>
            <a:r>
              <a:rPr lang="en-US" altLang="ja-JP" dirty="0" err="1" smtClean="0">
                <a:solidFill>
                  <a:schemeClr val="tx2"/>
                </a:solidFill>
              </a:rPr>
              <a:t>souce</a:t>
            </a:r>
            <a:r>
              <a:rPr lang="en-US" altLang="ja-JP" dirty="0" smtClean="0">
                <a:solidFill>
                  <a:schemeClr val="tx2"/>
                </a:solidFill>
              </a:rPr>
              <a:t> project</a:t>
            </a:r>
          </a:p>
          <a:p>
            <a:r>
              <a:rPr lang="en-US" altLang="ja-JP" dirty="0"/>
              <a:t>We may contribute as </a:t>
            </a:r>
            <a:r>
              <a:rPr lang="en-US" altLang="ja-JP" dirty="0" smtClean="0"/>
              <a:t>a benchmark problem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Comparing the cross section data library</a:t>
            </a:r>
          </a:p>
          <a:p>
            <a:pPr lvl="1"/>
            <a:r>
              <a:rPr lang="en-US" altLang="ja-JP" dirty="0" smtClean="0"/>
              <a:t>Comparing the 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eff</a:t>
            </a:r>
            <a:r>
              <a:rPr lang="en-US" altLang="ja-JP" dirty="0" smtClean="0"/>
              <a:t> or reaction rate in some cases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3407</TotalTime>
  <Words>1014</Words>
  <Application>Microsoft Office PowerPoint</Application>
  <PresentationFormat>画面に合わせる (4:3)</PresentationFormat>
  <Paragraphs>139</Paragraphs>
  <Slides>17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クラリティ</vt:lpstr>
      <vt:lpstr>Current nuclear data processing status of JAEA</vt:lpstr>
      <vt:lpstr>Contents</vt:lpstr>
      <vt:lpstr>Q1 What is the end purpose of your data processing activities?</vt:lpstr>
      <vt:lpstr>Q2 Which application code uses your processed data?</vt:lpstr>
      <vt:lpstr>Q3 What is the processed data format?</vt:lpstr>
      <vt:lpstr>Q4 What are the characteristics of the group structure for deterministic codes? (for SRAC)</vt:lpstr>
      <vt:lpstr>Q4 What are the characteristics of the group structure for deterministic codes? (for SLAROM-UF)</vt:lpstr>
      <vt:lpstr>Q5 What is the status of your data processing code?</vt:lpstr>
      <vt:lpstr>Q6 If enhancement of the open-source data processing capabilities is undertaken through the IAEA, are you willing to contribute your software?</vt:lpstr>
      <vt:lpstr>Q7 Which in your opinion are the data processing modules of highest priority that are not available as open-source software?</vt:lpstr>
      <vt:lpstr>Requests for New Nuclear Data Processing Code</vt:lpstr>
      <vt:lpstr>Following the designation of the evaluated nuclear data library</vt:lpstr>
      <vt:lpstr>Enhancement of data output tool</vt:lpstr>
      <vt:lpstr>Standardization of cross section data format</vt:lpstr>
      <vt:lpstr>FRENDY</vt:lpstr>
      <vt:lpstr>Conclusion</vt:lpstr>
      <vt:lpstr>Calculation of the arbitrary temperature thermal scattering low (S(α,β))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K.Tada</dc:creator>
  <cp:lastModifiedBy>jaea</cp:lastModifiedBy>
  <cp:revision>325</cp:revision>
  <cp:lastPrinted>2015-09-30T04:25:48Z</cp:lastPrinted>
  <dcterms:created xsi:type="dcterms:W3CDTF">2014-02-14T07:45:18Z</dcterms:created>
  <dcterms:modified xsi:type="dcterms:W3CDTF">2015-10-05T07:25:15Z</dcterms:modified>
</cp:coreProperties>
</file>