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25"/>
  </p:notesMasterIdLst>
  <p:handoutMasterIdLst>
    <p:handoutMasterId r:id="rId26"/>
  </p:handoutMasterIdLst>
  <p:sldIdLst>
    <p:sldId id="493" r:id="rId3"/>
    <p:sldId id="562" r:id="rId4"/>
    <p:sldId id="564" r:id="rId5"/>
    <p:sldId id="565" r:id="rId6"/>
    <p:sldId id="566" r:id="rId7"/>
    <p:sldId id="582" r:id="rId8"/>
    <p:sldId id="567" r:id="rId9"/>
    <p:sldId id="568" r:id="rId10"/>
    <p:sldId id="583" r:id="rId11"/>
    <p:sldId id="569" r:id="rId12"/>
    <p:sldId id="570" r:id="rId13"/>
    <p:sldId id="571" r:id="rId14"/>
    <p:sldId id="576" r:id="rId15"/>
    <p:sldId id="577" r:id="rId16"/>
    <p:sldId id="578" r:id="rId17"/>
    <p:sldId id="579" r:id="rId18"/>
    <p:sldId id="580" r:id="rId19"/>
    <p:sldId id="572" r:id="rId20"/>
    <p:sldId id="574" r:id="rId21"/>
    <p:sldId id="581" r:id="rId22"/>
    <p:sldId id="584" r:id="rId23"/>
    <p:sldId id="575" r:id="rId24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EF8F3"/>
    <a:srgbClr val="0F4F97"/>
    <a:srgbClr val="F6CE86"/>
    <a:srgbClr val="AEF8E5"/>
    <a:srgbClr val="0A8464"/>
    <a:srgbClr val="0DB78A"/>
    <a:srgbClr val="D68F10"/>
    <a:srgbClr val="F1B13D"/>
    <a:srgbClr val="10D6A2"/>
    <a:srgbClr val="2DE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7" autoAdjust="0"/>
    <p:restoredTop sz="99855" autoAdjust="0"/>
  </p:normalViewPr>
  <p:slideViewPr>
    <p:cSldViewPr snapToGrid="0">
      <p:cViewPr varScale="1">
        <p:scale>
          <a:sx n="111" d="100"/>
          <a:sy n="111" d="100"/>
        </p:scale>
        <p:origin x="-848" y="-88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10/4/15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17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-??????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LLNL-PRES-XXXXXX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7"/>
            <a:ext cx="8229600" cy="524376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2103"/>
            <a:ext cx="3968496" cy="548611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832103"/>
            <a:ext cx="3968496" cy="548611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843051"/>
            <a:ext cx="3968496" cy="547516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854001"/>
            <a:ext cx="3968496" cy="5464220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502479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535325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0205"/>
            <a:ext cx="8229600" cy="550801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808114" y="6591164"/>
            <a:ext cx="772006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LLNL-PRES-</a:t>
            </a:r>
            <a:r>
              <a:rPr lang="en-US" sz="600" dirty="0" err="1" smtClean="0">
                <a:latin typeface="Arial"/>
                <a:cs typeface="Arial"/>
              </a:rPr>
              <a:t>xxxxxx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/>
          <a:p>
            <a:r>
              <a:rPr lang="en-US" sz="3200" dirty="0" smtClean="0"/>
              <a:t>Nuclear data processing with Fudge and GND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733684"/>
            <a:ext cx="6989027" cy="687735"/>
          </a:xfrm>
        </p:spPr>
        <p:txBody>
          <a:bodyPr/>
          <a:lstStyle/>
          <a:p>
            <a:pPr marL="0" indent="4763"/>
            <a:r>
              <a:rPr lang="en-US" dirty="0" smtClean="0">
                <a:cs typeface="Lucida Handwriting"/>
              </a:rPr>
              <a:t>Consultant’s Meeting on Data Processing Capabilities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7563" y="2606094"/>
            <a:ext cx="4184539" cy="454025"/>
          </a:xfrm>
          <a:prstGeom prst="rect">
            <a:avLst/>
          </a:prstGeom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en-US" sz="2000" dirty="0" smtClean="0">
                <a:latin typeface="Arial"/>
                <a:ea typeface="+mj-ea"/>
                <a:cs typeface="Arial"/>
              </a:rPr>
              <a:t>Caleb M Mattoon</a:t>
            </a:r>
            <a:endParaRPr kumimoji="0" lang="en-US" sz="2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57200" y="2462970"/>
            <a:ext cx="3776739" cy="3975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 smtClean="0">
                <a:latin typeface="Arial"/>
                <a:cs typeface="Lucida Handwriting"/>
              </a:rPr>
              <a:t>Tuesday October 6,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4004"/>
            <a:ext cx="8229600" cy="2505781"/>
          </a:xfrm>
        </p:spPr>
        <p:txBody>
          <a:bodyPr/>
          <a:lstStyle/>
          <a:p>
            <a:endParaRPr lang="en-US" dirty="0" smtClean="0"/>
          </a:p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Sample results compared to SIGMA1: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Doppler broadening provided by the module ‘</a:t>
            </a:r>
            <a:r>
              <a:rPr lang="en-US" sz="2400" dirty="0" err="1" smtClean="0"/>
              <a:t>crossSectionAdjustForHeatedTarget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pic>
        <p:nvPicPr>
          <p:cNvPr id="5" name="Picture 4" descr="Pu239_he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23" y="2700293"/>
            <a:ext cx="5159898" cy="4127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27" y="892471"/>
            <a:ext cx="773393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RS = </a:t>
            </a:r>
            <a:r>
              <a:rPr lang="en-US" dirty="0" err="1" smtClean="0">
                <a:latin typeface="Courier"/>
                <a:cs typeface="Courier"/>
              </a:rPr>
              <a:t>reactionSuite.readXML</a:t>
            </a:r>
            <a:r>
              <a:rPr lang="en-US" dirty="0" smtClean="0">
                <a:latin typeface="Courier"/>
                <a:cs typeface="Courier"/>
              </a:rPr>
              <a:t>(“n-094_Pu_239.gnd.xml”)</a:t>
            </a:r>
          </a:p>
          <a:p>
            <a:r>
              <a:rPr lang="en-US" dirty="0" err="1" smtClean="0">
                <a:latin typeface="Courier"/>
                <a:cs typeface="Courier"/>
              </a:rPr>
              <a:t>RS.reconstructResonances</a:t>
            </a:r>
            <a:r>
              <a:rPr lang="en-US" dirty="0" smtClean="0">
                <a:latin typeface="Courier"/>
                <a:cs typeface="Courier"/>
              </a:rPr>
              <a:t>( … )</a:t>
            </a:r>
          </a:p>
          <a:p>
            <a:r>
              <a:rPr lang="en-US" dirty="0" err="1" smtClean="0">
                <a:latin typeface="Courier"/>
                <a:cs typeface="Courier"/>
              </a:rPr>
              <a:t>fissionXS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RS.getReaction</a:t>
            </a:r>
            <a:r>
              <a:rPr lang="en-US" dirty="0" smtClean="0">
                <a:latin typeface="Courier"/>
                <a:cs typeface="Courier"/>
              </a:rPr>
              <a:t>(‘fission’).</a:t>
            </a:r>
            <a:r>
              <a:rPr lang="en-US" dirty="0" err="1" smtClean="0">
                <a:latin typeface="Courier"/>
                <a:cs typeface="Courier"/>
              </a:rPr>
              <a:t>crossSection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h</a:t>
            </a:r>
            <a:r>
              <a:rPr lang="en-US" dirty="0" smtClean="0">
                <a:latin typeface="Courier"/>
                <a:cs typeface="Courier"/>
              </a:rPr>
              <a:t>eated = </a:t>
            </a:r>
            <a:r>
              <a:rPr lang="en-US" dirty="0" err="1" smtClean="0">
                <a:latin typeface="Courier"/>
                <a:cs typeface="Courier"/>
              </a:rPr>
              <a:t>fissionXS.heat</a:t>
            </a:r>
            <a:r>
              <a:rPr lang="en-US" dirty="0" smtClean="0">
                <a:latin typeface="Courier"/>
                <a:cs typeface="Courier"/>
              </a:rPr>
              <a:t>( RS, ‘600 K’, ‘1e-8 </a:t>
            </a:r>
            <a:r>
              <a:rPr lang="en-US" dirty="0" err="1" smtClean="0">
                <a:latin typeface="Courier"/>
                <a:cs typeface="Courier"/>
              </a:rPr>
              <a:t>eV</a:t>
            </a:r>
            <a:r>
              <a:rPr lang="en-US" dirty="0" smtClean="0">
                <a:latin typeface="Courier"/>
                <a:cs typeface="Courier"/>
              </a:rPr>
              <a:t>’ )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4303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numericalFunctions</a:t>
            </a:r>
            <a:r>
              <a:rPr lang="en-US" dirty="0" smtClean="0"/>
              <a:t> capabilities:</a:t>
            </a:r>
          </a:p>
          <a:p>
            <a:pPr lvl="1"/>
            <a:r>
              <a:rPr lang="en-US" dirty="0" smtClean="0"/>
              <a:t>Add/subtract/multiply/divide 1-dimensional functions</a:t>
            </a:r>
          </a:p>
          <a:p>
            <a:pPr lvl="2"/>
            <a:r>
              <a:rPr lang="en-US" dirty="0" smtClean="0"/>
              <a:t>Automatically adds points to preserve user-specified accuracy when multiplying or dividing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Switch interpolations (adding points as necessary)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Integrate (grouping), convolute (Doppler broadening, </a:t>
            </a:r>
            <a:r>
              <a:rPr lang="en-US" dirty="0" err="1" smtClean="0"/>
              <a:t>Maxwellian</a:t>
            </a:r>
            <a:r>
              <a:rPr lang="en-US" dirty="0" smtClean="0"/>
              <a:t> averages)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Calculate moments (average energy/momentum deposition)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FUDGE uses c library ‘</a:t>
            </a:r>
            <a:r>
              <a:rPr lang="en-US" sz="2400" dirty="0" err="1" smtClean="0"/>
              <a:t>numericalFunctions</a:t>
            </a:r>
            <a:r>
              <a:rPr lang="en-US" sz="2400" dirty="0"/>
              <a:t>’ to handle 1-d XYs data and Legendre processing.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59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Produces transfer matrix for any reaction or decay product that has distributions specified</a:t>
            </a:r>
          </a:p>
          <a:p>
            <a:r>
              <a:rPr lang="en-US" dirty="0" smtClean="0"/>
              <a:t>Handles all distribution types available in ENDF-6</a:t>
            </a:r>
          </a:p>
          <a:p>
            <a:r>
              <a:rPr lang="en-US" dirty="0" smtClean="0"/>
              <a:t>Relativistic treatment for gammas (and other particles if requested by user)</a:t>
            </a:r>
          </a:p>
          <a:p>
            <a:endParaRPr lang="en-US" dirty="0"/>
          </a:p>
          <a:p>
            <a:r>
              <a:rPr lang="en-US" dirty="0" smtClean="0"/>
              <a:t>Results for neutron products have been tested against NJOY and AMPX: helped identify issues in all three codes</a:t>
            </a:r>
          </a:p>
          <a:p>
            <a:endParaRPr lang="en-US" dirty="0" smtClean="0"/>
          </a:p>
          <a:p>
            <a:r>
              <a:rPr lang="en-US" dirty="0" smtClean="0"/>
              <a:t>Future work: test outgoing gamma matrices against other codes, implement corrections for thermal </a:t>
            </a:r>
            <a:r>
              <a:rPr lang="en-US" dirty="0" err="1" smtClean="0"/>
              <a:t>upscattering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FUDGE </a:t>
            </a:r>
            <a:r>
              <a:rPr lang="en-US" sz="2400" dirty="0" smtClean="0"/>
              <a:t>uses </a:t>
            </a:r>
            <a:r>
              <a:rPr lang="en-US" sz="2400" dirty="0" err="1"/>
              <a:t>c</a:t>
            </a:r>
            <a:r>
              <a:rPr lang="en-US" sz="2400" dirty="0" err="1" smtClean="0"/>
              <a:t>++</a:t>
            </a:r>
            <a:r>
              <a:rPr lang="en-US" sz="2400" dirty="0" smtClean="0"/>
              <a:t> module ‘</a:t>
            </a:r>
            <a:r>
              <a:rPr lang="en-US" sz="2400" dirty="0" err="1" smtClean="0"/>
              <a:t>getTransferMatrix</a:t>
            </a:r>
            <a:r>
              <a:rPr lang="en-US" sz="2400" dirty="0" smtClean="0"/>
              <a:t>’ to generate deterministic transfer matrices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84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092"/>
            <a:ext cx="8229600" cy="535325"/>
          </a:xfrm>
        </p:spPr>
        <p:txBody>
          <a:bodyPr/>
          <a:lstStyle/>
          <a:p>
            <a:r>
              <a:rPr lang="en-US" sz="2800" dirty="0" smtClean="0"/>
              <a:t>Transfer matrices: outgoing angle/energy spectra averaged over incident energy bins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615" y="1555278"/>
            <a:ext cx="495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dependence is in Legendre expansion</a:t>
            </a:r>
            <a:endParaRPr lang="en-US" dirty="0"/>
          </a:p>
        </p:txBody>
      </p:sp>
      <p:pic>
        <p:nvPicPr>
          <p:cNvPr id="5" name="Picture 4" descr="10_16_H1_MT2_matr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5" y="2035644"/>
            <a:ext cx="5512259" cy="41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4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092"/>
            <a:ext cx="8229600" cy="535325"/>
          </a:xfrm>
        </p:spPr>
        <p:txBody>
          <a:bodyPr/>
          <a:lstStyle/>
          <a:p>
            <a:r>
              <a:rPr lang="en-US" sz="2800" dirty="0" smtClean="0"/>
              <a:t>Transfer matrices: outgoing angle/energy spectra averaged over incident energy bins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2615" y="1555278"/>
            <a:ext cx="495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dependence is in Legendre expansion</a:t>
            </a:r>
            <a:endParaRPr lang="en-US" dirty="0"/>
          </a:p>
        </p:txBody>
      </p:sp>
      <p:pic>
        <p:nvPicPr>
          <p:cNvPr id="5" name="Picture 4" descr="10_16_H1_MT2_matri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5" y="2035644"/>
            <a:ext cx="5512259" cy="4154560"/>
          </a:xfrm>
          <a:prstGeom prst="rect">
            <a:avLst/>
          </a:prstGeom>
        </p:spPr>
      </p:pic>
      <p:pic>
        <p:nvPicPr>
          <p:cNvPr id="3" name="Picture 2" descr="10_16_H1_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2" y="1980602"/>
            <a:ext cx="5700473" cy="42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6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324"/>
            <a:ext cx="8229600" cy="535325"/>
          </a:xfrm>
        </p:spPr>
        <p:txBody>
          <a:bodyPr/>
          <a:lstStyle/>
          <a:p>
            <a:r>
              <a:rPr lang="en-US" sz="2800" dirty="0" smtClean="0"/>
              <a:t>Processing codes don’t always agree, especially for double-differential distributions:</a:t>
            </a:r>
            <a:endParaRPr lang="en-US" dirty="0"/>
          </a:p>
        </p:txBody>
      </p:sp>
      <p:pic>
        <p:nvPicPr>
          <p:cNvPr id="7" name="Picture 6" descr="10_16_Pu239_MT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" y="1599666"/>
            <a:ext cx="6141789" cy="46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324"/>
            <a:ext cx="8229600" cy="535325"/>
          </a:xfrm>
        </p:spPr>
        <p:txBody>
          <a:bodyPr/>
          <a:lstStyle/>
          <a:p>
            <a:r>
              <a:rPr lang="en-US" sz="2800" dirty="0" smtClean="0"/>
              <a:t>Processing codes don’t always agree, especially for double-differential distributions:</a:t>
            </a:r>
            <a:endParaRPr lang="en-US" dirty="0"/>
          </a:p>
        </p:txBody>
      </p:sp>
      <p:pic>
        <p:nvPicPr>
          <p:cNvPr id="7" name="Picture 6" descr="10_16_Pu239_MT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" y="1599666"/>
            <a:ext cx="6141789" cy="4629033"/>
          </a:xfrm>
          <a:prstGeom prst="rect">
            <a:avLst/>
          </a:prstGeom>
        </p:spPr>
      </p:pic>
      <p:pic>
        <p:nvPicPr>
          <p:cNvPr id="3" name="Picture 2" descr="10_16_Pu239_n2n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75" y="1750786"/>
            <a:ext cx="5883780" cy="44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324"/>
            <a:ext cx="8229600" cy="535325"/>
          </a:xfrm>
        </p:spPr>
        <p:txBody>
          <a:bodyPr/>
          <a:lstStyle/>
          <a:p>
            <a:r>
              <a:rPr lang="en-US" sz="2800" dirty="0" smtClean="0"/>
              <a:t>Processing codes don’t always agree, especially for double-differential distributions:</a:t>
            </a:r>
            <a:endParaRPr lang="en-US" dirty="0"/>
          </a:p>
        </p:txBody>
      </p:sp>
      <p:pic>
        <p:nvPicPr>
          <p:cNvPr id="7" name="Picture 6" descr="10_16_Pu239_MT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1" y="1599666"/>
            <a:ext cx="6141789" cy="4629033"/>
          </a:xfrm>
          <a:prstGeom prst="rect">
            <a:avLst/>
          </a:prstGeom>
        </p:spPr>
      </p:pic>
      <p:pic>
        <p:nvPicPr>
          <p:cNvPr id="3" name="Picture 2" descr="10_16_Pu239_n2n_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75" y="1750786"/>
            <a:ext cx="5883780" cy="4434573"/>
          </a:xfrm>
          <a:prstGeom prst="rect">
            <a:avLst/>
          </a:prstGeom>
        </p:spPr>
      </p:pic>
      <p:pic>
        <p:nvPicPr>
          <p:cNvPr id="4" name="Picture 3" descr="10_16_Pu239_n2n_v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40" y="1780789"/>
            <a:ext cx="5866732" cy="442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15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reconstruction and Doppler broadening are done before-hand</a:t>
            </a:r>
          </a:p>
          <a:p>
            <a:r>
              <a:rPr lang="en-US" dirty="0" smtClean="0"/>
              <a:t>Grouping, generating cumulative distribution functions, </a:t>
            </a:r>
            <a:r>
              <a:rPr lang="en-US" dirty="0" err="1" smtClean="0"/>
              <a:t>equi</a:t>
            </a:r>
            <a:r>
              <a:rPr lang="en-US" dirty="0" smtClean="0"/>
              <a:t>-probable bins are computationally inexpensive</a:t>
            </a:r>
          </a:p>
          <a:p>
            <a:pPr lvl="1"/>
            <a:r>
              <a:rPr lang="en-US" dirty="0" smtClean="0"/>
              <a:t>Give users more flexibility by allowing them to change group structure, flux, etc. </a:t>
            </a:r>
            <a:r>
              <a:rPr lang="en-US" dirty="0" smtClean="0"/>
              <a:t>at run time</a:t>
            </a:r>
          </a:p>
          <a:p>
            <a:r>
              <a:rPr lang="en-US" dirty="0" smtClean="0"/>
              <a:t>Monte Carlo application interface for GND (‘MCGIDI’) is being tested by LLNL’s Mercury developers</a:t>
            </a:r>
          </a:p>
          <a:p>
            <a:pPr lvl="1"/>
            <a:r>
              <a:rPr lang="en-US" dirty="0" smtClean="0"/>
              <a:t>TBD: support for angle biasing (for variance reduction)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For Monte Carlo applications, FUDGE defers most processing until run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74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Physics checking</a:t>
            </a:r>
          </a:p>
          <a:p>
            <a:pPr lvl="1"/>
            <a:r>
              <a:rPr lang="en-US" dirty="0" smtClean="0"/>
              <a:t>Internal consistency (total cross section = sum of other reactions, Q-values match thresholds, …)</a:t>
            </a:r>
          </a:p>
          <a:p>
            <a:pPr lvl="1"/>
            <a:r>
              <a:rPr lang="en-US" dirty="0" smtClean="0"/>
              <a:t>Negative probabilities, un-normalized distributions</a:t>
            </a:r>
          </a:p>
          <a:p>
            <a:pPr lvl="1"/>
            <a:r>
              <a:rPr lang="en-US" dirty="0" smtClean="0"/>
              <a:t>Energy balance (raises many warnings for all existing libraries!)</a:t>
            </a:r>
          </a:p>
          <a:p>
            <a:endParaRPr lang="en-US" dirty="0"/>
          </a:p>
          <a:p>
            <a:r>
              <a:rPr lang="en-US" dirty="0" smtClean="0"/>
              <a:t>Visualization</a:t>
            </a:r>
          </a:p>
          <a:p>
            <a:pPr lvl="1"/>
            <a:r>
              <a:rPr lang="en-US" dirty="0" err="1" smtClean="0"/>
              <a:t>plotEvals</a:t>
            </a:r>
            <a:r>
              <a:rPr lang="en-US" dirty="0" smtClean="0"/>
              <a:t>: plot same cross section for multiple evaluations (plus X4 and uncertainty band if available)</a:t>
            </a:r>
          </a:p>
          <a:p>
            <a:pPr lvl="1"/>
            <a:r>
              <a:rPr lang="en-US" dirty="0" err="1" smtClean="0"/>
              <a:t>compareCrossSections</a:t>
            </a:r>
            <a:r>
              <a:rPr lang="en-US" dirty="0" smtClean="0"/>
              <a:t>: two evaluations + relative difference</a:t>
            </a:r>
          </a:p>
          <a:p>
            <a:pPr lvl="1"/>
            <a:r>
              <a:rPr lang="en-US" dirty="0" smtClean="0"/>
              <a:t>Outgoing gamma spectra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FUDGE provides tools to help evaluators improve the quality of nuclear data 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2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9773"/>
            <a:ext cx="8229600" cy="52884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Written primarily in Python, with extensions in c, </a:t>
            </a:r>
            <a:r>
              <a:rPr lang="en-US" dirty="0" err="1" smtClean="0"/>
              <a:t>c++</a:t>
            </a:r>
            <a:r>
              <a:rPr lang="en-US" dirty="0" smtClean="0"/>
              <a:t> and Fortran for numerically intensive tasks</a:t>
            </a:r>
          </a:p>
          <a:p>
            <a:pPr lvl="1"/>
            <a:r>
              <a:rPr lang="en-US" dirty="0" smtClean="0"/>
              <a:t>Python interface facilitates both interactive and batch processing. FUDGE can be quickly integrated into other workflows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Originally written to handle Livermore’s legacy ENDL format and related tools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is ‘legacy’ FUDGE, of limited use except at LLNL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FUDGE development focuses on Generalized Nuclear Data (GND)</a:t>
            </a:r>
          </a:p>
          <a:p>
            <a:pPr lvl="1"/>
            <a:r>
              <a:rPr lang="en-US" dirty="0" smtClean="0"/>
              <a:t>This part of FUDGE is capable of handling ENDF-6 (by translating to GND), will be useful to the broader nuclear data community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686023"/>
          </a:xfrm>
        </p:spPr>
        <p:txBody>
          <a:bodyPr/>
          <a:lstStyle/>
          <a:p>
            <a:r>
              <a:rPr lang="en-US" sz="2000" dirty="0" smtClean="0"/>
              <a:t>FUDGE (For Updating Data and Generating Evaluations) provides nuclear data checking, fixing, manipulation and processing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5564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Gamma spectra in VII.1 are of mixed quality:</a:t>
            </a:r>
            <a:endParaRPr lang="en-US" sz="2400" dirty="0"/>
          </a:p>
        </p:txBody>
      </p:sp>
      <p:pic>
        <p:nvPicPr>
          <p:cNvPr id="4" name="Picture 3" descr="Pu239_gammas_the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579"/>
            <a:ext cx="4751662" cy="3563747"/>
          </a:xfrm>
          <a:prstGeom prst="rect">
            <a:avLst/>
          </a:prstGeom>
        </p:spPr>
      </p:pic>
      <p:pic>
        <p:nvPicPr>
          <p:cNvPr id="5" name="Picture 4" descr="Pu239_gammas_1M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89" y="2460012"/>
            <a:ext cx="4752211" cy="35641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0391" y="1544975"/>
            <a:ext cx="328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+ Pu239: discrete gammas at 1 MeV but not at thermal?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6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Gamma spectra in VII.1 are of mixed quality: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50391" y="1544975"/>
            <a:ext cx="3282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+ P31: histogram-</a:t>
            </a:r>
            <a:r>
              <a:rPr lang="en-US" smtClean="0"/>
              <a:t>style spectrum?</a:t>
            </a:r>
            <a:endParaRPr lang="en-US" dirty="0"/>
          </a:p>
        </p:txBody>
      </p:sp>
      <p:pic>
        <p:nvPicPr>
          <p:cNvPr id="2" name="Picture 1" descr="P31_gammas_therm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763"/>
            <a:ext cx="5743244" cy="43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 term development goals:</a:t>
            </a:r>
          </a:p>
          <a:p>
            <a:pPr lvl="1"/>
            <a:r>
              <a:rPr lang="en-US" dirty="0" smtClean="0"/>
              <a:t>Finalize a version of GND, establish format governance</a:t>
            </a:r>
          </a:p>
          <a:p>
            <a:pPr lvl="1"/>
            <a:r>
              <a:rPr lang="en-US" dirty="0" smtClean="0"/>
              <a:t>Finish Monte Carlo API, implement deterministic API</a:t>
            </a:r>
          </a:p>
          <a:p>
            <a:pPr lvl="1"/>
            <a:r>
              <a:rPr lang="en-US" dirty="0" smtClean="0"/>
              <a:t>Expand tools to help check / fix nuclear data</a:t>
            </a:r>
          </a:p>
          <a:p>
            <a:pPr lvl="1"/>
            <a:r>
              <a:rPr lang="en-US" dirty="0" smtClean="0"/>
              <a:t>Migrate LLNL libraries to GND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Longer-term goals</a:t>
            </a:r>
          </a:p>
          <a:p>
            <a:pPr lvl="1"/>
            <a:r>
              <a:rPr lang="en-US" dirty="0" smtClean="0"/>
              <a:t>Support other institutions in migrating to GND</a:t>
            </a:r>
          </a:p>
          <a:p>
            <a:pPr lvl="1"/>
            <a:r>
              <a:rPr lang="en-US" dirty="0"/>
              <a:t>Better treatment of thermal neutrons</a:t>
            </a:r>
          </a:p>
          <a:p>
            <a:pPr lvl="1"/>
            <a:r>
              <a:rPr lang="en-US" dirty="0" smtClean="0"/>
              <a:t>Multi-pole expansion for resonances, on-the-fly Doppler broadening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Future processing work at LLNL will be prioritized by needs of our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31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9773"/>
            <a:ext cx="8229600" cy="5288447"/>
          </a:xfrm>
        </p:spPr>
        <p:txBody>
          <a:bodyPr/>
          <a:lstStyle/>
          <a:p>
            <a:r>
              <a:rPr lang="en-US" dirty="0" smtClean="0"/>
              <a:t>Types of data currentl</a:t>
            </a:r>
            <a:r>
              <a:rPr lang="en-US" dirty="0" smtClean="0"/>
              <a:t>y supported by translator:</a:t>
            </a:r>
            <a:endParaRPr lang="en-US" dirty="0" smtClean="0"/>
          </a:p>
          <a:p>
            <a:pPr lvl="1"/>
            <a:r>
              <a:rPr lang="en-US" dirty="0" smtClean="0"/>
              <a:t>Incident neutrons, gammas, charged particles</a:t>
            </a:r>
          </a:p>
          <a:p>
            <a:pPr lvl="1"/>
            <a:r>
              <a:rPr lang="en-US" dirty="0" smtClean="0"/>
              <a:t>Fission product yields</a:t>
            </a:r>
            <a:endParaRPr lang="en-US" dirty="0" smtClean="0"/>
          </a:p>
          <a:p>
            <a:pPr lvl="1"/>
            <a:r>
              <a:rPr lang="en-US" dirty="0" smtClean="0"/>
              <a:t>Photo-atomic, electron and atomic relaxation data</a:t>
            </a:r>
          </a:p>
          <a:p>
            <a:pPr lvl="1"/>
            <a:r>
              <a:rPr lang="en-US" dirty="0" smtClean="0"/>
              <a:t>Thermal neutron scattering (limited support)</a:t>
            </a:r>
          </a:p>
          <a:p>
            <a:r>
              <a:rPr lang="en-US" dirty="0" smtClean="0"/>
              <a:t>Not yet supported:</a:t>
            </a:r>
          </a:p>
          <a:p>
            <a:pPr lvl="1"/>
            <a:r>
              <a:rPr lang="en-US" dirty="0" smtClean="0"/>
              <a:t>Decay sub-library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Test fidelity of translation by comparing original ENDF-6 with retranslated file</a:t>
            </a:r>
          </a:p>
          <a:p>
            <a:pPr lvl="1"/>
            <a:r>
              <a:rPr lang="en-US" dirty="0" smtClean="0"/>
              <a:t>Differences often indicate internal inconsistencies in original ENDF-6 files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799654"/>
          </a:xfrm>
        </p:spPr>
        <p:txBody>
          <a:bodyPr/>
          <a:lstStyle/>
          <a:p>
            <a:r>
              <a:rPr lang="en-US" sz="2400" dirty="0" smtClean="0"/>
              <a:t>FUDGE supports two-way translation between most ENDF-6 data and GND.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66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889"/>
            <a:ext cx="8229600" cy="5311331"/>
          </a:xfrm>
        </p:spPr>
        <p:txBody>
          <a:bodyPr/>
          <a:lstStyle/>
          <a:p>
            <a:r>
              <a:rPr lang="en-US" dirty="0" smtClean="0"/>
              <a:t>Resonance reconstruction</a:t>
            </a:r>
          </a:p>
          <a:p>
            <a:r>
              <a:rPr lang="en-US" dirty="0" smtClean="0"/>
              <a:t>Doppler broadening</a:t>
            </a:r>
          </a:p>
          <a:p>
            <a:r>
              <a:rPr lang="en-US" dirty="0" smtClean="0"/>
              <a:t>Average energy/momentum deposition</a:t>
            </a:r>
          </a:p>
          <a:p>
            <a:r>
              <a:rPr lang="en-US" dirty="0" smtClean="0"/>
              <a:t>Grouping</a:t>
            </a:r>
          </a:p>
          <a:p>
            <a:r>
              <a:rPr lang="en-US" dirty="0" smtClean="0"/>
              <a:t>Generating transfer matrices</a:t>
            </a:r>
          </a:p>
          <a:p>
            <a:r>
              <a:rPr lang="en-US" dirty="0"/>
              <a:t>Data manipulation, </a:t>
            </a:r>
            <a:r>
              <a:rPr lang="en-US" dirty="0" smtClean="0"/>
              <a:t>physics checking</a:t>
            </a:r>
            <a:r>
              <a:rPr lang="en-US" dirty="0"/>
              <a:t>, </a:t>
            </a:r>
            <a:r>
              <a:rPr lang="en-US" dirty="0" smtClean="0"/>
              <a:t>visualization</a:t>
            </a:r>
          </a:p>
          <a:p>
            <a:endParaRPr lang="en-US" dirty="0"/>
          </a:p>
          <a:p>
            <a:r>
              <a:rPr lang="en-US" dirty="0" smtClean="0"/>
              <a:t>More details: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822538"/>
          </a:xfrm>
        </p:spPr>
        <p:txBody>
          <a:bodyPr/>
          <a:lstStyle/>
          <a:p>
            <a:r>
              <a:rPr lang="en-US" sz="2400" dirty="0" smtClean="0"/>
              <a:t>Once data are translated to GND, FUDGE supports several processing options: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208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Fudge supports (GND equivalents of) LRF=1,2,3 and LRF=7 with KRM=3 (Reich-Moore)</a:t>
            </a:r>
            <a:endParaRPr lang="en-US" dirty="0" smtClean="0"/>
          </a:p>
          <a:p>
            <a:r>
              <a:rPr lang="en-US" dirty="0" smtClean="0"/>
              <a:t>Reconstruction to user-specified accuracy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tested against RECENT and RECONR modules, found to be </a:t>
            </a:r>
            <a:r>
              <a:rPr lang="en-US" i="1" dirty="0" smtClean="0"/>
              <a:t>mostly</a:t>
            </a:r>
            <a:r>
              <a:rPr lang="en-US" dirty="0" smtClean="0"/>
              <a:t> in agreement (see next slide)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822538"/>
          </a:xfrm>
        </p:spPr>
        <p:txBody>
          <a:bodyPr/>
          <a:lstStyle/>
          <a:p>
            <a:r>
              <a:rPr lang="en-US" sz="2400" dirty="0" smtClean="0"/>
              <a:t>Resonance reconstruction is built into Fudge, accelerated by </a:t>
            </a:r>
            <a:r>
              <a:rPr lang="en-US" sz="2400" dirty="0" err="1" smtClean="0"/>
              <a:t>NumPy</a:t>
            </a:r>
            <a:r>
              <a:rPr lang="en-US" sz="2400" dirty="0" smtClean="0"/>
              <a:t> and </a:t>
            </a:r>
            <a:r>
              <a:rPr lang="en-US" sz="2400" dirty="0"/>
              <a:t>c</a:t>
            </a:r>
            <a:r>
              <a:rPr lang="en-US" sz="2400" dirty="0" smtClean="0"/>
              <a:t> extensions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94916" y="2643084"/>
            <a:ext cx="773393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from </a:t>
            </a:r>
            <a:r>
              <a:rPr lang="en-US" dirty="0" err="1" smtClean="0">
                <a:latin typeface="Courier"/>
                <a:cs typeface="Courier"/>
              </a:rPr>
              <a:t>fudge.gnd</a:t>
            </a:r>
            <a:r>
              <a:rPr lang="en-US" dirty="0" smtClean="0">
                <a:latin typeface="Courier"/>
                <a:cs typeface="Courier"/>
              </a:rPr>
              <a:t> import </a:t>
            </a:r>
            <a:r>
              <a:rPr lang="en-US" dirty="0" err="1" smtClean="0">
                <a:latin typeface="Courier"/>
                <a:cs typeface="Courier"/>
              </a:rPr>
              <a:t>reactionSuite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RS = </a:t>
            </a:r>
            <a:r>
              <a:rPr lang="en-US" dirty="0" err="1" smtClean="0">
                <a:latin typeface="Courier"/>
                <a:cs typeface="Courier"/>
              </a:rPr>
              <a:t>reactionSuite.readXML</a:t>
            </a:r>
            <a:r>
              <a:rPr lang="en-US" dirty="0" smtClean="0">
                <a:latin typeface="Courier"/>
                <a:cs typeface="Courier"/>
              </a:rPr>
              <a:t>(“n-017_Cl_035.gnd.xml”)</a:t>
            </a:r>
          </a:p>
          <a:p>
            <a:r>
              <a:rPr lang="en-US" dirty="0" err="1" smtClean="0">
                <a:latin typeface="Courier"/>
                <a:cs typeface="Courier"/>
              </a:rPr>
              <a:t>RS.reconstructResonances</a:t>
            </a:r>
            <a:r>
              <a:rPr lang="en-US" dirty="0" smtClean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styleName</a:t>
            </a:r>
            <a:r>
              <a:rPr lang="en-US" dirty="0">
                <a:latin typeface="Courier"/>
                <a:cs typeface="Courier"/>
              </a:rPr>
              <a:t>="reconstructed"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accuracy=0.001, thin=True )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1169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765328"/>
          </a:xfrm>
        </p:spPr>
        <p:txBody>
          <a:bodyPr/>
          <a:lstStyle/>
          <a:p>
            <a:r>
              <a:rPr lang="en-US" sz="2400" dirty="0" smtClean="0"/>
              <a:t>Sample comparison of FUDGE results with RECENT for ENDF-VII.1 evaluations:</a:t>
            </a:r>
            <a:endParaRPr lang="en-US" sz="2400" dirty="0"/>
          </a:p>
        </p:txBody>
      </p:sp>
      <p:pic>
        <p:nvPicPr>
          <p:cNvPr id="6" name="Picture 5" descr="Cl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8" y="824992"/>
            <a:ext cx="6132229" cy="5283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9007" y="2265500"/>
            <a:ext cx="3191963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Cl35 (</a:t>
            </a:r>
            <a:r>
              <a:rPr lang="en-US" dirty="0" err="1" smtClean="0"/>
              <a:t>n,p</a:t>
            </a:r>
            <a:r>
              <a:rPr lang="en-US" dirty="0" smtClean="0"/>
              <a:t>) cross sections (from LRF=7 reconstruction) agree to within 0.1%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2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765328"/>
          </a:xfrm>
        </p:spPr>
        <p:txBody>
          <a:bodyPr/>
          <a:lstStyle/>
          <a:p>
            <a:r>
              <a:rPr lang="en-US" sz="2400" dirty="0" smtClean="0"/>
              <a:t>Sample comparison of FUDGE results with RECENT for ENDF-VII.1 evaluations:</a:t>
            </a:r>
            <a:endParaRPr lang="en-US" sz="2400" dirty="0"/>
          </a:p>
        </p:txBody>
      </p:sp>
      <p:pic>
        <p:nvPicPr>
          <p:cNvPr id="7" name="Picture 6" descr="Rh1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49" y="2913110"/>
            <a:ext cx="4281692" cy="3396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359" y="5278379"/>
            <a:ext cx="3996484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Rh105 results differ in URR: target spins are inconsistent! ENDF claims 1/2 in RRR, 7/2 in URR</a:t>
            </a:r>
            <a:endParaRPr lang="en-US" dirty="0"/>
          </a:p>
        </p:txBody>
      </p:sp>
      <p:pic>
        <p:nvPicPr>
          <p:cNvPr id="11" name="Picture 10" descr="Pu239_MT18_UR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773"/>
            <a:ext cx="4476650" cy="3581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78831" y="1418798"/>
            <a:ext cx="4381798" cy="120032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treatment of interpolation in unresolved region (PREPRO interpolates widths, Fudge interpolates cross sections)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3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6795"/>
            <a:ext cx="8229600" cy="53914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Elastic angular distributions from resonance parameters:</a:t>
            </a:r>
          </a:p>
          <a:p>
            <a:pPr lvl="1"/>
            <a:r>
              <a:rPr lang="en-US" dirty="0" smtClean="0"/>
              <a:t>complete for LRF=2 and 3, LRF=7 still TBD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Generating unresolved region probability tables</a:t>
            </a:r>
          </a:p>
          <a:p>
            <a:endParaRPr lang="en-US" dirty="0"/>
          </a:p>
          <a:p>
            <a:r>
              <a:rPr lang="en-US" dirty="0" smtClean="0"/>
              <a:t>Thanks to Dave Brown for these contributions!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0"/>
            <a:ext cx="8229600" cy="799654"/>
          </a:xfrm>
        </p:spPr>
        <p:txBody>
          <a:bodyPr/>
          <a:lstStyle/>
          <a:p>
            <a:r>
              <a:rPr lang="en-US" sz="2400" dirty="0" smtClean="0"/>
              <a:t>FUDGE development for other </a:t>
            </a:r>
            <a:r>
              <a:rPr lang="en-US" sz="2400" dirty="0"/>
              <a:t>r</a:t>
            </a:r>
            <a:r>
              <a:rPr lang="en-US" sz="2400" dirty="0" smtClean="0"/>
              <a:t>esonance parameter applications is ongoing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303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4004"/>
            <a:ext cx="8229600" cy="2505781"/>
          </a:xfrm>
        </p:spPr>
        <p:txBody>
          <a:bodyPr/>
          <a:lstStyle/>
          <a:p>
            <a:endParaRPr lang="en-US" dirty="0" smtClean="0"/>
          </a:p>
          <a:p>
            <a:pPr marL="119062" indent="0">
              <a:buNone/>
            </a:pPr>
            <a:endParaRPr lang="en-US" dirty="0" smtClean="0"/>
          </a:p>
          <a:p>
            <a:r>
              <a:rPr lang="en-US" dirty="0" smtClean="0"/>
              <a:t>Sample results compared to SIGMA1: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491"/>
            <a:ext cx="8229600" cy="811096"/>
          </a:xfrm>
        </p:spPr>
        <p:txBody>
          <a:bodyPr/>
          <a:lstStyle/>
          <a:p>
            <a:r>
              <a:rPr lang="en-US" sz="2400" dirty="0" smtClean="0"/>
              <a:t>Doppler broadening provided by the module ‘</a:t>
            </a:r>
            <a:r>
              <a:rPr lang="en-US" sz="2400" dirty="0" err="1" smtClean="0"/>
              <a:t>crossSectionAdjustForHeatedTarget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p:pic>
        <p:nvPicPr>
          <p:cNvPr id="4" name="Picture 3" descr="Al27_he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2" y="2707292"/>
            <a:ext cx="5079682" cy="4063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27" y="892471"/>
            <a:ext cx="773393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RS = </a:t>
            </a:r>
            <a:r>
              <a:rPr lang="en-US" dirty="0" err="1" smtClean="0">
                <a:latin typeface="Courier"/>
                <a:cs typeface="Courier"/>
              </a:rPr>
              <a:t>reactionSuite.readXML</a:t>
            </a:r>
            <a:r>
              <a:rPr lang="en-US" dirty="0" smtClean="0">
                <a:latin typeface="Courier"/>
                <a:cs typeface="Courier"/>
              </a:rPr>
              <a:t>(“n-094_Pu_239.gnd.xml”)</a:t>
            </a:r>
          </a:p>
          <a:p>
            <a:r>
              <a:rPr lang="en-US" dirty="0" err="1" smtClean="0">
                <a:latin typeface="Courier"/>
                <a:cs typeface="Courier"/>
              </a:rPr>
              <a:t>RS.reconstructResonances</a:t>
            </a:r>
            <a:r>
              <a:rPr lang="en-US" dirty="0" smtClean="0">
                <a:latin typeface="Courier"/>
                <a:cs typeface="Courier"/>
              </a:rPr>
              <a:t>( … )</a:t>
            </a:r>
          </a:p>
          <a:p>
            <a:r>
              <a:rPr lang="en-US" dirty="0" err="1" smtClean="0">
                <a:latin typeface="Courier"/>
                <a:cs typeface="Courier"/>
              </a:rPr>
              <a:t>fissionXS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RS.getReaction</a:t>
            </a:r>
            <a:r>
              <a:rPr lang="en-US" dirty="0" smtClean="0">
                <a:latin typeface="Courier"/>
                <a:cs typeface="Courier"/>
              </a:rPr>
              <a:t>(‘fission’).</a:t>
            </a:r>
            <a:r>
              <a:rPr lang="en-US" dirty="0" err="1" smtClean="0">
                <a:latin typeface="Courier"/>
                <a:cs typeface="Courier"/>
              </a:rPr>
              <a:t>crossSection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h</a:t>
            </a:r>
            <a:r>
              <a:rPr lang="en-US" dirty="0" smtClean="0">
                <a:latin typeface="Courier"/>
                <a:cs typeface="Courier"/>
              </a:rPr>
              <a:t>eated = </a:t>
            </a:r>
            <a:r>
              <a:rPr lang="en-US" dirty="0" err="1" smtClean="0">
                <a:latin typeface="Courier"/>
                <a:cs typeface="Courier"/>
              </a:rPr>
              <a:t>fissionXS.heat</a:t>
            </a:r>
            <a:r>
              <a:rPr lang="en-US" dirty="0" smtClean="0">
                <a:latin typeface="Courier"/>
                <a:cs typeface="Courier"/>
              </a:rPr>
              <a:t>( RS, ‘600 K’, ‘1e-8 </a:t>
            </a:r>
            <a:r>
              <a:rPr lang="en-US" dirty="0" err="1" smtClean="0">
                <a:latin typeface="Courier"/>
                <a:cs typeface="Courier"/>
              </a:rPr>
              <a:t>eV</a:t>
            </a:r>
            <a:r>
              <a:rPr lang="en-US" dirty="0" smtClean="0">
                <a:latin typeface="Courier"/>
                <a:cs typeface="Courier"/>
              </a:rPr>
              <a:t>’ )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41299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tBecks_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BretBecks_Talk.potx</Template>
  <TotalTime>38652</TotalTime>
  <Words>1119</Words>
  <Application>Microsoft Macintosh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BretBecks_Talk</vt:lpstr>
      <vt:lpstr>1_No Background Color</vt:lpstr>
      <vt:lpstr>Nuclear data processing with Fudge and GND</vt:lpstr>
      <vt:lpstr>FUDGE (For Updating Data and Generating Evaluations) provides nuclear data checking, fixing, manipulation and processing</vt:lpstr>
      <vt:lpstr>FUDGE supports two-way translation between most ENDF-6 data and GND.</vt:lpstr>
      <vt:lpstr>Once data are translated to GND, FUDGE supports several processing options:</vt:lpstr>
      <vt:lpstr>Resonance reconstruction is built into Fudge, accelerated by NumPy and c extensions</vt:lpstr>
      <vt:lpstr>Sample comparison of FUDGE results with RECENT for ENDF-VII.1 evaluations:</vt:lpstr>
      <vt:lpstr>Sample comparison of FUDGE results with RECENT for ENDF-VII.1 evaluations:</vt:lpstr>
      <vt:lpstr>FUDGE development for other resonance parameter applications is ongoing</vt:lpstr>
      <vt:lpstr>Doppler broadening provided by the module ‘crossSectionAdjustForHeatedTarget’</vt:lpstr>
      <vt:lpstr>Doppler broadening provided by the module ‘crossSectionAdjustForHeatedTarget’</vt:lpstr>
      <vt:lpstr>FUDGE uses c library ‘numericalFunctions’ to handle 1-d XYs data and Legendre processing.</vt:lpstr>
      <vt:lpstr>FUDGE uses c++ module ‘getTransferMatrix’ to generate deterministic transfer matrices</vt:lpstr>
      <vt:lpstr>Transfer matrices: outgoing angle/energy spectra averaged over incident energy bins</vt:lpstr>
      <vt:lpstr>Transfer matrices: outgoing angle/energy spectra averaged over incident energy bins</vt:lpstr>
      <vt:lpstr>Processing codes don’t always agree, especially for double-differential distributions:</vt:lpstr>
      <vt:lpstr>Processing codes don’t always agree, especially for double-differential distributions:</vt:lpstr>
      <vt:lpstr>Processing codes don’t always agree, especially for double-differential distributions:</vt:lpstr>
      <vt:lpstr>For Monte Carlo applications, FUDGE defers most processing until run time</vt:lpstr>
      <vt:lpstr>FUDGE provides tools to help evaluators improve the quality of nuclear data libraries</vt:lpstr>
      <vt:lpstr>Gamma spectra in VII.1 are of mixed quality:</vt:lpstr>
      <vt:lpstr>Gamma spectra in VII.1 are of mixed quality:</vt:lpstr>
      <vt:lpstr>Future processing work at LLNL will be prioritized by needs of our users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LLNL Template</dc:title>
  <dc:creator>TID</dc:creator>
  <cp:lastModifiedBy>mattoon1</cp:lastModifiedBy>
  <cp:revision>1103</cp:revision>
  <cp:lastPrinted>2010-05-14T20:09:50Z</cp:lastPrinted>
  <dcterms:created xsi:type="dcterms:W3CDTF">2010-07-01T20:56:41Z</dcterms:created>
  <dcterms:modified xsi:type="dcterms:W3CDTF">2015-10-06T07:07:48Z</dcterms:modified>
</cp:coreProperties>
</file>