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5" r:id="rId2"/>
    <p:sldId id="307" r:id="rId3"/>
    <p:sldId id="326" r:id="rId4"/>
    <p:sldId id="333" r:id="rId5"/>
    <p:sldId id="327" r:id="rId6"/>
    <p:sldId id="331" r:id="rId7"/>
    <p:sldId id="329" r:id="rId8"/>
    <p:sldId id="330" r:id="rId9"/>
    <p:sldId id="332" r:id="rId10"/>
    <p:sldId id="3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5019" userDrawn="1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1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78E"/>
    <a:srgbClr val="0E02A4"/>
    <a:srgbClr val="5861B4"/>
    <a:srgbClr val="FFC000"/>
    <a:srgbClr val="34ABE3"/>
    <a:srgbClr val="2AB6F0"/>
    <a:srgbClr val="195989"/>
    <a:srgbClr val="1D679F"/>
    <a:srgbClr val="1F6DA6"/>
    <a:srgbClr val="1B5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6" y="32"/>
      </p:cViewPr>
      <p:guideLst>
        <p:guide orient="horz" pos="2092"/>
        <p:guide pos="3840"/>
        <p:guide orient="horz" pos="3777"/>
        <p:guide pos="5019"/>
        <p:guide orient="horz" pos="2162"/>
        <p:guide pos="3835"/>
        <p:guide orient="horz" pos="13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(CC-BY)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4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/>
          <a:stretch/>
        </p:blipFill>
        <p:spPr>
          <a:xfrm>
            <a:off x="-4145" y="-17645"/>
            <a:ext cx="12200290" cy="689329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314009" y="5391727"/>
            <a:ext cx="4049315" cy="87745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229413" y="12747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14" y="2005487"/>
            <a:ext cx="10264612" cy="1325563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4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0" indent="-342900" algn="l">
              <a:buClr>
                <a:schemeClr val="accent5"/>
              </a:buClr>
              <a:buFont typeface="Arial"/>
              <a:buNone/>
              <a:defRPr/>
            </a:lvl1pPr>
            <a:lvl2pPr marL="800100" indent="-342900">
              <a:buClr>
                <a:schemeClr val="accent5"/>
              </a:buClr>
              <a:buFont typeface="Arial"/>
              <a:buNone/>
              <a:defRPr/>
            </a:lvl2pPr>
            <a:lvl3pPr marL="1200150" indent="-285750">
              <a:buClr>
                <a:schemeClr val="accent5"/>
              </a:buClr>
              <a:buFont typeface="Arial"/>
              <a:buNone/>
              <a:defRPr/>
            </a:lvl3pPr>
            <a:lvl4pPr marL="1657350" indent="-285750">
              <a:buClr>
                <a:schemeClr val="accent5"/>
              </a:buClr>
              <a:buFont typeface="Arial"/>
              <a:buNone/>
              <a:defRPr/>
            </a:lvl4pPr>
            <a:lvl5pPr marL="2114550" indent="-285750">
              <a:buClr>
                <a:schemeClr val="accent5"/>
              </a:buClr>
              <a:buFont typeface="Arial"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F77687C-AC6F-634F-AC60-81131BCE7F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201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F17483-D7EC-5F47-B284-CA9DDB1A8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8392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020C457-3C2E-CA42-88B4-5E3F06B1AE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38313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33CC6E2-D391-D44C-9F83-EE43AEFB9D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7850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2EE2749-4448-E94D-A3B6-E8FD4C9B9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1783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2FCF7F-70FF-AF43-824A-E78383E715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197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F365213-848B-024E-A456-0D200676FA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3074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F0C252E-54B1-624A-B251-93ACB24B4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3075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EC7BFE4B-D881-0841-972F-3BB3E43AA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7391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6D230BA-B3D4-3543-AD14-9F6C784D2F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9106" y="3907988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151C0D4-98EF-D447-A8C6-142CA23E3F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0722" y="1750540"/>
            <a:ext cx="1663928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3298D3D7-E8BE-DE4C-9995-3011560B90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27393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AA5AF97-B62D-1649-9296-29B8A162A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650" y="3897313"/>
            <a:ext cx="1656000" cy="2098675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18AC41E-3877-BF47-AA29-7A9F0F0A09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49106" y="1750540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0430CE-3EAA-0F5F-3032-04C3EBD4B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3" cy="34290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60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74736-FFEB-8230-3CBC-306C48315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25" y="6114334"/>
            <a:ext cx="2004317" cy="5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8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endParaRPr lang="en-GB" noProof="0" dirty="0"/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baseline="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02658" y="6436338"/>
            <a:ext cx="4443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buClr>
                <a:schemeClr val="accent5"/>
              </a:buClr>
              <a:buFont typeface="Arial"/>
              <a:buNone/>
            </a:pPr>
            <a:fld id="{7CDCD853-BF31-41A2-A1D4-0871305F302F}" type="slidenum">
              <a:rPr lang="en-GB" sz="120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rPr>
              <a:pPr marL="0" indent="0" algn="l">
                <a:buClr>
                  <a:schemeClr val="accent5"/>
                </a:buClr>
                <a:buFont typeface="Arial"/>
                <a:buNone/>
              </a:pPr>
              <a:t>‹#›</a:t>
            </a:fld>
            <a:endParaRPr lang="en-GB" sz="1600" noProof="0" dirty="0">
              <a:ln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99653" y="6411461"/>
            <a:ext cx="1" cy="44653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50" r:id="rId3"/>
    <p:sldLayoutId id="2147483660" r:id="rId4"/>
    <p:sldLayoutId id="2147483652" r:id="rId5"/>
    <p:sldLayoutId id="2147483661" r:id="rId6"/>
    <p:sldLayoutId id="2147483653" r:id="rId7"/>
    <p:sldLayoutId id="2147483654" r:id="rId8"/>
    <p:sldLayoutId id="2147483659" r:id="rId9"/>
    <p:sldLayoutId id="2147483658" r:id="rId10"/>
    <p:sldLayoutId id="2147483668" r:id="rId11"/>
    <p:sldLayoutId id="2147483666" r:id="rId12"/>
    <p:sldLayoutId id="2147483667" r:id="rId13"/>
    <p:sldLayoutId id="2147483655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European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Arjan Plompen</a:t>
            </a:r>
          </a:p>
          <a:p>
            <a:r>
              <a:rPr lang="en-GB" dirty="0"/>
              <a:t>IAEA GC Side Event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Opportunities, challenges and ways forward for nuclear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38139" r="12795" b="6357"/>
          <a:stretch/>
        </p:blipFill>
        <p:spPr>
          <a:xfrm>
            <a:off x="1104114" y="4191210"/>
            <a:ext cx="2233364" cy="24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 anchor="b" anchorCtr="0"/>
          <a:lstStyle/>
          <a:p>
            <a:r>
              <a:rPr lang="en-GB" sz="1050" b="1" dirty="0"/>
              <a:t>© European Union 2023</a:t>
            </a:r>
          </a:p>
          <a:p>
            <a:r>
              <a:rPr lang="en-GB" sz="1050" dirty="0"/>
              <a:t>Unless otherwise noted the reuse of this presentation is authorised under the </a:t>
            </a:r>
            <a:r>
              <a:rPr lang="en-GB" sz="1050" dirty="0">
                <a:hlinkClick r:id="rId3"/>
              </a:rPr>
              <a:t>CC BY 4.0 </a:t>
            </a:r>
            <a:r>
              <a:rPr lang="en-GB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GB" sz="1050" dirty="0"/>
              <a:t>Slide, source</a:t>
            </a:r>
            <a:r>
              <a:rPr lang="en-GB" sz="1050" dirty="0">
                <a:solidFill>
                  <a:schemeClr val="accent6"/>
                </a:solidFill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3" y="4043693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European Green Deal</a:t>
            </a:r>
          </a:p>
          <a:p>
            <a:pPr marL="80010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EC: CO</a:t>
            </a:r>
            <a:r>
              <a:rPr lang="en-GB" baseline="-25000" dirty="0"/>
              <a:t>2</a:t>
            </a:r>
            <a:r>
              <a:rPr lang="en-GB" dirty="0"/>
              <a:t> neutral by 2050, 55% reduction by 2030 (1990), plant 3 billion trees</a:t>
            </a:r>
          </a:p>
          <a:p>
            <a:pPr marL="80010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Nuclear Energy contributes to neutrality (26% of electricity now, 13/27 MS)</a:t>
            </a:r>
          </a:p>
          <a:p>
            <a:pPr marL="80010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Nuclear Alliance aims for 150 GWe by 2050 (50% of today’s electricity capacity)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Fusion – ITER, IFMIF-DONES, DEMO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European Research Infrastructure policy (ESFRI)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Open Access to Research Infrastructure and Data policies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Europe Beating Cancer Plan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A stronger Europe in the world 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context, role for nuclear</a:t>
            </a:r>
          </a:p>
        </p:txBody>
      </p:sp>
    </p:spTree>
    <p:extLst>
      <p:ext uri="{BB962C8B-B14F-4D97-AF65-F5344CB8AC3E}">
        <p14:creationId xmlns:p14="http://schemas.microsoft.com/office/powerpoint/2010/main" val="349235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B762E3-8091-463E-9394-4F37407F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nuclear data for tomorrow’s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20" y="1825624"/>
            <a:ext cx="4676037" cy="383471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967155" y="1825624"/>
            <a:ext cx="3496848" cy="4170363"/>
          </a:xfrm>
        </p:spPr>
        <p:txBody>
          <a:bodyPr/>
          <a:lstStyle/>
          <a:p>
            <a:r>
              <a:rPr lang="en-GB" sz="2000" dirty="0"/>
              <a:t>Modelling is needed at every step of nuclear development</a:t>
            </a:r>
          </a:p>
          <a:p>
            <a:r>
              <a:rPr lang="en-GB" sz="2000" dirty="0"/>
              <a:t>Scoping, design, testing, operation, safety analyses, waste and spent fuel management</a:t>
            </a:r>
          </a:p>
          <a:p>
            <a:r>
              <a:rPr lang="en-GB" sz="2000" dirty="0"/>
              <a:t>Good modelling allows savings and shortening of development</a:t>
            </a:r>
          </a:p>
          <a:p>
            <a:r>
              <a:rPr lang="en-GB" sz="2000" b="1" dirty="0"/>
              <a:t>Good data are essential to good modelling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38139" r="12795" b="6357"/>
          <a:stretch/>
        </p:blipFill>
        <p:spPr>
          <a:xfrm>
            <a:off x="4464003" y="3259307"/>
            <a:ext cx="2233364" cy="240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1886"/>
          <a:stretch/>
        </p:blipFill>
        <p:spPr>
          <a:xfrm>
            <a:off x="4464003" y="1825624"/>
            <a:ext cx="2243932" cy="13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7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data life cycle</a:t>
            </a:r>
            <a:endParaRPr lang="en-GB" sz="2000" dirty="0"/>
          </a:p>
        </p:txBody>
      </p:sp>
      <p:sp>
        <p:nvSpPr>
          <p:cNvPr id="16" name="Flowchart: Delay 8">
            <a:extLst>
              <a:ext uri="{FF2B5EF4-FFF2-40B4-BE49-F238E27FC236}">
                <a16:creationId xmlns:a16="http://schemas.microsoft.com/office/drawing/2014/main" id="{43D21FCB-D002-4735-A094-17C12CB92F6A}"/>
              </a:ext>
            </a:extLst>
          </p:cNvPr>
          <p:cNvSpPr/>
          <p:nvPr/>
        </p:nvSpPr>
        <p:spPr bwMode="auto">
          <a:xfrm>
            <a:off x="5420838" y="2904346"/>
            <a:ext cx="1366154" cy="1439862"/>
          </a:xfrm>
          <a:prstGeom prst="flowChartDelay">
            <a:avLst/>
          </a:prstGeom>
          <a:solidFill>
            <a:srgbClr val="00B050"/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500" dirty="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Rounded Rectangle 35">
            <a:extLst>
              <a:ext uri="{FF2B5EF4-FFF2-40B4-BE49-F238E27FC236}">
                <a16:creationId xmlns:a16="http://schemas.microsoft.com/office/drawing/2014/main" id="{335DFCA8-C2E0-4520-BF47-1B0EA378A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562" y="3366965"/>
            <a:ext cx="1375920" cy="514625"/>
          </a:xfrm>
          <a:prstGeom prst="roundRect">
            <a:avLst>
              <a:gd name="adj" fmla="val 193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 b="1">
                <a:solidFill>
                  <a:srgbClr val="0066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−"/>
              <a:defRPr b="1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Theory</a:t>
            </a:r>
          </a:p>
        </p:txBody>
      </p: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id="{5BFBDEE3-B7CA-4C98-9A91-46BAF17B9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562" y="4020833"/>
            <a:ext cx="1375920" cy="514625"/>
          </a:xfrm>
          <a:prstGeom prst="roundRect">
            <a:avLst>
              <a:gd name="adj" fmla="val 193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 b="1">
                <a:solidFill>
                  <a:srgbClr val="0066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−"/>
              <a:defRPr b="1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Benchmark data</a:t>
            </a:r>
          </a:p>
        </p:txBody>
      </p:sp>
      <p:sp>
        <p:nvSpPr>
          <p:cNvPr id="21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5014338" y="2954016"/>
            <a:ext cx="387350" cy="179387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E7B21F1F-A65B-459E-B126-2DB1ED84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118" y="3208779"/>
            <a:ext cx="1543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 b="1">
                <a:solidFill>
                  <a:srgbClr val="0066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−"/>
              <a:defRPr b="1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Evaluation, verification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&amp;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validation</a:t>
            </a:r>
          </a:p>
        </p:txBody>
      </p:sp>
      <p:sp>
        <p:nvSpPr>
          <p:cNvPr id="23" name="Rounded Rectangle 44">
            <a:extLst>
              <a:ext uri="{FF2B5EF4-FFF2-40B4-BE49-F238E27FC236}">
                <a16:creationId xmlns:a16="http://schemas.microsoft.com/office/drawing/2014/main" id="{B97D61D4-FE5E-4FB5-92E7-D9609392AD1C}"/>
              </a:ext>
            </a:extLst>
          </p:cNvPr>
          <p:cNvSpPr/>
          <p:nvPr/>
        </p:nvSpPr>
        <p:spPr bwMode="auto">
          <a:xfrm>
            <a:off x="7114994" y="3367102"/>
            <a:ext cx="908050" cy="514350"/>
          </a:xfrm>
          <a:prstGeom prst="roundRect">
            <a:avLst>
              <a:gd name="adj" fmla="val 19351"/>
            </a:avLst>
          </a:prstGeom>
          <a:solidFill>
            <a:srgbClr val="00B050"/>
          </a:solidFill>
          <a:ln>
            <a:noFill/>
          </a:ln>
          <a:effectLst/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Data Library</a:t>
            </a:r>
          </a:p>
        </p:txBody>
      </p:sp>
      <p:sp>
        <p:nvSpPr>
          <p:cNvPr id="26" name="Right Arrow 35">
            <a:extLst>
              <a:ext uri="{FF2B5EF4-FFF2-40B4-BE49-F238E27FC236}">
                <a16:creationId xmlns:a16="http://schemas.microsoft.com/office/drawing/2014/main" id="{8F1B87DF-C97A-41C6-897E-49718D605F91}"/>
              </a:ext>
            </a:extLst>
          </p:cNvPr>
          <p:cNvSpPr/>
          <p:nvPr/>
        </p:nvSpPr>
        <p:spPr bwMode="auto">
          <a:xfrm>
            <a:off x="5012751" y="3534584"/>
            <a:ext cx="388937" cy="179387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7" name="Right Arrow 36">
            <a:extLst>
              <a:ext uri="{FF2B5EF4-FFF2-40B4-BE49-F238E27FC236}">
                <a16:creationId xmlns:a16="http://schemas.microsoft.com/office/drawing/2014/main" id="{A4984B29-92CC-409D-BA5E-7FD6D0756EC8}"/>
              </a:ext>
            </a:extLst>
          </p:cNvPr>
          <p:cNvSpPr/>
          <p:nvPr/>
        </p:nvSpPr>
        <p:spPr bwMode="auto">
          <a:xfrm>
            <a:off x="5012751" y="4165278"/>
            <a:ext cx="388937" cy="179388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8" name="Right Arrow 38">
            <a:extLst>
              <a:ext uri="{FF2B5EF4-FFF2-40B4-BE49-F238E27FC236}">
                <a16:creationId xmlns:a16="http://schemas.microsoft.com/office/drawing/2014/main" id="{8056A4CE-B9D4-42C2-9EB3-E50FCCAD1827}"/>
              </a:ext>
            </a:extLst>
          </p:cNvPr>
          <p:cNvSpPr/>
          <p:nvPr/>
        </p:nvSpPr>
        <p:spPr bwMode="auto">
          <a:xfrm>
            <a:off x="6813369" y="3534584"/>
            <a:ext cx="301625" cy="179387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EA930E5-5331-4901-BFC2-5E1A05F71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119" y="2714304"/>
            <a:ext cx="1376363" cy="514351"/>
          </a:xfrm>
          <a:prstGeom prst="roundRect">
            <a:avLst>
              <a:gd name="adj" fmla="val 193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36" tIns="45718" rIns="91436" bIns="45718" anchor="ctr"/>
          <a:lstStyle>
            <a:lvl1pPr marL="3175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 b="1">
                <a:solidFill>
                  <a:srgbClr val="0066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−"/>
              <a:defRPr b="1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200" dirty="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Microscopic data</a:t>
            </a:r>
          </a:p>
        </p:txBody>
      </p:sp>
      <p:sp>
        <p:nvSpPr>
          <p:cNvPr id="31" name="Rounded Rectangle 47">
            <a:extLst>
              <a:ext uri="{FF2B5EF4-FFF2-40B4-BE49-F238E27FC236}">
                <a16:creationId xmlns:a16="http://schemas.microsoft.com/office/drawing/2014/main" id="{D75E3CB9-21F0-4F93-A837-C0FF43806F59}"/>
              </a:ext>
            </a:extLst>
          </p:cNvPr>
          <p:cNvSpPr/>
          <p:nvPr/>
        </p:nvSpPr>
        <p:spPr bwMode="auto">
          <a:xfrm>
            <a:off x="8354834" y="2714303"/>
            <a:ext cx="1468438" cy="514350"/>
          </a:xfrm>
          <a:prstGeom prst="roundRect">
            <a:avLst>
              <a:gd name="adj" fmla="val 1935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Research &amp; Development</a:t>
            </a:r>
          </a:p>
        </p:txBody>
      </p:sp>
      <p:sp>
        <p:nvSpPr>
          <p:cNvPr id="32" name="Rounded Rectangle 48">
            <a:extLst>
              <a:ext uri="{FF2B5EF4-FFF2-40B4-BE49-F238E27FC236}">
                <a16:creationId xmlns:a16="http://schemas.microsoft.com/office/drawing/2014/main" id="{D787B3A4-2610-4DED-A999-56A06E732BCC}"/>
              </a:ext>
            </a:extLst>
          </p:cNvPr>
          <p:cNvSpPr/>
          <p:nvPr/>
        </p:nvSpPr>
        <p:spPr bwMode="auto">
          <a:xfrm>
            <a:off x="8323084" y="3367102"/>
            <a:ext cx="1500188" cy="514350"/>
          </a:xfrm>
          <a:prstGeom prst="roundRect">
            <a:avLst>
              <a:gd name="adj" fmla="val 1935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Industry</a:t>
            </a:r>
          </a:p>
        </p:txBody>
      </p:sp>
      <p:sp>
        <p:nvSpPr>
          <p:cNvPr id="33" name="Rounded Rectangle 49">
            <a:extLst>
              <a:ext uri="{FF2B5EF4-FFF2-40B4-BE49-F238E27FC236}">
                <a16:creationId xmlns:a16="http://schemas.microsoft.com/office/drawing/2014/main" id="{5AE1827B-9BA3-4B3E-B460-51AF9B6764AB}"/>
              </a:ext>
            </a:extLst>
          </p:cNvPr>
          <p:cNvSpPr/>
          <p:nvPr/>
        </p:nvSpPr>
        <p:spPr bwMode="auto">
          <a:xfrm>
            <a:off x="8321497" y="4020816"/>
            <a:ext cx="1501775" cy="514350"/>
          </a:xfrm>
          <a:prstGeom prst="roundRect">
            <a:avLst>
              <a:gd name="adj" fmla="val 1935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Regulatory bodies</a:t>
            </a:r>
          </a:p>
        </p:txBody>
      </p:sp>
      <p:sp>
        <p:nvSpPr>
          <p:cNvPr id="34" name="Right Arrow 50">
            <a:extLst>
              <a:ext uri="{FF2B5EF4-FFF2-40B4-BE49-F238E27FC236}">
                <a16:creationId xmlns:a16="http://schemas.microsoft.com/office/drawing/2014/main" id="{A0396970-6A8F-4156-9FC4-1336FB9894EF}"/>
              </a:ext>
            </a:extLst>
          </p:cNvPr>
          <p:cNvSpPr/>
          <p:nvPr/>
        </p:nvSpPr>
        <p:spPr bwMode="auto">
          <a:xfrm rot="19500000">
            <a:off x="7980518" y="3134991"/>
            <a:ext cx="300038" cy="161925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6" name="Right Arrow 43">
            <a:extLst>
              <a:ext uri="{FF2B5EF4-FFF2-40B4-BE49-F238E27FC236}">
                <a16:creationId xmlns:a16="http://schemas.microsoft.com/office/drawing/2014/main" id="{7A772164-2E66-4AF3-B5FC-02CF7B8B4F5F}"/>
              </a:ext>
            </a:extLst>
          </p:cNvPr>
          <p:cNvSpPr/>
          <p:nvPr/>
        </p:nvSpPr>
        <p:spPr bwMode="auto">
          <a:xfrm rot="2162236">
            <a:off x="7980904" y="3971603"/>
            <a:ext cx="300037" cy="161925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8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3118136" y="2758247"/>
            <a:ext cx="387350" cy="163079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321" t="18162" r="9824" b="7811"/>
          <a:stretch/>
        </p:blipFill>
        <p:spPr>
          <a:xfrm>
            <a:off x="840619" y="4336760"/>
            <a:ext cx="2156509" cy="1357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3B728-DF74-4553-8965-6233857C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/>
          <a:stretch>
            <a:fillRect/>
          </a:stretch>
        </p:blipFill>
        <p:spPr bwMode="auto">
          <a:xfrm>
            <a:off x="1661845" y="1832370"/>
            <a:ext cx="1496385" cy="12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3118136" y="3534584"/>
            <a:ext cx="387350" cy="179387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40" name="Right Arrow 9">
            <a:extLst>
              <a:ext uri="{FF2B5EF4-FFF2-40B4-BE49-F238E27FC236}">
                <a16:creationId xmlns:a16="http://schemas.microsoft.com/office/drawing/2014/main" id="{44B1C1D4-82AE-473E-A9F2-47D94CC201D2}"/>
              </a:ext>
            </a:extLst>
          </p:cNvPr>
          <p:cNvSpPr/>
          <p:nvPr/>
        </p:nvSpPr>
        <p:spPr bwMode="auto">
          <a:xfrm>
            <a:off x="3118136" y="4305963"/>
            <a:ext cx="387350" cy="179387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92" y="3064723"/>
            <a:ext cx="2023776" cy="1119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90" y="1618985"/>
            <a:ext cx="1437557" cy="1437557"/>
          </a:xfrm>
          <a:prstGeom prst="rect">
            <a:avLst/>
          </a:prstGeom>
        </p:spPr>
      </p:pic>
      <p:sp>
        <p:nvSpPr>
          <p:cNvPr id="41" name="Right Arrow 50">
            <a:extLst>
              <a:ext uri="{FF2B5EF4-FFF2-40B4-BE49-F238E27FC236}">
                <a16:creationId xmlns:a16="http://schemas.microsoft.com/office/drawing/2014/main" id="{A0396970-6A8F-4156-9FC4-1336FB9894EF}"/>
              </a:ext>
            </a:extLst>
          </p:cNvPr>
          <p:cNvSpPr/>
          <p:nvPr/>
        </p:nvSpPr>
        <p:spPr bwMode="auto">
          <a:xfrm rot="19500000">
            <a:off x="9801303" y="2407154"/>
            <a:ext cx="300038" cy="161925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20423" t="21057" r="11112"/>
          <a:stretch/>
        </p:blipFill>
        <p:spPr>
          <a:xfrm>
            <a:off x="10146438" y="3212516"/>
            <a:ext cx="1275399" cy="8235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r="48153" b="11024"/>
          <a:stretch/>
        </p:blipFill>
        <p:spPr>
          <a:xfrm>
            <a:off x="10227154" y="1744487"/>
            <a:ext cx="1113966" cy="1213456"/>
          </a:xfrm>
          <a:prstGeom prst="rect">
            <a:avLst/>
          </a:prstGeom>
        </p:spPr>
      </p:pic>
      <p:sp>
        <p:nvSpPr>
          <p:cNvPr id="42" name="Right Arrow 39">
            <a:extLst>
              <a:ext uri="{FF2B5EF4-FFF2-40B4-BE49-F238E27FC236}">
                <a16:creationId xmlns:a16="http://schemas.microsoft.com/office/drawing/2014/main" id="{85282419-AEEF-4518-8469-D7DBE7292323}"/>
              </a:ext>
            </a:extLst>
          </p:cNvPr>
          <p:cNvSpPr/>
          <p:nvPr/>
        </p:nvSpPr>
        <p:spPr bwMode="auto">
          <a:xfrm>
            <a:off x="9866135" y="3534277"/>
            <a:ext cx="254514" cy="180000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5" name="Bent-Up Arrow 24"/>
          <p:cNvSpPr>
            <a:spLocks noChangeAspect="1"/>
          </p:cNvSpPr>
          <p:nvPr/>
        </p:nvSpPr>
        <p:spPr>
          <a:xfrm rot="16200000" flipH="1">
            <a:off x="9508658" y="4345289"/>
            <a:ext cx="1463558" cy="153093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b" anchorCtr="0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9777626" y="5275934"/>
            <a:ext cx="120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600" noProof="0" dirty="0">
                <a:solidFill>
                  <a:schemeClr val="bg1"/>
                </a:solidFill>
              </a:rPr>
              <a:t>New needs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2933" y="5547636"/>
            <a:ext cx="3404178" cy="893791"/>
          </a:xfrm>
          <a:prstGeom prst="rect">
            <a:avLst/>
          </a:prstGeom>
        </p:spPr>
      </p:pic>
      <p:sp>
        <p:nvSpPr>
          <p:cNvPr id="46" name="Bent-Up Arrow 45"/>
          <p:cNvSpPr/>
          <p:nvPr/>
        </p:nvSpPr>
        <p:spPr>
          <a:xfrm flipH="1">
            <a:off x="1661843" y="5719798"/>
            <a:ext cx="3291441" cy="663294"/>
          </a:xfrm>
          <a:prstGeom prst="bentUpArrow">
            <a:avLst>
              <a:gd name="adj1" fmla="val 50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732187" y="6052690"/>
            <a:ext cx="1753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600" noProof="0" dirty="0">
                <a:solidFill>
                  <a:schemeClr val="bg1"/>
                </a:solidFill>
              </a:rPr>
              <a:t>New projects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7339" y="4665175"/>
            <a:ext cx="2303091" cy="725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6218" y="4843497"/>
            <a:ext cx="98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400" noProof="0" dirty="0"/>
              <a:t>JEFF</a:t>
            </a:r>
          </a:p>
        </p:txBody>
      </p:sp>
      <p:sp>
        <p:nvSpPr>
          <p:cNvPr id="37" name="Right Arrow 39">
            <a:extLst>
              <a:ext uri="{FF2B5EF4-FFF2-40B4-BE49-F238E27FC236}">
                <a16:creationId xmlns:a16="http://schemas.microsoft.com/office/drawing/2014/main" id="{85282419-AEEF-4518-8469-D7DBE7292323}"/>
              </a:ext>
            </a:extLst>
          </p:cNvPr>
          <p:cNvSpPr/>
          <p:nvPr/>
        </p:nvSpPr>
        <p:spPr bwMode="auto">
          <a:xfrm>
            <a:off x="8045350" y="3534277"/>
            <a:ext cx="254514" cy="180000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F5494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8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6276832" y="1825624"/>
            <a:ext cx="4959692" cy="4256199"/>
          </a:xfrm>
        </p:spPr>
        <p:txBody>
          <a:bodyPr/>
          <a:lstStyle/>
          <a:p>
            <a:pPr algn="r"/>
            <a:r>
              <a:rPr lang="en-GB" sz="2200" dirty="0"/>
              <a:t>National budgets form the greatest part of the EU R&amp;D budget.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algn="r"/>
            <a:r>
              <a:rPr lang="en-GB" sz="2200" dirty="0"/>
              <a:t>EU funding aims at coordination and cohesion for EU priorities</a:t>
            </a:r>
          </a:p>
        </p:txBody>
      </p:sp>
      <p:pic>
        <p:nvPicPr>
          <p:cNvPr id="308" name="Picture 307"/>
          <p:cNvPicPr>
            <a:picLocks noChangeAspect="1"/>
          </p:cNvPicPr>
          <p:nvPr/>
        </p:nvPicPr>
        <p:blipFill rotWithShape="1">
          <a:blip r:embed="rId2"/>
          <a:srcRect l="45483" t="7271" r="10974" b="7946"/>
          <a:stretch/>
        </p:blipFill>
        <p:spPr>
          <a:xfrm>
            <a:off x="8218843" y="2550389"/>
            <a:ext cx="3015772" cy="2984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12" t="22672" r="3427" b="-709"/>
          <a:stretch/>
        </p:blipFill>
        <p:spPr>
          <a:xfrm>
            <a:off x="967692" y="1743729"/>
            <a:ext cx="4893030" cy="21428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way of funding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42" y="6142665"/>
            <a:ext cx="469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600" baseline="30000" dirty="0"/>
              <a:t>*</a:t>
            </a:r>
            <a:r>
              <a:rPr lang="en-GB" sz="1600" dirty="0"/>
              <a:t>ITER receives 5600 M€/7y outside R&amp;T program</a:t>
            </a:r>
            <a:endParaRPr lang="en-GB" sz="1600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967154" y="3809433"/>
            <a:ext cx="4893568" cy="2333232"/>
            <a:chOff x="6232524" y="3596498"/>
            <a:chExt cx="5212558" cy="24853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2524" y="3596498"/>
              <a:ext cx="5212558" cy="24853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645158" y="5303520"/>
              <a:ext cx="1799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95.5 G€/7y</a:t>
              </a:r>
              <a:endParaRPr lang="en-GB" sz="24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342" y="1684417"/>
            <a:ext cx="18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400" noProof="0" dirty="0"/>
              <a:t>Fission</a:t>
            </a:r>
          </a:p>
          <a:p>
            <a:pPr>
              <a:buClr>
                <a:schemeClr val="accent5"/>
              </a:buClr>
            </a:pPr>
            <a:r>
              <a:rPr lang="en-GB" sz="1400" dirty="0"/>
              <a:t>RTD, 266 M€/5y</a:t>
            </a:r>
          </a:p>
          <a:p>
            <a:pPr>
              <a:buClr>
                <a:schemeClr val="accent5"/>
              </a:buClr>
            </a:pPr>
            <a:r>
              <a:rPr lang="en-GB" sz="1400" dirty="0"/>
              <a:t>JRC, 532 M€/5y</a:t>
            </a:r>
          </a:p>
          <a:p>
            <a:pPr>
              <a:buClr>
                <a:schemeClr val="accent5"/>
              </a:buClr>
            </a:pPr>
            <a:endParaRPr lang="en-GB" sz="1400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4060209" y="1894564"/>
            <a:ext cx="183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5"/>
              </a:buClr>
            </a:pPr>
            <a:r>
              <a:rPr lang="en-GB" sz="1400" noProof="0" dirty="0"/>
              <a:t>Fusion</a:t>
            </a:r>
            <a:r>
              <a:rPr lang="en-GB" sz="1400" baseline="30000" noProof="0" dirty="0"/>
              <a:t>*</a:t>
            </a:r>
          </a:p>
          <a:p>
            <a:pPr algn="r">
              <a:buClr>
                <a:schemeClr val="accent5"/>
              </a:buClr>
            </a:pPr>
            <a:r>
              <a:rPr lang="en-GB" sz="1400" dirty="0"/>
              <a:t>   583 M€/5y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53382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6232524" y="1825624"/>
            <a:ext cx="5004000" cy="4256199"/>
          </a:xfrm>
        </p:spPr>
        <p:txBody>
          <a:bodyPr/>
          <a:lstStyle/>
          <a:p>
            <a:r>
              <a:rPr lang="en-GB" sz="2000" dirty="0"/>
              <a:t>National organisations responsible for the greatest part of the nuclear R&amp;D budget.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way of funding nuclear research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Nuclear data: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Structured voluntary collaboration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JEFF project (OECD-NEA Databank)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IAEA NDS CRPs, DDPs, CMs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indent="0">
              <a:spcAft>
                <a:spcPts val="600"/>
              </a:spcAft>
            </a:pPr>
            <a:r>
              <a:rPr lang="en-GB" sz="2000" dirty="0"/>
              <a:t>European projects</a:t>
            </a:r>
          </a:p>
          <a:p>
            <a:pPr marL="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Fission: SANDA, ARIEL, OFFERR</a:t>
            </a:r>
          </a:p>
          <a:p>
            <a:pPr marL="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Fusion: EUROfusion ND WP</a:t>
            </a:r>
          </a:p>
          <a:p>
            <a:pPr marL="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Horizon Europe: EURO-LABS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7361"/>
          <a:stretch/>
        </p:blipFill>
        <p:spPr>
          <a:xfrm>
            <a:off x="5971154" y="2695074"/>
            <a:ext cx="2489452" cy="3024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3959" y="2764222"/>
            <a:ext cx="1345325" cy="584775"/>
          </a:xfrm>
          <a:prstGeom prst="rect">
            <a:avLst/>
          </a:prstGeom>
          <a:solidFill>
            <a:srgbClr val="04078E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JEFF collaboration</a:t>
            </a:r>
            <a:endParaRPr lang="en-GB" sz="1600" noProof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957" y="3357053"/>
            <a:ext cx="2112022" cy="966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957" y="2764222"/>
            <a:ext cx="3301070" cy="608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988" y="3357053"/>
            <a:ext cx="1431039" cy="954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898" y="4334716"/>
            <a:ext cx="2295129" cy="11642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526" y="5719628"/>
            <a:ext cx="3404178" cy="893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8455" y="5509665"/>
            <a:ext cx="2624249" cy="629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6526" y="5719628"/>
            <a:ext cx="2837431" cy="8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5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sz="2000" dirty="0"/>
              <a:t>There is a considerable amount of nuclear scientific research where Europe is leading (CERN, GANIL, GSI, … - NUPECC).</a:t>
            </a:r>
          </a:p>
          <a:p>
            <a:r>
              <a:rPr lang="en-GB" sz="2000" dirty="0"/>
              <a:t>There have been a number of European ND projects with the main emphasis on measurements.</a:t>
            </a:r>
          </a:p>
          <a:p>
            <a:r>
              <a:rPr lang="en-GB" sz="2000" b="1" dirty="0"/>
              <a:t>However, the nuclear data life cycle leading from science to application is bound to fall short of the needs.</a:t>
            </a:r>
          </a:p>
          <a:p>
            <a:r>
              <a:rPr lang="en-GB" sz="2000" b="1" dirty="0"/>
              <a:t>Also for the data in greatest need: neutron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science to application (1, status)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A large part of nuclear scientific knowledge is not part of nuclear data libraries and hence not available for use in applications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Proton-induced and neutron-induced reaction data for spallation sources and dosimetry (MYRRHA, ESS, therapy, aircraft, space)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Photon-induced reaction data (Isotope production)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Alpha, deuteron induced neutron source and isotope production data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Reliable radioactive decay data (source term, dosimetry, medicine)</a:t>
            </a:r>
          </a:p>
        </p:txBody>
      </p:sp>
    </p:spTree>
    <p:extLst>
      <p:ext uri="{BB962C8B-B14F-4D97-AF65-F5344CB8AC3E}">
        <p14:creationId xmlns:p14="http://schemas.microsoft.com/office/powerpoint/2010/main" val="99711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As an example, we currently lack the experts for nuclear data evaluation: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Resonance analysis, (2 </a:t>
            </a:r>
            <a:r>
              <a:rPr lang="en-GB" sz="2000" dirty="0" err="1"/>
              <a:t>expts</a:t>
            </a:r>
            <a:r>
              <a:rPr lang="en-GB" sz="2000" dirty="0"/>
              <a:t>, 0.2? </a:t>
            </a:r>
            <a:r>
              <a:rPr lang="en-GB" sz="2000" dirty="0" err="1"/>
              <a:t>Fte</a:t>
            </a:r>
            <a:r>
              <a:rPr lang="en-GB" sz="2000" dirty="0"/>
              <a:t>)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Reaction modelling (7 </a:t>
            </a:r>
            <a:r>
              <a:rPr lang="en-GB" sz="2000" dirty="0" err="1"/>
              <a:t>expts</a:t>
            </a:r>
            <a:r>
              <a:rPr lang="en-GB" sz="2000" dirty="0"/>
              <a:t>, 1? </a:t>
            </a:r>
            <a:r>
              <a:rPr lang="en-GB" sz="2000" dirty="0" err="1"/>
              <a:t>Fte</a:t>
            </a:r>
            <a:r>
              <a:rPr lang="en-GB" sz="2000" dirty="0"/>
              <a:t>)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Fission yields (4 </a:t>
            </a:r>
            <a:r>
              <a:rPr lang="en-GB" sz="2000" dirty="0" err="1"/>
              <a:t>expts</a:t>
            </a:r>
            <a:r>
              <a:rPr lang="en-GB" sz="2000" dirty="0"/>
              <a:t>, 2? </a:t>
            </a:r>
            <a:r>
              <a:rPr lang="en-GB" sz="2000" dirty="0" err="1"/>
              <a:t>Fte</a:t>
            </a:r>
            <a:r>
              <a:rPr lang="en-GB" sz="2000" dirty="0"/>
              <a:t>)</a:t>
            </a:r>
          </a:p>
          <a:p>
            <a:pPr marL="34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Decay data (5 </a:t>
            </a:r>
            <a:r>
              <a:rPr lang="en-GB" sz="2000" dirty="0" err="1"/>
              <a:t>expts</a:t>
            </a:r>
            <a:r>
              <a:rPr lang="en-GB" sz="2000" dirty="0"/>
              <a:t>, 1? </a:t>
            </a:r>
            <a:r>
              <a:rPr lang="en-GB" sz="2000" dirty="0" err="1"/>
              <a:t>Fte</a:t>
            </a:r>
            <a:r>
              <a:rPr lang="en-GB" sz="2000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science to application (2, what it takes)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2000" dirty="0"/>
              <a:t>A well-functioning nuclear data life cycle </a:t>
            </a:r>
            <a:r>
              <a:rPr lang="en-GB" sz="2000"/>
              <a:t>requires resources we can rely on </a:t>
            </a:r>
            <a:r>
              <a:rPr lang="en-GB" sz="2000" dirty="0"/>
              <a:t>in the form of skilled staff and research infrastructure for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Comprehensive accurate measurements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Evaluated nuclear data libraries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Established processing routes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Quality assurance through benchmarking and validation</a:t>
            </a:r>
          </a:p>
          <a:p>
            <a:pPr marL="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Feedback-loops with users</a:t>
            </a: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71161D36-B417-8127-C508-E6F827C5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2024" y="4189833"/>
            <a:ext cx="1643667" cy="2384221"/>
          </a:xfrm>
          <a:prstGeom prst="rect">
            <a:avLst/>
          </a:prstGeom>
          <a:ln>
            <a:noFill/>
          </a:ln>
        </p:spPr>
      </p:pic>
      <p:pic>
        <p:nvPicPr>
          <p:cNvPr id="6" name="Image 13">
            <a:extLst>
              <a:ext uri="{FF2B5EF4-FFF2-40B4-BE49-F238E27FC236}">
                <a16:creationId xmlns:a16="http://schemas.microsoft.com/office/drawing/2014/main" id="{5EECFC97-7BE0-1440-90C6-E9B1464F64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31" y="4189832"/>
            <a:ext cx="1681276" cy="23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1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7154" y="1825624"/>
            <a:ext cx="6646429" cy="4170363"/>
          </a:xfrm>
        </p:spPr>
        <p:txBody>
          <a:bodyPr/>
          <a:lstStyle/>
          <a:p>
            <a:pPr indent="0"/>
            <a:r>
              <a:rPr lang="en-GB" b="1" dirty="0"/>
              <a:t>We need a strong commitment to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/>
              <a:t>Jointly plan and coordinate our resources to maintain the nuclear data life cycle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/>
              <a:t>Develop and maintain an effective cooperation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/>
              <a:t>Provide an attractive environment of nuclear data research and development for a new generation working in the interest of tomorrow’s nuclear solutions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science to application (3, improving)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33" y="1825624"/>
            <a:ext cx="3956816" cy="42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</TotalTime>
  <Words>695</Words>
  <Application>Microsoft Office PowerPoint</Application>
  <PresentationFormat>Widescreen</PresentationFormat>
  <Paragraphs>94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Opportunities, challenges and ways forward for nuclear data</vt:lpstr>
      <vt:lpstr>European context, role for nuclear</vt:lpstr>
      <vt:lpstr>Role of nuclear data for tomorrow’s solutions</vt:lpstr>
      <vt:lpstr>Nuclear data life cycle</vt:lpstr>
      <vt:lpstr>EU way of funding research</vt:lpstr>
      <vt:lpstr>EU way of funding nuclear research</vt:lpstr>
      <vt:lpstr>From science to application (1, status)</vt:lpstr>
      <vt:lpstr>From science to application (2, what it takes)</vt:lpstr>
      <vt:lpstr>From science to application (3, improving)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PLOMPEN Arjan (JRC-GEEL)</cp:lastModifiedBy>
  <cp:revision>274</cp:revision>
  <dcterms:created xsi:type="dcterms:W3CDTF">2019-08-09T12:06:42Z</dcterms:created>
  <dcterms:modified xsi:type="dcterms:W3CDTF">2023-10-03T16:15:25Z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26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b91035f1-8f28-49e7-817b-7df4c6cabc6b</vt:lpwstr>
  </property>
  <property fmtid="{D5CDD505-2E9C-101B-9397-08002B2CF9AE}" pid="5" name="Offisync_UniqueId">
    <vt:lpwstr>216256</vt:lpwstr>
  </property>
  <property fmtid="{D5CDD505-2E9C-101B-9397-08002B2CF9AE}" pid="6" name="Jive_LatestUserAccountName">
    <vt:lpwstr>plompar</vt:lpwstr>
  </property>
  <property fmtid="{D5CDD505-2E9C-101B-9397-08002B2CF9AE}" pid="7" name="Offisync_ProviderInitializationData">
    <vt:lpwstr>https://webgate.ec.europa.eu/connected</vt:lpwstr>
  </property>
</Properties>
</file>