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17"/>
  </p:notesMasterIdLst>
  <p:sldIdLst>
    <p:sldId id="289" r:id="rId2"/>
    <p:sldId id="312" r:id="rId3"/>
    <p:sldId id="348" r:id="rId4"/>
    <p:sldId id="349" r:id="rId5"/>
    <p:sldId id="352" r:id="rId6"/>
    <p:sldId id="353" r:id="rId7"/>
    <p:sldId id="356" r:id="rId8"/>
    <p:sldId id="345" r:id="rId9"/>
    <p:sldId id="346" r:id="rId10"/>
    <p:sldId id="340" r:id="rId11"/>
    <p:sldId id="347" r:id="rId12"/>
    <p:sldId id="336" r:id="rId13"/>
    <p:sldId id="344" r:id="rId14"/>
    <p:sldId id="317" r:id="rId15"/>
    <p:sldId id="283" r:id="rId16"/>
  </p:sldIdLst>
  <p:sldSz cx="12192000" cy="6858000"/>
  <p:notesSz cx="6858000" cy="9144000"/>
  <p:custDataLst>
    <p:tags r:id="rId1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3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072" autoAdjust="0"/>
  </p:normalViewPr>
  <p:slideViewPr>
    <p:cSldViewPr showGuides="1">
      <p:cViewPr varScale="1">
        <p:scale>
          <a:sx n="55" d="100"/>
          <a:sy n="55" d="100"/>
        </p:scale>
        <p:origin x="1086" y="90"/>
      </p:cViewPr>
      <p:guideLst>
        <p:guide orient="horz" pos="2205"/>
        <p:guide pos="385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MITRIOU, Paraskevi" userId="7a3edc03-a497-4f89-b1be-81f9c5a281f6" providerId="ADAL" clId="{2EEDF26D-399A-483F-8180-65C42E959E81}"/>
    <pc:docChg chg="modSld">
      <pc:chgData name="DIMITRIOU, Paraskevi" userId="7a3edc03-a497-4f89-b1be-81f9c5a281f6" providerId="ADAL" clId="{2EEDF26D-399A-483F-8180-65C42E959E81}" dt="2023-10-04T16:28:57.698" v="5" actId="729"/>
      <pc:docMkLst>
        <pc:docMk/>
      </pc:docMkLst>
      <pc:sldChg chg="mod modShow">
        <pc:chgData name="DIMITRIOU, Paraskevi" userId="7a3edc03-a497-4f89-b1be-81f9c5a281f6" providerId="ADAL" clId="{2EEDF26D-399A-483F-8180-65C42E959E81}" dt="2023-10-04T16:28:17.558" v="0" actId="729"/>
        <pc:sldMkLst>
          <pc:docMk/>
          <pc:sldMk cId="0" sldId="312"/>
        </pc:sldMkLst>
      </pc:sldChg>
      <pc:sldChg chg="mod modShow">
        <pc:chgData name="DIMITRIOU, Paraskevi" userId="7a3edc03-a497-4f89-b1be-81f9c5a281f6" providerId="ADAL" clId="{2EEDF26D-399A-483F-8180-65C42E959E81}" dt="2023-10-04T16:28:57.698" v="5" actId="729"/>
        <pc:sldMkLst>
          <pc:docMk/>
          <pc:sldMk cId="0" sldId="340"/>
        </pc:sldMkLst>
      </pc:sldChg>
      <pc:sldChg chg="mod modShow">
        <pc:chgData name="DIMITRIOU, Paraskevi" userId="7a3edc03-a497-4f89-b1be-81f9c5a281f6" providerId="ADAL" clId="{2EEDF26D-399A-483F-8180-65C42E959E81}" dt="2023-10-04T16:28:49.208" v="4" actId="729"/>
        <pc:sldMkLst>
          <pc:docMk/>
          <pc:sldMk cId="0" sldId="346"/>
        </pc:sldMkLst>
      </pc:sldChg>
      <pc:sldChg chg="mod modShow">
        <pc:chgData name="DIMITRIOU, Paraskevi" userId="7a3edc03-a497-4f89-b1be-81f9c5a281f6" providerId="ADAL" clId="{2EEDF26D-399A-483F-8180-65C42E959E81}" dt="2023-10-04T16:28:25.300" v="1" actId="729"/>
        <pc:sldMkLst>
          <pc:docMk/>
          <pc:sldMk cId="2001989985" sldId="348"/>
        </pc:sldMkLst>
      </pc:sldChg>
      <pc:sldChg chg="mod modShow">
        <pc:chgData name="DIMITRIOU, Paraskevi" userId="7a3edc03-a497-4f89-b1be-81f9c5a281f6" providerId="ADAL" clId="{2EEDF26D-399A-483F-8180-65C42E959E81}" dt="2023-10-04T16:28:29.279" v="2" actId="729"/>
        <pc:sldMkLst>
          <pc:docMk/>
          <pc:sldMk cId="972193118" sldId="349"/>
        </pc:sldMkLst>
      </pc:sldChg>
      <pc:sldChg chg="mod modShow">
        <pc:chgData name="DIMITRIOU, Paraskevi" userId="7a3edc03-a497-4f89-b1be-81f9c5a281f6" providerId="ADAL" clId="{2EEDF26D-399A-483F-8180-65C42E959E81}" dt="2023-10-04T16:28:41.516" v="3" actId="729"/>
        <pc:sldMkLst>
          <pc:docMk/>
          <pc:sldMk cId="2289038297" sldId="35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4CAA11-3D12-4A11-95A8-1888934C8649}" type="datetimeFigureOut">
              <a:rPr lang="zh-CN" altLang="en-US" smtClean="0"/>
              <a:t>2023/10/4</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959B95-59D2-4D8F-8B74-727B981F11B9}"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50000"/>
              </a:lnSpc>
            </a:pPr>
            <a:r>
              <a:rPr lang="zh-CN" altLang="en-US" b="1" dirty="0">
                <a:solidFill>
                  <a:srgbClr val="C00000"/>
                </a:solidFill>
                <a:sym typeface="+mn-ea"/>
              </a:rPr>
              <a:t>上页</a:t>
            </a:r>
            <a:r>
              <a:rPr lang="en-US" altLang="zh-CN" b="1" dirty="0" err="1">
                <a:solidFill>
                  <a:srgbClr val="C00000"/>
                </a:solidFill>
                <a:sym typeface="+mn-ea"/>
              </a:rPr>
              <a:t>ppt</a:t>
            </a:r>
            <a:r>
              <a:rPr lang="zh-CN" altLang="en-US" b="1" dirty="0">
                <a:solidFill>
                  <a:srgbClr val="C00000"/>
                </a:solidFill>
                <a:sym typeface="+mn-ea"/>
              </a:rPr>
              <a:t>的内含</a:t>
            </a:r>
            <a:endParaRPr lang="en-US" altLang="zh-CN" b="1" dirty="0">
              <a:solidFill>
                <a:srgbClr val="C00000"/>
              </a:solidFill>
            </a:endParaRPr>
          </a:p>
          <a:p>
            <a:pPr>
              <a:lnSpc>
                <a:spcPct val="150000"/>
              </a:lnSpc>
            </a:pPr>
            <a:r>
              <a:rPr lang="zh-CN" altLang="en-US" b="1" dirty="0">
                <a:solidFill>
                  <a:srgbClr val="C00000"/>
                </a:solidFill>
                <a:sym typeface="+mn-ea"/>
              </a:rPr>
              <a:t>我们面临的挑战：</a:t>
            </a:r>
            <a:endParaRPr lang="en-US" altLang="zh-CN" b="1" dirty="0">
              <a:solidFill>
                <a:srgbClr val="C00000"/>
              </a:solidFill>
            </a:endParaRPr>
          </a:p>
          <a:p>
            <a:pPr>
              <a:lnSpc>
                <a:spcPct val="150000"/>
              </a:lnSpc>
            </a:pPr>
            <a:r>
              <a:rPr lang="zh-CN" altLang="en-US" b="1" dirty="0">
                <a:solidFill>
                  <a:srgbClr val="C00000"/>
                </a:solidFill>
                <a:sym typeface="+mn-ea"/>
              </a:rPr>
              <a:t>核数据需求（种类、精度、能区、入射粒子种类等等）快速增长</a:t>
            </a:r>
            <a:endParaRPr lang="en-US" altLang="zh-CN" b="1" dirty="0">
              <a:solidFill>
                <a:srgbClr val="C00000"/>
              </a:solidFill>
            </a:endParaRPr>
          </a:p>
          <a:p>
            <a:pPr>
              <a:lnSpc>
                <a:spcPct val="150000"/>
              </a:lnSpc>
            </a:pPr>
            <a:r>
              <a:rPr lang="zh-CN" altLang="en-US" b="1" dirty="0">
                <a:solidFill>
                  <a:srgbClr val="C00000"/>
                </a:solidFill>
                <a:sym typeface="+mn-ea"/>
              </a:rPr>
              <a:t>目前的核数据产生方式 实验</a:t>
            </a:r>
            <a:r>
              <a:rPr lang="en-US" altLang="zh-CN" b="1" dirty="0">
                <a:solidFill>
                  <a:srgbClr val="C00000"/>
                </a:solidFill>
                <a:sym typeface="+mn-ea"/>
              </a:rPr>
              <a:t>+</a:t>
            </a:r>
            <a:r>
              <a:rPr lang="zh-CN" altLang="en-US" b="1" dirty="0">
                <a:solidFill>
                  <a:srgbClr val="C00000"/>
                </a:solidFill>
                <a:sym typeface="+mn-ea"/>
              </a:rPr>
              <a:t>测量</a:t>
            </a:r>
            <a:endParaRPr lang="en-US" altLang="zh-CN" b="1" dirty="0">
              <a:solidFill>
                <a:srgbClr val="C00000"/>
              </a:solidFill>
            </a:endParaRPr>
          </a:p>
          <a:p>
            <a:pPr>
              <a:lnSpc>
                <a:spcPct val="150000"/>
              </a:lnSpc>
            </a:pPr>
            <a:endParaRPr lang="en-US" altLang="zh-CN" b="1" dirty="0">
              <a:solidFill>
                <a:srgbClr val="C00000"/>
              </a:solidFill>
            </a:endParaRPr>
          </a:p>
          <a:p>
            <a:pPr>
              <a:lnSpc>
                <a:spcPct val="150000"/>
              </a:lnSpc>
            </a:pPr>
            <a:r>
              <a:rPr lang="zh-CN" altLang="en-US" b="1" dirty="0">
                <a:solidFill>
                  <a:srgbClr val="C00000"/>
                </a:solidFill>
                <a:sym typeface="+mn-ea"/>
              </a:rPr>
              <a:t>未来我们应该咋做？</a:t>
            </a:r>
            <a:endParaRPr lang="en-US" altLang="zh-CN" b="1" dirty="0">
              <a:solidFill>
                <a:srgbClr val="C00000"/>
              </a:solidFill>
            </a:endParaRPr>
          </a:p>
          <a:p>
            <a:pPr>
              <a:lnSpc>
                <a:spcPct val="150000"/>
              </a:lnSpc>
            </a:pPr>
            <a:r>
              <a:rPr lang="en-US" altLang="zh-CN" b="1" dirty="0">
                <a:solidFill>
                  <a:srgbClr val="C00000"/>
                </a:solidFill>
                <a:sym typeface="+mn-ea"/>
              </a:rPr>
              <a:t>1</a:t>
            </a:r>
            <a:r>
              <a:rPr lang="zh-CN" altLang="en-US" b="1" dirty="0">
                <a:solidFill>
                  <a:srgbClr val="C00000"/>
                </a:solidFill>
                <a:sym typeface="+mn-ea"/>
              </a:rPr>
              <a:t>、完全以需求为牵引，继续修补现有的测量、评价和检验，产生更为复杂、庞大的微观数据，开展大量的宏观基准检验，再根据不同用户需求研制更多的应用数据库？</a:t>
            </a:r>
            <a:endParaRPr lang="en-US" altLang="zh-CN" b="1" dirty="0">
              <a:solidFill>
                <a:srgbClr val="C00000"/>
              </a:solidFill>
            </a:endParaRPr>
          </a:p>
          <a:p>
            <a:pPr>
              <a:lnSpc>
                <a:spcPct val="150000"/>
              </a:lnSpc>
            </a:pPr>
            <a:r>
              <a:rPr lang="en-US" altLang="zh-CN" b="1" dirty="0">
                <a:solidFill>
                  <a:srgbClr val="C00000"/>
                </a:solidFill>
                <a:sym typeface="+mn-ea"/>
              </a:rPr>
              <a:t>2</a:t>
            </a:r>
            <a:r>
              <a:rPr lang="zh-CN" altLang="en-US" b="1" dirty="0">
                <a:solidFill>
                  <a:srgbClr val="C00000"/>
                </a:solidFill>
                <a:sym typeface="+mn-ea"/>
              </a:rPr>
              <a:t>、更多地从微观数据、甚至是基于更为基础的核物理实验与理论研究，研制更为可靠的基础（或标准）数据？然后鼓励用户端基于这个</a:t>
            </a:r>
            <a:r>
              <a:rPr lang="en-US" altLang="zh-CN" b="1" dirty="0">
                <a:solidFill>
                  <a:srgbClr val="C00000"/>
                </a:solidFill>
                <a:sym typeface="+mn-ea"/>
              </a:rPr>
              <a:t>database</a:t>
            </a:r>
            <a:r>
              <a:rPr lang="zh-CN" altLang="en-US" b="1" dirty="0">
                <a:solidFill>
                  <a:srgbClr val="C00000"/>
                </a:solidFill>
                <a:sym typeface="+mn-ea"/>
              </a:rPr>
              <a:t>产生更为合理的应用数据库解决实际应用问题。</a:t>
            </a:r>
            <a:endParaRPr lang="en-US" altLang="zh-CN" b="1" dirty="0">
              <a:solidFill>
                <a:srgbClr val="C00000"/>
              </a:solidFill>
            </a:endParaRPr>
          </a:p>
          <a:p>
            <a:pPr>
              <a:lnSpc>
                <a:spcPct val="150000"/>
              </a:lnSpc>
            </a:pPr>
            <a:r>
              <a:rPr lang="en-US" altLang="zh-CN" b="1" dirty="0">
                <a:solidFill>
                  <a:srgbClr val="C00000"/>
                </a:solidFill>
                <a:sym typeface="+mn-ea"/>
              </a:rPr>
              <a:t>3</a:t>
            </a:r>
            <a:r>
              <a:rPr lang="zh-CN" altLang="en-US" b="1" dirty="0">
                <a:solidFill>
                  <a:srgbClr val="C00000"/>
                </a:solidFill>
                <a:sym typeface="+mn-ea"/>
              </a:rPr>
              <a:t>、</a:t>
            </a:r>
            <a:r>
              <a:rPr lang="en-US" altLang="zh-CN" b="1" dirty="0">
                <a:solidFill>
                  <a:srgbClr val="C00000"/>
                </a:solidFill>
                <a:sym typeface="+mn-ea"/>
              </a:rPr>
              <a:t>1</a:t>
            </a:r>
            <a:r>
              <a:rPr lang="zh-CN" altLang="en-US" b="1" dirty="0">
                <a:solidFill>
                  <a:srgbClr val="C00000"/>
                </a:solidFill>
                <a:sym typeface="+mn-ea"/>
              </a:rPr>
              <a:t>和</a:t>
            </a:r>
            <a:r>
              <a:rPr lang="en-US" altLang="zh-CN" b="1" dirty="0">
                <a:solidFill>
                  <a:srgbClr val="C00000"/>
                </a:solidFill>
                <a:sym typeface="+mn-ea"/>
              </a:rPr>
              <a:t>2</a:t>
            </a:r>
            <a:r>
              <a:rPr lang="zh-CN" altLang="en-US" b="1" dirty="0">
                <a:solidFill>
                  <a:srgbClr val="C00000"/>
                </a:solidFill>
                <a:sym typeface="+mn-ea"/>
              </a:rPr>
              <a:t>的复合研究，产生适当的微观数据获得适合的应用数据库。</a:t>
            </a:r>
            <a:endParaRPr lang="en-US" altLang="zh-CN" b="1" dirty="0">
              <a:solidFill>
                <a:srgbClr val="C00000"/>
              </a:solidFill>
            </a:endParaRPr>
          </a:p>
          <a:p>
            <a:pPr>
              <a:lnSpc>
                <a:spcPct val="150000"/>
              </a:lnSpc>
            </a:pPr>
            <a:endParaRPr lang="zh-CN" altLang="en-US" b="1" dirty="0">
              <a:solidFill>
                <a:srgbClr val="C00000"/>
              </a:solidFill>
            </a:endParaRPr>
          </a:p>
          <a:p>
            <a:endParaRPr lang="zh-CN" altLang="en-US" dirty="0"/>
          </a:p>
        </p:txBody>
      </p:sp>
      <p:sp>
        <p:nvSpPr>
          <p:cNvPr id="4" name="灯片编号占位符 3"/>
          <p:cNvSpPr>
            <a:spLocks noGrp="1"/>
          </p:cNvSpPr>
          <p:nvPr>
            <p:ph type="sldNum" sz="quarter" idx="5"/>
          </p:nvPr>
        </p:nvSpPr>
        <p:spPr/>
        <p:txBody>
          <a:bodyPr/>
          <a:lstStyle/>
          <a:p>
            <a:fld id="{70959B95-59D2-4D8F-8B74-727B981F11B9}" type="slidenum">
              <a:rPr lang="zh-CN" altLang="en-US" smtClean="0"/>
              <a:t>12</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合作，</a:t>
            </a:r>
          </a:p>
          <a:p>
            <a:r>
              <a:rPr lang="zh-CN" altLang="en-US" dirty="0"/>
              <a:t>保持独立性</a:t>
            </a:r>
          </a:p>
          <a:p>
            <a:r>
              <a:rPr lang="zh-CN" altLang="en-US" dirty="0"/>
              <a:t>发挥</a:t>
            </a:r>
            <a:r>
              <a:rPr lang="en-US" altLang="zh-CN" dirty="0"/>
              <a:t>IEA</a:t>
            </a:r>
            <a:r>
              <a:rPr lang="zh-CN" altLang="en-US" dirty="0"/>
              <a:t>作用。</a:t>
            </a:r>
          </a:p>
          <a:p>
            <a:endParaRPr lang="zh-CN" altLang="en-US" dirty="0"/>
          </a:p>
          <a:p>
            <a:r>
              <a:rPr lang="en-US" altLang="zh-CN" dirty="0"/>
              <a:t>1</a:t>
            </a:r>
            <a:r>
              <a:rPr lang="zh-CN" altLang="en-US" dirty="0"/>
              <a:t>人员名额</a:t>
            </a:r>
          </a:p>
          <a:p>
            <a:r>
              <a:rPr lang="en-US" altLang="zh-CN" dirty="0"/>
              <a:t>2</a:t>
            </a:r>
            <a:r>
              <a:rPr lang="zh-CN" altLang="en-US" dirty="0"/>
              <a:t>承办一个会议，当地</a:t>
            </a:r>
          </a:p>
          <a:p>
            <a:r>
              <a:rPr lang="en-US" altLang="zh-CN" dirty="0"/>
              <a:t>3</a:t>
            </a:r>
            <a:r>
              <a:rPr lang="zh-CN" altLang="en-US" dirty="0"/>
              <a:t>，互访</a:t>
            </a:r>
            <a:r>
              <a:rPr lang="en-US" altLang="zh-CN" dirty="0"/>
              <a:t> 4</a:t>
            </a:r>
            <a:r>
              <a:rPr lang="zh-CN" altLang="en-US" dirty="0"/>
              <a:t>人，每个季度</a:t>
            </a:r>
          </a:p>
          <a:p>
            <a:r>
              <a:rPr lang="en-US" altLang="zh-CN" dirty="0"/>
              <a:t>4. 10</a:t>
            </a:r>
            <a:r>
              <a:rPr lang="zh-CN" altLang="en-US" dirty="0"/>
              <a:t>月份。</a:t>
            </a:r>
          </a:p>
          <a:p>
            <a:r>
              <a:rPr lang="zh-CN" altLang="en-US" dirty="0"/>
              <a:t>下午</a:t>
            </a:r>
            <a:r>
              <a:rPr lang="en-US" altLang="zh-CN" dirty="0"/>
              <a:t>3</a:t>
            </a:r>
            <a:r>
              <a:rPr lang="zh-CN" altLang="en-US" dirty="0"/>
              <a:t>点</a:t>
            </a:r>
          </a:p>
          <a:p>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7" name="灯片编号占位符 5"/>
          <p:cNvSpPr>
            <a:spLocks noGrp="1"/>
          </p:cNvSpPr>
          <p:nvPr>
            <p:ph type="sldNum" sz="quarter" idx="4"/>
          </p:nvPr>
        </p:nvSpPr>
        <p:spPr>
          <a:xfrm>
            <a:off x="9408368" y="6589681"/>
            <a:ext cx="2743200" cy="365125"/>
          </a:xfrm>
          <a:prstGeom prst="rect">
            <a:avLst/>
          </a:prstGeom>
        </p:spPr>
        <p:txBody>
          <a:bodyPr vert="horz" lIns="91440" tIns="45720" rIns="91440" bIns="45720" rtlCol="0" anchor="ctr"/>
          <a:lstStyle>
            <a:lvl1pPr algn="r">
              <a:defRPr sz="800">
                <a:solidFill>
                  <a:schemeClr val="tx1"/>
                </a:solidFill>
              </a:defRPr>
            </a:lvl1pPr>
          </a:lstStyle>
          <a:p>
            <a:r>
              <a:rPr lang="en-US" altLang="zh-CN" dirty="0"/>
              <a:t>PAGE:</a:t>
            </a:r>
            <a:fld id="{B766F36F-8588-44AB-8774-D635D647852B}" type="slidenum">
              <a:rPr lang="zh-CN" altLang="en-US" smtClean="0"/>
              <a:t>‹#›</a:t>
            </a:fld>
            <a:r>
              <a:rPr lang="en-US" altLang="zh-CN" dirty="0"/>
              <a:t>/15</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灯片编号占位符 5"/>
          <p:cNvSpPr>
            <a:spLocks noGrp="1"/>
          </p:cNvSpPr>
          <p:nvPr>
            <p:ph type="sldNum" sz="quarter" idx="4"/>
          </p:nvPr>
        </p:nvSpPr>
        <p:spPr>
          <a:xfrm>
            <a:off x="9408368" y="6589681"/>
            <a:ext cx="2743200" cy="365125"/>
          </a:xfrm>
          <a:prstGeom prst="rect">
            <a:avLst/>
          </a:prstGeom>
        </p:spPr>
        <p:txBody>
          <a:bodyPr vert="horz" lIns="91440" tIns="45720" rIns="91440" bIns="45720" rtlCol="0" anchor="ctr"/>
          <a:lstStyle>
            <a:lvl1pPr algn="r">
              <a:defRPr sz="800">
                <a:solidFill>
                  <a:schemeClr val="tx1"/>
                </a:solidFill>
              </a:defRPr>
            </a:lvl1pPr>
          </a:lstStyle>
          <a:p>
            <a:r>
              <a:rPr lang="en-US" altLang="zh-CN" dirty="0"/>
              <a:t>PAGE:</a:t>
            </a:r>
            <a:fld id="{B766F36F-8588-44AB-8774-D635D647852B}" type="slidenum">
              <a:rPr lang="zh-CN" altLang="en-US" smtClean="0"/>
              <a:t>‹#›</a:t>
            </a:fld>
            <a:r>
              <a:rPr lang="en-US" altLang="zh-CN" dirty="0"/>
              <a:t>/15</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灯片编号占位符 5"/>
          <p:cNvSpPr>
            <a:spLocks noGrp="1"/>
          </p:cNvSpPr>
          <p:nvPr>
            <p:ph type="sldNum" sz="quarter" idx="4"/>
          </p:nvPr>
        </p:nvSpPr>
        <p:spPr>
          <a:xfrm>
            <a:off x="9408368" y="6589681"/>
            <a:ext cx="2743200" cy="365125"/>
          </a:xfrm>
          <a:prstGeom prst="rect">
            <a:avLst/>
          </a:prstGeom>
        </p:spPr>
        <p:txBody>
          <a:bodyPr vert="horz" lIns="91440" tIns="45720" rIns="91440" bIns="45720" rtlCol="0" anchor="ctr"/>
          <a:lstStyle>
            <a:lvl1pPr algn="r">
              <a:defRPr sz="800">
                <a:solidFill>
                  <a:schemeClr val="tx1"/>
                </a:solidFill>
              </a:defRPr>
            </a:lvl1pPr>
          </a:lstStyle>
          <a:p>
            <a:r>
              <a:rPr lang="en-US" altLang="zh-CN" dirty="0"/>
              <a:t>PAGE:</a:t>
            </a:r>
            <a:fld id="{B766F36F-8588-44AB-8774-D635D647852B}" type="slidenum">
              <a:rPr lang="zh-CN" altLang="en-US" smtClean="0"/>
              <a:t>‹#›</a:t>
            </a:fld>
            <a:r>
              <a:rPr lang="en-US" altLang="zh-CN" dirty="0"/>
              <a:t>/15</a:t>
            </a:r>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hyperlink" Target="https://www.iaea.org/about/governance/general-conference/gc67/events?page=2#116427"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6" name="灯片编号占位符 5"/>
          <p:cNvSpPr>
            <a:spLocks noGrp="1"/>
          </p:cNvSpPr>
          <p:nvPr>
            <p:ph type="sldNum" sz="quarter" idx="4"/>
          </p:nvPr>
        </p:nvSpPr>
        <p:spPr>
          <a:xfrm>
            <a:off x="9408368" y="6589681"/>
            <a:ext cx="2743200" cy="365125"/>
          </a:xfrm>
          <a:prstGeom prst="rect">
            <a:avLst/>
          </a:prstGeom>
        </p:spPr>
        <p:txBody>
          <a:bodyPr vert="horz" lIns="91440" tIns="45720" rIns="91440" bIns="45720" rtlCol="0" anchor="ctr"/>
          <a:lstStyle>
            <a:lvl1pPr algn="r">
              <a:defRPr sz="800">
                <a:solidFill>
                  <a:schemeClr val="tx1"/>
                </a:solidFill>
              </a:defRPr>
            </a:lvl1pPr>
          </a:lstStyle>
          <a:p>
            <a:r>
              <a:rPr lang="en-US" altLang="zh-CN" dirty="0"/>
              <a:t>PAGE:</a:t>
            </a:r>
            <a:fld id="{B766F36F-8588-44AB-8774-D635D647852B}" type="slidenum">
              <a:rPr lang="zh-CN" altLang="en-US" smtClean="0"/>
              <a:t>‹#›</a:t>
            </a:fld>
            <a:r>
              <a:rPr lang="en-US" altLang="zh-CN" dirty="0"/>
              <a:t>/15</a:t>
            </a:r>
            <a:endParaRPr lang="zh-CN" altLang="en-US" dirty="0"/>
          </a:p>
        </p:txBody>
      </p:sp>
      <p:pic>
        <p:nvPicPr>
          <p:cNvPr id="11" name="图片 10"/>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91344" y="126548"/>
            <a:ext cx="1341438" cy="297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直接连接符 11"/>
          <p:cNvCxnSpPr/>
          <p:nvPr userDrawn="1"/>
        </p:nvCxnSpPr>
        <p:spPr>
          <a:xfrm>
            <a:off x="147686" y="495880"/>
            <a:ext cx="11915775"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0" name="组合 19"/>
          <p:cNvGrpSpPr/>
          <p:nvPr userDrawn="1"/>
        </p:nvGrpSpPr>
        <p:grpSpPr>
          <a:xfrm>
            <a:off x="144000" y="6525344"/>
            <a:ext cx="11917825" cy="170311"/>
            <a:chOff x="144000" y="6165304"/>
            <a:chExt cx="11917825" cy="170311"/>
          </a:xfrm>
        </p:grpSpPr>
        <p:pic>
          <p:nvPicPr>
            <p:cNvPr id="13" name="Picture 8" descr="C:\Documents and Settings\Administrator\桌面\LOGO\CNDC-Logo(En).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1764591" y="6165304"/>
              <a:ext cx="297234" cy="170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组合 18"/>
            <p:cNvGrpSpPr/>
            <p:nvPr userDrawn="1"/>
          </p:nvGrpSpPr>
          <p:grpSpPr>
            <a:xfrm>
              <a:off x="144000" y="6237320"/>
              <a:ext cx="11592000" cy="72000"/>
              <a:chOff x="144000" y="6237320"/>
              <a:chExt cx="11484000" cy="72000"/>
            </a:xfrm>
          </p:grpSpPr>
          <p:cxnSp>
            <p:nvCxnSpPr>
              <p:cNvPr id="14" name="直接连接符 13"/>
              <p:cNvCxnSpPr/>
              <p:nvPr userDrawn="1"/>
            </p:nvCxnSpPr>
            <p:spPr>
              <a:xfrm>
                <a:off x="144000" y="6237320"/>
                <a:ext cx="11484000" cy="0"/>
              </a:xfrm>
              <a:prstGeom prst="line">
                <a:avLst/>
              </a:prstGeom>
              <a:ln w="952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nvCxnSpPr>
            <p:spPr>
              <a:xfrm>
                <a:off x="144000" y="6255320"/>
                <a:ext cx="11484000" cy="0"/>
              </a:xfrm>
              <a:prstGeom prst="line">
                <a:avLst/>
              </a:prstGeom>
              <a:ln w="952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userDrawn="1"/>
            </p:nvCxnSpPr>
            <p:spPr>
              <a:xfrm>
                <a:off x="144000" y="6273320"/>
                <a:ext cx="11484000" cy="0"/>
              </a:xfrm>
              <a:prstGeom prst="line">
                <a:avLst/>
              </a:prstGeom>
              <a:ln w="952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userDrawn="1"/>
            </p:nvCxnSpPr>
            <p:spPr>
              <a:xfrm>
                <a:off x="144000" y="6291320"/>
                <a:ext cx="11484000" cy="0"/>
              </a:xfrm>
              <a:prstGeom prst="line">
                <a:avLst/>
              </a:prstGeom>
              <a:ln w="952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userDrawn="1"/>
            </p:nvCxnSpPr>
            <p:spPr>
              <a:xfrm>
                <a:off x="144000" y="6309320"/>
                <a:ext cx="11484000" cy="0"/>
              </a:xfrm>
              <a:prstGeom prst="line">
                <a:avLst/>
              </a:prstGeom>
              <a:ln w="9525">
                <a:solidFill>
                  <a:srgbClr val="002060"/>
                </a:solidFill>
              </a:ln>
            </p:spPr>
            <p:style>
              <a:lnRef idx="1">
                <a:schemeClr val="accent1"/>
              </a:lnRef>
              <a:fillRef idx="0">
                <a:schemeClr val="accent1"/>
              </a:fillRef>
              <a:effectRef idx="0">
                <a:schemeClr val="accent1"/>
              </a:effectRef>
              <a:fontRef idx="minor">
                <a:schemeClr val="tx1"/>
              </a:fontRef>
            </p:style>
          </p:cxnSp>
        </p:grpSp>
      </p:grpSp>
      <p:sp>
        <p:nvSpPr>
          <p:cNvPr id="4" name="AutoShape 2" descr="https://www.iaea.org/sites/default/files/styles/2016_landing_page_banner_1140x300/public/23/07/gc_lp_banner.jpg?itok=RuRpqriV&amp;c=059e7952585fd47d20348c80d17c1ef9"/>
          <p:cNvSpPr>
            <a:spLocks noChangeAspect="1" noChangeArrowheads="1"/>
          </p:cNvSpPr>
          <p:nvPr userDrawn="1"/>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7" name="Text Box 10"/>
          <p:cNvSpPr txBox="1">
            <a:spLocks noChangeArrowheads="1"/>
          </p:cNvSpPr>
          <p:nvPr userDrawn="1"/>
        </p:nvSpPr>
        <p:spPr bwMode="auto">
          <a:xfrm>
            <a:off x="1847528" y="6119079"/>
            <a:ext cx="7805737" cy="406265"/>
          </a:xfrm>
          <a:prstGeom prst="rect">
            <a:avLst/>
          </a:prstGeom>
          <a:noFill/>
          <a:ln w="9525">
            <a:noFill/>
            <a:miter lim="800000"/>
          </a:ln>
        </p:spPr>
        <p:txBody>
          <a:bodyPr>
            <a:spAutoFit/>
          </a:bodyPr>
          <a:lstStyle/>
          <a:p>
            <a:pPr algn="r">
              <a:lnSpc>
                <a:spcPct val="85000"/>
              </a:lnSpc>
            </a:pPr>
            <a:r>
              <a:rPr lang="en-US" altLang="zh-CN" sz="800" b="1" i="0" kern="1200" dirty="0">
                <a:solidFill>
                  <a:schemeClr val="bg1"/>
                </a:solidFill>
                <a:effectLst/>
                <a:latin typeface="微软雅黑" panose="020B0503020204020204" pitchFamily="34" charset="-122"/>
                <a:ea typeface="微软雅黑" panose="020B0503020204020204" pitchFamily="34" charset="-122"/>
                <a:cs typeface="+mn-cs"/>
              </a:rPr>
              <a:t>67th IAEA General Conference-Member States Side Events</a:t>
            </a:r>
          </a:p>
          <a:p>
            <a:pPr algn="r">
              <a:lnSpc>
                <a:spcPct val="85000"/>
              </a:lnSpc>
            </a:pPr>
            <a:r>
              <a:rPr lang="en-US" altLang="zh-CN" sz="800" b="1" i="0" kern="1200" dirty="0">
                <a:solidFill>
                  <a:schemeClr val="bg1"/>
                </a:solidFill>
                <a:effectLst/>
                <a:latin typeface="微软雅黑" panose="020B0503020204020204" pitchFamily="34" charset="-122"/>
                <a:ea typeface="微软雅黑" panose="020B0503020204020204" pitchFamily="34" charset="-122"/>
                <a:cs typeface="+mn-cs"/>
              </a:rPr>
              <a:t>Providing the Best Nuclear Data for Tomorrow’s Nuclear Solutions: Challenges and Opportunities</a:t>
            </a:r>
            <a:endParaRPr lang="en-US" altLang="zh-CN" sz="800" b="1" i="0" kern="1200" dirty="0">
              <a:solidFill>
                <a:schemeClr val="bg1"/>
              </a:solidFill>
              <a:effectLst/>
              <a:latin typeface="微软雅黑" panose="020B0503020204020204" pitchFamily="34" charset="-122"/>
              <a:ea typeface="微软雅黑" panose="020B0503020204020204" pitchFamily="34" charset="-122"/>
              <a:cs typeface="+mn-cs"/>
              <a:hlinkClick r:id="rId7"/>
            </a:endParaRPr>
          </a:p>
          <a:p>
            <a:pPr algn="r">
              <a:lnSpc>
                <a:spcPct val="85000"/>
              </a:lnSpc>
            </a:pPr>
            <a:r>
              <a:rPr lang="en-US" altLang="zh-CN" sz="800" b="1" i="0" kern="1200" dirty="0">
                <a:solidFill>
                  <a:schemeClr val="bg1"/>
                </a:solidFill>
                <a:effectLst/>
                <a:latin typeface="微软雅黑" panose="020B0503020204020204" pitchFamily="34" charset="-122"/>
                <a:ea typeface="微软雅黑" panose="020B0503020204020204" pitchFamily="34" charset="-122"/>
                <a:cs typeface="+mn-cs"/>
              </a:rPr>
              <a:t>Advances in nuclear</a:t>
            </a:r>
            <a:r>
              <a:rPr lang="en-US" altLang="zh-CN" sz="800" b="1" i="0" kern="1200" baseline="0" dirty="0">
                <a:solidFill>
                  <a:schemeClr val="bg1"/>
                </a:solidFill>
                <a:effectLst/>
                <a:latin typeface="微软雅黑" panose="020B0503020204020204" pitchFamily="34" charset="-122"/>
                <a:ea typeface="微软雅黑" panose="020B0503020204020204" pitchFamily="34" charset="-122"/>
                <a:cs typeface="+mn-cs"/>
              </a:rPr>
              <a:t> 26 </a:t>
            </a:r>
            <a:r>
              <a:rPr lang="en-US" altLang="zh-CN" sz="800" b="1" i="0" kern="1200" dirty="0">
                <a:solidFill>
                  <a:schemeClr val="bg1"/>
                </a:solidFill>
                <a:effectLst/>
                <a:latin typeface="微软雅黑" panose="020B0503020204020204" pitchFamily="34" charset="-122"/>
                <a:ea typeface="微软雅黑" panose="020B0503020204020204" pitchFamily="34" charset="-122"/>
                <a:cs typeface="+mn-cs"/>
              </a:rPr>
              <a:t>September 2023, Vienna International Centre, Vienna</a:t>
            </a:r>
          </a:p>
        </p:txBody>
      </p:sp>
      <p:sp>
        <p:nvSpPr>
          <p:cNvPr id="21" name="Text Box 10"/>
          <p:cNvSpPr txBox="1">
            <a:spLocks noChangeArrowheads="1"/>
          </p:cNvSpPr>
          <p:nvPr userDrawn="1"/>
        </p:nvSpPr>
        <p:spPr bwMode="auto">
          <a:xfrm>
            <a:off x="1573007" y="4797152"/>
            <a:ext cx="7805737" cy="589392"/>
          </a:xfrm>
          <a:prstGeom prst="rect">
            <a:avLst/>
          </a:prstGeom>
          <a:noFill/>
          <a:ln w="9525">
            <a:noFill/>
            <a:miter lim="800000"/>
          </a:ln>
        </p:spPr>
        <p:txBody>
          <a:bodyPr>
            <a:spAutoFit/>
          </a:bodyPr>
          <a:lstStyle/>
          <a:p>
            <a:pPr algn="r">
              <a:lnSpc>
                <a:spcPct val="85000"/>
              </a:lnSpc>
            </a:pPr>
            <a:endParaRPr lang="en-US" altLang="zh-CN" sz="950" b="1" i="0" kern="1200" dirty="0">
              <a:solidFill>
                <a:schemeClr val="bg1"/>
              </a:solidFill>
              <a:effectLst/>
              <a:latin typeface="微软雅黑" panose="020B0503020204020204" pitchFamily="34" charset="-122"/>
              <a:ea typeface="微软雅黑" panose="020B0503020204020204" pitchFamily="34" charset="-122"/>
              <a:cs typeface="+mn-cs"/>
            </a:endParaRPr>
          </a:p>
          <a:p>
            <a:pPr algn="r">
              <a:lnSpc>
                <a:spcPct val="85000"/>
              </a:lnSpc>
            </a:pPr>
            <a:r>
              <a:rPr lang="en-US" altLang="zh-CN" sz="950" b="1" i="0" kern="1200" dirty="0">
                <a:solidFill>
                  <a:schemeClr val="bg1"/>
                </a:solidFill>
                <a:effectLst/>
                <a:latin typeface="微软雅黑" panose="020B0503020204020204" pitchFamily="34" charset="-122"/>
                <a:ea typeface="微软雅黑" panose="020B0503020204020204" pitchFamily="34" charset="-122"/>
                <a:cs typeface="+mn-cs"/>
              </a:rPr>
              <a:t>Providing the Best Nuclear Data for Tomorrow’s </a:t>
            </a:r>
            <a:r>
              <a:rPr lang="en-US" altLang="zh-CN" sz="950" b="1" i="0" kern="1200" baseline="0" dirty="0">
                <a:solidFill>
                  <a:schemeClr val="bg1"/>
                </a:solidFill>
                <a:effectLst/>
                <a:latin typeface="微软雅黑" panose="020B0503020204020204" pitchFamily="34" charset="-122"/>
                <a:ea typeface="微软雅黑" panose="020B0503020204020204" pitchFamily="34" charset="-122"/>
                <a:cs typeface="+mn-cs"/>
              </a:rPr>
              <a:t> </a:t>
            </a:r>
            <a:r>
              <a:rPr lang="en-US" altLang="zh-CN" sz="950" b="1" i="0" kern="1200" dirty="0">
                <a:solidFill>
                  <a:schemeClr val="bg1"/>
                </a:solidFill>
                <a:effectLst/>
                <a:latin typeface="微软雅黑" panose="020B0503020204020204" pitchFamily="34" charset="-122"/>
                <a:ea typeface="微软雅黑" panose="020B0503020204020204" pitchFamily="34" charset="-122"/>
                <a:cs typeface="+mn-cs"/>
              </a:rPr>
              <a:t>Nuclear Solutions:</a:t>
            </a:r>
          </a:p>
          <a:p>
            <a:pPr algn="r">
              <a:lnSpc>
                <a:spcPct val="85000"/>
              </a:lnSpc>
            </a:pPr>
            <a:r>
              <a:rPr lang="en-US" altLang="zh-CN" sz="950" b="1" i="0" kern="1200" dirty="0">
                <a:solidFill>
                  <a:schemeClr val="bg1"/>
                </a:solidFill>
                <a:effectLst/>
                <a:latin typeface="微软雅黑" panose="020B0503020204020204" pitchFamily="34" charset="-122"/>
                <a:ea typeface="微软雅黑" panose="020B0503020204020204" pitchFamily="34" charset="-122"/>
                <a:cs typeface="+mn-cs"/>
              </a:rPr>
              <a:t>-Challenges and Opportunities</a:t>
            </a:r>
            <a:endParaRPr lang="en-US" altLang="zh-CN" sz="950" b="1" i="0" kern="1200" dirty="0">
              <a:solidFill>
                <a:schemeClr val="bg1"/>
              </a:solidFill>
              <a:effectLst/>
              <a:latin typeface="微软雅黑" panose="020B0503020204020204" pitchFamily="34" charset="-122"/>
              <a:ea typeface="微软雅黑" panose="020B0503020204020204" pitchFamily="34" charset="-122"/>
              <a:cs typeface="+mn-cs"/>
              <a:hlinkClick r:id="rId7"/>
            </a:endParaRPr>
          </a:p>
          <a:p>
            <a:pPr algn="r">
              <a:lnSpc>
                <a:spcPct val="85000"/>
              </a:lnSpc>
            </a:pPr>
            <a:r>
              <a:rPr lang="en-US" altLang="zh-CN" sz="950" b="1" i="0" kern="1200" baseline="0" dirty="0">
                <a:solidFill>
                  <a:schemeClr val="bg1"/>
                </a:solidFill>
                <a:effectLst/>
                <a:latin typeface="微软雅黑" panose="020B0503020204020204" pitchFamily="34" charset="-122"/>
                <a:ea typeface="微软雅黑" panose="020B0503020204020204" pitchFamily="34" charset="-122"/>
                <a:cs typeface="+mn-cs"/>
              </a:rPr>
              <a:t>26 </a:t>
            </a:r>
            <a:r>
              <a:rPr lang="en-US" altLang="zh-CN" sz="950" b="1" i="0" kern="1200" dirty="0">
                <a:solidFill>
                  <a:schemeClr val="bg1"/>
                </a:solidFill>
                <a:effectLst/>
                <a:latin typeface="微软雅黑" panose="020B0503020204020204" pitchFamily="34" charset="-122"/>
                <a:ea typeface="微软雅黑" panose="020B0503020204020204" pitchFamily="34" charset="-122"/>
                <a:cs typeface="+mn-cs"/>
              </a:rPr>
              <a:t>September 2023, Vienna International Centre, Vienna</a:t>
            </a:r>
          </a:p>
        </p:txBody>
      </p:sp>
      <p:pic>
        <p:nvPicPr>
          <p:cNvPr id="1027" name="Picture 3"/>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l="38568" t="52037" r="4791" b="21852"/>
          <a:stretch>
            <a:fillRect/>
          </a:stretch>
        </p:blipFill>
        <p:spPr bwMode="auto">
          <a:xfrm>
            <a:off x="10720220" y="82661"/>
            <a:ext cx="1336423" cy="3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png"/><Relationship Id="rId10" Type="http://schemas.openxmlformats.org/officeDocument/2006/relationships/image" Target="../media/image44.jpeg"/><Relationship Id="rId4" Type="http://schemas.openxmlformats.org/officeDocument/2006/relationships/image" Target="../media/image38.jpe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fig-4"/>
          <p:cNvPicPr>
            <a:picLocks noChangeAspect="1" noChangeArrowheads="1"/>
          </p:cNvPicPr>
          <p:nvPr/>
        </p:nvPicPr>
        <p:blipFill>
          <a:blip r:embed="rId2">
            <a:lum bright="70000" contrast="-70000"/>
          </a:blip>
          <a:srcRect t="25781" b="10312"/>
          <a:stretch>
            <a:fillRect/>
          </a:stretch>
        </p:blipFill>
        <p:spPr bwMode="auto">
          <a:xfrm>
            <a:off x="0" y="4509120"/>
            <a:ext cx="12072663" cy="2089312"/>
          </a:xfrm>
          <a:prstGeom prst="rect">
            <a:avLst/>
          </a:prstGeom>
          <a:noFill/>
          <a:ln w="9525">
            <a:noFill/>
            <a:miter lim="800000"/>
            <a:headEnd/>
            <a:tailEnd/>
          </a:ln>
          <a:effectLst>
            <a:softEdge rad="127000"/>
          </a:effectLst>
        </p:spPr>
      </p:pic>
      <p:sp>
        <p:nvSpPr>
          <p:cNvPr id="8" name="副标题 2"/>
          <p:cNvSpPr>
            <a:spLocks noGrp="1"/>
          </p:cNvSpPr>
          <p:nvPr>
            <p:ph type="subTitle" idx="1"/>
          </p:nvPr>
        </p:nvSpPr>
        <p:spPr>
          <a:xfrm>
            <a:off x="5447665" y="3789045"/>
            <a:ext cx="5822315" cy="1317625"/>
          </a:xfrm>
        </p:spPr>
        <p:txBody>
          <a:bodyPr>
            <a:noAutofit/>
          </a:bodyPr>
          <a:lstStyle/>
          <a:p>
            <a:pPr algn="l" eaLnBrk="1" hangingPunct="1">
              <a:spcAft>
                <a:spcPts val="600"/>
              </a:spcAft>
            </a:pPr>
            <a:r>
              <a:rPr lang="en-US" altLang="zh-CN"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Speaker</a:t>
            </a:r>
            <a:r>
              <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WANG Wenming</a:t>
            </a:r>
          </a:p>
          <a:p>
            <a:pPr algn="l" eaLnBrk="1" hangingPunct="1">
              <a:spcAft>
                <a:spcPts val="600"/>
              </a:spcAft>
            </a:pPr>
            <a:r>
              <a:rPr lang="en-US" altLang="zh-CN"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China Nuclear Data Center </a:t>
            </a:r>
          </a:p>
          <a:p>
            <a:pPr algn="l" eaLnBrk="1" hangingPunct="1">
              <a:spcAft>
                <a:spcPts val="600"/>
              </a:spcAft>
            </a:pPr>
            <a:r>
              <a:rPr lang="en-US" altLang="zh-CN"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2023.9.26</a:t>
            </a:r>
          </a:p>
        </p:txBody>
      </p:sp>
      <p:sp>
        <p:nvSpPr>
          <p:cNvPr id="3" name="文本框 2"/>
          <p:cNvSpPr txBox="1"/>
          <p:nvPr/>
        </p:nvSpPr>
        <p:spPr>
          <a:xfrm>
            <a:off x="335280" y="1916430"/>
            <a:ext cx="10908030" cy="1198880"/>
          </a:xfrm>
          <a:prstGeom prst="rect">
            <a:avLst/>
          </a:prstGeom>
          <a:noFill/>
        </p:spPr>
        <p:txBody>
          <a:bodyPr wrap="square" rtlCol="0" anchor="t">
            <a:spAutoFit/>
          </a:bodyPr>
          <a:lstStyle/>
          <a:p>
            <a:r>
              <a:rPr lang="en-US" altLang="zh-CN" sz="3600" b="1" dirty="0">
                <a:solidFill>
                  <a:schemeClr val="tx1"/>
                </a:solidFill>
                <a:sym typeface="+mn-ea"/>
              </a:rPr>
              <a:t>Challenges, opportunities and solutions in nuclear data for our future – a Chinese perspective (CIAE)</a:t>
            </a:r>
          </a:p>
        </p:txBody>
      </p:sp>
      <p:sp>
        <p:nvSpPr>
          <p:cNvPr id="11" name="文本框 10"/>
          <p:cNvSpPr txBox="1"/>
          <p:nvPr/>
        </p:nvSpPr>
        <p:spPr>
          <a:xfrm>
            <a:off x="407670" y="764540"/>
            <a:ext cx="11515090" cy="829945"/>
          </a:xfrm>
          <a:prstGeom prst="rect">
            <a:avLst/>
          </a:prstGeom>
          <a:noFill/>
        </p:spPr>
        <p:txBody>
          <a:bodyPr wrap="square" rtlCol="0" anchor="t">
            <a:spAutoFit/>
          </a:bodyPr>
          <a:lstStyle/>
          <a:p>
            <a:r>
              <a:rPr lang="zh-CN" altLang="en-US" sz="2400">
                <a:solidFill>
                  <a:schemeClr val="tx1"/>
                </a:solidFill>
                <a:sym typeface="+mn-ea"/>
              </a:rPr>
              <a:t>67th IAEA General Conference</a:t>
            </a:r>
            <a:endParaRPr lang="zh-CN" altLang="en-US" sz="2400">
              <a:solidFill>
                <a:schemeClr val="tx1"/>
              </a:solidFill>
            </a:endParaRPr>
          </a:p>
          <a:p>
            <a:r>
              <a:rPr lang="zh-CN" altLang="en-US" sz="2400">
                <a:solidFill>
                  <a:schemeClr val="tx1"/>
                </a:solidFill>
                <a:sym typeface="+mn-ea"/>
              </a:rPr>
              <a:t>25 – 29 September 2023, Vienna International Centre, Vienna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41"/>
          <p:cNvSpPr txBox="1">
            <a:spLocks noChangeArrowheads="1"/>
          </p:cNvSpPr>
          <p:nvPr/>
        </p:nvSpPr>
        <p:spPr bwMode="auto">
          <a:xfrm>
            <a:off x="167481" y="526118"/>
            <a:ext cx="118570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0" dirty="0">
                <a:latin typeface="微软雅黑" panose="020B0503020204020204" pitchFamily="34" charset="-122"/>
                <a:ea typeface="微软雅黑" panose="020B0503020204020204" pitchFamily="34" charset="-122"/>
              </a:rPr>
              <a:t>Nuclear data processing codes</a:t>
            </a:r>
            <a:endParaRPr lang="zh-CN" altLang="en-US" sz="2800" dirty="0">
              <a:latin typeface="微软雅黑" panose="020B0503020204020204" pitchFamily="34" charset="-122"/>
              <a:ea typeface="微软雅黑" panose="020B0503020204020204" pitchFamily="34" charset="-122"/>
            </a:endParaRPr>
          </a:p>
        </p:txBody>
      </p:sp>
      <p:grpSp>
        <p:nvGrpSpPr>
          <p:cNvPr id="27" name="组合 26"/>
          <p:cNvGrpSpPr/>
          <p:nvPr/>
        </p:nvGrpSpPr>
        <p:grpSpPr>
          <a:xfrm>
            <a:off x="539265" y="2996952"/>
            <a:ext cx="5544616" cy="3474243"/>
            <a:chOff x="3143673" y="1888971"/>
            <a:chExt cx="4104454" cy="3474243"/>
          </a:xfrm>
        </p:grpSpPr>
        <p:sp>
          <p:nvSpPr>
            <p:cNvPr id="5" name="文本框 4"/>
            <p:cNvSpPr txBox="1"/>
            <p:nvPr/>
          </p:nvSpPr>
          <p:spPr>
            <a:xfrm>
              <a:off x="3143673" y="2175261"/>
              <a:ext cx="1187066" cy="253916"/>
            </a:xfrm>
            <a:prstGeom prst="rect">
              <a:avLst/>
            </a:prstGeom>
            <a:noFill/>
            <a:ln w="19050">
              <a:solidFill>
                <a:schemeClr val="accent1"/>
              </a:solidFill>
            </a:ln>
          </p:spPr>
          <p:txBody>
            <a:bodyPr wrap="square" rtlCol="0">
              <a:spAutoFit/>
            </a:bodyPr>
            <a:lstStyle/>
            <a:p>
              <a:pPr algn="ctr"/>
              <a:r>
                <a:rPr lang="en-US" altLang="zh-CN" sz="1050" b="1" dirty="0">
                  <a:latin typeface="Times New Roman" panose="02020603050405020304" pitchFamily="18" charset="0"/>
                  <a:cs typeface="Times New Roman" panose="02020603050405020304" pitchFamily="18" charset="0"/>
                </a:rPr>
                <a:t>Evaluations</a:t>
              </a:r>
              <a:endParaRPr lang="zh-CN" altLang="en-US" sz="1050" b="1" dirty="0">
                <a:latin typeface="Times New Roman" panose="02020603050405020304" pitchFamily="18" charset="0"/>
                <a:cs typeface="Times New Roman" panose="02020603050405020304" pitchFamily="18" charset="0"/>
              </a:endParaRPr>
            </a:p>
          </p:txBody>
        </p:sp>
        <p:sp>
          <p:nvSpPr>
            <p:cNvPr id="6" name="文本框 5"/>
            <p:cNvSpPr txBox="1"/>
            <p:nvPr/>
          </p:nvSpPr>
          <p:spPr>
            <a:xfrm>
              <a:off x="3143673" y="3448507"/>
              <a:ext cx="1187066" cy="253916"/>
            </a:xfrm>
            <a:prstGeom prst="rect">
              <a:avLst/>
            </a:prstGeom>
            <a:noFill/>
            <a:ln w="19050">
              <a:solidFill>
                <a:schemeClr val="accent1"/>
              </a:solidFill>
            </a:ln>
          </p:spPr>
          <p:txBody>
            <a:bodyPr wrap="square" rtlCol="0">
              <a:spAutoFit/>
            </a:bodyPr>
            <a:lstStyle/>
            <a:p>
              <a:pPr algn="ctr"/>
              <a:r>
                <a:rPr lang="en-US" altLang="zh-CN" sz="1050" b="1" dirty="0">
                  <a:latin typeface="Times New Roman" panose="02020603050405020304" pitchFamily="18" charset="0"/>
                  <a:cs typeface="Times New Roman" panose="02020603050405020304" pitchFamily="18" charset="0"/>
                </a:rPr>
                <a:t>Ruler</a:t>
              </a:r>
              <a:endParaRPr lang="zh-CN" altLang="en-US" sz="1050" b="1" dirty="0">
                <a:latin typeface="Times New Roman" panose="02020603050405020304" pitchFamily="18" charset="0"/>
                <a:cs typeface="Times New Roman" panose="02020603050405020304" pitchFamily="18" charset="0"/>
              </a:endParaRPr>
            </a:p>
          </p:txBody>
        </p:sp>
        <p:sp>
          <p:nvSpPr>
            <p:cNvPr id="7" name="文本框 6"/>
            <p:cNvSpPr txBox="1"/>
            <p:nvPr/>
          </p:nvSpPr>
          <p:spPr>
            <a:xfrm>
              <a:off x="3143673" y="4695541"/>
              <a:ext cx="1187066" cy="253916"/>
            </a:xfrm>
            <a:prstGeom prst="rect">
              <a:avLst/>
            </a:prstGeom>
            <a:noFill/>
            <a:ln w="19050">
              <a:solidFill>
                <a:schemeClr val="accent1"/>
              </a:solidFill>
            </a:ln>
          </p:spPr>
          <p:txBody>
            <a:bodyPr wrap="square" rtlCol="0">
              <a:spAutoFit/>
            </a:bodyPr>
            <a:lstStyle/>
            <a:p>
              <a:pPr algn="ctr"/>
              <a:r>
                <a:rPr lang="en-US" altLang="zh-CN" sz="1050" b="1" dirty="0">
                  <a:latin typeface="Times New Roman" panose="02020603050405020304" pitchFamily="18" charset="0"/>
                  <a:cs typeface="Times New Roman" panose="02020603050405020304" pitchFamily="18" charset="0"/>
                </a:rPr>
                <a:t>Library</a:t>
              </a:r>
              <a:endParaRPr lang="zh-CN" altLang="en-US" sz="1050" b="1" dirty="0">
                <a:latin typeface="Times New Roman" panose="02020603050405020304" pitchFamily="18" charset="0"/>
                <a:cs typeface="Times New Roman" panose="02020603050405020304" pitchFamily="18" charset="0"/>
              </a:endParaRPr>
            </a:p>
          </p:txBody>
        </p:sp>
        <p:sp>
          <p:nvSpPr>
            <p:cNvPr id="8" name="文本框 7"/>
            <p:cNvSpPr txBox="1"/>
            <p:nvPr/>
          </p:nvSpPr>
          <p:spPr>
            <a:xfrm>
              <a:off x="4823736" y="1888971"/>
              <a:ext cx="2424389" cy="900246"/>
            </a:xfrm>
            <a:prstGeom prst="rect">
              <a:avLst/>
            </a:prstGeom>
            <a:noFill/>
            <a:ln w="19050">
              <a:solidFill>
                <a:schemeClr val="accent1"/>
              </a:solidFill>
            </a:ln>
          </p:spPr>
          <p:txBody>
            <a:bodyPr wrap="square" rtlCol="0">
              <a:spAutoFit/>
            </a:bodyPr>
            <a:lstStyle/>
            <a:p>
              <a:r>
                <a:rPr lang="en-US" altLang="zh-CN" sz="1050" b="1" dirty="0">
                  <a:latin typeface="Times New Roman" panose="02020603050405020304" pitchFamily="18" charset="0"/>
                  <a:cs typeface="Times New Roman" panose="02020603050405020304" pitchFamily="18" charset="0"/>
                </a:rPr>
                <a:t>ENDF/B-VIII.0, ENDF/B-VII.1</a:t>
              </a:r>
            </a:p>
            <a:p>
              <a:r>
                <a:rPr lang="en-US" altLang="zh-CN" sz="1050" b="1" dirty="0">
                  <a:latin typeface="Times New Roman" panose="02020603050405020304" pitchFamily="18" charset="0"/>
                  <a:cs typeface="Times New Roman" panose="02020603050405020304" pitchFamily="18" charset="0"/>
                </a:rPr>
                <a:t>CENDL-3.2</a:t>
              </a:r>
            </a:p>
            <a:p>
              <a:r>
                <a:rPr lang="en-US" altLang="zh-CN" sz="1050" b="1" dirty="0">
                  <a:latin typeface="Times New Roman" panose="02020603050405020304" pitchFamily="18" charset="0"/>
                  <a:cs typeface="Times New Roman" panose="02020603050405020304" pitchFamily="18" charset="0"/>
                </a:rPr>
                <a:t>JENDL-5</a:t>
              </a:r>
            </a:p>
            <a:p>
              <a:r>
                <a:rPr lang="en-US" altLang="zh-CN" sz="1050" b="1" dirty="0">
                  <a:latin typeface="Times New Roman" panose="02020603050405020304" pitchFamily="18" charset="0"/>
                  <a:cs typeface="Times New Roman" panose="02020603050405020304" pitchFamily="18" charset="0"/>
                </a:rPr>
                <a:t>JEFF-3.2, JEFF-3.3</a:t>
              </a:r>
            </a:p>
            <a:p>
              <a:r>
                <a:rPr lang="en-US" altLang="zh-CN" sz="1050" b="1" dirty="0">
                  <a:latin typeface="Times New Roman" panose="02020603050405020304" pitchFamily="18" charset="0"/>
                  <a:cs typeface="Times New Roman" panose="02020603050405020304" pitchFamily="18" charset="0"/>
                </a:rPr>
                <a:t>…</a:t>
              </a:r>
              <a:endParaRPr lang="zh-CN" altLang="en-US" sz="1050" b="1" dirty="0">
                <a:latin typeface="Times New Roman" panose="02020603050405020304" pitchFamily="18" charset="0"/>
                <a:cs typeface="Times New Roman" panose="02020603050405020304" pitchFamily="18" charset="0"/>
              </a:endParaRPr>
            </a:p>
          </p:txBody>
        </p:sp>
        <p:sp>
          <p:nvSpPr>
            <p:cNvPr id="9" name="文本框 8"/>
            <p:cNvSpPr txBox="1"/>
            <p:nvPr/>
          </p:nvSpPr>
          <p:spPr>
            <a:xfrm>
              <a:off x="4817568" y="2929026"/>
              <a:ext cx="2430559" cy="1223412"/>
            </a:xfrm>
            <a:prstGeom prst="rect">
              <a:avLst/>
            </a:prstGeom>
            <a:noFill/>
            <a:ln w="19050">
              <a:solidFill>
                <a:schemeClr val="accent1"/>
              </a:solidFill>
            </a:ln>
          </p:spPr>
          <p:txBody>
            <a:bodyPr wrap="square" rtlCol="0">
              <a:spAutoFit/>
            </a:bodyPr>
            <a:lstStyle/>
            <a:p>
              <a:r>
                <a:rPr lang="en-US" altLang="zh-CN" sz="1050" b="1" dirty="0">
                  <a:latin typeface="Times New Roman" panose="02020603050405020304" pitchFamily="18" charset="0"/>
                  <a:cs typeface="Times New Roman" panose="02020603050405020304" pitchFamily="18" charset="0"/>
                </a:rPr>
                <a:t>Function objects:</a:t>
              </a:r>
            </a:p>
            <a:p>
              <a:pPr marL="214630" indent="-214630">
                <a:buFont typeface="Arial" panose="020B0604020202020204" pitchFamily="34" charset="0"/>
                <a:buChar char="•"/>
              </a:pPr>
              <a:r>
                <a:rPr lang="en-US" altLang="zh-CN" sz="1050" b="1" dirty="0">
                  <a:latin typeface="Times New Roman" panose="02020603050405020304" pitchFamily="18" charset="0"/>
                  <a:cs typeface="Times New Roman" panose="02020603050405020304" pitchFamily="18" charset="0"/>
                </a:rPr>
                <a:t>Reconstruction and linearization</a:t>
              </a:r>
            </a:p>
            <a:p>
              <a:pPr marL="214630" indent="-214630">
                <a:buFont typeface="Arial" panose="020B0604020202020204" pitchFamily="34" charset="0"/>
                <a:buChar char="•"/>
              </a:pPr>
              <a:r>
                <a:rPr lang="en-US" altLang="zh-CN" sz="1050" b="1" dirty="0">
                  <a:latin typeface="Times New Roman" panose="02020603050405020304" pitchFamily="18" charset="0"/>
                  <a:cs typeface="Times New Roman" panose="02020603050405020304" pitchFamily="18" charset="0"/>
                </a:rPr>
                <a:t>Doppler broadening</a:t>
              </a:r>
            </a:p>
            <a:p>
              <a:pPr marL="214630" indent="-214630">
                <a:buFont typeface="Arial" panose="020B0604020202020204" pitchFamily="34" charset="0"/>
                <a:buChar char="•"/>
              </a:pPr>
              <a:r>
                <a:rPr lang="en-US" altLang="zh-CN" sz="1050" b="1" dirty="0">
                  <a:latin typeface="Times New Roman" panose="02020603050405020304" pitchFamily="18" charset="0"/>
                  <a:cs typeface="Times New Roman" panose="02020603050405020304" pitchFamily="18" charset="0"/>
                </a:rPr>
                <a:t>Probability table in URR</a:t>
              </a:r>
            </a:p>
            <a:p>
              <a:pPr marL="214630" indent="-214630">
                <a:buFont typeface="Arial" panose="020B0604020202020204" pitchFamily="34" charset="0"/>
                <a:buChar char="•"/>
              </a:pPr>
              <a:r>
                <a:rPr lang="en-US" altLang="zh-CN" sz="1050" b="1" dirty="0">
                  <a:latin typeface="Times New Roman" panose="02020603050405020304" pitchFamily="18" charset="0"/>
                  <a:cs typeface="Times New Roman" panose="02020603050405020304" pitchFamily="18" charset="0"/>
                </a:rPr>
                <a:t>Effective cross sections in URR</a:t>
              </a:r>
            </a:p>
            <a:p>
              <a:pPr marL="214630" indent="-214630">
                <a:buFont typeface="Arial" panose="020B0604020202020204" pitchFamily="34" charset="0"/>
                <a:buChar char="•"/>
              </a:pPr>
              <a:r>
                <a:rPr lang="en-US" altLang="zh-CN" sz="1050" b="1" dirty="0">
                  <a:latin typeface="Times New Roman" panose="02020603050405020304" pitchFamily="18" charset="0"/>
                  <a:cs typeface="Times New Roman" panose="02020603050405020304" pitchFamily="18" charset="0"/>
                </a:rPr>
                <a:t>Thermal scattering cross section</a:t>
              </a:r>
            </a:p>
            <a:p>
              <a:pPr marL="214630" indent="-214630">
                <a:buFont typeface="Arial" panose="020B0604020202020204" pitchFamily="34" charset="0"/>
                <a:buChar char="•"/>
              </a:pPr>
              <a:r>
                <a:rPr lang="en-US" altLang="zh-CN" sz="1050" b="1" dirty="0">
                  <a:latin typeface="Times New Roman" panose="02020603050405020304" pitchFamily="18" charset="0"/>
                  <a:cs typeface="Times New Roman" panose="02020603050405020304" pitchFamily="18" charset="0"/>
                </a:rPr>
                <a:t>Multi-group cross section</a:t>
              </a:r>
            </a:p>
          </p:txBody>
        </p:sp>
        <p:sp>
          <p:nvSpPr>
            <p:cNvPr id="10" name="文本框 9"/>
            <p:cNvSpPr txBox="1"/>
            <p:nvPr/>
          </p:nvSpPr>
          <p:spPr>
            <a:xfrm>
              <a:off x="4817568" y="4301385"/>
              <a:ext cx="2424390" cy="1061829"/>
            </a:xfrm>
            <a:prstGeom prst="rect">
              <a:avLst/>
            </a:prstGeom>
            <a:noFill/>
            <a:ln w="19050">
              <a:solidFill>
                <a:schemeClr val="accent1"/>
              </a:solidFill>
            </a:ln>
          </p:spPr>
          <p:txBody>
            <a:bodyPr wrap="square" rtlCol="0">
              <a:spAutoFit/>
            </a:bodyPr>
            <a:lstStyle/>
            <a:p>
              <a:r>
                <a:rPr lang="en-US" altLang="zh-CN" sz="1050" b="1" dirty="0">
                  <a:latin typeface="Times New Roman" panose="02020603050405020304" pitchFamily="18" charset="0"/>
                  <a:cs typeface="Times New Roman" panose="02020603050405020304" pitchFamily="18" charset="0"/>
                </a:rPr>
                <a:t>Conventional formats</a:t>
              </a:r>
            </a:p>
            <a:p>
              <a:pPr marL="214630" indent="-214630">
                <a:buFont typeface="Arial" panose="020B0604020202020204" pitchFamily="34" charset="0"/>
                <a:buChar char="•"/>
              </a:pPr>
              <a:r>
                <a:rPr lang="en-US" altLang="zh-CN" sz="1050" b="1" dirty="0">
                  <a:latin typeface="Times New Roman" panose="02020603050405020304" pitchFamily="18" charset="0"/>
                  <a:cs typeface="Times New Roman" panose="02020603050405020304" pitchFamily="18" charset="0"/>
                </a:rPr>
                <a:t>WIMS-D/E </a:t>
              </a:r>
            </a:p>
            <a:p>
              <a:pPr marL="214630" indent="-214630">
                <a:buFont typeface="Arial" panose="020B0604020202020204" pitchFamily="34" charset="0"/>
                <a:buChar char="•"/>
              </a:pPr>
              <a:r>
                <a:rPr lang="en-US" altLang="zh-CN" sz="1050" b="1" dirty="0">
                  <a:latin typeface="Times New Roman" panose="02020603050405020304" pitchFamily="18" charset="0"/>
                  <a:cs typeface="Times New Roman" panose="02020603050405020304" pitchFamily="18" charset="0"/>
                </a:rPr>
                <a:t>ACE</a:t>
              </a:r>
            </a:p>
            <a:p>
              <a:r>
                <a:rPr lang="en-US" altLang="zh-CN" sz="1050" b="1" dirty="0">
                  <a:latin typeface="Times New Roman" panose="02020603050405020304" pitchFamily="18" charset="0"/>
                  <a:cs typeface="Times New Roman" panose="02020603050405020304" pitchFamily="18" charset="0"/>
                </a:rPr>
                <a:t>Special formats</a:t>
              </a:r>
            </a:p>
            <a:p>
              <a:pPr marL="214630" indent="-214630">
                <a:buFont typeface="Arial" panose="020B0604020202020204" pitchFamily="34" charset="0"/>
                <a:buChar char="•"/>
              </a:pPr>
              <a:r>
                <a:rPr lang="en-US" altLang="zh-CN" sz="1050" b="1" dirty="0">
                  <a:latin typeface="Times New Roman" panose="02020603050405020304" pitchFamily="18" charset="0"/>
                  <a:cs typeface="Times New Roman" panose="02020603050405020304" pitchFamily="18" charset="0"/>
                </a:rPr>
                <a:t>TPEX</a:t>
              </a:r>
            </a:p>
            <a:p>
              <a:r>
                <a:rPr lang="en-US" altLang="zh-CN" sz="1050" b="1" dirty="0">
                  <a:latin typeface="Times New Roman" panose="02020603050405020304" pitchFamily="18" charset="0"/>
                  <a:cs typeface="Times New Roman" panose="02020603050405020304" pitchFamily="18" charset="0"/>
                </a:rPr>
                <a:t>…</a:t>
              </a:r>
              <a:endParaRPr lang="zh-CN" altLang="en-US" sz="1050" b="1" dirty="0">
                <a:latin typeface="Times New Roman" panose="02020603050405020304" pitchFamily="18" charset="0"/>
                <a:cs typeface="Times New Roman" panose="02020603050405020304" pitchFamily="18" charset="0"/>
              </a:endParaRPr>
            </a:p>
          </p:txBody>
        </p:sp>
        <p:cxnSp>
          <p:nvCxnSpPr>
            <p:cNvPr id="11" name="直接箭头连接符 10"/>
            <p:cNvCxnSpPr>
              <a:stCxn id="5" idx="2"/>
              <a:endCxn id="6" idx="0"/>
            </p:cNvCxnSpPr>
            <p:nvPr/>
          </p:nvCxnSpPr>
          <p:spPr>
            <a:xfrm>
              <a:off x="3737206" y="2429177"/>
              <a:ext cx="0" cy="101933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a:stCxn id="6" idx="2"/>
              <a:endCxn id="7" idx="0"/>
            </p:cNvCxnSpPr>
            <p:nvPr/>
          </p:nvCxnSpPr>
          <p:spPr>
            <a:xfrm>
              <a:off x="3737206" y="3702423"/>
              <a:ext cx="0" cy="993118"/>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3" name="右箭头 14"/>
            <p:cNvSpPr/>
            <p:nvPr/>
          </p:nvSpPr>
          <p:spPr>
            <a:xfrm>
              <a:off x="4406522" y="2232478"/>
              <a:ext cx="374090" cy="1246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b="1"/>
            </a:p>
          </p:txBody>
        </p:sp>
        <p:sp>
          <p:nvSpPr>
            <p:cNvPr id="14" name="右箭头 15"/>
            <p:cNvSpPr/>
            <p:nvPr/>
          </p:nvSpPr>
          <p:spPr>
            <a:xfrm>
              <a:off x="4406522" y="3496127"/>
              <a:ext cx="374090" cy="1246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b="1"/>
            </a:p>
          </p:txBody>
        </p:sp>
        <p:sp>
          <p:nvSpPr>
            <p:cNvPr id="15" name="右箭头 17"/>
            <p:cNvSpPr/>
            <p:nvPr/>
          </p:nvSpPr>
          <p:spPr>
            <a:xfrm>
              <a:off x="4406522" y="4733433"/>
              <a:ext cx="374090" cy="1246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b="1"/>
            </a:p>
          </p:txBody>
        </p:sp>
        <p:sp>
          <p:nvSpPr>
            <p:cNvPr id="16" name="文本框 15"/>
            <p:cNvSpPr txBox="1"/>
            <p:nvPr/>
          </p:nvSpPr>
          <p:spPr>
            <a:xfrm>
              <a:off x="3149010" y="4133963"/>
              <a:ext cx="731531" cy="415498"/>
            </a:xfrm>
            <a:prstGeom prst="rect">
              <a:avLst/>
            </a:prstGeom>
            <a:noFill/>
          </p:spPr>
          <p:txBody>
            <a:bodyPr wrap="square" rtlCol="0">
              <a:spAutoFit/>
            </a:bodyPr>
            <a:lstStyle/>
            <a:p>
              <a:r>
                <a:rPr lang="en-US" altLang="zh-CN" sz="1050" b="1" dirty="0">
                  <a:latin typeface="Times New Roman" panose="02020603050405020304" pitchFamily="18" charset="0"/>
                  <a:cs typeface="Times New Roman" panose="02020603050405020304" pitchFamily="18" charset="0"/>
                </a:rPr>
                <a:t>Memory stream</a:t>
              </a:r>
              <a:endParaRPr lang="zh-CN" altLang="en-US" sz="1050" b="1" dirty="0">
                <a:latin typeface="Times New Roman" panose="02020603050405020304" pitchFamily="18" charset="0"/>
                <a:cs typeface="Times New Roman" panose="02020603050405020304" pitchFamily="18" charset="0"/>
              </a:endParaRPr>
            </a:p>
          </p:txBody>
        </p:sp>
        <p:sp>
          <p:nvSpPr>
            <p:cNvPr id="17" name="文本框 16"/>
            <p:cNvSpPr txBox="1"/>
            <p:nvPr/>
          </p:nvSpPr>
          <p:spPr>
            <a:xfrm>
              <a:off x="3149010" y="2659840"/>
              <a:ext cx="731536" cy="415498"/>
            </a:xfrm>
            <a:prstGeom prst="rect">
              <a:avLst/>
            </a:prstGeom>
            <a:noFill/>
          </p:spPr>
          <p:txBody>
            <a:bodyPr wrap="square" rtlCol="0">
              <a:spAutoFit/>
            </a:bodyPr>
            <a:lstStyle/>
            <a:p>
              <a:r>
                <a:rPr lang="en-US" altLang="zh-CN" sz="1050" b="1" dirty="0">
                  <a:latin typeface="Times New Roman" panose="02020603050405020304" pitchFamily="18" charset="0"/>
                  <a:cs typeface="Times New Roman" panose="02020603050405020304" pitchFamily="18" charset="0"/>
                </a:rPr>
                <a:t>Memory stream</a:t>
              </a:r>
              <a:endParaRPr lang="zh-CN" altLang="en-US" sz="1050" b="1" dirty="0">
                <a:latin typeface="Times New Roman" panose="02020603050405020304" pitchFamily="18" charset="0"/>
                <a:cs typeface="Times New Roman" panose="02020603050405020304" pitchFamily="18" charset="0"/>
              </a:endParaRPr>
            </a:p>
          </p:txBody>
        </p:sp>
      </p:grpSp>
      <p:graphicFrame>
        <p:nvGraphicFramePr>
          <p:cNvPr id="28" name="表格 27"/>
          <p:cNvGraphicFramePr>
            <a:graphicFrameLocks noGrp="1"/>
          </p:cNvGraphicFramePr>
          <p:nvPr>
            <p:extLst>
              <p:ext uri="{D42A27DB-BD31-4B8C-83A1-F6EECF244321}">
                <p14:modId xmlns:p14="http://schemas.microsoft.com/office/powerpoint/2010/main" val="2738436094"/>
              </p:ext>
            </p:extLst>
          </p:nvPr>
        </p:nvGraphicFramePr>
        <p:xfrm>
          <a:off x="474202" y="1042919"/>
          <a:ext cx="5674742" cy="1827213"/>
        </p:xfrm>
        <a:graphic>
          <a:graphicData uri="http://schemas.openxmlformats.org/drawingml/2006/table">
            <a:tbl>
              <a:tblPr/>
              <a:tblGrid>
                <a:gridCol w="1610154">
                  <a:extLst>
                    <a:ext uri="{9D8B030D-6E8A-4147-A177-3AD203B41FA5}">
                      <a16:colId xmlns:a16="http://schemas.microsoft.com/office/drawing/2014/main" val="20000"/>
                    </a:ext>
                  </a:extLst>
                </a:gridCol>
                <a:gridCol w="4064588">
                  <a:extLst>
                    <a:ext uri="{9D8B030D-6E8A-4147-A177-3AD203B41FA5}">
                      <a16:colId xmlns:a16="http://schemas.microsoft.com/office/drawing/2014/main" val="20001"/>
                    </a:ext>
                  </a:extLst>
                </a:gridCol>
              </a:tblGrid>
              <a:tr h="430213">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rPr>
                        <a:t>Code</a:t>
                      </a:r>
                      <a:endParaRPr kumimoji="0" lang="zh-CN" altLang="en-US" sz="18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rPr>
                        <a:t>Institute</a:t>
                      </a:r>
                      <a:endParaRPr kumimoji="0" lang="zh-CN" altLang="en-US" sz="20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49250">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5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Ruler</a:t>
                      </a:r>
                      <a:endParaRPr kumimoji="0" lang="zh-CN" altLang="en-US" sz="15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txBody>
                  <a:tcPr marT="45721" marB="4572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5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China Nuclear Data Center</a:t>
                      </a:r>
                    </a:p>
                  </a:txBody>
                  <a:tcPr marT="45721" marB="4572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34925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5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NECP-Atlas</a:t>
                      </a:r>
                      <a:endParaRPr kumimoji="0" lang="zh-CN" altLang="en-US" sz="15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txBody>
                  <a:tcPr marT="45721" marB="4572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5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Xi'an </a:t>
                      </a:r>
                      <a:r>
                        <a:rPr kumimoji="0" lang="en-US" altLang="zh-CN" sz="1500" b="0" i="0" u="none" strike="noStrike" cap="none" normalizeH="0" baseline="0" dirty="0" err="1">
                          <a:ln>
                            <a:noFill/>
                          </a:ln>
                          <a:solidFill>
                            <a:srgbClr val="000000"/>
                          </a:solidFill>
                          <a:effectLst/>
                          <a:latin typeface="微软雅黑" panose="020B0503020204020204" pitchFamily="34" charset="-122"/>
                          <a:ea typeface="微软雅黑" panose="020B0503020204020204" pitchFamily="34" charset="-122"/>
                        </a:rPr>
                        <a:t>Jiaotong</a:t>
                      </a:r>
                      <a:r>
                        <a:rPr kumimoji="0" lang="en-US" altLang="zh-CN" sz="15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 University</a:t>
                      </a:r>
                    </a:p>
                  </a:txBody>
                  <a:tcPr marT="45721" marB="4572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2"/>
                  </a:ext>
                </a:extLst>
              </a:tr>
              <a:tr h="34925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5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AXSP</a:t>
                      </a:r>
                      <a:endParaRPr kumimoji="0" lang="zh-CN" altLang="en-US" sz="15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txBody>
                  <a:tcPr marT="45721" marB="4572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5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North China Electric Power University</a:t>
                      </a:r>
                    </a:p>
                  </a:txBody>
                  <a:tcPr marT="45721" marB="4572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34925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5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RXSP</a:t>
                      </a:r>
                      <a:endParaRPr kumimoji="0" lang="zh-CN" altLang="en-US" sz="15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txBody>
                  <a:tcPr marT="45721" marB="4572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5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Tsinghua University</a:t>
                      </a:r>
                    </a:p>
                  </a:txBody>
                  <a:tcPr marT="45721" marB="4572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4"/>
                  </a:ext>
                </a:extLst>
              </a:tr>
            </a:tbl>
          </a:graphicData>
        </a:graphic>
      </p:graphicFrame>
      <p:pic>
        <p:nvPicPr>
          <p:cNvPr id="29" name="图片 28"/>
          <p:cNvPicPr>
            <a:picLocks noChangeAspect="1"/>
          </p:cNvPicPr>
          <p:nvPr/>
        </p:nvPicPr>
        <p:blipFill>
          <a:blip r:embed="rId2"/>
          <a:stretch>
            <a:fillRect/>
          </a:stretch>
        </p:blipFill>
        <p:spPr>
          <a:xfrm>
            <a:off x="7145688" y="548680"/>
            <a:ext cx="4206896" cy="2956978"/>
          </a:xfrm>
          <a:prstGeom prst="rect">
            <a:avLst/>
          </a:prstGeom>
        </p:spPr>
      </p:pic>
      <p:pic>
        <p:nvPicPr>
          <p:cNvPr id="30" name="图片 29"/>
          <p:cNvPicPr>
            <a:picLocks noChangeAspect="1"/>
          </p:cNvPicPr>
          <p:nvPr/>
        </p:nvPicPr>
        <p:blipFill>
          <a:blip r:embed="rId3"/>
          <a:stretch>
            <a:fillRect/>
          </a:stretch>
        </p:blipFill>
        <p:spPr>
          <a:xfrm>
            <a:off x="7104112" y="3573016"/>
            <a:ext cx="4269276" cy="3000824"/>
          </a:xfrm>
          <a:prstGeom prst="rect">
            <a:avLst/>
          </a:prstGeom>
        </p:spPr>
      </p:pic>
      <p:sp>
        <p:nvSpPr>
          <p:cNvPr id="3" name="灯片编号占位符 2"/>
          <p:cNvSpPr>
            <a:spLocks noGrp="1"/>
          </p:cNvSpPr>
          <p:nvPr>
            <p:ph type="sldNum" sz="quarter" idx="4"/>
          </p:nvPr>
        </p:nvSpPr>
        <p:spPr/>
        <p:txBody>
          <a:bodyPr/>
          <a:lstStyle/>
          <a:p>
            <a:r>
              <a:rPr lang="en-US" altLang="zh-CN" dirty="0"/>
              <a:t>PAGE:</a:t>
            </a:r>
            <a:fld id="{B766F36F-8588-44AB-8774-D635D647852B}" type="slidenum">
              <a:rPr lang="zh-CN" altLang="en-US" smtClean="0"/>
              <a:t>10</a:t>
            </a:fld>
            <a:r>
              <a:rPr lang="en-US" altLang="zh-CN" dirty="0"/>
              <a:t>/15</a:t>
            </a:r>
            <a:endParaRPr lang="zh-CN" alt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
          </p:nvPr>
        </p:nvSpPr>
        <p:spPr/>
        <p:txBody>
          <a:bodyPr/>
          <a:lstStyle/>
          <a:p>
            <a:r>
              <a:rPr lang="en-US" altLang="zh-CN">
                <a:latin typeface="微软雅黑" panose="020B0503020204020204" pitchFamily="34" charset="-122"/>
                <a:ea typeface="微软雅黑" panose="020B0503020204020204" pitchFamily="34" charset="-122"/>
              </a:rPr>
              <a:t>PAGE:</a:t>
            </a:r>
            <a:fld id="{B766F36F-8588-44AB-8774-D635D647852B}" type="slidenum">
              <a:rPr lang="zh-CN" altLang="en-US" smtClean="0">
                <a:latin typeface="微软雅黑" panose="020B0503020204020204" pitchFamily="34" charset="-122"/>
                <a:ea typeface="微软雅黑" panose="020B0503020204020204" pitchFamily="34" charset="-122"/>
              </a:rPr>
              <a:t>11</a:t>
            </a:fld>
            <a:r>
              <a:rPr lang="en-US" altLang="zh-CN">
                <a:latin typeface="微软雅黑" panose="020B0503020204020204" pitchFamily="34" charset="-122"/>
                <a:ea typeface="微软雅黑" panose="020B0503020204020204" pitchFamily="34" charset="-122"/>
              </a:rPr>
              <a:t>/15</a:t>
            </a:r>
            <a:endParaRPr lang="zh-CN" altLang="en-US" dirty="0">
              <a:latin typeface="微软雅黑" panose="020B0503020204020204" pitchFamily="34" charset="-122"/>
              <a:ea typeface="微软雅黑" panose="020B0503020204020204" pitchFamily="34" charset="-122"/>
            </a:endParaRPr>
          </a:p>
        </p:txBody>
      </p:sp>
      <p:sp>
        <p:nvSpPr>
          <p:cNvPr id="5" name="文本框 4"/>
          <p:cNvSpPr txBox="1"/>
          <p:nvPr/>
        </p:nvSpPr>
        <p:spPr>
          <a:xfrm>
            <a:off x="316294" y="1482349"/>
            <a:ext cx="11809730" cy="1238250"/>
          </a:xfrm>
          <a:prstGeom prst="rect">
            <a:avLst/>
          </a:prstGeom>
          <a:noFill/>
        </p:spPr>
        <p:txBody>
          <a:bodyPr>
            <a:noAutofit/>
          </a:bodyPr>
          <a:lstStyle/>
          <a:p>
            <a:pPr marL="457200" indent="-457200">
              <a:spcBef>
                <a:spcPts val="360"/>
              </a:spcBef>
              <a:spcAft>
                <a:spcPts val="0"/>
              </a:spcAft>
              <a:buAutoNum type="arabicParenR"/>
              <a:defRPr/>
            </a:pPr>
            <a:r>
              <a:rPr lang="en-US" altLang="zh-CN" sz="1600" b="1" kern="100" dirty="0">
                <a:latin typeface="微软雅黑" panose="020B0503020204020204" pitchFamily="34" charset="-122"/>
                <a:ea typeface="微软雅黑" panose="020B0503020204020204" pitchFamily="34" charset="-122"/>
              </a:rPr>
              <a:t>Evaluated completed neutron reaction data file</a:t>
            </a:r>
          </a:p>
          <a:p>
            <a:pPr marL="457200" indent="-457200">
              <a:spcBef>
                <a:spcPts val="360"/>
              </a:spcBef>
              <a:buFontTx/>
              <a:buAutoNum type="arabicParenR"/>
              <a:defRPr/>
            </a:pPr>
            <a:r>
              <a:rPr lang="en-US" altLang="zh-CN" sz="1600" b="1" kern="100" dirty="0">
                <a:latin typeface="微软雅黑" panose="020B0503020204020204" pitchFamily="34" charset="-122"/>
                <a:ea typeface="微软雅黑" panose="020B0503020204020204" pitchFamily="34" charset="-122"/>
              </a:rPr>
              <a:t>Activation cross sections</a:t>
            </a:r>
          </a:p>
          <a:p>
            <a:pPr marL="457200" indent="-457200">
              <a:spcBef>
                <a:spcPts val="360"/>
              </a:spcBef>
              <a:buFontTx/>
              <a:buAutoNum type="arabicParenR"/>
              <a:defRPr/>
            </a:pPr>
            <a:r>
              <a:rPr lang="en-US" altLang="zh-CN" sz="1600" b="1" dirty="0">
                <a:latin typeface="微软雅黑" panose="020B0503020204020204" pitchFamily="34" charset="-122"/>
                <a:ea typeface="微软雅黑" panose="020B0503020204020204" pitchFamily="34" charset="-122"/>
              </a:rPr>
              <a:t>Fission yields</a:t>
            </a:r>
            <a:r>
              <a:rPr lang="zh-CN" altLang="zh-CN" sz="1600" b="1" dirty="0">
                <a:latin typeface="微软雅黑" panose="020B0503020204020204" pitchFamily="34" charset="-122"/>
                <a:ea typeface="微软雅黑" panose="020B0503020204020204" pitchFamily="34" charset="-122"/>
              </a:rPr>
              <a:t> </a:t>
            </a:r>
            <a:endParaRPr lang="en-US" altLang="zh-CN" sz="1600" b="1" dirty="0">
              <a:latin typeface="微软雅黑" panose="020B0503020204020204" pitchFamily="34" charset="-122"/>
              <a:ea typeface="微软雅黑" panose="020B0503020204020204" pitchFamily="34" charset="-122"/>
            </a:endParaRPr>
          </a:p>
          <a:p>
            <a:pPr marL="457200" indent="-457200">
              <a:spcBef>
                <a:spcPts val="360"/>
              </a:spcBef>
              <a:buFontTx/>
              <a:buAutoNum type="arabicParenR"/>
              <a:defRPr/>
            </a:pPr>
            <a:r>
              <a:rPr lang="en-US" altLang="zh-CN" sz="1600" b="1" dirty="0">
                <a:latin typeface="微软雅黑" panose="020B0503020204020204" pitchFamily="34" charset="-122"/>
                <a:ea typeface="微软雅黑" panose="020B0503020204020204" pitchFamily="34" charset="-122"/>
              </a:rPr>
              <a:t>Decay data</a:t>
            </a:r>
            <a:r>
              <a:rPr lang="en-US" altLang="zh-CN" sz="1600" b="1" kern="100" dirty="0">
                <a:latin typeface="微软雅黑" panose="020B0503020204020204" pitchFamily="34" charset="-122"/>
                <a:ea typeface="微软雅黑" panose="020B0503020204020204" pitchFamily="34" charset="-122"/>
              </a:rPr>
              <a:t> </a:t>
            </a:r>
            <a:endParaRPr lang="zh-CN" altLang="zh-CN" sz="1600" kern="100" dirty="0">
              <a:latin typeface="微软雅黑" panose="020B0503020204020204" pitchFamily="34" charset="-122"/>
              <a:ea typeface="微软雅黑" panose="020B0503020204020204" pitchFamily="34" charset="-122"/>
            </a:endParaRPr>
          </a:p>
        </p:txBody>
      </p:sp>
      <p:sp>
        <p:nvSpPr>
          <p:cNvPr id="6" name="TextBox 1"/>
          <p:cNvSpPr txBox="1">
            <a:spLocks noChangeArrowheads="1"/>
          </p:cNvSpPr>
          <p:nvPr/>
        </p:nvSpPr>
        <p:spPr bwMode="auto">
          <a:xfrm>
            <a:off x="268288" y="1112117"/>
            <a:ext cx="59420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anose="020F0502020204030204" pitchFamily="34" charset="0"/>
                <a:ea typeface="宋体" panose="02010600030101010101" pitchFamily="2" charset="-122"/>
              </a:defRPr>
            </a:lvl1pPr>
            <a:lvl2pPr>
              <a:defRPr sz="2800">
                <a:solidFill>
                  <a:schemeClr val="tx1"/>
                </a:solidFill>
                <a:latin typeface="Calibri" panose="020F0502020204030204" pitchFamily="34" charset="0"/>
                <a:ea typeface="宋体" panose="02010600030101010101" pitchFamily="2" charset="-122"/>
              </a:defRPr>
            </a:lvl2pPr>
            <a:lvl3pPr>
              <a:defRPr sz="2400">
                <a:solidFill>
                  <a:schemeClr val="tx1"/>
                </a:solidFill>
                <a:latin typeface="Calibri" panose="020F0502020204030204" pitchFamily="34" charset="0"/>
                <a:ea typeface="宋体" panose="02010600030101010101" pitchFamily="2" charset="-122"/>
              </a:defRPr>
            </a:lvl3pPr>
            <a:lvl4pPr>
              <a:defRPr sz="2000">
                <a:solidFill>
                  <a:schemeClr val="tx1"/>
                </a:solidFill>
                <a:latin typeface="Calibri" panose="020F0502020204030204" pitchFamily="34" charset="0"/>
                <a:ea typeface="宋体" panose="02010600030101010101" pitchFamily="2" charset="-122"/>
              </a:defRPr>
            </a:lvl4pPr>
            <a:lvl5pPr>
              <a:defRPr sz="2000">
                <a:solidFill>
                  <a:schemeClr val="tx1"/>
                </a:solidFill>
                <a:latin typeface="Calibri" panose="020F0502020204030204" pitchFamily="34" charset="0"/>
                <a:ea typeface="宋体" panose="02010600030101010101" pitchFamily="2" charset="-122"/>
              </a:defRPr>
            </a:lvl5pPr>
            <a:lvl6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6pPr>
            <a:lvl7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7pPr>
            <a:lvl8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8pPr>
            <a:lvl9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9pPr>
          </a:lstStyle>
          <a:p>
            <a:r>
              <a:rPr lang="en-US" altLang="zh-CN" sz="1800" b="1" dirty="0">
                <a:solidFill>
                  <a:srgbClr val="002060"/>
                </a:solidFill>
                <a:latin typeface="微软雅黑" panose="020B0503020204020204" pitchFamily="34" charset="-122"/>
                <a:ea typeface="微软雅黑" panose="020B0503020204020204" pitchFamily="34" charset="-122"/>
              </a:rPr>
              <a:t>Nuclear Energy Application: </a:t>
            </a:r>
            <a:endParaRPr lang="zh-CN" altLang="en-US" sz="1800" b="1" dirty="0">
              <a:solidFill>
                <a:srgbClr val="002060"/>
              </a:solidFill>
              <a:latin typeface="微软雅黑" panose="020B0503020204020204" pitchFamily="34" charset="-122"/>
              <a:ea typeface="微软雅黑" panose="020B0503020204020204" pitchFamily="34" charset="-122"/>
            </a:endParaRPr>
          </a:p>
        </p:txBody>
      </p:sp>
      <p:sp>
        <p:nvSpPr>
          <p:cNvPr id="7" name="灯片编号占位符 1"/>
          <p:cNvSpPr txBox="1">
            <a:spLocks noChangeArrowheads="1"/>
          </p:cNvSpPr>
          <p:nvPr/>
        </p:nvSpPr>
        <p:spPr bwMode="auto">
          <a:xfrm>
            <a:off x="223838" y="6422727"/>
            <a:ext cx="503237" cy="174625"/>
          </a:xfrm>
          <a:prstGeom prst="rect">
            <a:avLst/>
          </a:prstGeom>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zh-CN"/>
            </a:defPPr>
            <a:lvl1pPr marL="0" algn="r" defTabSz="914400" rtl="0" eaLnBrk="1" latinLnBrk="0" hangingPunct="1">
              <a:defRPr sz="800" kern="1200">
                <a:solidFill>
                  <a:schemeClr val="tx1"/>
                </a:solidFill>
                <a:latin typeface="Arial" panose="020B0604020202020204" pitchFamily="34" charset="0"/>
                <a:ea typeface="宋体" panose="02010600030101010101" pitchFamily="2" charset="-122"/>
                <a:cs typeface="+mn-cs"/>
              </a:defRPr>
            </a:lvl1pPr>
            <a:lvl2pPr marL="742950" indent="-28575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2pPr>
            <a:lvl3pPr marL="1143000" indent="-2286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3pPr>
            <a:lvl4pPr marL="1600200" indent="-2286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4pPr>
            <a:lvl5pPr marL="2057400" indent="-2286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9pPr>
          </a:lstStyle>
          <a:p>
            <a:r>
              <a:rPr lang="en-US" altLang="zh-CN">
                <a:latin typeface="微软雅黑" panose="020B0503020204020204" pitchFamily="34" charset="-122"/>
                <a:ea typeface="微软雅黑" panose="020B0503020204020204" pitchFamily="34" charset="-122"/>
              </a:rPr>
              <a:t>p:</a:t>
            </a:r>
            <a:fld id="{A1D88E4C-90CE-4EF6-8708-B9058D1D2B9B}" type="slidenum">
              <a:rPr lang="zh-CN" altLang="en-US" smtClean="0">
                <a:latin typeface="微软雅黑" panose="020B0503020204020204" pitchFamily="34" charset="-122"/>
                <a:ea typeface="微软雅黑" panose="020B0503020204020204" pitchFamily="34" charset="-122"/>
              </a:rPr>
              <a:t>11</a:t>
            </a:fld>
            <a:r>
              <a:rPr lang="en-US" altLang="zh-CN">
                <a:latin typeface="微软雅黑" panose="020B0503020204020204" pitchFamily="34" charset="-122"/>
                <a:ea typeface="微软雅黑" panose="020B0503020204020204" pitchFamily="34" charset="-122"/>
              </a:rPr>
              <a:t>/13</a:t>
            </a:r>
            <a:endParaRPr lang="zh-CN" altLang="en-US">
              <a:latin typeface="微软雅黑" panose="020B0503020204020204" pitchFamily="34" charset="-122"/>
              <a:ea typeface="微软雅黑" panose="020B0503020204020204" pitchFamily="34" charset="-122"/>
            </a:endParaRPr>
          </a:p>
        </p:txBody>
      </p:sp>
      <p:sp>
        <p:nvSpPr>
          <p:cNvPr id="8" name="TextBox 8"/>
          <p:cNvSpPr txBox="1"/>
          <p:nvPr/>
        </p:nvSpPr>
        <p:spPr>
          <a:xfrm>
            <a:off x="203160" y="516736"/>
            <a:ext cx="10717376" cy="645160"/>
          </a:xfrm>
          <a:prstGeom prst="rect">
            <a:avLst/>
          </a:prstGeom>
          <a:noFill/>
        </p:spPr>
        <p:txBody>
          <a:bodyPr wrap="square" rtlCol="0">
            <a:spAutoFit/>
          </a:bodyPr>
          <a:lstStyle/>
          <a:p>
            <a:r>
              <a:rPr lang="en-US" altLang="zh-CN" sz="3600" dirty="0">
                <a:solidFill>
                  <a:srgbClr val="002060"/>
                </a:solidFill>
                <a:latin typeface="微软雅黑" panose="020B0503020204020204" pitchFamily="34" charset="-122"/>
                <a:ea typeface="微软雅黑" panose="020B0503020204020204" pitchFamily="34" charset="-122"/>
              </a:rPr>
              <a:t>3.Needs from application</a:t>
            </a:r>
          </a:p>
        </p:txBody>
      </p:sp>
      <p:sp>
        <p:nvSpPr>
          <p:cNvPr id="9" name="文本框 6"/>
          <p:cNvSpPr txBox="1"/>
          <p:nvPr/>
        </p:nvSpPr>
        <p:spPr>
          <a:xfrm>
            <a:off x="294134" y="2713637"/>
            <a:ext cx="11890375" cy="368300"/>
          </a:xfrm>
          <a:prstGeom prst="rect">
            <a:avLst/>
          </a:prstGeom>
          <a:noFill/>
        </p:spPr>
        <p:txBody>
          <a:bodyPr>
            <a:spAutoFit/>
          </a:bodyPr>
          <a:lstStyle/>
          <a:p>
            <a:pPr>
              <a:spcBef>
                <a:spcPts val="360"/>
              </a:spcBef>
              <a:spcAft>
                <a:spcPts val="0"/>
              </a:spcAft>
              <a:defRPr/>
            </a:pPr>
            <a:r>
              <a:rPr lang="en-US" altLang="zh-CN" b="1" dirty="0">
                <a:solidFill>
                  <a:srgbClr val="002060"/>
                </a:solidFill>
                <a:latin typeface="微软雅黑" panose="020B0503020204020204" pitchFamily="34" charset="-122"/>
                <a:ea typeface="微软雅黑" panose="020B0503020204020204" pitchFamily="34" charset="-122"/>
              </a:rPr>
              <a:t>G-IV reactor and fusion </a:t>
            </a:r>
            <a:endParaRPr lang="zh-CN" altLang="zh-CN" b="1" dirty="0">
              <a:solidFill>
                <a:srgbClr val="002060"/>
              </a:solidFill>
              <a:latin typeface="微软雅黑" panose="020B0503020204020204" pitchFamily="34" charset="-122"/>
              <a:ea typeface="微软雅黑" panose="020B0503020204020204" pitchFamily="34" charset="-122"/>
            </a:endParaRPr>
          </a:p>
        </p:txBody>
      </p:sp>
      <p:sp>
        <p:nvSpPr>
          <p:cNvPr id="10" name="文本框 8"/>
          <p:cNvSpPr txBox="1"/>
          <p:nvPr/>
        </p:nvSpPr>
        <p:spPr>
          <a:xfrm>
            <a:off x="307469" y="3082969"/>
            <a:ext cx="9239250" cy="933589"/>
          </a:xfrm>
          <a:prstGeom prst="rect">
            <a:avLst/>
          </a:prstGeom>
          <a:noFill/>
        </p:spPr>
        <p:txBody>
          <a:bodyPr>
            <a:spAutoFit/>
          </a:bodyPr>
          <a:lstStyle/>
          <a:p>
            <a:pPr marL="285750" indent="-285750">
              <a:spcBef>
                <a:spcPts val="600"/>
              </a:spcBef>
              <a:spcAft>
                <a:spcPts val="0"/>
              </a:spcAft>
              <a:defRPr/>
            </a:pPr>
            <a:r>
              <a:rPr lang="en-US" altLang="zh-CN" sz="1600" b="1" kern="100" dirty="0">
                <a:latin typeface="微软雅黑" panose="020B0503020204020204" pitchFamily="34" charset="-122"/>
                <a:ea typeface="微软雅黑" panose="020B0503020204020204" pitchFamily="34" charset="-122"/>
              </a:rPr>
              <a:t>1) For the SFR project research purpose,</a:t>
            </a:r>
            <a:endParaRPr lang="zh-CN" altLang="zh-CN" sz="1600" kern="100" dirty="0">
              <a:latin typeface="微软雅黑" panose="020B0503020204020204" pitchFamily="34" charset="-122"/>
              <a:ea typeface="微软雅黑" panose="020B0503020204020204" pitchFamily="34" charset="-122"/>
            </a:endParaRPr>
          </a:p>
          <a:p>
            <a:pPr>
              <a:spcBef>
                <a:spcPts val="360"/>
              </a:spcBef>
              <a:defRPr/>
            </a:pPr>
            <a:r>
              <a:rPr lang="en-US" altLang="zh-CN" sz="1600" b="1" kern="100" dirty="0">
                <a:latin typeface="微软雅黑" panose="020B0503020204020204" pitchFamily="34" charset="-122"/>
                <a:ea typeface="微软雅黑" panose="020B0503020204020204" pitchFamily="34" charset="-122"/>
              </a:rPr>
              <a:t>2) For the TMSR project research purpose,</a:t>
            </a:r>
          </a:p>
          <a:p>
            <a:pPr>
              <a:spcBef>
                <a:spcPts val="360"/>
              </a:spcBef>
              <a:defRPr/>
            </a:pPr>
            <a:r>
              <a:rPr lang="en-US" altLang="zh-CN" sz="1600" b="1" kern="100" dirty="0">
                <a:latin typeface="微软雅黑" panose="020B0503020204020204" pitchFamily="34" charset="-122"/>
                <a:ea typeface="微软雅黑" panose="020B0503020204020204" pitchFamily="34" charset="-122"/>
              </a:rPr>
              <a:t>3) For the fusion study purpose.</a:t>
            </a:r>
            <a:endParaRPr lang="zh-CN" altLang="zh-CN" sz="1600" kern="100" dirty="0">
              <a:latin typeface="微软雅黑" panose="020B0503020204020204" pitchFamily="34" charset="-122"/>
              <a:ea typeface="微软雅黑" panose="020B0503020204020204" pitchFamily="34" charset="-122"/>
            </a:endParaRPr>
          </a:p>
        </p:txBody>
      </p:sp>
      <p:pic>
        <p:nvPicPr>
          <p:cNvPr id="11" name="Picture 2" descr="E:\各种图片资料\前期准备\前期准备\用图\复件 (2) 配栉风沐雨终成器文章.jpg"/>
          <p:cNvPicPr>
            <a:picLocks noChangeAspect="1" noChangeArrowheads="1"/>
          </p:cNvPicPr>
          <p:nvPr/>
        </p:nvPicPr>
        <p:blipFill rotWithShape="1">
          <a:blip r:embed="rId2" cstate="print"/>
          <a:srcRect l="-722" t="21911" r="722"/>
          <a:stretch>
            <a:fillRect/>
          </a:stretch>
        </p:blipFill>
        <p:spPr bwMode="auto">
          <a:xfrm>
            <a:off x="9633132" y="534734"/>
            <a:ext cx="2340000" cy="1256665"/>
          </a:xfrm>
          <a:prstGeom prst="rect">
            <a:avLst/>
          </a:prstGeom>
          <a:ln>
            <a:noFill/>
          </a:ln>
          <a:effectLst>
            <a:softEdge rad="112500"/>
          </a:effectLst>
        </p:spPr>
      </p:pic>
      <p:sp>
        <p:nvSpPr>
          <p:cNvPr id="12" name="文本框 8"/>
          <p:cNvSpPr txBox="1"/>
          <p:nvPr/>
        </p:nvSpPr>
        <p:spPr>
          <a:xfrm>
            <a:off x="278994" y="4454950"/>
            <a:ext cx="11763374" cy="584775"/>
          </a:xfrm>
          <a:prstGeom prst="rect">
            <a:avLst/>
          </a:prstGeom>
          <a:noFill/>
        </p:spPr>
        <p:txBody>
          <a:bodyPr wrap="square">
            <a:spAutoFit/>
          </a:bodyPr>
          <a:lstStyle>
            <a:lvl1pPr marL="457200" indent="-4572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a:spcBef>
                <a:spcPts val="365"/>
              </a:spcBef>
              <a:defRPr/>
            </a:pPr>
            <a:r>
              <a:rPr lang="en-US" altLang="zh-CN" sz="1600" b="1" dirty="0">
                <a:latin typeface="微软雅黑" panose="020B0503020204020204" pitchFamily="34" charset="-122"/>
                <a:ea typeface="微软雅黑" panose="020B0503020204020204" pitchFamily="34" charset="-122"/>
              </a:rPr>
              <a:t>1) Isotopes production </a:t>
            </a:r>
            <a:r>
              <a:rPr lang="en-US" altLang="zh-CN" sz="1600" dirty="0">
                <a:latin typeface="微软雅黑" panose="020B0503020204020204" pitchFamily="34" charset="-122"/>
                <a:ea typeface="微软雅黑" panose="020B0503020204020204" pitchFamily="34" charset="-122"/>
              </a:rPr>
              <a:t>need which including the cross sections, decay data, half time etc. </a:t>
            </a:r>
          </a:p>
          <a:p>
            <a:pPr>
              <a:spcBef>
                <a:spcPts val="0"/>
              </a:spcBef>
              <a:defRPr/>
            </a:pPr>
            <a:r>
              <a:rPr lang="en-US" altLang="zh-CN" sz="1600" b="1" dirty="0">
                <a:latin typeface="微软雅黑" panose="020B0503020204020204" pitchFamily="34" charset="-122"/>
                <a:ea typeface="微软雅黑" panose="020B0503020204020204" pitchFamily="34" charset="-122"/>
              </a:rPr>
              <a:t>2) For the medical isotopes purpose.</a:t>
            </a:r>
            <a:endParaRPr lang="el-GR" altLang="zh-CN" dirty="0">
              <a:latin typeface="微软雅黑" panose="020B0503020204020204" pitchFamily="34" charset="-122"/>
              <a:ea typeface="微软雅黑" panose="020B0503020204020204" pitchFamily="34" charset="-122"/>
              <a:cs typeface="Times New Roman" panose="02020603050405020304" pitchFamily="18" charset="0"/>
              <a:sym typeface="Symbol" panose="05050102010706020507" pitchFamily="18" charset="2"/>
            </a:endParaRPr>
          </a:p>
        </p:txBody>
      </p:sp>
      <p:sp>
        <p:nvSpPr>
          <p:cNvPr id="13" name="矩形 1"/>
          <p:cNvSpPr>
            <a:spLocks noChangeArrowheads="1"/>
          </p:cNvSpPr>
          <p:nvPr/>
        </p:nvSpPr>
        <p:spPr bwMode="auto">
          <a:xfrm>
            <a:off x="307469" y="4086650"/>
            <a:ext cx="72596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365"/>
              </a:spcBef>
            </a:pPr>
            <a:r>
              <a:rPr lang="en-US" altLang="zh-CN" b="1" dirty="0">
                <a:solidFill>
                  <a:srgbClr val="002060"/>
                </a:solidFill>
                <a:latin typeface="微软雅黑" panose="020B0503020204020204" pitchFamily="34" charset="-122"/>
                <a:ea typeface="微软雅黑" panose="020B0503020204020204" pitchFamily="34" charset="-122"/>
              </a:rPr>
              <a:t>The isotope production/ medicine and other fields</a:t>
            </a:r>
            <a:endParaRPr lang="zh-CN" altLang="zh-CN" b="1" dirty="0">
              <a:solidFill>
                <a:srgbClr val="002060"/>
              </a:solidFill>
              <a:latin typeface="微软雅黑" panose="020B0503020204020204" pitchFamily="34" charset="-122"/>
              <a:ea typeface="微软雅黑" panose="020B0503020204020204" pitchFamily="34" charset="-122"/>
            </a:endParaRPr>
          </a:p>
        </p:txBody>
      </p:sp>
      <p:pic>
        <p:nvPicPr>
          <p:cNvPr id="14" name="图片 13"/>
          <p:cNvPicPr>
            <a:picLocks noChangeAspect="1"/>
          </p:cNvPicPr>
          <p:nvPr/>
        </p:nvPicPr>
        <p:blipFill rotWithShape="1">
          <a:blip r:embed="rId3"/>
          <a:srcRect l="2092" t="4640" r="17544" b="4537"/>
          <a:stretch>
            <a:fillRect/>
          </a:stretch>
        </p:blipFill>
        <p:spPr>
          <a:xfrm>
            <a:off x="9650104" y="3091053"/>
            <a:ext cx="2340000" cy="1306598"/>
          </a:xfrm>
          <a:prstGeom prst="rect">
            <a:avLst/>
          </a:prstGeom>
          <a:ln>
            <a:noFill/>
          </a:ln>
          <a:effectLst>
            <a:softEdge rad="112500"/>
          </a:effectLst>
        </p:spPr>
      </p:pic>
      <p:pic>
        <p:nvPicPr>
          <p:cNvPr id="15" name="图片 14"/>
          <p:cNvPicPr>
            <a:picLocks noChangeAspect="1"/>
          </p:cNvPicPr>
          <p:nvPr/>
        </p:nvPicPr>
        <p:blipFill>
          <a:blip r:embed="rId4" cstate="print"/>
          <a:stretch>
            <a:fillRect/>
          </a:stretch>
        </p:blipFill>
        <p:spPr>
          <a:xfrm>
            <a:off x="9558008" y="1791399"/>
            <a:ext cx="2340000" cy="1314300"/>
          </a:xfrm>
          <a:prstGeom prst="rect">
            <a:avLst/>
          </a:prstGeom>
          <a:ln>
            <a:noFill/>
          </a:ln>
          <a:effectLst>
            <a:softEdge rad="112500"/>
          </a:effectLst>
        </p:spPr>
      </p:pic>
      <p:pic>
        <p:nvPicPr>
          <p:cNvPr id="16" name="图片 15"/>
          <p:cNvPicPr>
            <a:picLocks noChangeAspect="1"/>
          </p:cNvPicPr>
          <p:nvPr/>
        </p:nvPicPr>
        <p:blipFill rotWithShape="1">
          <a:blip r:embed="rId5" cstate="print"/>
          <a:srcRect b="18830"/>
          <a:stretch>
            <a:fillRect/>
          </a:stretch>
        </p:blipFill>
        <p:spPr>
          <a:xfrm>
            <a:off x="9644874" y="4252677"/>
            <a:ext cx="2340000" cy="1331336"/>
          </a:xfrm>
          <a:prstGeom prst="rect">
            <a:avLst/>
          </a:prstGeom>
          <a:ln>
            <a:noFill/>
          </a:ln>
          <a:effectLst>
            <a:softEdge rad="112500"/>
          </a:effectLst>
        </p:spPr>
      </p:pic>
      <p:pic>
        <p:nvPicPr>
          <p:cNvPr id="17" name="图片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13764" y="5199444"/>
            <a:ext cx="1801813"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639616" y="5262537"/>
            <a:ext cx="1960563"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p:cNvPicPr>
            <a:picLocks noChangeAspect="1" noChangeArrowheads="1"/>
          </p:cNvPicPr>
          <p:nvPr/>
        </p:nvPicPr>
        <p:blipFill>
          <a:blip r:embed="rId8">
            <a:extLst>
              <a:ext uri="{28A0092B-C50C-407E-A947-70E740481C1C}">
                <a14:useLocalDpi xmlns:a14="http://schemas.microsoft.com/office/drawing/2010/main" val="0"/>
              </a:ext>
            </a:extLst>
          </a:blip>
          <a:srcRect b="11330"/>
          <a:stretch>
            <a:fillRect/>
          </a:stretch>
        </p:blipFill>
        <p:spPr bwMode="auto">
          <a:xfrm>
            <a:off x="447164" y="5229200"/>
            <a:ext cx="1989138"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32104" y="5178353"/>
            <a:ext cx="2160588"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b="10201"/>
          <a:stretch>
            <a:fillRect/>
          </a:stretch>
        </p:blipFill>
        <p:spPr bwMode="auto">
          <a:xfrm>
            <a:off x="9760265" y="5605458"/>
            <a:ext cx="1376295" cy="90741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4" name="Picture 11"/>
          <p:cNvPicPr>
            <a:picLocks noChangeAspect="1" noChangeArrowheads="1"/>
          </p:cNvPicPr>
          <p:nvPr/>
        </p:nvPicPr>
        <p:blipFill>
          <a:blip r:embed="rId3">
            <a:extLst>
              <a:ext uri="{28A0092B-C50C-407E-A947-70E740481C1C}">
                <a14:useLocalDpi xmlns:a14="http://schemas.microsoft.com/office/drawing/2010/main" val="0"/>
              </a:ext>
            </a:extLst>
          </a:blip>
          <a:srcRect l="24107" t="26097" r="49068" b="40793"/>
          <a:stretch>
            <a:fillRect/>
          </a:stretch>
        </p:blipFill>
        <p:spPr bwMode="auto">
          <a:xfrm>
            <a:off x="9786699" y="4838703"/>
            <a:ext cx="2178881" cy="1512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10"/>
          <p:cNvPicPr>
            <a:picLocks noChangeAspect="1" noChangeArrowheads="1"/>
          </p:cNvPicPr>
          <p:nvPr/>
        </p:nvPicPr>
        <p:blipFill>
          <a:blip r:embed="rId4">
            <a:extLst>
              <a:ext uri="{28A0092B-C50C-407E-A947-70E740481C1C}">
                <a14:useLocalDpi xmlns:a14="http://schemas.microsoft.com/office/drawing/2010/main" val="0"/>
              </a:ext>
            </a:extLst>
          </a:blip>
          <a:srcRect l="4475" t="13799" r="4402" b="5898"/>
          <a:stretch>
            <a:fillRect/>
          </a:stretch>
        </p:blipFill>
        <p:spPr bwMode="auto">
          <a:xfrm>
            <a:off x="2498000" y="1430034"/>
            <a:ext cx="7728972" cy="3831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3"/>
          <p:cNvSpPr txBox="1"/>
          <p:nvPr/>
        </p:nvSpPr>
        <p:spPr>
          <a:xfrm>
            <a:off x="5231904" y="526409"/>
            <a:ext cx="6212661" cy="521970"/>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wrap="square">
            <a:spAutoFit/>
          </a:bodyPr>
          <a:lstStyle/>
          <a:p>
            <a:pPr eaLnBrk="1" hangingPunct="1">
              <a:defRPr/>
            </a:pPr>
            <a:r>
              <a:rPr lang="en-US" altLang="zh-CN" sz="2800" b="1" dirty="0">
                <a:solidFill>
                  <a:srgbClr val="00008E"/>
                </a:solidFill>
                <a:latin typeface="微软雅黑" panose="020B0503020204020204" pitchFamily="34" charset="-122"/>
                <a:ea typeface="微软雅黑" panose="020B0503020204020204" pitchFamily="34" charset="-122"/>
              </a:rPr>
              <a:t> </a:t>
            </a:r>
            <a:endParaRPr lang="en-US" altLang="en-US" sz="2800" b="1" dirty="0">
              <a:solidFill>
                <a:srgbClr val="00008E"/>
              </a:solidFill>
              <a:latin typeface="微软雅黑" panose="020B0503020204020204" pitchFamily="34" charset="-122"/>
              <a:ea typeface="微软雅黑" panose="020B0503020204020204" pitchFamily="34" charset="-122"/>
            </a:endParaRPr>
          </a:p>
        </p:txBody>
      </p:sp>
      <p:sp>
        <p:nvSpPr>
          <p:cNvPr id="10" name="爆炸形 2 9"/>
          <p:cNvSpPr/>
          <p:nvPr/>
        </p:nvSpPr>
        <p:spPr>
          <a:xfrm rot="152462">
            <a:off x="6143137" y="3985235"/>
            <a:ext cx="3105117" cy="1906220"/>
          </a:xfrm>
          <a:prstGeom prst="irregularSeal2">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lIns="0" rIns="0" anchor="ctr"/>
          <a:lstStyle/>
          <a:p>
            <a:pPr algn="ctr"/>
            <a:r>
              <a:rPr lang="en-US" altLang="zh-CN" b="1" dirty="0">
                <a:solidFill>
                  <a:schemeClr val="bg1"/>
                </a:solidFill>
                <a:latin typeface="微软雅黑" panose="020B0503020204020204" pitchFamily="34" charset="-122"/>
                <a:ea typeface="微软雅黑" panose="020B0503020204020204" pitchFamily="34" charset="-122"/>
              </a:rPr>
              <a:t>New Eval. Way?</a:t>
            </a:r>
            <a:r>
              <a:rPr lang="en-US" altLang="zh-CN" sz="1400" b="1" dirty="0">
                <a:solidFill>
                  <a:schemeClr val="bg1"/>
                </a:solidFill>
                <a:latin typeface="微软雅黑" panose="020B0503020204020204" pitchFamily="34" charset="-122"/>
                <a:ea typeface="微软雅黑" panose="020B0503020204020204" pitchFamily="34" charset="-122"/>
              </a:rPr>
              <a:t> </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11" name="爆炸形 2 10"/>
          <p:cNvSpPr/>
          <p:nvPr/>
        </p:nvSpPr>
        <p:spPr>
          <a:xfrm rot="796072">
            <a:off x="8320204" y="1077496"/>
            <a:ext cx="3813537" cy="1555774"/>
          </a:xfrm>
          <a:prstGeom prst="irregularSeal2">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lIns="0" rIns="0" anchor="ctr"/>
          <a:lstStyle/>
          <a:p>
            <a:pPr algn="ctr"/>
            <a:r>
              <a:rPr lang="en-US" altLang="zh-CN" b="1" dirty="0">
                <a:solidFill>
                  <a:schemeClr val="bg1"/>
                </a:solidFill>
                <a:latin typeface="微软雅黑" panose="020B0503020204020204" pitchFamily="34" charset="-122"/>
                <a:ea typeface="微软雅黑" panose="020B0503020204020204" pitchFamily="34" charset="-122"/>
              </a:rPr>
              <a:t> Accurate Measurement?</a:t>
            </a:r>
            <a:endParaRPr lang="zh-CN" altLang="en-US" b="1" dirty="0">
              <a:solidFill>
                <a:schemeClr val="bg1"/>
              </a:solidFill>
              <a:latin typeface="微软雅黑" panose="020B0503020204020204" pitchFamily="34" charset="-122"/>
              <a:ea typeface="微软雅黑" panose="020B0503020204020204" pitchFamily="34" charset="-122"/>
            </a:endParaRPr>
          </a:p>
        </p:txBody>
      </p:sp>
      <p:pic>
        <p:nvPicPr>
          <p:cNvPr id="21515"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358136">
            <a:off x="353442" y="2587845"/>
            <a:ext cx="1731025" cy="1228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377190" y="528320"/>
            <a:ext cx="11516995" cy="953135"/>
          </a:xfrm>
          <a:prstGeom prst="rect">
            <a:avLst/>
          </a:prstGeom>
          <a:noFill/>
        </p:spPr>
        <p:txBody>
          <a:bodyPr wrap="square" rtlCol="0">
            <a:spAutoFit/>
          </a:bodyPr>
          <a:lstStyle/>
          <a:p>
            <a:pPr algn="l">
              <a:buClrTx/>
              <a:buSzTx/>
              <a:buFontTx/>
              <a:defRPr/>
            </a:pPr>
            <a:r>
              <a:rPr lang="en-US" altLang="zh-CN" sz="2800" b="1" dirty="0">
                <a:solidFill>
                  <a:srgbClr val="00008E"/>
                </a:solidFill>
                <a:latin typeface="微软雅黑" panose="020B0503020204020204" pitchFamily="34" charset="-122"/>
                <a:ea typeface="微软雅黑" panose="020B0503020204020204" pitchFamily="34" charset="-122"/>
              </a:rPr>
              <a:t>4.Challenges(puzzle?), </a:t>
            </a:r>
            <a:r>
              <a:rPr lang="en-US" altLang="zh-CN" sz="2800" b="1" dirty="0">
                <a:solidFill>
                  <a:srgbClr val="00008E"/>
                </a:solidFill>
                <a:latin typeface="微软雅黑" panose="020B0503020204020204" pitchFamily="34" charset="-122"/>
                <a:ea typeface="微软雅黑" panose="020B0503020204020204" pitchFamily="34" charset="-122"/>
                <a:sym typeface="+mn-ea"/>
              </a:rPr>
              <a:t>what should we have to focus on…?</a:t>
            </a:r>
            <a:endParaRPr lang="en-US" altLang="en-US" sz="2800" b="1" dirty="0">
              <a:solidFill>
                <a:srgbClr val="00008E"/>
              </a:solidFill>
              <a:latin typeface="微软雅黑" panose="020B0503020204020204" pitchFamily="34" charset="-122"/>
              <a:ea typeface="微软雅黑" panose="020B0503020204020204" pitchFamily="34" charset="-122"/>
            </a:endParaRPr>
          </a:p>
          <a:p>
            <a:pPr algn="l">
              <a:buClrTx/>
              <a:buSzTx/>
              <a:buFontTx/>
              <a:defRPr/>
            </a:pPr>
            <a:endParaRPr lang="en-US" altLang="zh-CN" sz="2800" b="1" dirty="0">
              <a:solidFill>
                <a:srgbClr val="00008E"/>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192210" y="5909063"/>
            <a:ext cx="11605900" cy="646331"/>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To feed the application need     -&gt; too complicated methodologies  -&gt;  diversified data files ?</a:t>
            </a:r>
          </a:p>
          <a:p>
            <a:r>
              <a:rPr lang="en-US" altLang="zh-CN" dirty="0">
                <a:latin typeface="微软雅黑" panose="020B0503020204020204" pitchFamily="34" charset="-122"/>
                <a:ea typeface="微软雅黑" panose="020B0503020204020204" pitchFamily="34" charset="-122"/>
              </a:rPr>
              <a:t>To push the fundamental study -&gt; too simple and reasonable           -&gt; </a:t>
            </a:r>
            <a:r>
              <a:rPr lang="en-US" altLang="zh-CN" b="0" i="0" dirty="0">
                <a:solidFill>
                  <a:srgbClr val="626469"/>
                </a:solidFill>
                <a:effectLst/>
                <a:latin typeface="微软雅黑" panose="020B0503020204020204" pitchFamily="34" charset="-122"/>
                <a:ea typeface="微软雅黑" panose="020B0503020204020204" pitchFamily="34" charset="-122"/>
              </a:rPr>
              <a:t> </a:t>
            </a:r>
            <a:r>
              <a:rPr lang="en-US" altLang="zh-CN" dirty="0">
                <a:latin typeface="微软雅黑" panose="020B0503020204020204" pitchFamily="34" charset="-122"/>
                <a:ea typeface="微软雅黑" panose="020B0503020204020204" pitchFamily="34" charset="-122"/>
              </a:rPr>
              <a:t>unified(standardized) database ?</a:t>
            </a:r>
            <a:endParaRPr lang="zh-CN" altLang="en-US" dirty="0">
              <a:latin typeface="微软雅黑" panose="020B0503020204020204" pitchFamily="34" charset="-122"/>
              <a:ea typeface="微软雅黑" panose="020B0503020204020204" pitchFamily="34" charset="-122"/>
            </a:endParaRPr>
          </a:p>
        </p:txBody>
      </p:sp>
      <p:sp>
        <p:nvSpPr>
          <p:cNvPr id="9" name="爆炸形 2 8"/>
          <p:cNvSpPr/>
          <p:nvPr/>
        </p:nvSpPr>
        <p:spPr>
          <a:xfrm rot="20954062">
            <a:off x="794956" y="3641931"/>
            <a:ext cx="2941216" cy="1906220"/>
          </a:xfrm>
          <a:prstGeom prst="irregularSeal2">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lIns="0" rIns="0" anchor="ctr"/>
          <a:lstStyle/>
          <a:p>
            <a:pPr algn="ctr"/>
            <a:r>
              <a:rPr lang="en-US" altLang="zh-CN" b="1" dirty="0">
                <a:solidFill>
                  <a:schemeClr val="bg1"/>
                </a:solidFill>
                <a:latin typeface="微软雅黑" panose="020B0503020204020204" pitchFamily="34" charset="-122"/>
                <a:ea typeface="微软雅黑" panose="020B0503020204020204" pitchFamily="34" charset="-122"/>
              </a:rPr>
              <a:t>Physics Theory?</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2" name="爆炸形 2 11"/>
          <p:cNvSpPr/>
          <p:nvPr/>
        </p:nvSpPr>
        <p:spPr>
          <a:xfrm rot="941501">
            <a:off x="8894152" y="2743552"/>
            <a:ext cx="3419593" cy="1834385"/>
          </a:xfrm>
          <a:prstGeom prst="irregularSeal2">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lIns="0" rIns="0" anchor="ctr"/>
          <a:lstStyle/>
          <a:p>
            <a:pPr algn="ctr"/>
            <a:r>
              <a:rPr lang="en-US" altLang="zh-CN" b="1" dirty="0">
                <a:solidFill>
                  <a:schemeClr val="bg1"/>
                </a:solidFill>
                <a:latin typeface="微软雅黑" panose="020B0503020204020204" pitchFamily="34" charset="-122"/>
                <a:ea typeface="微软雅黑" panose="020B0503020204020204" pitchFamily="34" charset="-122"/>
              </a:rPr>
              <a:t>Complicated Library?</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7" name="爆炸形 2 6"/>
          <p:cNvSpPr/>
          <p:nvPr/>
        </p:nvSpPr>
        <p:spPr>
          <a:xfrm rot="20942127">
            <a:off x="423281" y="1096228"/>
            <a:ext cx="3316099" cy="1560504"/>
          </a:xfrm>
          <a:prstGeom prst="irregularSeal2">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lIns="0" rIns="0" anchor="ctr"/>
          <a:lstStyle/>
          <a:p>
            <a:pPr algn="ctr">
              <a:defRPr/>
            </a:pPr>
            <a:r>
              <a:rPr lang="en-US" altLang="zh-CN" b="1" dirty="0">
                <a:solidFill>
                  <a:schemeClr val="bg1"/>
                </a:solidFill>
                <a:latin typeface="微软雅黑" panose="020B0503020204020204" pitchFamily="34" charset="-122"/>
                <a:ea typeface="微软雅黑" panose="020B0503020204020204" pitchFamily="34" charset="-122"/>
              </a:rPr>
              <a:t>Application Need </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4"/>
          </p:nvPr>
        </p:nvSpPr>
        <p:spPr/>
        <p:txBody>
          <a:bodyPr/>
          <a:lstStyle/>
          <a:p>
            <a:r>
              <a:rPr lang="en-US" altLang="zh-CN" dirty="0"/>
              <a:t>PAGE:</a:t>
            </a:r>
            <a:fld id="{B766F36F-8588-44AB-8774-D635D647852B}" type="slidenum">
              <a:rPr lang="zh-CN" altLang="en-US" smtClean="0"/>
              <a:t>12</a:t>
            </a:fld>
            <a:r>
              <a:rPr lang="en-US" altLang="zh-CN" dirty="0"/>
              <a:t>/15</a:t>
            </a:r>
            <a:endParaRPr lang="zh-CN" alt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AE083AB-0D14-C54B-77BB-6C429B786A29}"/>
              </a:ext>
            </a:extLst>
          </p:cNvPr>
          <p:cNvPicPr>
            <a:picLocks noChangeAspect="1"/>
          </p:cNvPicPr>
          <p:nvPr/>
        </p:nvPicPr>
        <p:blipFill>
          <a:blip r:embed="rId2"/>
          <a:stretch>
            <a:fillRect/>
          </a:stretch>
        </p:blipFill>
        <p:spPr>
          <a:xfrm>
            <a:off x="8853921" y="1013880"/>
            <a:ext cx="2958041" cy="2974176"/>
          </a:xfrm>
          <a:prstGeom prst="rect">
            <a:avLst/>
          </a:prstGeom>
        </p:spPr>
      </p:pic>
      <p:sp>
        <p:nvSpPr>
          <p:cNvPr id="2" name="灯片编号占位符 1"/>
          <p:cNvSpPr>
            <a:spLocks noGrp="1"/>
          </p:cNvSpPr>
          <p:nvPr>
            <p:ph type="sldNum" sz="quarter" idx="4"/>
          </p:nvPr>
        </p:nvSpPr>
        <p:spPr/>
        <p:txBody>
          <a:bodyPr/>
          <a:lstStyle/>
          <a:p>
            <a:r>
              <a:rPr lang="en-US" altLang="zh-CN" dirty="0"/>
              <a:t>PAGE:</a:t>
            </a:r>
            <a:fld id="{B766F36F-8588-44AB-8774-D635D647852B}" type="slidenum">
              <a:rPr lang="zh-CN" altLang="en-US" smtClean="0"/>
              <a:t>13</a:t>
            </a:fld>
            <a:r>
              <a:rPr lang="en-US" altLang="zh-CN" dirty="0"/>
              <a:t>/15</a:t>
            </a:r>
            <a:endParaRPr lang="zh-CN" altLang="en-US" dirty="0"/>
          </a:p>
        </p:txBody>
      </p:sp>
      <p:sp>
        <p:nvSpPr>
          <p:cNvPr id="3" name="文本框 2"/>
          <p:cNvSpPr txBox="1"/>
          <p:nvPr/>
        </p:nvSpPr>
        <p:spPr>
          <a:xfrm>
            <a:off x="526109" y="1322601"/>
            <a:ext cx="8327812" cy="2394393"/>
          </a:xfrm>
          <a:prstGeom prst="rect">
            <a:avLst/>
          </a:prstGeom>
          <a:noFill/>
        </p:spPr>
        <p:txBody>
          <a:bodyPr wrap="square" rtlCol="0" anchor="t">
            <a:noAutofit/>
          </a:bodyPr>
          <a:lstStyle/>
          <a:p>
            <a:r>
              <a:rPr lang="en-US" altLang="zh-CN" sz="2400" b="1" dirty="0">
                <a:solidFill>
                  <a:srgbClr val="00008E"/>
                </a:solidFill>
                <a:latin typeface="微软雅黑" panose="020B0503020204020204" pitchFamily="34" charset="-122"/>
                <a:ea typeface="微软雅黑" panose="020B0503020204020204" pitchFamily="34" charset="-122"/>
              </a:rPr>
              <a:t>Challenges:</a:t>
            </a:r>
          </a:p>
          <a:p>
            <a:pPr marL="342900" indent="-342900">
              <a:buFont typeface="Wingdings" panose="05000000000000000000" pitchFamily="2" charset="2"/>
              <a:buChar char="u"/>
            </a:pPr>
            <a:r>
              <a:rPr lang="zh-CN" altLang="en-US" sz="2400" dirty="0"/>
              <a:t>The demand for nuclear data </a:t>
            </a:r>
            <a:r>
              <a:rPr lang="en-US" altLang="zh-CN" sz="2400" dirty="0"/>
              <a:t> </a:t>
            </a:r>
            <a:r>
              <a:rPr lang="zh-CN" altLang="en-US" sz="2400" dirty="0">
                <a:sym typeface="+mn-ea"/>
              </a:rPr>
              <a:t>is growing rapidly</a:t>
            </a:r>
            <a:r>
              <a:rPr lang="en-US" altLang="zh-CN" sz="2400" dirty="0">
                <a:sym typeface="+mn-ea"/>
              </a:rPr>
              <a:t> </a:t>
            </a:r>
            <a:r>
              <a:rPr lang="zh-CN" altLang="en-US" sz="2400" dirty="0"/>
              <a:t>with more types, higher accuracy, wider energy range, more types of incident particles, etc.</a:t>
            </a:r>
            <a:endParaRPr lang="en-US" altLang="zh-CN" sz="2400" dirty="0"/>
          </a:p>
          <a:p>
            <a:pPr marL="342900" indent="-342900">
              <a:buFont typeface="Wingdings" panose="05000000000000000000" pitchFamily="2" charset="2"/>
              <a:buChar char="u"/>
            </a:pPr>
            <a:r>
              <a:rPr lang="zh-CN" altLang="en-US" sz="2400" dirty="0"/>
              <a:t>The current nuclear data generation method</a:t>
            </a:r>
            <a:r>
              <a:rPr lang="en-US" altLang="zh-CN" sz="2400" dirty="0"/>
              <a:t>s of </a:t>
            </a:r>
            <a:r>
              <a:rPr lang="zh-CN" altLang="en-US" sz="2400" dirty="0"/>
              <a:t>experiments </a:t>
            </a:r>
            <a:r>
              <a:rPr lang="en-US" altLang="zh-CN" sz="2400" dirty="0"/>
              <a:t>and evaluations</a:t>
            </a:r>
            <a:r>
              <a:rPr lang="zh-CN" altLang="en-US" sz="2400" dirty="0"/>
              <a:t>, cannot meet the requirements</a:t>
            </a:r>
            <a:r>
              <a:rPr lang="en-US" altLang="zh-CN" sz="2400" dirty="0"/>
              <a:t>.</a:t>
            </a:r>
          </a:p>
        </p:txBody>
      </p:sp>
      <p:sp>
        <p:nvSpPr>
          <p:cNvPr id="4" name="TextBox 12">
            <a:extLst>
              <a:ext uri="{FF2B5EF4-FFF2-40B4-BE49-F238E27FC236}">
                <a16:creationId xmlns:a16="http://schemas.microsoft.com/office/drawing/2014/main" id="{6FC8B243-1FBA-6AC1-B719-B6672820D7BB}"/>
              </a:ext>
            </a:extLst>
          </p:cNvPr>
          <p:cNvSpPr txBox="1"/>
          <p:nvPr/>
        </p:nvSpPr>
        <p:spPr>
          <a:xfrm>
            <a:off x="377190" y="528320"/>
            <a:ext cx="11516995" cy="523220"/>
          </a:xfrm>
          <a:prstGeom prst="rect">
            <a:avLst/>
          </a:prstGeom>
          <a:noFill/>
        </p:spPr>
        <p:txBody>
          <a:bodyPr wrap="square" rtlCol="0">
            <a:spAutoFit/>
          </a:bodyPr>
          <a:lstStyle/>
          <a:p>
            <a:pPr algn="l">
              <a:buClrTx/>
              <a:buSzTx/>
              <a:buFontTx/>
              <a:defRPr/>
            </a:pPr>
            <a:r>
              <a:rPr lang="en-US" altLang="zh-CN" sz="2800" b="1" dirty="0">
                <a:solidFill>
                  <a:srgbClr val="00008E"/>
                </a:solidFill>
                <a:latin typeface="微软雅黑" panose="020B0503020204020204" pitchFamily="34" charset="-122"/>
                <a:ea typeface="微软雅黑" panose="020B0503020204020204" pitchFamily="34" charset="-122"/>
              </a:rPr>
              <a:t>4.Challenges and resolution</a:t>
            </a:r>
          </a:p>
        </p:txBody>
      </p:sp>
      <p:sp>
        <p:nvSpPr>
          <p:cNvPr id="8" name="文本框 7">
            <a:extLst>
              <a:ext uri="{FF2B5EF4-FFF2-40B4-BE49-F238E27FC236}">
                <a16:creationId xmlns:a16="http://schemas.microsoft.com/office/drawing/2014/main" id="{FDF39E7F-137D-2922-C573-99FE6978C2E3}"/>
              </a:ext>
            </a:extLst>
          </p:cNvPr>
          <p:cNvSpPr txBox="1"/>
          <p:nvPr/>
        </p:nvSpPr>
        <p:spPr>
          <a:xfrm>
            <a:off x="695400" y="4218999"/>
            <a:ext cx="10729192" cy="1938992"/>
          </a:xfrm>
          <a:prstGeom prst="rect">
            <a:avLst/>
          </a:prstGeom>
          <a:noFill/>
        </p:spPr>
        <p:txBody>
          <a:bodyPr wrap="square">
            <a:spAutoFit/>
          </a:bodyPr>
          <a:lstStyle/>
          <a:p>
            <a:endParaRPr lang="zh-CN" altLang="en-US" sz="1200" dirty="0"/>
          </a:p>
          <a:p>
            <a:r>
              <a:rPr lang="en-US" altLang="zh-CN" sz="1800" b="1" dirty="0">
                <a:solidFill>
                  <a:srgbClr val="00008E"/>
                </a:solidFill>
                <a:latin typeface="微软雅黑" panose="020B0503020204020204" pitchFamily="34" charset="-122"/>
                <a:ea typeface="微软雅黑" panose="020B0503020204020204" pitchFamily="34" charset="-122"/>
              </a:rPr>
              <a:t>Resolution: </a:t>
            </a:r>
          </a:p>
          <a:p>
            <a:pPr marL="342900" indent="-342900">
              <a:buFont typeface="Wingdings" panose="05000000000000000000" pitchFamily="2" charset="2"/>
              <a:buChar char="u"/>
            </a:pPr>
            <a:r>
              <a:rPr lang="en-US" altLang="zh-CN" sz="1800" dirty="0"/>
              <a:t>D</a:t>
            </a:r>
            <a:r>
              <a:rPr lang="zh-CN" altLang="en-US" sz="1800" dirty="0"/>
              <a:t>riven by</a:t>
            </a:r>
            <a:r>
              <a:rPr lang="en-US" altLang="zh-CN" sz="1800" dirty="0"/>
              <a:t> the needs</a:t>
            </a:r>
            <a:r>
              <a:rPr lang="zh-CN" altLang="en-US" sz="1800" dirty="0"/>
              <a:t>,  </a:t>
            </a:r>
            <a:r>
              <a:rPr lang="en-US" altLang="zh-CN" sz="1800" dirty="0"/>
              <a:t>improve the technology for the nuclear data </a:t>
            </a:r>
            <a:r>
              <a:rPr lang="zh-CN" altLang="en-US" sz="1800" dirty="0"/>
              <a:t>measurement</a:t>
            </a:r>
            <a:r>
              <a:rPr lang="en-US" altLang="zh-CN" sz="1800" dirty="0"/>
              <a:t>s</a:t>
            </a:r>
            <a:r>
              <a:rPr lang="zh-CN" altLang="en-US" sz="1800" dirty="0"/>
              <a:t>, evaluations, and </a:t>
            </a:r>
            <a:r>
              <a:rPr lang="en-US" altLang="zh-CN" sz="1800" dirty="0"/>
              <a:t>validations</a:t>
            </a:r>
            <a:r>
              <a:rPr lang="zh-CN" altLang="en-US" sz="1800" dirty="0"/>
              <a:t>, </a:t>
            </a:r>
            <a:r>
              <a:rPr lang="en-US" altLang="zh-CN" sz="1800" dirty="0"/>
              <a:t>and </a:t>
            </a:r>
            <a:r>
              <a:rPr lang="zh-CN" altLang="en-US" sz="1800" dirty="0"/>
              <a:t>generate more </a:t>
            </a:r>
            <a:r>
              <a:rPr lang="en-US" altLang="zh-CN" sz="1800" dirty="0"/>
              <a:t>advanced</a:t>
            </a:r>
            <a:r>
              <a:rPr lang="zh-CN" altLang="en-US" sz="1800" dirty="0"/>
              <a:t> </a:t>
            </a:r>
            <a:r>
              <a:rPr lang="en-US" altLang="zh-CN" sz="1800" dirty="0"/>
              <a:t>and complete </a:t>
            </a:r>
            <a:r>
              <a:rPr lang="zh-CN" altLang="en-US" sz="1800" dirty="0"/>
              <a:t>data</a:t>
            </a:r>
            <a:r>
              <a:rPr lang="en-US" altLang="zh-CN" sz="1800" dirty="0"/>
              <a:t> .</a:t>
            </a:r>
          </a:p>
          <a:p>
            <a:pPr marL="342900" indent="-342900">
              <a:buFont typeface="Wingdings" panose="05000000000000000000" pitchFamily="2" charset="2"/>
              <a:buChar char="u"/>
            </a:pPr>
            <a:r>
              <a:rPr lang="zh-CN" altLang="en-US" sz="1800" dirty="0"/>
              <a:t>Developing more reliable basic (or standard) data from microscopic data, even based on more fundamental nuclear physics experiments and theoretical research</a:t>
            </a:r>
            <a:r>
              <a:rPr lang="en-US" altLang="zh-CN" sz="1800" dirty="0"/>
              <a:t>. </a:t>
            </a:r>
            <a:r>
              <a:rPr lang="zh-CN" altLang="en-US" sz="1800" dirty="0"/>
              <a:t>Then encourage users to generate more reasonable application databases based on this database to solve practical application problems.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3160" y="516736"/>
            <a:ext cx="10717376" cy="645160"/>
          </a:xfrm>
          <a:prstGeom prst="rect">
            <a:avLst/>
          </a:prstGeom>
          <a:noFill/>
        </p:spPr>
        <p:txBody>
          <a:bodyPr wrap="square" rtlCol="0">
            <a:spAutoFit/>
          </a:bodyPr>
          <a:lstStyle/>
          <a:p>
            <a:r>
              <a:rPr lang="en-US" altLang="zh-CN" sz="3600" dirty="0">
                <a:solidFill>
                  <a:srgbClr val="002060"/>
                </a:solidFill>
                <a:latin typeface="微软雅黑" panose="020B0503020204020204" pitchFamily="34" charset="-122"/>
                <a:ea typeface="微软雅黑" panose="020B0503020204020204" pitchFamily="34" charset="-122"/>
              </a:rPr>
              <a:t>5. Suggestion for nuclear data cooperation</a:t>
            </a:r>
          </a:p>
        </p:txBody>
      </p:sp>
      <p:sp>
        <p:nvSpPr>
          <p:cNvPr id="3" name="文本框 2"/>
          <p:cNvSpPr txBox="1"/>
          <p:nvPr/>
        </p:nvSpPr>
        <p:spPr>
          <a:xfrm>
            <a:off x="2641142" y="1361433"/>
            <a:ext cx="8303162" cy="5201424"/>
          </a:xfrm>
          <a:prstGeom prst="rect">
            <a:avLst/>
          </a:prstGeom>
          <a:noFill/>
        </p:spPr>
        <p:txBody>
          <a:bodyPr wrap="square" rtlCol="0">
            <a:spAutoFit/>
          </a:bodyPr>
          <a:lstStyle/>
          <a:p>
            <a:pPr marL="342900" indent="-342900">
              <a:spcBef>
                <a:spcPts val="300"/>
              </a:spcBef>
              <a:buFont typeface="Wingdings" panose="05000000000000000000" pitchFamily="2" charset="2"/>
              <a:buChar char="u"/>
            </a:pPr>
            <a:r>
              <a:rPr lang="en-US" altLang="zh-CN" sz="2400" b="1" dirty="0">
                <a:latin typeface="Times New Roman" panose="02020603050405020304" pitchFamily="18" charset="0"/>
                <a:cs typeface="Times New Roman" panose="02020603050405020304" pitchFamily="18" charset="0"/>
              </a:rPr>
              <a:t>Enhance the cooperation in the ND community</a:t>
            </a:r>
          </a:p>
          <a:p>
            <a:pPr marL="342900" indent="-342900">
              <a:spcBef>
                <a:spcPts val="300"/>
              </a:spcBef>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Share the evaluation methodology.</a:t>
            </a:r>
          </a:p>
          <a:p>
            <a:pPr marL="342900" indent="-342900">
              <a:spcBef>
                <a:spcPts val="300"/>
              </a:spcBef>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Share new experimental data and all information for important samples.</a:t>
            </a:r>
          </a:p>
          <a:p>
            <a:pPr marL="342900" indent="-342900">
              <a:spcBef>
                <a:spcPts val="300"/>
              </a:spcBef>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Share the  ND processing methodology and new results of validation and benchmarking of ND for importance cases.</a:t>
            </a:r>
          </a:p>
          <a:p>
            <a:pPr marL="342900" indent="-342900">
              <a:spcBef>
                <a:spcPts val="300"/>
              </a:spcBef>
              <a:buFont typeface="Arial" panose="020B0604020202020204" pitchFamily="34" charset="0"/>
              <a:buChar char="•"/>
            </a:pPr>
            <a:endParaRPr lang="en-US" altLang="zh-CN" sz="2400" dirty="0">
              <a:latin typeface="Times New Roman" panose="02020603050405020304" pitchFamily="18" charset="0"/>
              <a:cs typeface="Times New Roman" panose="02020603050405020304" pitchFamily="18" charset="0"/>
            </a:endParaRPr>
          </a:p>
          <a:p>
            <a:pPr marL="342900" indent="-342900">
              <a:spcBef>
                <a:spcPts val="300"/>
              </a:spcBef>
              <a:buFont typeface="Wingdings" panose="05000000000000000000" pitchFamily="2" charset="2"/>
              <a:buChar char="u"/>
            </a:pPr>
            <a:r>
              <a:rPr lang="en-US" altLang="zh-CN" sz="2400" b="1" dirty="0">
                <a:latin typeface="Times New Roman" panose="02020603050405020304" pitchFamily="18" charset="0"/>
                <a:cs typeface="Times New Roman" panose="02020603050405020304" pitchFamily="18" charset="0"/>
              </a:rPr>
              <a:t> Remains the independent of the ND evaluations and databases to avoid systematic mistakes.</a:t>
            </a:r>
          </a:p>
          <a:p>
            <a:pPr marL="342900" indent="-342900">
              <a:spcBef>
                <a:spcPts val="300"/>
              </a:spcBef>
              <a:buFont typeface="Wingdings" panose="05000000000000000000" pitchFamily="2" charset="2"/>
              <a:buChar char="u"/>
            </a:pPr>
            <a:endParaRPr lang="en-US" altLang="zh-CN" sz="2400" b="1" dirty="0">
              <a:latin typeface="Times New Roman" panose="02020603050405020304" pitchFamily="18" charset="0"/>
              <a:cs typeface="Times New Roman" panose="02020603050405020304" pitchFamily="18" charset="0"/>
            </a:endParaRPr>
          </a:p>
          <a:p>
            <a:pPr marL="342900" indent="-342900">
              <a:spcBef>
                <a:spcPts val="300"/>
              </a:spcBef>
              <a:buFont typeface="Wingdings" panose="05000000000000000000" pitchFamily="2" charset="2"/>
              <a:buChar char="u"/>
            </a:pPr>
            <a:r>
              <a:rPr lang="en-US" altLang="zh-CN" sz="2400" b="1" dirty="0">
                <a:latin typeface="Times New Roman" panose="02020603050405020304" pitchFamily="18" charset="0"/>
                <a:cs typeface="Times New Roman" panose="02020603050405020304" pitchFamily="18" charset="0"/>
              </a:rPr>
              <a:t>Strengthen the leadership, organizational, and training roles of the IAEA</a:t>
            </a:r>
          </a:p>
          <a:p>
            <a:pPr marL="342900" indent="-342900">
              <a:spcBef>
                <a:spcPts val="300"/>
              </a:spcBef>
              <a:buFont typeface="Arial" panose="020B0604020202020204" pitchFamily="34" charset="0"/>
              <a:buChar char="•"/>
            </a:pPr>
            <a:endParaRPr lang="en-US" altLang="zh-CN" sz="2400" b="1" dirty="0">
              <a:latin typeface="Times New Roman" panose="02020603050405020304" pitchFamily="18" charset="0"/>
              <a:cs typeface="Times New Roman" panose="02020603050405020304" pitchFamily="18" charset="0"/>
            </a:endParaRPr>
          </a:p>
        </p:txBody>
      </p:sp>
      <p:sp>
        <p:nvSpPr>
          <p:cNvPr id="2" name="灯片编号占位符 1"/>
          <p:cNvSpPr>
            <a:spLocks noGrp="1"/>
          </p:cNvSpPr>
          <p:nvPr>
            <p:ph type="sldNum" sz="quarter" idx="4"/>
          </p:nvPr>
        </p:nvSpPr>
        <p:spPr/>
        <p:txBody>
          <a:bodyPr/>
          <a:lstStyle/>
          <a:p>
            <a:r>
              <a:rPr lang="en-US" altLang="zh-CN" dirty="0"/>
              <a:t>PAGE:</a:t>
            </a:r>
            <a:fld id="{B766F36F-8588-44AB-8774-D635D647852B}" type="slidenum">
              <a:rPr lang="zh-CN" altLang="en-US" smtClean="0"/>
              <a:t>14</a:t>
            </a:fld>
            <a:r>
              <a:rPr lang="en-US" altLang="zh-CN" dirty="0"/>
              <a:t>/15</a:t>
            </a:r>
            <a:endParaRPr lang="zh-CN" altLang="en-US" dirty="0"/>
          </a:p>
        </p:txBody>
      </p:sp>
      <p:pic>
        <p:nvPicPr>
          <p:cNvPr id="11" name="Picture 955" descr="2007">
            <a:extLst>
              <a:ext uri="{FF2B5EF4-FFF2-40B4-BE49-F238E27FC236}">
                <a16:creationId xmlns:a16="http://schemas.microsoft.com/office/drawing/2014/main" id="{5EF846A2-BF50-48BF-147A-CEC5C2E5E8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1"/>
          <a:stretch>
            <a:fillRect/>
          </a:stretch>
        </p:blipFill>
        <p:spPr bwMode="auto">
          <a:xfrm>
            <a:off x="0" y="2979261"/>
            <a:ext cx="4032448" cy="3757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237312"/>
            <a:ext cx="12192000" cy="620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6" descr="fig-4"/>
          <p:cNvPicPr>
            <a:picLocks noChangeAspect="1" noChangeArrowheads="1"/>
          </p:cNvPicPr>
          <p:nvPr/>
        </p:nvPicPr>
        <p:blipFill>
          <a:blip r:embed="rId2">
            <a:lum bright="70000" contrast="-70000"/>
          </a:blip>
          <a:srcRect t="25781" b="10312"/>
          <a:stretch>
            <a:fillRect/>
          </a:stretch>
        </p:blipFill>
        <p:spPr bwMode="auto">
          <a:xfrm>
            <a:off x="23664" y="3645024"/>
            <a:ext cx="12144671" cy="3213621"/>
          </a:xfrm>
          <a:prstGeom prst="rect">
            <a:avLst/>
          </a:prstGeom>
          <a:noFill/>
          <a:ln w="9525">
            <a:noFill/>
            <a:miter lim="800000"/>
            <a:headEnd/>
            <a:tailEnd/>
          </a:ln>
          <a:effectLst>
            <a:softEdge rad="127000"/>
          </a:effectLst>
        </p:spPr>
      </p:pic>
      <p:sp>
        <p:nvSpPr>
          <p:cNvPr id="34818" name="Text Box 4"/>
          <p:cNvSpPr txBox="1">
            <a:spLocks noChangeArrowheads="1"/>
          </p:cNvSpPr>
          <p:nvPr/>
        </p:nvSpPr>
        <p:spPr bwMode="auto">
          <a:xfrm>
            <a:off x="1487989" y="2420337"/>
            <a:ext cx="9891184"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spcBef>
                <a:spcPct val="0"/>
              </a:spcBef>
              <a:buFontTx/>
              <a:buNone/>
            </a:pPr>
            <a:r>
              <a:rPr lang="en-US" altLang="zh-CN" b="1" i="1" dirty="0">
                <a:solidFill>
                  <a:srgbClr val="C00000"/>
                </a:solidFill>
                <a:latin typeface="Cooper Black" panose="0208090404030B020404" pitchFamily="18" charset="0"/>
                <a:ea typeface="华文彩云" panose="02010800040101010101" pitchFamily="2" charset="-122"/>
              </a:rPr>
              <a:t>Thank you for your attention !</a:t>
            </a:r>
          </a:p>
          <a:p>
            <a:pPr algn="ctr" eaLnBrk="1" hangingPunct="1">
              <a:lnSpc>
                <a:spcPct val="90000"/>
              </a:lnSpc>
              <a:spcBef>
                <a:spcPct val="0"/>
              </a:spcBef>
              <a:buFontTx/>
              <a:buNone/>
            </a:pPr>
            <a:r>
              <a:rPr lang="en-US" altLang="zh-CN" b="1" i="1" dirty="0">
                <a:solidFill>
                  <a:srgbClr val="C00000"/>
                </a:solidFill>
                <a:latin typeface="Cooper Black" panose="0208090404030B020404" pitchFamily="18" charset="0"/>
                <a:ea typeface="华文彩云" panose="02010800040101010101" pitchFamily="2" charset="-122"/>
              </a:rPr>
              <a:t>Comments and suggestion welcome ! </a:t>
            </a:r>
          </a:p>
        </p:txBody>
      </p:sp>
      <p:sp>
        <p:nvSpPr>
          <p:cNvPr id="5" name="灯片编号占位符 4"/>
          <p:cNvSpPr>
            <a:spLocks noGrp="1"/>
          </p:cNvSpPr>
          <p:nvPr>
            <p:ph type="sldNum" sz="quarter" idx="4"/>
          </p:nvPr>
        </p:nvSpPr>
        <p:spPr/>
        <p:txBody>
          <a:bodyPr/>
          <a:lstStyle/>
          <a:p>
            <a:r>
              <a:rPr lang="en-US" altLang="zh-CN" dirty="0"/>
              <a:t>PAGE:</a:t>
            </a:r>
            <a:fld id="{B766F36F-8588-44AB-8774-D635D647852B}" type="slidenum">
              <a:rPr lang="zh-CN" altLang="en-US" smtClean="0"/>
              <a:t>15</a:t>
            </a:fld>
            <a:r>
              <a:rPr lang="en-US" altLang="zh-CN" dirty="0"/>
              <a:t>/15</a:t>
            </a:r>
            <a:endParaRPr lang="zh-CN" alt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灯片编号占位符 3"/>
          <p:cNvSpPr>
            <a:spLocks noGrp="1"/>
          </p:cNvSpPr>
          <p:nvPr>
            <p:ph type="sldNum" sz="quarter" idx="4"/>
          </p:nvPr>
        </p:nvSpPr>
        <p:spPr/>
        <p:txBody>
          <a:bodyPr/>
          <a:lstStyle/>
          <a:p>
            <a:r>
              <a:rPr lang="en-US" altLang="zh-CN"/>
              <a:t>PAGE:</a:t>
            </a:r>
            <a:fld id="{B766F36F-8588-44AB-8774-D635D647852B}" type="slidenum">
              <a:rPr lang="zh-CN" altLang="en-US" smtClean="0"/>
              <a:t>2</a:t>
            </a:fld>
            <a:r>
              <a:rPr lang="en-US" altLang="zh-CN"/>
              <a:t>/15</a:t>
            </a:r>
            <a:endParaRPr lang="zh-CN" altLang="en-US" dirty="0"/>
          </a:p>
        </p:txBody>
      </p:sp>
      <p:sp>
        <p:nvSpPr>
          <p:cNvPr id="6" name="TextBox 5"/>
          <p:cNvSpPr txBox="1"/>
          <p:nvPr/>
        </p:nvSpPr>
        <p:spPr>
          <a:xfrm>
            <a:off x="1487488" y="764704"/>
            <a:ext cx="8712968" cy="830997"/>
          </a:xfrm>
          <a:prstGeom prst="rect">
            <a:avLst/>
          </a:prstGeom>
          <a:noFill/>
        </p:spPr>
        <p:txBody>
          <a:bodyPr wrap="square" rtlCol="0">
            <a:spAutoFit/>
          </a:bodyPr>
          <a:lstStyle/>
          <a:p>
            <a:pPr algn="ctr"/>
            <a:r>
              <a:rPr lang="en-US" altLang="zh-CN" sz="4800" b="1" dirty="0">
                <a:solidFill>
                  <a:srgbClr val="002060"/>
                </a:solidFill>
                <a:latin typeface="微软雅黑" panose="020B0503020204020204" pitchFamily="34" charset="-122"/>
                <a:ea typeface="微软雅黑" panose="020B0503020204020204" pitchFamily="34" charset="-122"/>
              </a:rPr>
              <a:t>OUTLINE</a:t>
            </a:r>
            <a:endParaRPr lang="zh-CN" altLang="en-US" sz="4800" b="1" dirty="0">
              <a:solidFill>
                <a:srgbClr val="002060"/>
              </a:solidFill>
              <a:latin typeface="微软雅黑" panose="020B0503020204020204" pitchFamily="34" charset="-122"/>
              <a:ea typeface="微软雅黑" panose="020B0503020204020204" pitchFamily="34" charset="-122"/>
            </a:endParaRPr>
          </a:p>
        </p:txBody>
      </p:sp>
      <p:sp>
        <p:nvSpPr>
          <p:cNvPr id="7" name="TextBox 6"/>
          <p:cNvSpPr txBox="1"/>
          <p:nvPr/>
        </p:nvSpPr>
        <p:spPr>
          <a:xfrm>
            <a:off x="2927266" y="2060337"/>
            <a:ext cx="8064896" cy="2861310"/>
          </a:xfrm>
          <a:prstGeom prst="rect">
            <a:avLst/>
          </a:prstGeom>
          <a:noFill/>
        </p:spPr>
        <p:txBody>
          <a:bodyPr wrap="square" rtlCol="0">
            <a:spAutoFit/>
          </a:bodyPr>
          <a:lstStyle/>
          <a:p>
            <a:pPr marL="342900" indent="-342900">
              <a:buAutoNum type="arabicPeriod"/>
            </a:pPr>
            <a:r>
              <a:rPr lang="en-US" altLang="zh-CN" sz="3600" dirty="0">
                <a:solidFill>
                  <a:srgbClr val="002060"/>
                </a:solidFill>
                <a:ea typeface="+mn-lt"/>
              </a:rPr>
              <a:t> China nuclear data history</a:t>
            </a:r>
          </a:p>
          <a:p>
            <a:pPr marL="342900" indent="-342900">
              <a:buAutoNum type="arabicPeriod"/>
            </a:pPr>
            <a:r>
              <a:rPr lang="en-US" altLang="zh-CN" sz="3600" dirty="0">
                <a:solidFill>
                  <a:srgbClr val="002060"/>
                </a:solidFill>
                <a:ea typeface="+mn-lt"/>
              </a:rPr>
              <a:t> Nuclear data resources</a:t>
            </a:r>
          </a:p>
          <a:p>
            <a:pPr marL="342900" indent="-342900">
              <a:buAutoNum type="arabicPeriod"/>
            </a:pPr>
            <a:r>
              <a:rPr lang="en-US" altLang="zh-CN" sz="3600" dirty="0">
                <a:solidFill>
                  <a:srgbClr val="002060"/>
                </a:solidFill>
                <a:ea typeface="+mn-lt"/>
              </a:rPr>
              <a:t> Needs from application</a:t>
            </a:r>
          </a:p>
          <a:p>
            <a:pPr marL="342900" indent="-342900">
              <a:buAutoNum type="arabicPeriod"/>
            </a:pPr>
            <a:r>
              <a:rPr lang="en-US" altLang="zh-CN" sz="3600" dirty="0">
                <a:solidFill>
                  <a:srgbClr val="002060"/>
                </a:solidFill>
                <a:ea typeface="+mn-lt"/>
              </a:rPr>
              <a:t> Challenges</a:t>
            </a:r>
          </a:p>
          <a:p>
            <a:pPr marL="342900" indent="-342900">
              <a:buAutoNum type="arabicPeriod"/>
            </a:pPr>
            <a:r>
              <a:rPr lang="en-US" altLang="zh-CN" sz="3600" dirty="0">
                <a:solidFill>
                  <a:srgbClr val="002060"/>
                </a:solidFill>
                <a:ea typeface="+mn-lt"/>
              </a:rPr>
              <a:t> Suggestion for cooperation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7F0183B7-F99C-267D-D654-7F62712984D6}"/>
              </a:ext>
            </a:extLst>
          </p:cNvPr>
          <p:cNvSpPr>
            <a:spLocks noGrp="1"/>
          </p:cNvSpPr>
          <p:nvPr>
            <p:ph type="sldNum" sz="quarter" idx="4"/>
          </p:nvPr>
        </p:nvSpPr>
        <p:spPr/>
        <p:txBody>
          <a:bodyPr/>
          <a:lstStyle/>
          <a:p>
            <a:r>
              <a:rPr lang="en-US" altLang="zh-CN"/>
              <a:t>PAGE:</a:t>
            </a:r>
            <a:fld id="{B766F36F-8588-44AB-8774-D635D647852B}" type="slidenum">
              <a:rPr lang="zh-CN" altLang="en-US" smtClean="0"/>
              <a:t>3</a:t>
            </a:fld>
            <a:r>
              <a:rPr lang="en-US" altLang="zh-CN"/>
              <a:t>/15</a:t>
            </a:r>
            <a:endParaRPr lang="zh-CN" altLang="en-US" dirty="0"/>
          </a:p>
        </p:txBody>
      </p:sp>
      <p:sp>
        <p:nvSpPr>
          <p:cNvPr id="5" name="TextBox 3">
            <a:extLst>
              <a:ext uri="{FF2B5EF4-FFF2-40B4-BE49-F238E27FC236}">
                <a16:creationId xmlns:a16="http://schemas.microsoft.com/office/drawing/2014/main" id="{B00D067B-63DC-D4BC-56C9-6D13D8DB7DDB}"/>
              </a:ext>
            </a:extLst>
          </p:cNvPr>
          <p:cNvSpPr txBox="1">
            <a:spLocks noChangeArrowheads="1"/>
          </p:cNvSpPr>
          <p:nvPr/>
        </p:nvSpPr>
        <p:spPr bwMode="auto">
          <a:xfrm>
            <a:off x="8039723" y="3316109"/>
            <a:ext cx="4902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dirty="0">
                <a:latin typeface="微软雅黑" panose="020B0503020204020204" pitchFamily="34" charset="-122"/>
                <a:ea typeface="微软雅黑" panose="020B0503020204020204" pitchFamily="34" charset="-122"/>
              </a:rPr>
              <a:t>The 1</a:t>
            </a:r>
            <a:r>
              <a:rPr lang="en-US" altLang="zh-CN" sz="1600" baseline="30000" dirty="0">
                <a:latin typeface="微软雅黑" panose="020B0503020204020204" pitchFamily="34" charset="-122"/>
                <a:ea typeface="微软雅黑" panose="020B0503020204020204" pitchFamily="34" charset="-122"/>
              </a:rPr>
              <a:t>st</a:t>
            </a:r>
            <a:r>
              <a:rPr lang="en-US" altLang="zh-CN" sz="1600" dirty="0">
                <a:latin typeface="微软雅黑" panose="020B0503020204020204" pitchFamily="34" charset="-122"/>
                <a:ea typeface="微软雅黑" panose="020B0503020204020204" pitchFamily="34" charset="-122"/>
              </a:rPr>
              <a:t> reactor in China</a:t>
            </a:r>
            <a:endParaRPr lang="zh-CN" altLang="zh-CN" sz="1600" dirty="0">
              <a:latin typeface="微软雅黑" panose="020B0503020204020204" pitchFamily="34" charset="-122"/>
              <a:ea typeface="微软雅黑" panose="020B0503020204020204" pitchFamily="34" charset="-122"/>
            </a:endParaRPr>
          </a:p>
        </p:txBody>
      </p:sp>
      <p:sp>
        <p:nvSpPr>
          <p:cNvPr id="6" name="TextBox 4">
            <a:extLst>
              <a:ext uri="{FF2B5EF4-FFF2-40B4-BE49-F238E27FC236}">
                <a16:creationId xmlns:a16="http://schemas.microsoft.com/office/drawing/2014/main" id="{8E50B85B-43A2-B760-BF5A-1F44832F7167}"/>
              </a:ext>
            </a:extLst>
          </p:cNvPr>
          <p:cNvSpPr txBox="1">
            <a:spLocks noChangeArrowheads="1"/>
          </p:cNvSpPr>
          <p:nvPr/>
        </p:nvSpPr>
        <p:spPr bwMode="auto">
          <a:xfrm>
            <a:off x="333789" y="2024941"/>
            <a:ext cx="8577407" cy="2139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85000"/>
              </a:lnSpc>
              <a:spcBef>
                <a:spcPts val="600"/>
              </a:spcBef>
              <a:buFont typeface="Wingdings" panose="05000000000000000000" pitchFamily="2" charset="2"/>
              <a:buChar char="Ø"/>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The fission neutron multiplicity .</a:t>
            </a:r>
          </a:p>
          <a:p>
            <a:pPr eaLnBrk="1" hangingPunct="1">
              <a:lnSpc>
                <a:spcPct val="85000"/>
              </a:lnSpc>
              <a:spcBef>
                <a:spcPts val="600"/>
              </a:spcBef>
              <a:buFont typeface="Wingdings" panose="05000000000000000000" pitchFamily="2" charset="2"/>
              <a:buChar char="Ø"/>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Cross sections for  n+</a:t>
            </a:r>
            <a:r>
              <a:rPr lang="en-US" altLang="zh-CN" sz="2000" baseline="30000" dirty="0">
                <a:latin typeface="Times New Roman" panose="02020603050405020304" pitchFamily="18" charset="0"/>
                <a:ea typeface="微软雅黑" panose="020B0503020204020204" pitchFamily="34" charset="-122"/>
                <a:cs typeface="Times New Roman" panose="02020603050405020304" pitchFamily="18" charset="0"/>
              </a:rPr>
              <a:t>238</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U, n+</a:t>
            </a:r>
            <a:r>
              <a:rPr lang="en-US" altLang="zh-CN" sz="2000" baseline="30000" dirty="0">
                <a:latin typeface="Times New Roman" panose="02020603050405020304" pitchFamily="18" charset="0"/>
                <a:ea typeface="微软雅黑" panose="020B0503020204020204" pitchFamily="34" charset="-122"/>
                <a:cs typeface="Times New Roman" panose="02020603050405020304" pitchFamily="18" charset="0"/>
              </a:rPr>
              <a:t>235</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U and </a:t>
            </a:r>
            <a:r>
              <a:rPr lang="en-US" altLang="zh-CN" sz="2000" baseline="30000" dirty="0">
                <a:latin typeface="Times New Roman" panose="02020603050405020304" pitchFamily="18" charset="0"/>
                <a:ea typeface="微软雅黑" panose="020B0503020204020204" pitchFamily="34" charset="-122"/>
                <a:cs typeface="Times New Roman" panose="02020603050405020304" pitchFamily="18" charset="0"/>
              </a:rPr>
              <a:t>239</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Pu reaction.</a:t>
            </a:r>
          </a:p>
          <a:p>
            <a:pPr eaLnBrk="1" hangingPunct="1">
              <a:lnSpc>
                <a:spcPct val="85000"/>
              </a:lnSpc>
              <a:spcBef>
                <a:spcPts val="600"/>
              </a:spcBef>
              <a:buFont typeface="Wingdings" panose="05000000000000000000" pitchFamily="2" charset="2"/>
              <a:buChar char="Ø"/>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Fission yields for n+</a:t>
            </a:r>
            <a:r>
              <a:rPr lang="en-US" altLang="zh-CN" sz="2000" baseline="30000" dirty="0">
                <a:latin typeface="Times New Roman" panose="02020603050405020304" pitchFamily="18" charset="0"/>
                <a:ea typeface="微软雅黑" panose="020B0503020204020204" pitchFamily="34" charset="-122"/>
                <a:cs typeface="Times New Roman" panose="02020603050405020304" pitchFamily="18" charset="0"/>
              </a:rPr>
              <a:t>235</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U fission.</a:t>
            </a:r>
          </a:p>
          <a:p>
            <a:pPr eaLnBrk="1" hangingPunct="1">
              <a:lnSpc>
                <a:spcPct val="85000"/>
              </a:lnSpc>
              <a:spcBef>
                <a:spcPts val="600"/>
              </a:spcBef>
              <a:buFont typeface="Wingdings" panose="05000000000000000000" pitchFamily="2" charset="2"/>
              <a:buChar char="Ø"/>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Cross sections for d+</a:t>
            </a:r>
            <a:r>
              <a:rPr lang="en-US" altLang="zh-CN" sz="2000" baseline="30000" dirty="0">
                <a:latin typeface="Times New Roman" panose="02020603050405020304" pitchFamily="18" charset="0"/>
                <a:ea typeface="微软雅黑" panose="020B0503020204020204" pitchFamily="34" charset="-122"/>
                <a:cs typeface="Times New Roman" panose="02020603050405020304" pitchFamily="18" charset="0"/>
              </a:rPr>
              <a:t>6</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Li and d+</a:t>
            </a:r>
            <a:r>
              <a:rPr lang="en-US" altLang="zh-CN" sz="2000" baseline="30000" dirty="0">
                <a:latin typeface="Times New Roman" panose="02020603050405020304" pitchFamily="18" charset="0"/>
                <a:ea typeface="微软雅黑" panose="020B0503020204020204" pitchFamily="34" charset="-122"/>
                <a:cs typeface="Times New Roman" panose="02020603050405020304" pitchFamily="18" charset="0"/>
              </a:rPr>
              <a:t>7</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Li reactions.</a:t>
            </a:r>
          </a:p>
          <a:p>
            <a:pPr eaLnBrk="1" hangingPunct="1">
              <a:spcBef>
                <a:spcPts val="600"/>
              </a:spcBef>
              <a:buFont typeface="Wingdings" panose="05000000000000000000" pitchFamily="2" charset="2"/>
              <a:buChar char="Ø"/>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Excitation function: (n, γ), (n, n’), (n, 2n), (n, 3n)</a:t>
            </a:r>
            <a:r>
              <a:rPr lang="zh-CN" altLang="zh-CN" sz="20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(n, p), (n, d), (n, α) channels</a:t>
            </a:r>
          </a:p>
          <a:p>
            <a:pPr eaLnBrk="1" hangingPunct="1">
              <a:spcBef>
                <a:spcPts val="600"/>
              </a:spcBef>
              <a:buFont typeface="Wingdings" panose="05000000000000000000" pitchFamily="2" charset="2"/>
              <a:buChar char="Ø"/>
            </a:pP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 </a:t>
            </a:r>
          </a:p>
        </p:txBody>
      </p:sp>
      <p:sp>
        <p:nvSpPr>
          <p:cNvPr id="7" name="TextBox 5">
            <a:extLst>
              <a:ext uri="{FF2B5EF4-FFF2-40B4-BE49-F238E27FC236}">
                <a16:creationId xmlns:a16="http://schemas.microsoft.com/office/drawing/2014/main" id="{E0E08263-9603-6C78-34A9-BB96B409AC59}"/>
              </a:ext>
            </a:extLst>
          </p:cNvPr>
          <p:cNvSpPr txBox="1">
            <a:spLocks noChangeArrowheads="1"/>
          </p:cNvSpPr>
          <p:nvPr/>
        </p:nvSpPr>
        <p:spPr bwMode="auto">
          <a:xfrm>
            <a:off x="292353" y="1286227"/>
            <a:ext cx="8577407" cy="61555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85000"/>
              </a:lnSpc>
            </a:pPr>
            <a:r>
              <a:rPr lang="en-US" altLang="zh-CN" sz="2000" b="1" dirty="0">
                <a:latin typeface="微软雅黑" panose="020B0503020204020204" pitchFamily="34" charset="-122"/>
                <a:ea typeface="微软雅黑" panose="020B0503020204020204" pitchFamily="34" charset="-122"/>
              </a:rPr>
              <a:t>Nuclear data measurements started from 1960s with the 1</a:t>
            </a:r>
            <a:r>
              <a:rPr lang="en-US" altLang="zh-CN" sz="2000" b="1" baseline="30000" dirty="0">
                <a:latin typeface="微软雅黑" panose="020B0503020204020204" pitchFamily="34" charset="-122"/>
                <a:ea typeface="微软雅黑" panose="020B0503020204020204" pitchFamily="34" charset="-122"/>
              </a:rPr>
              <a:t>st</a:t>
            </a:r>
            <a:r>
              <a:rPr lang="en-US" altLang="zh-CN" sz="2000" b="1" dirty="0">
                <a:latin typeface="微软雅黑" panose="020B0503020204020204" pitchFamily="34" charset="-122"/>
                <a:ea typeface="微软雅黑" panose="020B0503020204020204" pitchFamily="34" charset="-122"/>
              </a:rPr>
              <a:t> reactor and accelerator in China</a:t>
            </a:r>
            <a:endParaRPr lang="zh-CN" altLang="en-US" sz="2000" b="1" dirty="0">
              <a:latin typeface="微软雅黑" panose="020B0503020204020204" pitchFamily="34" charset="-122"/>
              <a:ea typeface="微软雅黑" panose="020B0503020204020204" pitchFamily="34" charset="-122"/>
            </a:endParaRPr>
          </a:p>
        </p:txBody>
      </p:sp>
      <p:pic>
        <p:nvPicPr>
          <p:cNvPr id="8" name="Picture 4" descr="反应堆">
            <a:extLst>
              <a:ext uri="{FF2B5EF4-FFF2-40B4-BE49-F238E27FC236}">
                <a16:creationId xmlns:a16="http://schemas.microsoft.com/office/drawing/2014/main" id="{B6044C66-5816-ED01-351F-8E3183633731}"/>
              </a:ext>
            </a:extLst>
          </p:cNvPr>
          <p:cNvPicPr>
            <a:picLocks noChangeAspect="1" noChangeArrowheads="1"/>
          </p:cNvPicPr>
          <p:nvPr/>
        </p:nvPicPr>
        <p:blipFill>
          <a:blip r:embed="rId2"/>
          <a:srcRect t="8128"/>
          <a:stretch>
            <a:fillRect/>
          </a:stretch>
        </p:blipFill>
        <p:spPr bwMode="auto">
          <a:xfrm>
            <a:off x="8958953" y="995207"/>
            <a:ext cx="2926641" cy="2329785"/>
          </a:xfrm>
          <a:prstGeom prst="rect">
            <a:avLst/>
          </a:prstGeom>
          <a:ln>
            <a:noFill/>
          </a:ln>
          <a:effectLst>
            <a:softEdge rad="112500"/>
          </a:effectLst>
        </p:spPr>
      </p:pic>
      <p:sp>
        <p:nvSpPr>
          <p:cNvPr id="9" name="矩形 8">
            <a:extLst>
              <a:ext uri="{FF2B5EF4-FFF2-40B4-BE49-F238E27FC236}">
                <a16:creationId xmlns:a16="http://schemas.microsoft.com/office/drawing/2014/main" id="{6B6932B5-B80C-2C7B-DD2D-921DF9CAB5A3}"/>
              </a:ext>
            </a:extLst>
          </p:cNvPr>
          <p:cNvSpPr>
            <a:spLocks noChangeArrowheads="1"/>
          </p:cNvSpPr>
          <p:nvPr/>
        </p:nvSpPr>
        <p:spPr bwMode="auto">
          <a:xfrm>
            <a:off x="7408846" y="563880"/>
            <a:ext cx="4476749"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lnSpc>
                <a:spcPct val="85000"/>
              </a:lnSpc>
              <a:buClr>
                <a:srgbClr val="0000FF"/>
              </a:buClr>
              <a:buFont typeface="Arial" panose="020B0604020202020204" pitchFamily="34" charset="0"/>
              <a:buNone/>
            </a:pPr>
            <a:r>
              <a:rPr kumimoji="1" lang="en-US" altLang="zh-CN" sz="1200" dirty="0">
                <a:latin typeface="Times New Roman" panose="02020603050405020304" pitchFamily="18" charset="0"/>
                <a:ea typeface="黑体" panose="02010609060101010101" pitchFamily="49" charset="-122"/>
              </a:rPr>
              <a:t>On June 13, 1958</a:t>
            </a:r>
          </a:p>
          <a:p>
            <a:pPr algn="r">
              <a:lnSpc>
                <a:spcPct val="85000"/>
              </a:lnSpc>
              <a:buClr>
                <a:srgbClr val="0000FF"/>
              </a:buClr>
              <a:buFont typeface="Arial" panose="020B0604020202020204" pitchFamily="34" charset="0"/>
              <a:buNone/>
            </a:pPr>
            <a:r>
              <a:rPr kumimoji="1" lang="en-US" altLang="zh-CN" sz="1200" dirty="0">
                <a:latin typeface="Times New Roman" panose="02020603050405020304" pitchFamily="18" charset="0"/>
                <a:ea typeface="黑体" panose="02010609060101010101" pitchFamily="49" charset="-122"/>
              </a:rPr>
              <a:t> reactor reached criticality</a:t>
            </a:r>
          </a:p>
        </p:txBody>
      </p:sp>
      <p:sp>
        <p:nvSpPr>
          <p:cNvPr id="10" name="TextBox 9">
            <a:extLst>
              <a:ext uri="{FF2B5EF4-FFF2-40B4-BE49-F238E27FC236}">
                <a16:creationId xmlns:a16="http://schemas.microsoft.com/office/drawing/2014/main" id="{6AA8072B-CE73-490A-DA93-8F1BFE7E7043}"/>
              </a:ext>
            </a:extLst>
          </p:cNvPr>
          <p:cNvSpPr txBox="1"/>
          <p:nvPr/>
        </p:nvSpPr>
        <p:spPr>
          <a:xfrm>
            <a:off x="203160" y="516736"/>
            <a:ext cx="10717376" cy="645160"/>
          </a:xfrm>
          <a:prstGeom prst="rect">
            <a:avLst/>
          </a:prstGeom>
          <a:noFill/>
        </p:spPr>
        <p:txBody>
          <a:bodyPr wrap="square" rtlCol="0">
            <a:spAutoFit/>
          </a:bodyPr>
          <a:lstStyle/>
          <a:p>
            <a:r>
              <a:rPr lang="en-US" altLang="zh-CN" sz="3600" dirty="0">
                <a:solidFill>
                  <a:srgbClr val="002060"/>
                </a:solidFill>
                <a:latin typeface="微软雅黑" panose="020B0503020204020204" pitchFamily="34" charset="-122"/>
                <a:ea typeface="微软雅黑" panose="020B0503020204020204" pitchFamily="34" charset="-122"/>
              </a:rPr>
              <a:t>1.China nuclear data brief history</a:t>
            </a:r>
          </a:p>
        </p:txBody>
      </p:sp>
      <p:sp>
        <p:nvSpPr>
          <p:cNvPr id="11" name="TextBox 4">
            <a:extLst>
              <a:ext uri="{FF2B5EF4-FFF2-40B4-BE49-F238E27FC236}">
                <a16:creationId xmlns:a16="http://schemas.microsoft.com/office/drawing/2014/main" id="{35CCB6FC-1013-B982-A28A-5D9EB86BF4BB}"/>
              </a:ext>
            </a:extLst>
          </p:cNvPr>
          <p:cNvSpPr txBox="1">
            <a:spLocks noChangeArrowheads="1"/>
          </p:cNvSpPr>
          <p:nvPr/>
        </p:nvSpPr>
        <p:spPr bwMode="auto">
          <a:xfrm>
            <a:off x="8958953" y="5592659"/>
            <a:ext cx="311648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dirty="0">
                <a:latin typeface="微软雅黑" panose="020B0503020204020204" pitchFamily="34" charset="-122"/>
                <a:ea typeface="微软雅黑" panose="020B0503020204020204" pitchFamily="34" charset="-122"/>
              </a:rPr>
              <a:t>The 1</a:t>
            </a:r>
            <a:r>
              <a:rPr lang="en-US" altLang="zh-CN" sz="1600" baseline="30000" dirty="0">
                <a:latin typeface="微软雅黑" panose="020B0503020204020204" pitchFamily="34" charset="-122"/>
                <a:ea typeface="微软雅黑" panose="020B0503020204020204" pitchFamily="34" charset="-122"/>
              </a:rPr>
              <a:t>st</a:t>
            </a:r>
            <a:r>
              <a:rPr lang="en-US" altLang="zh-CN" sz="1600" dirty="0">
                <a:latin typeface="微软雅黑" panose="020B0503020204020204" pitchFamily="34" charset="-122"/>
                <a:ea typeface="微软雅黑" panose="020B0503020204020204" pitchFamily="34" charset="-122"/>
              </a:rPr>
              <a:t> accelerator in China</a:t>
            </a:r>
            <a:endParaRPr lang="zh-CN" altLang="zh-CN" sz="1600" dirty="0">
              <a:latin typeface="微软雅黑" panose="020B0503020204020204" pitchFamily="34" charset="-122"/>
              <a:ea typeface="微软雅黑" panose="020B0503020204020204" pitchFamily="34" charset="-122"/>
            </a:endParaRPr>
          </a:p>
        </p:txBody>
      </p:sp>
      <p:pic>
        <p:nvPicPr>
          <p:cNvPr id="12" name="Picture 5" descr="加速器">
            <a:extLst>
              <a:ext uri="{FF2B5EF4-FFF2-40B4-BE49-F238E27FC236}">
                <a16:creationId xmlns:a16="http://schemas.microsoft.com/office/drawing/2014/main" id="{6630FF7C-D9C3-BC8E-22F9-9CB0158E62D2}"/>
              </a:ext>
            </a:extLst>
          </p:cNvPr>
          <p:cNvPicPr>
            <a:picLocks noChangeAspect="1" noChangeArrowheads="1"/>
          </p:cNvPicPr>
          <p:nvPr/>
        </p:nvPicPr>
        <p:blipFill>
          <a:blip r:embed="rId3"/>
          <a:srcRect/>
          <a:stretch>
            <a:fillRect/>
          </a:stretch>
        </p:blipFill>
        <p:spPr bwMode="auto">
          <a:xfrm>
            <a:off x="9008250" y="3654246"/>
            <a:ext cx="2934346" cy="1918356"/>
          </a:xfrm>
          <a:prstGeom prst="rect">
            <a:avLst/>
          </a:prstGeom>
          <a:ln>
            <a:noFill/>
          </a:ln>
          <a:effectLst>
            <a:softEdge rad="112500"/>
          </a:effectLst>
        </p:spPr>
      </p:pic>
      <p:sp>
        <p:nvSpPr>
          <p:cNvPr id="13" name="Text Box 7">
            <a:extLst>
              <a:ext uri="{FF2B5EF4-FFF2-40B4-BE49-F238E27FC236}">
                <a16:creationId xmlns:a16="http://schemas.microsoft.com/office/drawing/2014/main" id="{B632AC9D-B8A7-BA6B-4110-09026C58094C}"/>
              </a:ext>
            </a:extLst>
          </p:cNvPr>
          <p:cNvSpPr txBox="1">
            <a:spLocks noChangeArrowheads="1"/>
          </p:cNvSpPr>
          <p:nvPr/>
        </p:nvSpPr>
        <p:spPr bwMode="auto">
          <a:xfrm>
            <a:off x="7465845" y="5938712"/>
            <a:ext cx="447675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buClr>
                <a:srgbClr val="0000FF"/>
              </a:buClr>
              <a:buFont typeface="Arial" panose="020B0604020202020204" pitchFamily="34" charset="0"/>
              <a:buNone/>
            </a:pPr>
            <a:r>
              <a:rPr kumimoji="1" lang="en-US" altLang="zh-CN" sz="1200" dirty="0">
                <a:latin typeface="Times New Roman" panose="02020603050405020304" pitchFamily="18" charset="0"/>
                <a:ea typeface="黑体" panose="02010609060101010101" pitchFamily="49" charset="-122"/>
              </a:rPr>
              <a:t>On Sep. 27, 1958 </a:t>
            </a:r>
          </a:p>
          <a:p>
            <a:pPr algn="r" eaLnBrk="1" hangingPunct="1">
              <a:buClr>
                <a:srgbClr val="0000FF"/>
              </a:buClr>
              <a:buFont typeface="Arial" panose="020B0604020202020204" pitchFamily="34" charset="0"/>
              <a:buNone/>
            </a:pPr>
            <a:r>
              <a:rPr kumimoji="1" lang="en-US" altLang="zh-CN" sz="1200" dirty="0">
                <a:latin typeface="Times New Roman" panose="02020603050405020304" pitchFamily="18" charset="0"/>
                <a:ea typeface="黑体" panose="02010609060101010101" pitchFamily="49" charset="-122"/>
              </a:rPr>
              <a:t>cyclotron provided beams</a:t>
            </a:r>
          </a:p>
        </p:txBody>
      </p:sp>
    </p:spTree>
    <p:extLst>
      <p:ext uri="{BB962C8B-B14F-4D97-AF65-F5344CB8AC3E}">
        <p14:creationId xmlns:p14="http://schemas.microsoft.com/office/powerpoint/2010/main" val="2001989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C86AC82B-DF5C-27BA-7BB4-7A9D400DCFE0}"/>
              </a:ext>
            </a:extLst>
          </p:cNvPr>
          <p:cNvSpPr>
            <a:spLocks noGrp="1"/>
          </p:cNvSpPr>
          <p:nvPr>
            <p:ph type="sldNum" sz="quarter" idx="4"/>
          </p:nvPr>
        </p:nvSpPr>
        <p:spPr/>
        <p:txBody>
          <a:bodyPr/>
          <a:lstStyle/>
          <a:p>
            <a:r>
              <a:rPr lang="en-US" altLang="zh-CN"/>
              <a:t>PAGE:</a:t>
            </a:r>
            <a:fld id="{B766F36F-8588-44AB-8774-D635D647852B}" type="slidenum">
              <a:rPr lang="zh-CN" altLang="en-US" smtClean="0"/>
              <a:t>4</a:t>
            </a:fld>
            <a:r>
              <a:rPr lang="en-US" altLang="zh-CN"/>
              <a:t>/15</a:t>
            </a:r>
            <a:endParaRPr lang="zh-CN" altLang="en-US" dirty="0"/>
          </a:p>
        </p:txBody>
      </p:sp>
      <p:sp>
        <p:nvSpPr>
          <p:cNvPr id="5" name="TextBox 5">
            <a:extLst>
              <a:ext uri="{FF2B5EF4-FFF2-40B4-BE49-F238E27FC236}">
                <a16:creationId xmlns:a16="http://schemas.microsoft.com/office/drawing/2014/main" id="{EA7436A3-2192-E844-276F-B28A6262FBBF}"/>
              </a:ext>
            </a:extLst>
          </p:cNvPr>
          <p:cNvSpPr txBox="1">
            <a:spLocks noChangeArrowheads="1"/>
          </p:cNvSpPr>
          <p:nvPr/>
        </p:nvSpPr>
        <p:spPr bwMode="auto">
          <a:xfrm>
            <a:off x="217070" y="534331"/>
            <a:ext cx="11755855" cy="35394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85000"/>
              </a:lnSpc>
            </a:pPr>
            <a:r>
              <a:rPr lang="en-US" altLang="zh-CN" sz="2000" b="1" dirty="0">
                <a:latin typeface="微软雅黑" panose="020B0503020204020204" pitchFamily="34" charset="-122"/>
                <a:ea typeface="微软雅黑" panose="020B0503020204020204" pitchFamily="34" charset="-122"/>
              </a:rPr>
              <a:t>Nuclear data evaluation beginning from 1970s when the CNDC established </a:t>
            </a:r>
            <a:endParaRPr lang="zh-CN" altLang="en-US" sz="2000" b="1" dirty="0">
              <a:latin typeface="微软雅黑" panose="020B0503020204020204" pitchFamily="34" charset="-122"/>
              <a:ea typeface="微软雅黑" panose="020B0503020204020204" pitchFamily="34" charset="-122"/>
            </a:endParaRPr>
          </a:p>
        </p:txBody>
      </p:sp>
      <p:sp>
        <p:nvSpPr>
          <p:cNvPr id="6" name="文本框 1">
            <a:extLst>
              <a:ext uri="{FF2B5EF4-FFF2-40B4-BE49-F238E27FC236}">
                <a16:creationId xmlns:a16="http://schemas.microsoft.com/office/drawing/2014/main" id="{730A7C20-61CD-8FFE-45F8-CB834F37A45A}"/>
              </a:ext>
            </a:extLst>
          </p:cNvPr>
          <p:cNvSpPr txBox="1">
            <a:spLocks noChangeArrowheads="1"/>
          </p:cNvSpPr>
          <p:nvPr/>
        </p:nvSpPr>
        <p:spPr bwMode="auto">
          <a:xfrm>
            <a:off x="230187" y="1080302"/>
            <a:ext cx="8647113" cy="2246769"/>
          </a:xfrm>
          <a:prstGeom prst="rect">
            <a:avLst/>
          </a:prstGeom>
          <a:noFill/>
          <a:ln>
            <a:noFill/>
          </a:ln>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en-US" altLang="zh-CN" sz="2000" dirty="0">
                <a:latin typeface="Times New Roman" panose="02020603050405020304" pitchFamily="18" charset="0"/>
                <a:cs typeface="Times New Roman" panose="02020603050405020304" pitchFamily="18" charset="0"/>
              </a:rPr>
              <a:t>To feed the nuclear data needs for the development of nuclear industry, nuclear data evaluation started from 1970s, CNDC and Coordination Network were established, and the 16 evaluated completed neutron reaction data files for general purpose finished in 1978, which was the predecessors of the CENDL library. </a:t>
            </a:r>
          </a:p>
          <a:p>
            <a:pPr>
              <a:defRPr/>
            </a:pPr>
            <a:endParaRPr lang="en-US" altLang="zh-CN" sz="2000" dirty="0">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endParaRPr>
          </a:p>
          <a:p>
            <a:pPr>
              <a:defRPr/>
            </a:pPr>
            <a:r>
              <a:rPr lang="en-US" altLang="zh-CN" sz="2000" dirty="0">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rPr>
              <a:t>Based on the measurements and evaluations collaborated with China Nuclear Data Coordination Network, the main output of CENDL project is the CENDL library. </a:t>
            </a:r>
            <a:endParaRPr lang="zh-CN" altLang="en-US" sz="2000" dirty="0">
              <a:solidFill>
                <a:schemeClr val="tx1">
                  <a:lumMod val="95000"/>
                  <a:lumOff val="5000"/>
                </a:schemeClr>
              </a:solidFill>
              <a:latin typeface="华文中宋" panose="02010600040101010101" pitchFamily="2" charset="-122"/>
              <a:ea typeface="华文中宋" panose="02010600040101010101" pitchFamily="2" charset="-122"/>
            </a:endParaRPr>
          </a:p>
        </p:txBody>
      </p:sp>
      <p:pic>
        <p:nvPicPr>
          <p:cNvPr id="7" name="图片 6">
            <a:extLst>
              <a:ext uri="{FF2B5EF4-FFF2-40B4-BE49-F238E27FC236}">
                <a16:creationId xmlns:a16="http://schemas.microsoft.com/office/drawing/2014/main" id="{4EC103C2-7FFC-9549-C36F-89007E3ED7D2}"/>
              </a:ext>
            </a:extLst>
          </p:cNvPr>
          <p:cNvPicPr>
            <a:picLocks noChangeAspect="1"/>
          </p:cNvPicPr>
          <p:nvPr/>
        </p:nvPicPr>
        <p:blipFill>
          <a:blip r:embed="rId2"/>
          <a:stretch>
            <a:fillRect/>
          </a:stretch>
        </p:blipFill>
        <p:spPr>
          <a:xfrm>
            <a:off x="7209151" y="4941888"/>
            <a:ext cx="1436540" cy="1436540"/>
          </a:xfrm>
          <a:prstGeom prst="ellipse">
            <a:avLst/>
          </a:prstGeom>
          <a:ln w="63500" cap="rnd">
            <a:noFill/>
          </a:ln>
          <a:effectLst>
            <a:outerShdw blurRad="50800" dist="38100" dir="8100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8" name="图片 1">
            <a:extLst>
              <a:ext uri="{FF2B5EF4-FFF2-40B4-BE49-F238E27FC236}">
                <a16:creationId xmlns:a16="http://schemas.microsoft.com/office/drawing/2014/main" id="{BD3B8A39-F07E-FCA6-48E8-CE1274EAA2E0}"/>
              </a:ext>
            </a:extLst>
          </p:cNvPr>
          <p:cNvPicPr>
            <a:picLocks noChangeAspect="1"/>
          </p:cNvPicPr>
          <p:nvPr/>
        </p:nvPicPr>
        <p:blipFill>
          <a:blip r:embed="rId3">
            <a:extLst>
              <a:ext uri="{28A0092B-C50C-407E-A947-70E740481C1C}">
                <a14:useLocalDpi xmlns:a14="http://schemas.microsoft.com/office/drawing/2010/main" val="0"/>
              </a:ext>
            </a:extLst>
          </a:blip>
          <a:srcRect b="24226"/>
          <a:stretch>
            <a:fillRect/>
          </a:stretch>
        </p:blipFill>
        <p:spPr bwMode="auto">
          <a:xfrm>
            <a:off x="8999538" y="1241425"/>
            <a:ext cx="2962275"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a:extLst>
              <a:ext uri="{FF2B5EF4-FFF2-40B4-BE49-F238E27FC236}">
                <a16:creationId xmlns:a16="http://schemas.microsoft.com/office/drawing/2014/main" id="{5F1EB170-C061-C37C-B5A7-CE83E01D31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9538" y="4941888"/>
            <a:ext cx="2943225" cy="145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组合 17">
            <a:extLst>
              <a:ext uri="{FF2B5EF4-FFF2-40B4-BE49-F238E27FC236}">
                <a16:creationId xmlns:a16="http://schemas.microsoft.com/office/drawing/2014/main" id="{A90F3E3F-2B40-E050-2541-06DF32D409DA}"/>
              </a:ext>
            </a:extLst>
          </p:cNvPr>
          <p:cNvGrpSpPr>
            <a:grpSpLocks noChangeAspect="1"/>
          </p:cNvGrpSpPr>
          <p:nvPr/>
        </p:nvGrpSpPr>
        <p:grpSpPr bwMode="auto">
          <a:xfrm>
            <a:off x="3778912" y="5310908"/>
            <a:ext cx="3930650" cy="1046162"/>
            <a:chOff x="3063166" y="4644000"/>
            <a:chExt cx="5697130" cy="1548000"/>
          </a:xfrm>
        </p:grpSpPr>
        <p:pic>
          <p:nvPicPr>
            <p:cNvPr id="11" name="图片 16">
              <a:extLst>
                <a:ext uri="{FF2B5EF4-FFF2-40B4-BE49-F238E27FC236}">
                  <a16:creationId xmlns:a16="http://schemas.microsoft.com/office/drawing/2014/main" id="{B66B0383-E6AE-8D16-2AD3-9EA2FE89EA4C}"/>
                </a:ext>
              </a:extLst>
            </p:cNvPr>
            <p:cNvPicPr>
              <a:picLocks noChangeAspect="1" noChangeArrowheads="1"/>
            </p:cNvPicPr>
            <p:nvPr/>
          </p:nvPicPr>
          <p:blipFill>
            <a:blip r:embed="rId5"/>
            <a:srcRect/>
            <a:stretch>
              <a:fillRect/>
            </a:stretch>
          </p:blipFill>
          <p:spPr bwMode="auto">
            <a:xfrm>
              <a:off x="7212296" y="4644000"/>
              <a:ext cx="1548000" cy="1548000"/>
            </a:xfrm>
            <a:prstGeom prst="ellipse">
              <a:avLst/>
            </a:prstGeom>
            <a:ln w="9525">
              <a:noFill/>
              <a:miter lim="800000"/>
              <a:headEnd/>
              <a:tailEnd/>
            </a:ln>
            <a:effectLst>
              <a:outerShdw blurRad="50800" dist="50800" dir="7200000" sx="102000" sy="102000" algn="tr" rotWithShape="0">
                <a:schemeClr val="tx1">
                  <a:alpha val="49000"/>
                </a:schemeClr>
              </a:outerShdw>
            </a:effectLst>
            <a:scene3d>
              <a:camera prst="orthographicFront"/>
              <a:lightRig rig="contrasting" dir="t">
                <a:rot lat="0" lon="0" rev="3000000"/>
              </a:lightRig>
            </a:scene3d>
            <a:sp3d contourW="7620">
              <a:bevelT w="95250" h="31750"/>
              <a:contourClr>
                <a:srgbClr val="333333"/>
              </a:contourClr>
            </a:sp3d>
          </p:spPr>
        </p:pic>
        <p:pic>
          <p:nvPicPr>
            <p:cNvPr id="12" name="图片 14">
              <a:extLst>
                <a:ext uri="{FF2B5EF4-FFF2-40B4-BE49-F238E27FC236}">
                  <a16:creationId xmlns:a16="http://schemas.microsoft.com/office/drawing/2014/main" id="{A61B9573-7095-A4F8-A4C7-07722679BA9C}"/>
                </a:ext>
              </a:extLst>
            </p:cNvPr>
            <p:cNvPicPr>
              <a:picLocks noChangeAspect="1" noChangeArrowheads="1"/>
            </p:cNvPicPr>
            <p:nvPr/>
          </p:nvPicPr>
          <p:blipFill>
            <a:blip r:embed="rId6"/>
            <a:srcRect/>
            <a:stretch>
              <a:fillRect/>
            </a:stretch>
          </p:blipFill>
          <p:spPr bwMode="auto">
            <a:xfrm>
              <a:off x="6351775" y="4644000"/>
              <a:ext cx="1548000" cy="1548000"/>
            </a:xfrm>
            <a:prstGeom prst="ellipse">
              <a:avLst/>
            </a:prstGeom>
            <a:ln w="9525">
              <a:noFill/>
              <a:miter lim="800000"/>
              <a:headEnd/>
              <a:tailEnd/>
            </a:ln>
            <a:effectLst>
              <a:outerShdw blurRad="50800" dist="50800" dir="7200000" sx="102000" sy="102000" algn="tr" rotWithShape="0">
                <a:schemeClr val="tx1">
                  <a:alpha val="49000"/>
                </a:schemeClr>
              </a:outerShdw>
            </a:effectLst>
            <a:scene3d>
              <a:camera prst="orthographicFront"/>
              <a:lightRig rig="contrasting" dir="t">
                <a:rot lat="0" lon="0" rev="3000000"/>
              </a:lightRig>
            </a:scene3d>
            <a:sp3d contourW="7620">
              <a:bevelT w="95250" h="31750"/>
              <a:contourClr>
                <a:srgbClr val="333333"/>
              </a:contourClr>
            </a:sp3d>
          </p:spPr>
        </p:pic>
        <p:pic>
          <p:nvPicPr>
            <p:cNvPr id="13" name="图片 10">
              <a:extLst>
                <a:ext uri="{FF2B5EF4-FFF2-40B4-BE49-F238E27FC236}">
                  <a16:creationId xmlns:a16="http://schemas.microsoft.com/office/drawing/2014/main" id="{79432535-F9E4-5C78-DCAE-A0199CD6FC23}"/>
                </a:ext>
              </a:extLst>
            </p:cNvPr>
            <p:cNvPicPr>
              <a:picLocks noChangeAspect="1" noChangeArrowheads="1"/>
            </p:cNvPicPr>
            <p:nvPr/>
          </p:nvPicPr>
          <p:blipFill>
            <a:blip r:embed="rId7"/>
            <a:srcRect/>
            <a:stretch>
              <a:fillRect/>
            </a:stretch>
          </p:blipFill>
          <p:spPr bwMode="auto">
            <a:xfrm>
              <a:off x="5490473" y="4644000"/>
              <a:ext cx="1548000" cy="1548000"/>
            </a:xfrm>
            <a:prstGeom prst="ellipse">
              <a:avLst/>
            </a:prstGeom>
            <a:ln w="9525">
              <a:noFill/>
              <a:miter lim="800000"/>
              <a:headEnd/>
              <a:tailEnd/>
            </a:ln>
            <a:effectLst>
              <a:outerShdw blurRad="50800" dist="50800" dir="7200000" sx="102000" sy="102000" algn="tr" rotWithShape="0">
                <a:schemeClr val="tx1">
                  <a:alpha val="49000"/>
                </a:schemeClr>
              </a:outerShdw>
            </a:effectLst>
            <a:scene3d>
              <a:camera prst="orthographicFront"/>
              <a:lightRig rig="contrasting" dir="t">
                <a:rot lat="0" lon="0" rev="3000000"/>
              </a:lightRig>
            </a:scene3d>
            <a:sp3d contourW="7620">
              <a:bevelT w="95250" h="31750"/>
              <a:contourClr>
                <a:srgbClr val="333333"/>
              </a:contourClr>
            </a:sp3d>
          </p:spPr>
        </p:pic>
        <p:pic>
          <p:nvPicPr>
            <p:cNvPr id="14" name="图片 8">
              <a:extLst>
                <a:ext uri="{FF2B5EF4-FFF2-40B4-BE49-F238E27FC236}">
                  <a16:creationId xmlns:a16="http://schemas.microsoft.com/office/drawing/2014/main" id="{CB3B053A-95D0-C8D1-F871-966532D8E182}"/>
                </a:ext>
              </a:extLst>
            </p:cNvPr>
            <p:cNvPicPr>
              <a:picLocks noChangeAspect="1" noChangeArrowheads="1"/>
            </p:cNvPicPr>
            <p:nvPr/>
          </p:nvPicPr>
          <p:blipFill>
            <a:blip r:embed="rId8"/>
            <a:srcRect/>
            <a:stretch>
              <a:fillRect/>
            </a:stretch>
          </p:blipFill>
          <p:spPr bwMode="auto">
            <a:xfrm>
              <a:off x="4629171" y="4644000"/>
              <a:ext cx="1548000" cy="1548000"/>
            </a:xfrm>
            <a:prstGeom prst="ellipse">
              <a:avLst/>
            </a:prstGeom>
            <a:ln w="9525">
              <a:noFill/>
              <a:miter lim="800000"/>
              <a:headEnd/>
              <a:tailEnd/>
            </a:ln>
            <a:effectLst>
              <a:outerShdw blurRad="50800" dist="50800" dir="7200000" sx="102000" sy="102000" algn="tr" rotWithShape="0">
                <a:schemeClr val="tx1">
                  <a:alpha val="49000"/>
                </a:schemeClr>
              </a:outerShdw>
            </a:effectLst>
            <a:scene3d>
              <a:camera prst="orthographicFront"/>
              <a:lightRig rig="contrasting" dir="t">
                <a:rot lat="0" lon="0" rev="3000000"/>
              </a:lightRig>
            </a:scene3d>
            <a:sp3d contourW="7620">
              <a:bevelT w="95250" h="31750"/>
              <a:contourClr>
                <a:srgbClr val="333333"/>
              </a:contourClr>
            </a:sp3d>
          </p:spPr>
        </p:pic>
        <p:pic>
          <p:nvPicPr>
            <p:cNvPr id="15" name="图片 4">
              <a:extLst>
                <a:ext uri="{FF2B5EF4-FFF2-40B4-BE49-F238E27FC236}">
                  <a16:creationId xmlns:a16="http://schemas.microsoft.com/office/drawing/2014/main" id="{5CBC32DE-3FE3-54B6-5111-485F3CD84EDC}"/>
                </a:ext>
              </a:extLst>
            </p:cNvPr>
            <p:cNvPicPr>
              <a:picLocks noChangeAspect="1" noChangeArrowheads="1"/>
            </p:cNvPicPr>
            <p:nvPr/>
          </p:nvPicPr>
          <p:blipFill>
            <a:blip r:embed="rId9"/>
            <a:srcRect/>
            <a:stretch>
              <a:fillRect/>
            </a:stretch>
          </p:blipFill>
          <p:spPr bwMode="auto">
            <a:xfrm>
              <a:off x="3846166" y="4644000"/>
              <a:ext cx="1548001" cy="1548000"/>
            </a:xfrm>
            <a:prstGeom prst="ellipse">
              <a:avLst/>
            </a:prstGeom>
            <a:ln w="9525">
              <a:noFill/>
              <a:miter lim="800000"/>
              <a:headEnd/>
              <a:tailEnd/>
            </a:ln>
            <a:effectLst>
              <a:outerShdw blurRad="50800" dist="50800" dir="7200000" sx="102000" sy="102000" algn="tr" rotWithShape="0">
                <a:schemeClr val="tx1">
                  <a:alpha val="49000"/>
                </a:schemeClr>
              </a:outerShdw>
            </a:effectLst>
            <a:scene3d>
              <a:camera prst="orthographicFront"/>
              <a:lightRig rig="contrasting" dir="t">
                <a:rot lat="0" lon="0" rev="3000000"/>
              </a:lightRig>
            </a:scene3d>
            <a:sp3d contourW="7620">
              <a:bevelT w="95250" h="31750"/>
              <a:contourClr>
                <a:srgbClr val="333333"/>
              </a:contourClr>
            </a:sp3d>
          </p:spPr>
        </p:pic>
        <p:pic>
          <p:nvPicPr>
            <p:cNvPr id="16" name="图片 2">
              <a:extLst>
                <a:ext uri="{FF2B5EF4-FFF2-40B4-BE49-F238E27FC236}">
                  <a16:creationId xmlns:a16="http://schemas.microsoft.com/office/drawing/2014/main" id="{B66E921C-34AB-DD69-D23D-3E048B7B44CD}"/>
                </a:ext>
              </a:extLst>
            </p:cNvPr>
            <p:cNvPicPr>
              <a:picLocks noChangeAspect="1" noChangeArrowheads="1"/>
            </p:cNvPicPr>
            <p:nvPr/>
          </p:nvPicPr>
          <p:blipFill>
            <a:blip r:embed="rId10"/>
            <a:srcRect/>
            <a:stretch>
              <a:fillRect/>
            </a:stretch>
          </p:blipFill>
          <p:spPr bwMode="auto">
            <a:xfrm>
              <a:off x="3063166" y="4644000"/>
              <a:ext cx="1547997" cy="1548000"/>
            </a:xfrm>
            <a:prstGeom prst="ellipse">
              <a:avLst/>
            </a:prstGeom>
            <a:ln w="9525">
              <a:noFill/>
              <a:miter lim="800000"/>
              <a:headEnd/>
              <a:tailEnd/>
            </a:ln>
            <a:effectLst>
              <a:outerShdw blurRad="50800" dist="50800" dir="7200000" sx="102000" sy="102000" algn="tr" rotWithShape="0">
                <a:schemeClr val="tx1">
                  <a:alpha val="49000"/>
                </a:schemeClr>
              </a:outerShdw>
            </a:effectLst>
            <a:scene3d>
              <a:camera prst="orthographicFront"/>
              <a:lightRig rig="contrasting" dir="t">
                <a:rot lat="0" lon="0" rev="3000000"/>
              </a:lightRig>
            </a:scene3d>
            <a:sp3d contourW="7620">
              <a:bevelT w="95250" h="31750"/>
              <a:contourClr>
                <a:srgbClr val="333333"/>
              </a:contourClr>
            </a:sp3d>
          </p:spPr>
        </p:pic>
      </p:grpSp>
      <p:graphicFrame>
        <p:nvGraphicFramePr>
          <p:cNvPr id="17" name="表格 16">
            <a:extLst>
              <a:ext uri="{FF2B5EF4-FFF2-40B4-BE49-F238E27FC236}">
                <a16:creationId xmlns:a16="http://schemas.microsoft.com/office/drawing/2014/main" id="{8D67A03D-FE21-DF14-65F7-2BC515298BF3}"/>
              </a:ext>
            </a:extLst>
          </p:cNvPr>
          <p:cNvGraphicFramePr>
            <a:graphicFrameLocks noGrp="1"/>
          </p:cNvGraphicFramePr>
          <p:nvPr/>
        </p:nvGraphicFramePr>
        <p:xfrm>
          <a:off x="346535" y="3685792"/>
          <a:ext cx="8176918" cy="1371600"/>
        </p:xfrm>
        <a:graphic>
          <a:graphicData uri="http://schemas.openxmlformats.org/drawingml/2006/table">
            <a:tbl>
              <a:tblPr firstRow="1" bandRow="1">
                <a:tableStyleId>{5940675A-B579-460E-94D1-54222C63F5DA}</a:tableStyleId>
              </a:tblPr>
              <a:tblGrid>
                <a:gridCol w="1291251">
                  <a:extLst>
                    <a:ext uri="{9D8B030D-6E8A-4147-A177-3AD203B41FA5}">
                      <a16:colId xmlns:a16="http://schemas.microsoft.com/office/drawing/2014/main" val="20000"/>
                    </a:ext>
                  </a:extLst>
                </a:gridCol>
                <a:gridCol w="1125027">
                  <a:extLst>
                    <a:ext uri="{9D8B030D-6E8A-4147-A177-3AD203B41FA5}">
                      <a16:colId xmlns:a16="http://schemas.microsoft.com/office/drawing/2014/main" val="20001"/>
                    </a:ext>
                  </a:extLst>
                </a:gridCol>
                <a:gridCol w="360040">
                  <a:extLst>
                    <a:ext uri="{9D8B030D-6E8A-4147-A177-3AD203B41FA5}">
                      <a16:colId xmlns:a16="http://schemas.microsoft.com/office/drawing/2014/main" val="20002"/>
                    </a:ext>
                  </a:extLst>
                </a:gridCol>
                <a:gridCol w="1368152">
                  <a:extLst>
                    <a:ext uri="{9D8B030D-6E8A-4147-A177-3AD203B41FA5}">
                      <a16:colId xmlns:a16="http://schemas.microsoft.com/office/drawing/2014/main" val="20003"/>
                    </a:ext>
                  </a:extLst>
                </a:gridCol>
                <a:gridCol w="4032448">
                  <a:extLst>
                    <a:ext uri="{9D8B030D-6E8A-4147-A177-3AD203B41FA5}">
                      <a16:colId xmlns:a16="http://schemas.microsoft.com/office/drawing/2014/main" val="20004"/>
                    </a:ext>
                  </a:extLst>
                </a:gridCol>
              </a:tblGrid>
              <a:tr h="214273">
                <a:tc>
                  <a:txBody>
                    <a:bodyPr/>
                    <a:lstStyle/>
                    <a:p>
                      <a:r>
                        <a:rPr lang="en-US" altLang="zh-CN" sz="1500" dirty="0">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rPr>
                        <a:t>CENDL-1</a:t>
                      </a:r>
                      <a:endParaRPr lang="zh-CN" altLang="en-US" sz="1500" dirty="0">
                        <a:latin typeface="Times New Roman" panose="02020603050405020304" pitchFamily="18" charset="0"/>
                        <a:cs typeface="Times New Roman" panose="02020603050405020304" pitchFamily="18" charset="0"/>
                      </a:endParaRPr>
                    </a:p>
                  </a:txBody>
                  <a:tcPr marL="36000" marR="360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CN" sz="1500" dirty="0">
                          <a:latin typeface="Times New Roman" panose="02020603050405020304" pitchFamily="18" charset="0"/>
                          <a:cs typeface="Times New Roman" panose="02020603050405020304" pitchFamily="18" charset="0"/>
                        </a:rPr>
                        <a:t>1985</a:t>
                      </a:r>
                      <a:r>
                        <a:rPr lang="en-US" altLang="zh-CN" sz="1500" dirty="0">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rPr>
                        <a:t>version</a:t>
                      </a:r>
                      <a:endParaRPr lang="zh-CN" altLang="en-US" sz="1500" dirty="0">
                        <a:latin typeface="Times New Roman" panose="02020603050405020304" pitchFamily="18" charset="0"/>
                        <a:cs typeface="Times New Roman" panose="02020603050405020304" pitchFamily="18" charset="0"/>
                      </a:endParaRPr>
                    </a:p>
                  </a:txBody>
                  <a:tcPr marL="36000" marR="360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CN" sz="1500" dirty="0">
                          <a:latin typeface="Times New Roman" panose="02020603050405020304" pitchFamily="18" charset="0"/>
                          <a:cs typeface="Times New Roman" panose="02020603050405020304" pitchFamily="18" charset="0"/>
                        </a:rPr>
                        <a:t>36</a:t>
                      </a:r>
                      <a:endParaRPr lang="zh-CN" altLang="en-US" sz="1500" dirty="0">
                        <a:latin typeface="Times New Roman" panose="02020603050405020304" pitchFamily="18" charset="0"/>
                        <a:cs typeface="Times New Roman" panose="02020603050405020304" pitchFamily="18" charset="0"/>
                      </a:endParaRPr>
                    </a:p>
                  </a:txBody>
                  <a:tcPr marL="36000" marR="360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zh-CN" altLang="en-US" sz="1500" dirty="0">
                        <a:latin typeface="Times New Roman" panose="02020603050405020304" pitchFamily="18" charset="0"/>
                        <a:cs typeface="Times New Roman" panose="02020603050405020304" pitchFamily="18" charset="0"/>
                      </a:endParaRPr>
                    </a:p>
                  </a:txBody>
                  <a:tcPr marL="36000" marR="360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CN" sz="1500" dirty="0">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rPr>
                        <a:t>Nuclear Structure and Decay Data Library (NSDD)</a:t>
                      </a:r>
                      <a:endParaRPr lang="zh-CN" altLang="en-US" sz="1500" dirty="0">
                        <a:latin typeface="Times New Roman" panose="02020603050405020304" pitchFamily="18" charset="0"/>
                        <a:cs typeface="Times New Roman" panose="02020603050405020304" pitchFamily="18" charset="0"/>
                      </a:endParaRPr>
                    </a:p>
                  </a:txBody>
                  <a:tcPr marL="36000" marR="360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14273">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500" dirty="0">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rPr>
                        <a:t>CENDL-2</a:t>
                      </a:r>
                      <a:endParaRPr lang="zh-CN" altLang="en-US" sz="1500" dirty="0">
                        <a:latin typeface="Times New Roman" panose="02020603050405020304" pitchFamily="18" charset="0"/>
                        <a:cs typeface="Times New Roman" panose="02020603050405020304" pitchFamily="18" charset="0"/>
                      </a:endParaRPr>
                    </a:p>
                  </a:txBody>
                  <a:tcPr marL="36000" marR="360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500" dirty="0">
                          <a:latin typeface="Times New Roman" panose="02020603050405020304" pitchFamily="18" charset="0"/>
                          <a:cs typeface="Times New Roman" panose="02020603050405020304" pitchFamily="18" charset="0"/>
                        </a:rPr>
                        <a:t>1992</a:t>
                      </a:r>
                      <a:r>
                        <a:rPr lang="en-US" altLang="zh-CN" sz="1500" dirty="0">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rPr>
                        <a:t>version</a:t>
                      </a:r>
                      <a:endParaRPr lang="zh-CN" altLang="en-US" sz="1500" dirty="0">
                        <a:latin typeface="Times New Roman" panose="02020603050405020304" pitchFamily="18" charset="0"/>
                        <a:cs typeface="Times New Roman" panose="02020603050405020304" pitchFamily="18" charset="0"/>
                      </a:endParaRPr>
                    </a:p>
                  </a:txBody>
                  <a:tcPr marL="36000" marR="360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CN" sz="1500" dirty="0">
                          <a:latin typeface="Times New Roman" panose="02020603050405020304" pitchFamily="18" charset="0"/>
                          <a:cs typeface="Times New Roman" panose="02020603050405020304" pitchFamily="18" charset="0"/>
                        </a:rPr>
                        <a:t>68</a:t>
                      </a:r>
                      <a:endParaRPr lang="zh-CN" altLang="en-US" sz="1500" dirty="0">
                        <a:latin typeface="Times New Roman" panose="02020603050405020304" pitchFamily="18" charset="0"/>
                        <a:cs typeface="Times New Roman" panose="02020603050405020304" pitchFamily="18" charset="0"/>
                      </a:endParaRPr>
                    </a:p>
                  </a:txBody>
                  <a:tcPr marL="36000" marR="360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zh-CN" altLang="en-US" sz="1500" dirty="0">
                        <a:latin typeface="Times New Roman" panose="02020603050405020304" pitchFamily="18" charset="0"/>
                        <a:cs typeface="Times New Roman" panose="02020603050405020304" pitchFamily="18" charset="0"/>
                      </a:endParaRPr>
                    </a:p>
                  </a:txBody>
                  <a:tcPr marL="36000" marR="360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2" indent="0" algn="l" defTabSz="914400" rtl="0" eaLnBrk="1" fontAlgn="auto" latinLnBrk="0" hangingPunct="1">
                        <a:lnSpc>
                          <a:spcPct val="100000"/>
                        </a:lnSpc>
                        <a:spcBef>
                          <a:spcPts val="0"/>
                        </a:spcBef>
                        <a:spcAft>
                          <a:spcPts val="0"/>
                        </a:spcAft>
                        <a:buClrTx/>
                        <a:buSzTx/>
                        <a:buFontTx/>
                        <a:buNone/>
                        <a:defRPr/>
                      </a:pPr>
                      <a:r>
                        <a:rPr lang="en-US" altLang="zh-CN" sz="1500" dirty="0">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rPr>
                        <a:t>Fission Product Yield Data Library (FPYD)</a:t>
                      </a:r>
                    </a:p>
                  </a:txBody>
                  <a:tcPr marL="36000" marR="360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14273">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500" dirty="0">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rPr>
                        <a:t>CENDL-3</a:t>
                      </a:r>
                      <a:endParaRPr lang="zh-CN" altLang="en-US" sz="1500" dirty="0">
                        <a:latin typeface="Times New Roman" panose="02020603050405020304" pitchFamily="18" charset="0"/>
                        <a:cs typeface="Times New Roman" panose="02020603050405020304" pitchFamily="18" charset="0"/>
                      </a:endParaRPr>
                    </a:p>
                  </a:txBody>
                  <a:tcPr marL="36000" marR="360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500" dirty="0">
                          <a:latin typeface="Times New Roman" panose="02020603050405020304" pitchFamily="18" charset="0"/>
                          <a:cs typeface="Times New Roman" panose="02020603050405020304" pitchFamily="18" charset="0"/>
                        </a:rPr>
                        <a:t>2000</a:t>
                      </a:r>
                      <a:r>
                        <a:rPr lang="en-US" altLang="zh-CN" sz="1500" dirty="0">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rPr>
                        <a:t>version</a:t>
                      </a:r>
                      <a:endParaRPr lang="zh-CN" altLang="en-US" sz="1500" dirty="0">
                        <a:latin typeface="Times New Roman" panose="02020603050405020304" pitchFamily="18" charset="0"/>
                        <a:cs typeface="Times New Roman" panose="02020603050405020304" pitchFamily="18" charset="0"/>
                      </a:endParaRPr>
                    </a:p>
                  </a:txBody>
                  <a:tcPr marL="36000" marR="360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CN" sz="1500" dirty="0">
                          <a:latin typeface="Times New Roman" panose="02020603050405020304" pitchFamily="18" charset="0"/>
                          <a:cs typeface="Times New Roman" panose="02020603050405020304" pitchFamily="18" charset="0"/>
                        </a:rPr>
                        <a:t>214</a:t>
                      </a:r>
                      <a:endParaRPr lang="zh-CN" altLang="en-US" sz="1500" dirty="0">
                        <a:latin typeface="Times New Roman" panose="02020603050405020304" pitchFamily="18" charset="0"/>
                        <a:cs typeface="Times New Roman" panose="02020603050405020304" pitchFamily="18" charset="0"/>
                      </a:endParaRPr>
                    </a:p>
                  </a:txBody>
                  <a:tcPr marL="36000" marR="360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zh-CN" altLang="en-US" sz="1500" dirty="0">
                        <a:latin typeface="Times New Roman" panose="02020603050405020304" pitchFamily="18" charset="0"/>
                        <a:cs typeface="Times New Roman" panose="02020603050405020304" pitchFamily="18" charset="0"/>
                      </a:endParaRPr>
                    </a:p>
                  </a:txBody>
                  <a:tcPr marL="36000" marR="360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2" indent="0" algn="l" defTabSz="914400" rtl="0" eaLnBrk="1" fontAlgn="auto" latinLnBrk="0" hangingPunct="1">
                        <a:lnSpc>
                          <a:spcPct val="100000"/>
                        </a:lnSpc>
                        <a:spcBef>
                          <a:spcPts val="0"/>
                        </a:spcBef>
                        <a:spcAft>
                          <a:spcPts val="0"/>
                        </a:spcAft>
                        <a:buClrTx/>
                        <a:buSzTx/>
                        <a:buFontTx/>
                        <a:buNone/>
                        <a:defRPr/>
                      </a:pPr>
                      <a:r>
                        <a:rPr lang="en-US" altLang="zh-CN" sz="1500" dirty="0">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rPr>
                        <a:t>Charged-Particle Nuclear Data Library (CPND)</a:t>
                      </a:r>
                    </a:p>
                  </a:txBody>
                  <a:tcPr marL="36000" marR="360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14273">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500" dirty="0">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rPr>
                        <a:t>CENDL-3.1</a:t>
                      </a:r>
                      <a:endParaRPr lang="zh-CN" altLang="en-US" sz="1500" dirty="0">
                        <a:latin typeface="Times New Roman" panose="02020603050405020304" pitchFamily="18" charset="0"/>
                        <a:cs typeface="Times New Roman" panose="02020603050405020304" pitchFamily="18" charset="0"/>
                      </a:endParaRPr>
                    </a:p>
                  </a:txBody>
                  <a:tcPr marL="36000" marR="360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500" dirty="0">
                          <a:latin typeface="Times New Roman" panose="02020603050405020304" pitchFamily="18" charset="0"/>
                          <a:cs typeface="Times New Roman" panose="02020603050405020304" pitchFamily="18" charset="0"/>
                        </a:rPr>
                        <a:t>2009</a:t>
                      </a:r>
                      <a:r>
                        <a:rPr lang="en-US" altLang="zh-CN" sz="1500" dirty="0">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rPr>
                        <a:t>version</a:t>
                      </a:r>
                      <a:endParaRPr lang="zh-CN" altLang="en-US" sz="1500" dirty="0">
                        <a:latin typeface="Times New Roman" panose="02020603050405020304" pitchFamily="18" charset="0"/>
                        <a:cs typeface="Times New Roman" panose="02020603050405020304" pitchFamily="18" charset="0"/>
                      </a:endParaRPr>
                    </a:p>
                  </a:txBody>
                  <a:tcPr marL="36000" marR="360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CN" sz="1500" dirty="0">
                          <a:latin typeface="Times New Roman" panose="02020603050405020304" pitchFamily="18" charset="0"/>
                          <a:cs typeface="Times New Roman" panose="02020603050405020304" pitchFamily="18" charset="0"/>
                        </a:rPr>
                        <a:t>245</a:t>
                      </a:r>
                      <a:endParaRPr lang="zh-CN" altLang="en-US" sz="1500" dirty="0">
                        <a:latin typeface="Times New Roman" panose="02020603050405020304" pitchFamily="18" charset="0"/>
                        <a:cs typeface="Times New Roman" panose="02020603050405020304" pitchFamily="18" charset="0"/>
                      </a:endParaRPr>
                    </a:p>
                  </a:txBody>
                  <a:tcPr marL="36000" marR="360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zh-CN" altLang="en-US" sz="1500" dirty="0">
                        <a:latin typeface="Times New Roman" panose="02020603050405020304" pitchFamily="18" charset="0"/>
                        <a:cs typeface="Times New Roman" panose="02020603050405020304" pitchFamily="18" charset="0"/>
                      </a:endParaRPr>
                    </a:p>
                  </a:txBody>
                  <a:tcPr marL="36000" marR="360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2" indent="0" algn="l" defTabSz="914400" rtl="0" eaLnBrk="1" fontAlgn="auto" latinLnBrk="0" hangingPunct="1">
                        <a:lnSpc>
                          <a:spcPct val="100000"/>
                        </a:lnSpc>
                        <a:spcBef>
                          <a:spcPts val="0"/>
                        </a:spcBef>
                        <a:spcAft>
                          <a:spcPts val="0"/>
                        </a:spcAft>
                        <a:buClrTx/>
                        <a:buSzTx/>
                        <a:buFontTx/>
                        <a:buNone/>
                        <a:defRPr/>
                      </a:pPr>
                      <a:r>
                        <a:rPr lang="en-US" altLang="zh-CN" sz="1500" dirty="0">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rPr>
                        <a:t>Neutron Activation </a:t>
                      </a:r>
                      <a:r>
                        <a:rPr lang="en-US" altLang="zh-CN" sz="1500" dirty="0" err="1">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rPr>
                        <a:t>Dosimetry</a:t>
                      </a:r>
                      <a:r>
                        <a:rPr lang="en-US" altLang="zh-CN" sz="1500" dirty="0">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rPr>
                        <a:t> Data Library</a:t>
                      </a:r>
                    </a:p>
                  </a:txBody>
                  <a:tcPr marL="36000" marR="360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14273">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500" dirty="0">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rPr>
                        <a:t>CENDL-3.2</a:t>
                      </a:r>
                      <a:r>
                        <a:rPr lang="en-US" altLang="zh-CN" sz="1500" baseline="0" dirty="0">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rPr>
                        <a:t> </a:t>
                      </a:r>
                      <a:r>
                        <a:rPr lang="en-US" altLang="zh-CN" sz="1500" dirty="0">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sym typeface="Symbol" panose="05050102010706020507"/>
                        </a:rPr>
                        <a:t>0</a:t>
                      </a:r>
                      <a:endParaRPr lang="zh-CN" altLang="en-US" sz="1500" dirty="0">
                        <a:latin typeface="Times New Roman" panose="02020603050405020304" pitchFamily="18" charset="0"/>
                        <a:cs typeface="Times New Roman" panose="02020603050405020304" pitchFamily="18" charset="0"/>
                      </a:endParaRPr>
                    </a:p>
                  </a:txBody>
                  <a:tcPr marL="36000" marR="360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500" dirty="0">
                          <a:latin typeface="Times New Roman" panose="02020603050405020304" pitchFamily="18" charset="0"/>
                          <a:cs typeface="Times New Roman" panose="02020603050405020304" pitchFamily="18" charset="0"/>
                        </a:rPr>
                        <a:t>2016</a:t>
                      </a:r>
                      <a:r>
                        <a:rPr lang="en-US" altLang="zh-CN" sz="1500" dirty="0">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rPr>
                        <a:t>version</a:t>
                      </a:r>
                      <a:endParaRPr lang="zh-CN" altLang="en-US" sz="1500" dirty="0">
                        <a:latin typeface="Times New Roman" panose="02020603050405020304" pitchFamily="18" charset="0"/>
                        <a:cs typeface="Times New Roman" panose="02020603050405020304" pitchFamily="18" charset="0"/>
                      </a:endParaRPr>
                    </a:p>
                  </a:txBody>
                  <a:tcPr marL="36000" marR="360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CN" sz="1500" dirty="0">
                          <a:latin typeface="Times New Roman" panose="02020603050405020304" pitchFamily="18" charset="0"/>
                          <a:cs typeface="Times New Roman" panose="02020603050405020304" pitchFamily="18" charset="0"/>
                        </a:rPr>
                        <a:t>250</a:t>
                      </a:r>
                      <a:endParaRPr lang="zh-CN" altLang="en-US" sz="1500" dirty="0">
                        <a:latin typeface="Times New Roman" panose="02020603050405020304" pitchFamily="18" charset="0"/>
                        <a:cs typeface="Times New Roman" panose="02020603050405020304" pitchFamily="18" charset="0"/>
                      </a:endParaRPr>
                    </a:p>
                  </a:txBody>
                  <a:tcPr marL="36000" marR="360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zh-CN" altLang="en-US" sz="1500" dirty="0">
                        <a:latin typeface="Times New Roman" panose="02020603050405020304" pitchFamily="18" charset="0"/>
                        <a:cs typeface="Times New Roman" panose="02020603050405020304" pitchFamily="18" charset="0"/>
                      </a:endParaRPr>
                    </a:p>
                  </a:txBody>
                  <a:tcPr marL="36000" marR="360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2" indent="0" algn="l" defTabSz="914400" rtl="0" eaLnBrk="1" fontAlgn="auto" latinLnBrk="0" hangingPunct="1">
                        <a:lnSpc>
                          <a:spcPct val="100000"/>
                        </a:lnSpc>
                        <a:spcBef>
                          <a:spcPts val="0"/>
                        </a:spcBef>
                        <a:spcAft>
                          <a:spcPts val="0"/>
                        </a:spcAft>
                        <a:buClrTx/>
                        <a:buSzTx/>
                        <a:buFontTx/>
                        <a:buNone/>
                        <a:defRPr/>
                      </a:pPr>
                      <a:r>
                        <a:rPr lang="en-US" altLang="zh-CN" sz="1500" dirty="0">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rPr>
                        <a:t>Other Data Library……  </a:t>
                      </a:r>
                    </a:p>
                  </a:txBody>
                  <a:tcPr marL="36000" marR="360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14273">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500" dirty="0">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rPr>
                        <a:t>CENDL-3.2</a:t>
                      </a:r>
                      <a:endParaRPr lang="zh-CN" altLang="en-US" sz="1500" dirty="0">
                        <a:latin typeface="Times New Roman" panose="02020603050405020304" pitchFamily="18" charset="0"/>
                        <a:cs typeface="Times New Roman" panose="02020603050405020304" pitchFamily="18" charset="0"/>
                      </a:endParaRPr>
                    </a:p>
                  </a:txBody>
                  <a:tcPr marL="36000" marR="360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500" dirty="0">
                          <a:latin typeface="Times New Roman" panose="02020603050405020304" pitchFamily="18" charset="0"/>
                          <a:cs typeface="Times New Roman" panose="02020603050405020304" pitchFamily="18" charset="0"/>
                        </a:rPr>
                        <a:t>2019</a:t>
                      </a:r>
                      <a:r>
                        <a:rPr lang="en-US" altLang="zh-CN" sz="1500" dirty="0">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rPr>
                        <a:t>version</a:t>
                      </a:r>
                      <a:endParaRPr lang="zh-CN" altLang="en-US" sz="1500" dirty="0">
                        <a:latin typeface="Times New Roman" panose="02020603050405020304" pitchFamily="18" charset="0"/>
                        <a:cs typeface="Times New Roman" panose="02020603050405020304" pitchFamily="18" charset="0"/>
                      </a:endParaRPr>
                    </a:p>
                  </a:txBody>
                  <a:tcPr marL="36000" marR="360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CN" sz="1500" dirty="0">
                          <a:latin typeface="Times New Roman" panose="02020603050405020304" pitchFamily="18" charset="0"/>
                          <a:cs typeface="Times New Roman" panose="02020603050405020304" pitchFamily="18" charset="0"/>
                        </a:rPr>
                        <a:t>272</a:t>
                      </a:r>
                      <a:endParaRPr lang="zh-CN" altLang="en-US" sz="1500" dirty="0">
                        <a:latin typeface="Times New Roman" panose="02020603050405020304" pitchFamily="18" charset="0"/>
                        <a:cs typeface="Times New Roman" panose="02020603050405020304" pitchFamily="18" charset="0"/>
                      </a:endParaRPr>
                    </a:p>
                  </a:txBody>
                  <a:tcPr marL="36000" marR="360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2" indent="0" algn="l" defTabSz="914400" rtl="0" eaLnBrk="1" fontAlgn="auto" latinLnBrk="0" hangingPunct="1">
                        <a:lnSpc>
                          <a:spcPct val="100000"/>
                        </a:lnSpc>
                        <a:spcBef>
                          <a:spcPts val="0"/>
                        </a:spcBef>
                        <a:spcAft>
                          <a:spcPts val="0"/>
                        </a:spcAft>
                        <a:buClrTx/>
                        <a:buSzTx/>
                        <a:buFontTx/>
                        <a:buNone/>
                        <a:defRPr/>
                      </a:pPr>
                      <a:r>
                        <a:rPr lang="en-US" altLang="zh-CN" sz="1500" dirty="0">
                          <a:solidFill>
                            <a:schemeClr val="tx1">
                              <a:lumMod val="95000"/>
                              <a:lumOff val="5000"/>
                            </a:schemeClr>
                          </a:solidFill>
                          <a:latin typeface="Times New Roman" panose="02020603050405020304" pitchFamily="18" charset="0"/>
                          <a:ea typeface="华文中宋" panose="02010600040101010101" pitchFamily="2" charset="-122"/>
                          <a:cs typeface="Times New Roman" panose="02020603050405020304" pitchFamily="18" charset="0"/>
                        </a:rPr>
                        <a:t>(June 12.2020)</a:t>
                      </a:r>
                    </a:p>
                  </a:txBody>
                  <a:tcPr marL="36000" marR="360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zh-CN" altLang="en-US" sz="1500" dirty="0">
                        <a:latin typeface="Times New Roman" panose="02020603050405020304" pitchFamily="18" charset="0"/>
                        <a:cs typeface="Times New Roman" panose="02020603050405020304" pitchFamily="18" charset="0"/>
                      </a:endParaRPr>
                    </a:p>
                  </a:txBody>
                  <a:tcPr marL="36000" marR="360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
        <p:nvSpPr>
          <p:cNvPr id="18" name="灯片编号占位符 2">
            <a:extLst>
              <a:ext uri="{FF2B5EF4-FFF2-40B4-BE49-F238E27FC236}">
                <a16:creationId xmlns:a16="http://schemas.microsoft.com/office/drawing/2014/main" id="{4C6FDD8D-8741-9C59-EBB2-07D9980AD24F}"/>
              </a:ext>
            </a:extLst>
          </p:cNvPr>
          <p:cNvSpPr txBox="1">
            <a:spLocks/>
          </p:cNvSpPr>
          <p:nvPr/>
        </p:nvSpPr>
        <p:spPr>
          <a:xfrm>
            <a:off x="9156700" y="6421439"/>
            <a:ext cx="28448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E91BC58-48B8-4132-BED8-263DD299C1B3}" type="slidenum">
              <a:rPr lang="zh-CN" altLang="en-US" smtClean="0"/>
              <a:pPr>
                <a:defRPr/>
              </a:pPr>
              <a:t>4</a:t>
            </a:fld>
            <a:r>
              <a:rPr lang="en-US" altLang="zh-CN"/>
              <a:t>/50</a:t>
            </a:r>
            <a:endParaRPr lang="zh-CN" altLang="en-US" dirty="0"/>
          </a:p>
        </p:txBody>
      </p:sp>
    </p:spTree>
    <p:extLst>
      <p:ext uri="{BB962C8B-B14F-4D97-AF65-F5344CB8AC3E}">
        <p14:creationId xmlns:p14="http://schemas.microsoft.com/office/powerpoint/2010/main" val="972193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C60E04E3-9285-8B3F-1E0F-E21BE422DC09}"/>
              </a:ext>
            </a:extLst>
          </p:cNvPr>
          <p:cNvSpPr>
            <a:spLocks noGrp="1"/>
          </p:cNvSpPr>
          <p:nvPr>
            <p:ph type="sldNum" sz="quarter" idx="4"/>
          </p:nvPr>
        </p:nvSpPr>
        <p:spPr/>
        <p:txBody>
          <a:bodyPr/>
          <a:lstStyle/>
          <a:p>
            <a:r>
              <a:rPr lang="en-US" altLang="zh-CN"/>
              <a:t>PAGE:</a:t>
            </a:r>
            <a:fld id="{B766F36F-8588-44AB-8774-D635D647852B}" type="slidenum">
              <a:rPr lang="zh-CN" altLang="en-US" smtClean="0"/>
              <a:t>5</a:t>
            </a:fld>
            <a:r>
              <a:rPr lang="en-US" altLang="zh-CN"/>
              <a:t>/15</a:t>
            </a:r>
            <a:endParaRPr lang="zh-CN" altLang="en-US" dirty="0"/>
          </a:p>
        </p:txBody>
      </p:sp>
      <p:pic>
        <p:nvPicPr>
          <p:cNvPr id="5" name="Picture 2">
            <a:extLst>
              <a:ext uri="{FF2B5EF4-FFF2-40B4-BE49-F238E27FC236}">
                <a16:creationId xmlns:a16="http://schemas.microsoft.com/office/drawing/2014/main" id="{069A00BB-BF5C-6AB6-5F5A-8476085E80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937" t="27255" r="13937" b="6189"/>
          <a:stretch>
            <a:fillRect/>
          </a:stretch>
        </p:blipFill>
        <p:spPr bwMode="auto">
          <a:xfrm>
            <a:off x="1415480" y="1124744"/>
            <a:ext cx="9145016" cy="4530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3">
            <a:extLst>
              <a:ext uri="{FF2B5EF4-FFF2-40B4-BE49-F238E27FC236}">
                <a16:creationId xmlns:a16="http://schemas.microsoft.com/office/drawing/2014/main" id="{DBAE1512-7BA1-8269-2E9D-0BEC5428A9C1}"/>
              </a:ext>
            </a:extLst>
          </p:cNvPr>
          <p:cNvSpPr txBox="1"/>
          <p:nvPr/>
        </p:nvSpPr>
        <p:spPr>
          <a:xfrm>
            <a:off x="407368" y="5805264"/>
            <a:ext cx="11665296" cy="646331"/>
          </a:xfrm>
          <a:prstGeom prst="rect">
            <a:avLst/>
          </a:prstGeom>
          <a:noFill/>
        </p:spPr>
        <p:txBody>
          <a:bodyPr wrap="square" rtlCol="0">
            <a:spAutoFit/>
          </a:bodyPr>
          <a:lstStyle/>
          <a:p>
            <a:r>
              <a:rPr lang="en-US" altLang="zh-CN" dirty="0"/>
              <a:t>More than 40 institutions joined the ND activities, and ~ 300 scientists and 100 students(</a:t>
            </a:r>
            <a:r>
              <a:rPr lang="en-US" altLang="zh-CN" dirty="0" err="1"/>
              <a:t>Phd</a:t>
            </a:r>
            <a:r>
              <a:rPr lang="en-US" altLang="zh-CN" dirty="0"/>
              <a:t> and master) coved the ND pipeline. </a:t>
            </a:r>
            <a:endParaRPr lang="zh-CN" altLang="en-US" dirty="0"/>
          </a:p>
        </p:txBody>
      </p:sp>
      <p:sp>
        <p:nvSpPr>
          <p:cNvPr id="7" name="灯片编号占位符 4">
            <a:extLst>
              <a:ext uri="{FF2B5EF4-FFF2-40B4-BE49-F238E27FC236}">
                <a16:creationId xmlns:a16="http://schemas.microsoft.com/office/drawing/2014/main" id="{9158A1A9-BE3E-6699-90C7-0F4372717A0E}"/>
              </a:ext>
            </a:extLst>
          </p:cNvPr>
          <p:cNvSpPr txBox="1">
            <a:spLocks/>
          </p:cNvSpPr>
          <p:nvPr/>
        </p:nvSpPr>
        <p:spPr>
          <a:xfrm>
            <a:off x="9156700" y="6421439"/>
            <a:ext cx="28448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E91BC58-48B8-4132-BED8-263DD299C1B3}" type="slidenum">
              <a:rPr lang="zh-CN" altLang="en-US" smtClean="0"/>
              <a:pPr>
                <a:defRPr/>
              </a:pPr>
              <a:t>5</a:t>
            </a:fld>
            <a:r>
              <a:rPr lang="en-US" altLang="zh-CN"/>
              <a:t>/50</a:t>
            </a:r>
            <a:endParaRPr lang="zh-CN" altLang="en-US" dirty="0"/>
          </a:p>
        </p:txBody>
      </p:sp>
      <p:sp>
        <p:nvSpPr>
          <p:cNvPr id="8" name="TextBox 5">
            <a:extLst>
              <a:ext uri="{FF2B5EF4-FFF2-40B4-BE49-F238E27FC236}">
                <a16:creationId xmlns:a16="http://schemas.microsoft.com/office/drawing/2014/main" id="{363EDD71-42AC-BAE3-5BEA-764D99950E48}"/>
              </a:ext>
            </a:extLst>
          </p:cNvPr>
          <p:cNvSpPr txBox="1">
            <a:spLocks noChangeArrowheads="1"/>
          </p:cNvSpPr>
          <p:nvPr/>
        </p:nvSpPr>
        <p:spPr bwMode="auto">
          <a:xfrm>
            <a:off x="218072" y="650938"/>
            <a:ext cx="11755855" cy="35394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85000"/>
              </a:lnSpc>
            </a:pPr>
            <a:r>
              <a:rPr lang="en-US" altLang="zh-CN" sz="2000" b="1" dirty="0">
                <a:latin typeface="微软雅黑" panose="020B0503020204020204" pitchFamily="34" charset="-122"/>
                <a:ea typeface="微软雅黑" panose="020B0503020204020204" pitchFamily="34" charset="-122"/>
              </a:rPr>
              <a:t>Nuclear data Organizations in China</a:t>
            </a:r>
            <a:endParaRPr lang="zh-CN" altLang="en-US" sz="2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938747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0B8A309F-BED1-26CB-0221-CD3DCE2EBD71}"/>
              </a:ext>
            </a:extLst>
          </p:cNvPr>
          <p:cNvSpPr>
            <a:spLocks noGrp="1"/>
          </p:cNvSpPr>
          <p:nvPr>
            <p:ph type="sldNum" sz="quarter" idx="4"/>
          </p:nvPr>
        </p:nvSpPr>
        <p:spPr/>
        <p:txBody>
          <a:bodyPr/>
          <a:lstStyle/>
          <a:p>
            <a:r>
              <a:rPr lang="en-US" altLang="zh-CN"/>
              <a:t>PAGE:</a:t>
            </a:r>
            <a:fld id="{B766F36F-8588-44AB-8774-D635D647852B}" type="slidenum">
              <a:rPr lang="zh-CN" altLang="en-US" smtClean="0"/>
              <a:t>6</a:t>
            </a:fld>
            <a:r>
              <a:rPr lang="en-US" altLang="zh-CN"/>
              <a:t>/15</a:t>
            </a:r>
            <a:endParaRPr lang="zh-CN" altLang="en-US" dirty="0"/>
          </a:p>
        </p:txBody>
      </p:sp>
      <p:sp>
        <p:nvSpPr>
          <p:cNvPr id="5" name="Rectangle 15">
            <a:extLst>
              <a:ext uri="{FF2B5EF4-FFF2-40B4-BE49-F238E27FC236}">
                <a16:creationId xmlns:a16="http://schemas.microsoft.com/office/drawing/2014/main" id="{089ECB2A-895F-0487-3A4E-61613CA98AD3}"/>
              </a:ext>
            </a:extLst>
          </p:cNvPr>
          <p:cNvSpPr>
            <a:spLocks noChangeArrowheads="1"/>
          </p:cNvSpPr>
          <p:nvPr/>
        </p:nvSpPr>
        <p:spPr bwMode="auto">
          <a:xfrm>
            <a:off x="179388" y="539750"/>
            <a:ext cx="1066914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altLang="zh-CN" sz="2400" dirty="0">
                <a:solidFill>
                  <a:srgbClr val="000066"/>
                </a:solidFill>
                <a:latin typeface="微软雅黑" panose="020B0503020204020204" pitchFamily="34" charset="-122"/>
                <a:ea typeface="微软雅黑" panose="020B0503020204020204" pitchFamily="34" charset="-122"/>
              </a:rPr>
              <a:t>Milestone and importance activities </a:t>
            </a:r>
            <a:endParaRPr lang="zh-CN" altLang="en-US" sz="2400" dirty="0">
              <a:solidFill>
                <a:srgbClr val="000066"/>
              </a:solidFill>
              <a:latin typeface="微软雅黑" panose="020B0503020204020204" pitchFamily="34" charset="-122"/>
              <a:ea typeface="微软雅黑" panose="020B0503020204020204" pitchFamily="34" charset="-122"/>
            </a:endParaRPr>
          </a:p>
        </p:txBody>
      </p:sp>
      <p:sp>
        <p:nvSpPr>
          <p:cNvPr id="6" name="右箭头 4">
            <a:extLst>
              <a:ext uri="{FF2B5EF4-FFF2-40B4-BE49-F238E27FC236}">
                <a16:creationId xmlns:a16="http://schemas.microsoft.com/office/drawing/2014/main" id="{C2D9F9DE-4152-FBD8-0C6D-0006C0F40480}"/>
              </a:ext>
            </a:extLst>
          </p:cNvPr>
          <p:cNvSpPr/>
          <p:nvPr/>
        </p:nvSpPr>
        <p:spPr bwMode="auto">
          <a:xfrm>
            <a:off x="263525" y="3141811"/>
            <a:ext cx="11736388" cy="539750"/>
          </a:xfrm>
          <a:prstGeom prst="rightArrow">
            <a:avLst>
              <a:gd name="adj1" fmla="val 98830"/>
              <a:gd name="adj2" fmla="val 40957"/>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defRPr/>
            </a:pPr>
            <a:endParaRPr lang="zh-CN" altLang="en-US" sz="1200">
              <a:solidFill>
                <a:srgbClr val="FFFFFF"/>
              </a:solidFill>
              <a:latin typeface="微软雅黑" panose="020B0503020204020204" pitchFamily="34" charset="-122"/>
              <a:ea typeface="微软雅黑" panose="020B0503020204020204" pitchFamily="34" charset="-122"/>
            </a:endParaRPr>
          </a:p>
        </p:txBody>
      </p:sp>
      <p:sp>
        <p:nvSpPr>
          <p:cNvPr id="7" name="标注: 下箭头 6">
            <a:extLst>
              <a:ext uri="{FF2B5EF4-FFF2-40B4-BE49-F238E27FC236}">
                <a16:creationId xmlns:a16="http://schemas.microsoft.com/office/drawing/2014/main" id="{08F721D3-B0EA-E813-A174-4D904CC8A2A3}"/>
              </a:ext>
            </a:extLst>
          </p:cNvPr>
          <p:cNvSpPr/>
          <p:nvPr/>
        </p:nvSpPr>
        <p:spPr>
          <a:xfrm>
            <a:off x="262255" y="1140460"/>
            <a:ext cx="1601470" cy="1914525"/>
          </a:xfrm>
          <a:prstGeom prst="downArrowCallout">
            <a:avLst>
              <a:gd name="adj1" fmla="val 25000"/>
              <a:gd name="adj2" fmla="val 25000"/>
              <a:gd name="adj3" fmla="val 25000"/>
              <a:gd name="adj4" fmla="val 734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defRPr/>
            </a:pPr>
            <a:endParaRPr lang="en-US" altLang="zh-CN" sz="1200" b="1" dirty="0">
              <a:solidFill>
                <a:schemeClr val="tx1"/>
              </a:solidFill>
              <a:latin typeface="微软雅黑" panose="020B0503020204020204" pitchFamily="34" charset="-122"/>
              <a:ea typeface="微软雅黑" panose="020B0503020204020204" pitchFamily="34" charset="-122"/>
            </a:endParaRPr>
          </a:p>
          <a:p>
            <a:pPr algn="ctr" eaLnBrk="1" hangingPunct="1">
              <a:spcBef>
                <a:spcPct val="0"/>
              </a:spcBef>
              <a:buFontTx/>
              <a:buNone/>
              <a:defRPr/>
            </a:pPr>
            <a:r>
              <a:rPr lang="en-US" altLang="zh-CN" sz="1200" b="1" dirty="0">
                <a:solidFill>
                  <a:schemeClr val="tx1"/>
                </a:solidFill>
                <a:latin typeface="微软雅黑" panose="020B0503020204020204" pitchFamily="34" charset="-122"/>
                <a:ea typeface="微软雅黑" panose="020B0503020204020204" pitchFamily="34" charset="-122"/>
              </a:rPr>
              <a:t>In 1956, Neutron Physics Lab was established in CIAE by Qin Sanqiang et al</a:t>
            </a:r>
          </a:p>
        </p:txBody>
      </p:sp>
      <p:sp>
        <p:nvSpPr>
          <p:cNvPr id="8" name="标注: 上箭头 7">
            <a:extLst>
              <a:ext uri="{FF2B5EF4-FFF2-40B4-BE49-F238E27FC236}">
                <a16:creationId xmlns:a16="http://schemas.microsoft.com/office/drawing/2014/main" id="{316FB046-4737-3F67-32D0-EA2DC2370E6F}"/>
              </a:ext>
            </a:extLst>
          </p:cNvPr>
          <p:cNvSpPr/>
          <p:nvPr/>
        </p:nvSpPr>
        <p:spPr>
          <a:xfrm>
            <a:off x="1057275" y="3702050"/>
            <a:ext cx="1485900" cy="2587625"/>
          </a:xfrm>
          <a:prstGeom prst="upArrowCallout">
            <a:avLst>
              <a:gd name="adj1" fmla="val 25000"/>
              <a:gd name="adj2" fmla="val 25000"/>
              <a:gd name="adj3" fmla="val 25000"/>
              <a:gd name="adj4" fmla="val 7244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defRPr/>
            </a:pPr>
            <a:r>
              <a:rPr lang="en-US" altLang="zh-CN" sz="1200" b="1" dirty="0">
                <a:solidFill>
                  <a:schemeClr val="tx1"/>
                </a:solidFill>
                <a:latin typeface="微软雅黑" panose="020B0503020204020204" pitchFamily="34" charset="-122"/>
                <a:ea typeface="微软雅黑" panose="020B0503020204020204" pitchFamily="34" charset="-122"/>
              </a:rPr>
              <a:t>In 1959-1964, </a:t>
            </a:r>
          </a:p>
          <a:p>
            <a:pPr algn="ctr" eaLnBrk="1" hangingPunct="1">
              <a:spcBef>
                <a:spcPct val="0"/>
              </a:spcBef>
              <a:buFontTx/>
              <a:buNone/>
              <a:defRPr/>
            </a:pPr>
            <a:r>
              <a:rPr lang="en-US" sz="1200" b="1" dirty="0">
                <a:solidFill>
                  <a:schemeClr val="tx1"/>
                </a:solidFill>
                <a:latin typeface="微软雅黑" panose="020B0503020204020204" pitchFamily="34" charset="-122"/>
                <a:ea typeface="微软雅黑" panose="020B0503020204020204" pitchFamily="34" charset="-122"/>
              </a:rPr>
              <a:t>Important reaction data were measured such </a:t>
            </a:r>
            <a:r>
              <a:rPr sz="1200" b="1" dirty="0">
                <a:solidFill>
                  <a:schemeClr val="tx1"/>
                </a:solidFill>
                <a:latin typeface="微软雅黑" panose="020B0503020204020204" pitchFamily="34" charset="-122"/>
                <a:ea typeface="微软雅黑" panose="020B0503020204020204" pitchFamily="34" charset="-122"/>
              </a:rPr>
              <a:t>as</a:t>
            </a:r>
            <a:r>
              <a:rPr lang="en-US" sz="1200" b="1" dirty="0">
                <a:solidFill>
                  <a:schemeClr val="tx1"/>
                </a:solidFill>
                <a:latin typeface="微软雅黑" panose="020B0503020204020204" pitchFamily="34" charset="-122"/>
                <a:ea typeface="微软雅黑" panose="020B0503020204020204" pitchFamily="34" charset="-122"/>
              </a:rPr>
              <a:t> the</a:t>
            </a:r>
            <a:r>
              <a:rPr sz="1200" b="1" dirty="0">
                <a:solidFill>
                  <a:schemeClr val="tx1"/>
                </a:solidFill>
                <a:latin typeface="微软雅黑" panose="020B0503020204020204" pitchFamily="34" charset="-122"/>
                <a:ea typeface="微软雅黑" panose="020B0503020204020204" pitchFamily="34" charset="-122"/>
              </a:rPr>
              <a:t> 235U, 238U, and 239Pu fission cross-sections</a:t>
            </a:r>
          </a:p>
        </p:txBody>
      </p:sp>
      <p:sp>
        <p:nvSpPr>
          <p:cNvPr id="9" name="标注: 下箭头 8">
            <a:extLst>
              <a:ext uri="{FF2B5EF4-FFF2-40B4-BE49-F238E27FC236}">
                <a16:creationId xmlns:a16="http://schemas.microsoft.com/office/drawing/2014/main" id="{8C92420C-3826-B0DC-85BB-872C1EDA5891}"/>
              </a:ext>
            </a:extLst>
          </p:cNvPr>
          <p:cNvSpPr/>
          <p:nvPr/>
        </p:nvSpPr>
        <p:spPr>
          <a:xfrm>
            <a:off x="2078355" y="1137920"/>
            <a:ext cx="1485900" cy="1911350"/>
          </a:xfrm>
          <a:prstGeom prst="downArrowCallout">
            <a:avLst>
              <a:gd name="adj1" fmla="val 25000"/>
              <a:gd name="adj2" fmla="val 25000"/>
              <a:gd name="adj3" fmla="val 25000"/>
              <a:gd name="adj4" fmla="val 734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defRPr/>
            </a:pPr>
            <a:endParaRPr lang="en-US" altLang="zh-CN" sz="1200" b="1">
              <a:solidFill>
                <a:schemeClr val="tx1"/>
              </a:solidFill>
              <a:latin typeface="微软雅黑" panose="020B0503020204020204" pitchFamily="34" charset="-122"/>
              <a:ea typeface="微软雅黑" panose="020B0503020204020204" pitchFamily="34" charset="-122"/>
            </a:endParaRPr>
          </a:p>
          <a:p>
            <a:pPr algn="ctr" eaLnBrk="1" hangingPunct="1">
              <a:spcBef>
                <a:spcPct val="0"/>
              </a:spcBef>
              <a:buFontTx/>
              <a:buNone/>
              <a:defRPr/>
            </a:pPr>
            <a:r>
              <a:rPr lang="en-US" altLang="zh-CN" sz="1200" b="1">
                <a:solidFill>
                  <a:schemeClr val="tx1"/>
                </a:solidFill>
                <a:latin typeface="微软雅黑" panose="020B0503020204020204" pitchFamily="34" charset="-122"/>
                <a:ea typeface="微软雅黑" panose="020B0503020204020204" pitchFamily="34" charset="-122"/>
                <a:sym typeface="+mn-ea"/>
              </a:rPr>
              <a:t>Key reactions data such as d+</a:t>
            </a:r>
            <a:r>
              <a:rPr lang="en-US" altLang="zh-CN" sz="1200" b="1" baseline="30000">
                <a:solidFill>
                  <a:schemeClr val="tx1"/>
                </a:solidFill>
                <a:latin typeface="微软雅黑" panose="020B0503020204020204" pitchFamily="34" charset="-122"/>
                <a:ea typeface="微软雅黑" panose="020B0503020204020204" pitchFamily="34" charset="-122"/>
                <a:sym typeface="+mn-ea"/>
              </a:rPr>
              <a:t>6</a:t>
            </a:r>
            <a:r>
              <a:rPr lang="en-US" altLang="zh-CN" sz="1200" b="1">
                <a:solidFill>
                  <a:schemeClr val="tx1"/>
                </a:solidFill>
                <a:latin typeface="微软雅黑" panose="020B0503020204020204" pitchFamily="34" charset="-122"/>
                <a:ea typeface="微软雅黑" panose="020B0503020204020204" pitchFamily="34" charset="-122"/>
                <a:sym typeface="+mn-ea"/>
              </a:rPr>
              <a:t>Li</a:t>
            </a:r>
            <a:r>
              <a:rPr lang="zh-CN" altLang="en-US" sz="1200" b="1">
                <a:solidFill>
                  <a:schemeClr val="tx1"/>
                </a:solidFill>
                <a:latin typeface="微软雅黑" panose="020B0503020204020204" pitchFamily="34" charset="-122"/>
                <a:ea typeface="微软雅黑" panose="020B0503020204020204" pitchFamily="34" charset="-122"/>
                <a:sym typeface="+mn-ea"/>
              </a:rPr>
              <a:t>，</a:t>
            </a:r>
            <a:r>
              <a:rPr lang="en-US" altLang="zh-CN" sz="1200" b="1">
                <a:solidFill>
                  <a:schemeClr val="tx1"/>
                </a:solidFill>
                <a:latin typeface="微软雅黑" panose="020B0503020204020204" pitchFamily="34" charset="-122"/>
                <a:ea typeface="微软雅黑" panose="020B0503020204020204" pitchFamily="34" charset="-122"/>
                <a:sym typeface="+mn-ea"/>
              </a:rPr>
              <a:t>n+</a:t>
            </a:r>
            <a:r>
              <a:rPr lang="en-US" altLang="zh-CN" sz="1200" b="1" baseline="30000">
                <a:solidFill>
                  <a:schemeClr val="tx1"/>
                </a:solidFill>
                <a:latin typeface="微软雅黑" panose="020B0503020204020204" pitchFamily="34" charset="-122"/>
                <a:ea typeface="微软雅黑" panose="020B0503020204020204" pitchFamily="34" charset="-122"/>
                <a:sym typeface="+mn-ea"/>
              </a:rPr>
              <a:t>6</a:t>
            </a:r>
            <a:r>
              <a:rPr lang="en-US" altLang="zh-CN" sz="1200" b="1">
                <a:solidFill>
                  <a:schemeClr val="tx1"/>
                </a:solidFill>
                <a:latin typeface="微软雅黑" panose="020B0503020204020204" pitchFamily="34" charset="-122"/>
                <a:ea typeface="微软雅黑" panose="020B0503020204020204" pitchFamily="34" charset="-122"/>
                <a:sym typeface="+mn-ea"/>
              </a:rPr>
              <a:t>Li were measured around 1965-1966</a:t>
            </a:r>
          </a:p>
        </p:txBody>
      </p:sp>
      <p:sp>
        <p:nvSpPr>
          <p:cNvPr id="10" name="标注: 上箭头 9">
            <a:extLst>
              <a:ext uri="{FF2B5EF4-FFF2-40B4-BE49-F238E27FC236}">
                <a16:creationId xmlns:a16="http://schemas.microsoft.com/office/drawing/2014/main" id="{2041D43B-DD9D-5000-6EE7-3A0075815CF2}"/>
              </a:ext>
            </a:extLst>
          </p:cNvPr>
          <p:cNvSpPr/>
          <p:nvPr/>
        </p:nvSpPr>
        <p:spPr>
          <a:xfrm>
            <a:off x="2832100" y="3679825"/>
            <a:ext cx="1485900" cy="2614930"/>
          </a:xfrm>
          <a:prstGeom prst="upArrowCallout">
            <a:avLst>
              <a:gd name="adj1" fmla="val 25000"/>
              <a:gd name="adj2" fmla="val 25000"/>
              <a:gd name="adj3" fmla="val 25000"/>
              <a:gd name="adj4" fmla="val 7191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defRPr/>
            </a:pPr>
            <a:r>
              <a:rPr lang="en-US" altLang="zh-CN" sz="1200" b="1" dirty="0">
                <a:solidFill>
                  <a:schemeClr val="tx1"/>
                </a:solidFill>
                <a:latin typeface="微软雅黑" panose="020B0503020204020204" pitchFamily="34" charset="-122"/>
                <a:ea typeface="微软雅黑" panose="020B0503020204020204" pitchFamily="34" charset="-122"/>
              </a:rPr>
              <a:t>In 1975,</a:t>
            </a:r>
          </a:p>
          <a:p>
            <a:pPr algn="ctr" eaLnBrk="1" hangingPunct="1">
              <a:spcBef>
                <a:spcPct val="0"/>
              </a:spcBef>
              <a:buFontTx/>
              <a:buNone/>
              <a:defRPr/>
            </a:pPr>
            <a:r>
              <a:rPr lang="zh-CN" altLang="en-US" sz="1200" b="1" dirty="0">
                <a:solidFill>
                  <a:schemeClr val="tx1"/>
                </a:solidFill>
                <a:latin typeface="微软雅黑" panose="020B0503020204020204" pitchFamily="34" charset="-122"/>
                <a:ea typeface="微软雅黑" panose="020B0503020204020204" pitchFamily="34" charset="-122"/>
              </a:rPr>
              <a:t>Nuclear Data Center of the Ministry of Nuclear Industry</a:t>
            </a:r>
            <a:r>
              <a:rPr lang="en-US" altLang="zh-CN" sz="1200" b="1" dirty="0">
                <a:solidFill>
                  <a:schemeClr val="tx1"/>
                </a:solidFill>
                <a:latin typeface="微软雅黑" panose="020B0503020204020204" pitchFamily="34" charset="-122"/>
                <a:ea typeface="微软雅黑" panose="020B0503020204020204" pitchFamily="34" charset="-122"/>
              </a:rPr>
              <a:t>, as well as the Collaboration Network were established.</a:t>
            </a:r>
          </a:p>
        </p:txBody>
      </p:sp>
      <p:sp>
        <p:nvSpPr>
          <p:cNvPr id="11" name="标注: 下箭头 10">
            <a:extLst>
              <a:ext uri="{FF2B5EF4-FFF2-40B4-BE49-F238E27FC236}">
                <a16:creationId xmlns:a16="http://schemas.microsoft.com/office/drawing/2014/main" id="{3EE27713-A093-94E8-B4E7-639F6A2B1E59}"/>
              </a:ext>
            </a:extLst>
          </p:cNvPr>
          <p:cNvSpPr/>
          <p:nvPr/>
        </p:nvSpPr>
        <p:spPr>
          <a:xfrm>
            <a:off x="3733800" y="1116330"/>
            <a:ext cx="1485900" cy="1948815"/>
          </a:xfrm>
          <a:prstGeom prst="downArrowCallout">
            <a:avLst>
              <a:gd name="adj1" fmla="val 25000"/>
              <a:gd name="adj2" fmla="val 25000"/>
              <a:gd name="adj3" fmla="val 25000"/>
              <a:gd name="adj4" fmla="val 7292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defRPr/>
            </a:pPr>
            <a:endParaRPr lang="en-US" altLang="zh-CN" sz="1200" b="1">
              <a:solidFill>
                <a:schemeClr val="tx1"/>
              </a:solidFill>
              <a:latin typeface="微软雅黑" panose="020B0503020204020204" pitchFamily="34" charset="-122"/>
              <a:ea typeface="微软雅黑" panose="020B0503020204020204" pitchFamily="34" charset="-122"/>
            </a:endParaRPr>
          </a:p>
          <a:p>
            <a:pPr algn="ctr" eaLnBrk="1" hangingPunct="1">
              <a:spcBef>
                <a:spcPct val="0"/>
              </a:spcBef>
              <a:buFontTx/>
              <a:buNone/>
              <a:defRPr/>
            </a:pPr>
            <a:r>
              <a:rPr lang="en-US" altLang="zh-CN" sz="1200" b="1">
                <a:solidFill>
                  <a:schemeClr val="tx1"/>
                </a:solidFill>
                <a:latin typeface="微软雅黑" panose="020B0503020204020204" pitchFamily="34" charset="-122"/>
                <a:ea typeface="微软雅黑" panose="020B0503020204020204" pitchFamily="34" charset="-122"/>
              </a:rPr>
              <a:t>In 1984</a:t>
            </a:r>
            <a:r>
              <a:rPr lang="zh-CN" altLang="en-US" sz="1200" b="1">
                <a:solidFill>
                  <a:schemeClr val="tx1"/>
                </a:solidFill>
                <a:latin typeface="微软雅黑" panose="020B0503020204020204" pitchFamily="34" charset="-122"/>
                <a:ea typeface="微软雅黑" panose="020B0503020204020204" pitchFamily="34" charset="-122"/>
              </a:rPr>
              <a:t>，</a:t>
            </a:r>
            <a:r>
              <a:rPr lang="en-US" altLang="zh-CN" sz="1200" b="1">
                <a:solidFill>
                  <a:schemeClr val="tx1"/>
                </a:solidFill>
                <a:latin typeface="微软雅黑" panose="020B0503020204020204" pitchFamily="34" charset="-122"/>
                <a:ea typeface="微软雅黑" panose="020B0503020204020204" pitchFamily="34" charset="-122"/>
              </a:rPr>
              <a:t>CNDC was established  as  the state Nuclear Data Center</a:t>
            </a:r>
          </a:p>
        </p:txBody>
      </p:sp>
      <p:sp>
        <p:nvSpPr>
          <p:cNvPr id="12" name="标注: 上箭头 11">
            <a:extLst>
              <a:ext uri="{FF2B5EF4-FFF2-40B4-BE49-F238E27FC236}">
                <a16:creationId xmlns:a16="http://schemas.microsoft.com/office/drawing/2014/main" id="{C4F975DB-EC36-D07A-8995-1E0B9561C87A}"/>
              </a:ext>
            </a:extLst>
          </p:cNvPr>
          <p:cNvSpPr/>
          <p:nvPr/>
        </p:nvSpPr>
        <p:spPr>
          <a:xfrm>
            <a:off x="4533900" y="3691255"/>
            <a:ext cx="1424305" cy="2540000"/>
          </a:xfrm>
          <a:prstGeom prst="upArrowCallout">
            <a:avLst>
              <a:gd name="adj1" fmla="val 25000"/>
              <a:gd name="adj2" fmla="val 25000"/>
              <a:gd name="adj3" fmla="val 25000"/>
              <a:gd name="adj4" fmla="val 7191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defRPr/>
            </a:pPr>
            <a:r>
              <a:rPr lang="en-US" altLang="zh-CN" sz="1200" b="1">
                <a:solidFill>
                  <a:schemeClr val="tx1"/>
                </a:solidFill>
                <a:latin typeface="微软雅黑" panose="020B0503020204020204" pitchFamily="34" charset="-122"/>
                <a:ea typeface="微软雅黑" panose="020B0503020204020204" pitchFamily="34" charset="-122"/>
              </a:rPr>
              <a:t>In 1985</a:t>
            </a:r>
          </a:p>
          <a:p>
            <a:pPr algn="ctr" eaLnBrk="1" hangingPunct="1">
              <a:spcBef>
                <a:spcPct val="0"/>
              </a:spcBef>
              <a:buFontTx/>
              <a:buNone/>
              <a:defRPr/>
            </a:pPr>
            <a:r>
              <a:rPr lang="en-US" altLang="zh-CN" sz="1200" b="1">
                <a:solidFill>
                  <a:schemeClr val="tx1"/>
                </a:solidFill>
                <a:latin typeface="微软雅黑" panose="020B0503020204020204" pitchFamily="34" charset="-122"/>
                <a:ea typeface="微软雅黑" panose="020B0503020204020204" pitchFamily="34" charset="-122"/>
              </a:rPr>
              <a:t>CENDL-1 was released</a:t>
            </a:r>
          </a:p>
        </p:txBody>
      </p:sp>
      <p:sp>
        <p:nvSpPr>
          <p:cNvPr id="13" name="标注: 下箭头 12">
            <a:extLst>
              <a:ext uri="{FF2B5EF4-FFF2-40B4-BE49-F238E27FC236}">
                <a16:creationId xmlns:a16="http://schemas.microsoft.com/office/drawing/2014/main" id="{43414EEB-8E3F-FC79-0309-04B5C53BC75C}"/>
              </a:ext>
            </a:extLst>
          </p:cNvPr>
          <p:cNvSpPr/>
          <p:nvPr/>
        </p:nvSpPr>
        <p:spPr>
          <a:xfrm>
            <a:off x="5400675" y="1116330"/>
            <a:ext cx="1487805" cy="1931670"/>
          </a:xfrm>
          <a:prstGeom prst="downArrowCallout">
            <a:avLst>
              <a:gd name="adj1" fmla="val 25000"/>
              <a:gd name="adj2" fmla="val 25000"/>
              <a:gd name="adj3" fmla="val 25000"/>
              <a:gd name="adj4" fmla="val 7292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defRPr/>
            </a:pPr>
            <a:r>
              <a:rPr lang="en-US" sz="1200" b="1" dirty="0">
                <a:solidFill>
                  <a:schemeClr val="tx1"/>
                </a:solidFill>
                <a:latin typeface="微软雅黑" panose="020B0503020204020204" pitchFamily="34" charset="-122"/>
                <a:ea typeface="微软雅黑" panose="020B0503020204020204" pitchFamily="34" charset="-122"/>
              </a:rPr>
              <a:t>In </a:t>
            </a:r>
            <a:r>
              <a:rPr sz="1200" b="1" dirty="0">
                <a:solidFill>
                  <a:schemeClr val="tx1"/>
                </a:solidFill>
                <a:latin typeface="微软雅黑" panose="020B0503020204020204" pitchFamily="34" charset="-122"/>
                <a:ea typeface="微软雅黑" panose="020B0503020204020204" pitchFamily="34" charset="-122"/>
              </a:rPr>
              <a:t>1986</a:t>
            </a:r>
          </a:p>
          <a:p>
            <a:pPr algn="ctr" eaLnBrk="1" hangingPunct="1">
              <a:spcBef>
                <a:spcPct val="0"/>
              </a:spcBef>
              <a:buFontTx/>
              <a:buNone/>
              <a:defRPr/>
            </a:pPr>
            <a:r>
              <a:rPr sz="1200" b="1" dirty="0">
                <a:solidFill>
                  <a:schemeClr val="tx1"/>
                </a:solidFill>
                <a:latin typeface="微软雅黑" panose="020B0503020204020204" pitchFamily="34" charset="-122"/>
                <a:ea typeface="微软雅黑" panose="020B0503020204020204" pitchFamily="34" charset="-122"/>
              </a:rPr>
              <a:t>the China ND Commission </a:t>
            </a:r>
            <a:r>
              <a:rPr lang="en-US" sz="1200" b="1" dirty="0">
                <a:solidFill>
                  <a:schemeClr val="tx1"/>
                </a:solidFill>
                <a:latin typeface="微软雅黑" panose="020B0503020204020204" pitchFamily="34" charset="-122"/>
                <a:ea typeface="微软雅黑" panose="020B0503020204020204" pitchFamily="34" charset="-122"/>
              </a:rPr>
              <a:t>was established </a:t>
            </a:r>
            <a:r>
              <a:rPr sz="1200" b="1" dirty="0">
                <a:solidFill>
                  <a:schemeClr val="tx1"/>
                </a:solidFill>
                <a:latin typeface="微软雅黑" panose="020B0503020204020204" pitchFamily="34" charset="-122"/>
                <a:ea typeface="微软雅黑" panose="020B0503020204020204" pitchFamily="34" charset="-122"/>
              </a:rPr>
              <a:t>to guide the China's nuclear data work</a:t>
            </a:r>
          </a:p>
        </p:txBody>
      </p:sp>
      <p:sp>
        <p:nvSpPr>
          <p:cNvPr id="14" name="标注: 上箭头 13">
            <a:extLst>
              <a:ext uri="{FF2B5EF4-FFF2-40B4-BE49-F238E27FC236}">
                <a16:creationId xmlns:a16="http://schemas.microsoft.com/office/drawing/2014/main" id="{BE35084E-75C8-0A42-8E3B-C3C3148A8B8D}"/>
              </a:ext>
            </a:extLst>
          </p:cNvPr>
          <p:cNvSpPr/>
          <p:nvPr/>
        </p:nvSpPr>
        <p:spPr>
          <a:xfrm>
            <a:off x="6104255" y="3702050"/>
            <a:ext cx="1454150" cy="2468880"/>
          </a:xfrm>
          <a:prstGeom prst="upArrowCallout">
            <a:avLst>
              <a:gd name="adj1" fmla="val 25000"/>
              <a:gd name="adj2" fmla="val 25000"/>
              <a:gd name="adj3" fmla="val 25000"/>
              <a:gd name="adj4" fmla="val 7138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defRPr/>
            </a:pPr>
            <a:r>
              <a:rPr lang="en-US" altLang="zh-CN" sz="1200" b="1">
                <a:solidFill>
                  <a:schemeClr val="tx1"/>
                </a:solidFill>
                <a:latin typeface="微软雅黑" panose="020B0503020204020204" pitchFamily="34" charset="-122"/>
                <a:ea typeface="微软雅黑" panose="020B0503020204020204" pitchFamily="34" charset="-122"/>
              </a:rPr>
              <a:t>In 1993</a:t>
            </a:r>
          </a:p>
          <a:p>
            <a:pPr algn="ctr" eaLnBrk="1" hangingPunct="1">
              <a:spcBef>
                <a:spcPct val="0"/>
              </a:spcBef>
              <a:buFontTx/>
              <a:buNone/>
              <a:defRPr/>
            </a:pPr>
            <a:r>
              <a:rPr lang="en-US" altLang="zh-CN" sz="1200" b="1">
                <a:solidFill>
                  <a:schemeClr val="tx1"/>
                </a:solidFill>
                <a:latin typeface="微软雅黑" panose="020B0503020204020204" pitchFamily="34" charset="-122"/>
                <a:ea typeface="微软雅黑" panose="020B0503020204020204" pitchFamily="34" charset="-122"/>
              </a:rPr>
              <a:t>CENDL-2.1 was released</a:t>
            </a:r>
            <a:endParaRPr lang="zh-CN" altLang="en-US" sz="1200" b="1">
              <a:solidFill>
                <a:schemeClr val="tx1"/>
              </a:solidFill>
              <a:latin typeface="微软雅黑" panose="020B0503020204020204" pitchFamily="34" charset="-122"/>
              <a:ea typeface="微软雅黑" panose="020B0503020204020204" pitchFamily="34" charset="-122"/>
            </a:endParaRPr>
          </a:p>
        </p:txBody>
      </p:sp>
      <p:sp>
        <p:nvSpPr>
          <p:cNvPr id="15" name="标注: 下箭头 14">
            <a:extLst>
              <a:ext uri="{FF2B5EF4-FFF2-40B4-BE49-F238E27FC236}">
                <a16:creationId xmlns:a16="http://schemas.microsoft.com/office/drawing/2014/main" id="{FA2F69AF-D5EF-B1D4-2706-8266545A5C7F}"/>
              </a:ext>
            </a:extLst>
          </p:cNvPr>
          <p:cNvSpPr/>
          <p:nvPr/>
        </p:nvSpPr>
        <p:spPr>
          <a:xfrm>
            <a:off x="7037705" y="1116330"/>
            <a:ext cx="1487170" cy="1941830"/>
          </a:xfrm>
          <a:prstGeom prst="downArrowCallout">
            <a:avLst>
              <a:gd name="adj1" fmla="val 25000"/>
              <a:gd name="adj2" fmla="val 25000"/>
              <a:gd name="adj3" fmla="val 25000"/>
              <a:gd name="adj4" fmla="val 7235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defRPr/>
            </a:pPr>
            <a:endParaRPr lang="en-US" altLang="zh-CN" sz="1200" b="1">
              <a:solidFill>
                <a:schemeClr val="tx1"/>
              </a:solidFill>
              <a:latin typeface="微软雅黑" panose="020B0503020204020204" pitchFamily="34" charset="-122"/>
              <a:ea typeface="微软雅黑" panose="020B0503020204020204" pitchFamily="34" charset="-122"/>
            </a:endParaRPr>
          </a:p>
          <a:p>
            <a:pPr algn="ctr" eaLnBrk="1" hangingPunct="1">
              <a:spcBef>
                <a:spcPct val="0"/>
              </a:spcBef>
              <a:buFontTx/>
              <a:buNone/>
              <a:defRPr/>
            </a:pPr>
            <a:r>
              <a:rPr lang="en-US" altLang="zh-CN" sz="1200" b="1">
                <a:solidFill>
                  <a:schemeClr val="tx1"/>
                </a:solidFill>
                <a:latin typeface="微软雅黑" panose="020B0503020204020204" pitchFamily="34" charset="-122"/>
                <a:ea typeface="微软雅黑" panose="020B0503020204020204" pitchFamily="34" charset="-122"/>
              </a:rPr>
              <a:t>In 2009</a:t>
            </a:r>
          </a:p>
          <a:p>
            <a:pPr algn="ctr" eaLnBrk="1" hangingPunct="1">
              <a:spcBef>
                <a:spcPct val="0"/>
              </a:spcBef>
              <a:buFontTx/>
              <a:buNone/>
              <a:defRPr/>
            </a:pPr>
            <a:r>
              <a:rPr lang="en-US" altLang="zh-CN" sz="1200" b="1">
                <a:solidFill>
                  <a:schemeClr val="tx1"/>
                </a:solidFill>
                <a:latin typeface="微软雅黑" panose="020B0503020204020204" pitchFamily="34" charset="-122"/>
                <a:ea typeface="微软雅黑" panose="020B0503020204020204" pitchFamily="34" charset="-122"/>
              </a:rPr>
              <a:t>CENDL-3.1 was released</a:t>
            </a:r>
          </a:p>
        </p:txBody>
      </p:sp>
      <p:sp>
        <p:nvSpPr>
          <p:cNvPr id="16" name="标注: 上箭头 15">
            <a:extLst>
              <a:ext uri="{FF2B5EF4-FFF2-40B4-BE49-F238E27FC236}">
                <a16:creationId xmlns:a16="http://schemas.microsoft.com/office/drawing/2014/main" id="{CB0F08D0-B63D-FFF7-2E13-2ED997D1C8D2}"/>
              </a:ext>
            </a:extLst>
          </p:cNvPr>
          <p:cNvSpPr/>
          <p:nvPr/>
        </p:nvSpPr>
        <p:spPr>
          <a:xfrm>
            <a:off x="7780655" y="3703955"/>
            <a:ext cx="1483995" cy="2441575"/>
          </a:xfrm>
          <a:prstGeom prst="upArrowCallout">
            <a:avLst>
              <a:gd name="adj1" fmla="val 25000"/>
              <a:gd name="adj2" fmla="val 25000"/>
              <a:gd name="adj3" fmla="val 25000"/>
              <a:gd name="adj4" fmla="val 7084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defRPr/>
            </a:pPr>
            <a:r>
              <a:rPr lang="en-US" sz="1200" b="1" dirty="0">
                <a:solidFill>
                  <a:schemeClr val="tx1"/>
                </a:solidFill>
                <a:latin typeface="微软雅黑" panose="020B0503020204020204" pitchFamily="34" charset="-122"/>
                <a:ea typeface="微软雅黑" panose="020B0503020204020204" pitchFamily="34" charset="-122"/>
              </a:rPr>
              <a:t>In </a:t>
            </a:r>
            <a:r>
              <a:rPr sz="1200" b="1" dirty="0">
                <a:solidFill>
                  <a:schemeClr val="tx1"/>
                </a:solidFill>
                <a:latin typeface="微软雅黑" panose="020B0503020204020204" pitchFamily="34" charset="-122"/>
                <a:ea typeface="微软雅黑" panose="020B0503020204020204" pitchFamily="34" charset="-122"/>
              </a:rPr>
              <a:t>2010</a:t>
            </a:r>
          </a:p>
          <a:p>
            <a:pPr algn="ctr" eaLnBrk="1" hangingPunct="1">
              <a:spcBef>
                <a:spcPct val="0"/>
              </a:spcBef>
              <a:buFontTx/>
              <a:buNone/>
              <a:defRPr/>
            </a:pPr>
            <a:r>
              <a:rPr sz="1200" b="1" dirty="0">
                <a:solidFill>
                  <a:schemeClr val="tx1"/>
                </a:solidFill>
                <a:latin typeface="微软雅黑" panose="020B0503020204020204" pitchFamily="34" charset="-122"/>
                <a:ea typeface="微软雅黑" panose="020B0503020204020204" pitchFamily="34" charset="-122"/>
              </a:rPr>
              <a:t>The Key Lab of Nuclear Data Measurement and Evaluation Technology </a:t>
            </a:r>
            <a:r>
              <a:rPr lang="en-US" sz="1200" b="1" dirty="0">
                <a:solidFill>
                  <a:schemeClr val="tx1"/>
                </a:solidFill>
                <a:latin typeface="微软雅黑" panose="020B0503020204020204" pitchFamily="34" charset="-122"/>
                <a:ea typeface="微软雅黑" panose="020B0503020204020204" pitchFamily="34" charset="-122"/>
              </a:rPr>
              <a:t>was </a:t>
            </a:r>
            <a:r>
              <a:rPr sz="1200" b="1" dirty="0">
                <a:solidFill>
                  <a:schemeClr val="tx1"/>
                </a:solidFill>
                <a:latin typeface="微软雅黑" panose="020B0503020204020204" pitchFamily="34" charset="-122"/>
                <a:ea typeface="微软雅黑" panose="020B0503020204020204" pitchFamily="34" charset="-122"/>
              </a:rPr>
              <a:t>officially operational</a:t>
            </a:r>
          </a:p>
        </p:txBody>
      </p:sp>
      <p:sp>
        <p:nvSpPr>
          <p:cNvPr id="17" name="标注: 下箭头 16">
            <a:extLst>
              <a:ext uri="{FF2B5EF4-FFF2-40B4-BE49-F238E27FC236}">
                <a16:creationId xmlns:a16="http://schemas.microsoft.com/office/drawing/2014/main" id="{036DD14E-136E-D4BF-009D-79D518FE6A07}"/>
              </a:ext>
            </a:extLst>
          </p:cNvPr>
          <p:cNvSpPr/>
          <p:nvPr/>
        </p:nvSpPr>
        <p:spPr>
          <a:xfrm>
            <a:off x="8644255" y="1122680"/>
            <a:ext cx="1487170" cy="1960880"/>
          </a:xfrm>
          <a:prstGeom prst="downArrowCallout">
            <a:avLst>
              <a:gd name="adj1" fmla="val 25000"/>
              <a:gd name="adj2" fmla="val 25000"/>
              <a:gd name="adj3" fmla="val 25000"/>
              <a:gd name="adj4" fmla="val 7178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defRPr/>
            </a:pPr>
            <a:r>
              <a:rPr sz="1200" b="1" dirty="0">
                <a:solidFill>
                  <a:schemeClr val="tx1"/>
                </a:solidFill>
                <a:latin typeface="微软雅黑" panose="020B0503020204020204" pitchFamily="34" charset="-122"/>
                <a:ea typeface="微软雅黑" panose="020B0503020204020204" pitchFamily="34" charset="-122"/>
              </a:rPr>
              <a:t>The new generation neutron source represented by CSNS was put into operation in 2018</a:t>
            </a:r>
            <a:r>
              <a:rPr lang="en-US" sz="1200" b="1" dirty="0">
                <a:solidFill>
                  <a:schemeClr val="tx1"/>
                </a:solidFill>
                <a:latin typeface="微软雅黑" panose="020B0503020204020204" pitchFamily="34" charset="-122"/>
                <a:ea typeface="微软雅黑" panose="020B0503020204020204" pitchFamily="34" charset="-122"/>
              </a:rPr>
              <a:t>.</a:t>
            </a:r>
          </a:p>
        </p:txBody>
      </p:sp>
      <p:sp>
        <p:nvSpPr>
          <p:cNvPr id="18" name="标注: 上箭头 17">
            <a:extLst>
              <a:ext uri="{FF2B5EF4-FFF2-40B4-BE49-F238E27FC236}">
                <a16:creationId xmlns:a16="http://schemas.microsoft.com/office/drawing/2014/main" id="{DFFE065E-968C-25DF-0852-1A59454F786F}"/>
              </a:ext>
            </a:extLst>
          </p:cNvPr>
          <p:cNvSpPr/>
          <p:nvPr/>
        </p:nvSpPr>
        <p:spPr>
          <a:xfrm>
            <a:off x="9511030" y="3691255"/>
            <a:ext cx="1455420" cy="2403475"/>
          </a:xfrm>
          <a:prstGeom prst="upArrowCallout">
            <a:avLst>
              <a:gd name="adj1" fmla="val 25000"/>
              <a:gd name="adj2" fmla="val 25000"/>
              <a:gd name="adj3" fmla="val 25000"/>
              <a:gd name="adj4" fmla="val 7138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defRPr/>
            </a:pPr>
            <a:r>
              <a:rPr lang="en-US" sz="1200" b="1" dirty="0">
                <a:latin typeface="微软雅黑" panose="020B0503020204020204" pitchFamily="34" charset="-122"/>
                <a:ea typeface="微软雅黑" panose="020B0503020204020204" pitchFamily="34" charset="-122"/>
                <a:sym typeface="+mn-ea"/>
              </a:rPr>
              <a:t>In </a:t>
            </a:r>
            <a:r>
              <a:rPr sz="1200" b="1" dirty="0">
                <a:latin typeface="微软雅黑" panose="020B0503020204020204" pitchFamily="34" charset="-122"/>
                <a:ea typeface="微软雅黑" panose="020B0503020204020204" pitchFamily="34" charset="-122"/>
                <a:sym typeface="+mn-ea"/>
              </a:rPr>
              <a:t>2019</a:t>
            </a:r>
          </a:p>
          <a:p>
            <a:pPr algn="ctr" eaLnBrk="1" hangingPunct="1">
              <a:spcBef>
                <a:spcPct val="0"/>
              </a:spcBef>
              <a:buFontTx/>
              <a:buNone/>
              <a:defRPr/>
            </a:pPr>
            <a:r>
              <a:rPr sz="1200" b="1" dirty="0">
                <a:latin typeface="微软雅黑" panose="020B0503020204020204" pitchFamily="34" charset="-122"/>
                <a:ea typeface="微软雅黑" panose="020B0503020204020204" pitchFamily="34" charset="-122"/>
                <a:sym typeface="+mn-ea"/>
              </a:rPr>
              <a:t>Nuclear Data Conference held </a:t>
            </a:r>
            <a:r>
              <a:rPr lang="en-US" sz="1200" b="1" dirty="0">
                <a:latin typeface="微软雅黑" panose="020B0503020204020204" pitchFamily="34" charset="-122"/>
                <a:ea typeface="微软雅黑" panose="020B0503020204020204" pitchFamily="34" charset="-122"/>
                <a:sym typeface="+mn-ea"/>
              </a:rPr>
              <a:t> for the first time </a:t>
            </a:r>
            <a:r>
              <a:rPr sz="1200" b="1" dirty="0">
                <a:latin typeface="微软雅黑" panose="020B0503020204020204" pitchFamily="34" charset="-122"/>
                <a:ea typeface="微软雅黑" panose="020B0503020204020204" pitchFamily="34" charset="-122"/>
                <a:sym typeface="+mn-ea"/>
              </a:rPr>
              <a:t>in China</a:t>
            </a:r>
            <a:endParaRPr lang="en-US" sz="1200" b="1" dirty="0">
              <a:latin typeface="微软雅黑" panose="020B0503020204020204" pitchFamily="34" charset="-122"/>
              <a:ea typeface="微软雅黑" panose="020B0503020204020204" pitchFamily="34" charset="-122"/>
              <a:sym typeface="+mn-ea"/>
            </a:endParaRPr>
          </a:p>
        </p:txBody>
      </p:sp>
      <p:sp>
        <p:nvSpPr>
          <p:cNvPr id="19" name="标注: 下箭头 21">
            <a:extLst>
              <a:ext uri="{FF2B5EF4-FFF2-40B4-BE49-F238E27FC236}">
                <a16:creationId xmlns:a16="http://schemas.microsoft.com/office/drawing/2014/main" id="{68710A30-0E76-815B-5173-D2DF60EFF880}"/>
              </a:ext>
            </a:extLst>
          </p:cNvPr>
          <p:cNvSpPr/>
          <p:nvPr/>
        </p:nvSpPr>
        <p:spPr>
          <a:xfrm>
            <a:off x="10282555" y="1104900"/>
            <a:ext cx="1487170" cy="1983105"/>
          </a:xfrm>
          <a:prstGeom prst="downArrowCallout">
            <a:avLst>
              <a:gd name="adj1" fmla="val 25000"/>
              <a:gd name="adj2" fmla="val 25000"/>
              <a:gd name="adj3" fmla="val 25000"/>
              <a:gd name="adj4" fmla="val 7178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defRPr/>
            </a:pPr>
            <a:endParaRPr lang="en-US" altLang="zh-CN" sz="1200" b="1" dirty="0">
              <a:solidFill>
                <a:schemeClr val="tx1"/>
              </a:solidFill>
              <a:latin typeface="微软雅黑" panose="020B0503020204020204" pitchFamily="34" charset="-122"/>
              <a:ea typeface="微软雅黑" panose="020B0503020204020204" pitchFamily="34" charset="-122"/>
            </a:endParaRPr>
          </a:p>
          <a:p>
            <a:pPr algn="ctr" eaLnBrk="1" hangingPunct="1">
              <a:spcBef>
                <a:spcPct val="0"/>
              </a:spcBef>
              <a:buFontTx/>
              <a:buNone/>
              <a:defRPr/>
            </a:pPr>
            <a:r>
              <a:rPr lang="en-US" altLang="zh-CN" sz="1200" b="1" dirty="0">
                <a:solidFill>
                  <a:schemeClr val="tx1"/>
                </a:solidFill>
                <a:latin typeface="微软雅黑" panose="020B0503020204020204" pitchFamily="34" charset="-122"/>
                <a:ea typeface="微软雅黑" panose="020B0503020204020204" pitchFamily="34" charset="-122"/>
              </a:rPr>
              <a:t>In 2020</a:t>
            </a:r>
          </a:p>
          <a:p>
            <a:pPr algn="ctr" eaLnBrk="1" hangingPunct="1">
              <a:spcBef>
                <a:spcPct val="0"/>
              </a:spcBef>
              <a:buFontTx/>
              <a:buNone/>
              <a:defRPr/>
            </a:pPr>
            <a:r>
              <a:rPr lang="en-US" altLang="zh-CN" sz="1200" b="1" dirty="0">
                <a:solidFill>
                  <a:schemeClr val="tx1"/>
                </a:solidFill>
                <a:latin typeface="微软雅黑" panose="020B0503020204020204" pitchFamily="34" charset="-122"/>
                <a:ea typeface="微软雅黑" panose="020B0503020204020204" pitchFamily="34" charset="-122"/>
              </a:rPr>
              <a:t>CENDL-3.2 was released</a:t>
            </a:r>
          </a:p>
        </p:txBody>
      </p:sp>
      <p:grpSp>
        <p:nvGrpSpPr>
          <p:cNvPr id="20" name="组合 31">
            <a:extLst>
              <a:ext uri="{FF2B5EF4-FFF2-40B4-BE49-F238E27FC236}">
                <a16:creationId xmlns:a16="http://schemas.microsoft.com/office/drawing/2014/main" id="{6BD8F631-8BC2-DC50-4955-66C9334E4598}"/>
              </a:ext>
            </a:extLst>
          </p:cNvPr>
          <p:cNvGrpSpPr/>
          <p:nvPr/>
        </p:nvGrpSpPr>
        <p:grpSpPr bwMode="auto">
          <a:xfrm>
            <a:off x="604838" y="3251349"/>
            <a:ext cx="11137900" cy="369887"/>
            <a:chOff x="569856" y="3744000"/>
            <a:chExt cx="11138101" cy="368060"/>
          </a:xfrm>
        </p:grpSpPr>
        <p:sp>
          <p:nvSpPr>
            <p:cNvPr id="21" name="文本框 3">
              <a:extLst>
                <a:ext uri="{FF2B5EF4-FFF2-40B4-BE49-F238E27FC236}">
                  <a16:creationId xmlns:a16="http://schemas.microsoft.com/office/drawing/2014/main" id="{3D9FFEFF-ED12-20BC-95E7-C3AE28D8D56A}"/>
                </a:ext>
              </a:extLst>
            </p:cNvPr>
            <p:cNvSpPr txBox="1">
              <a:spLocks noChangeArrowheads="1"/>
            </p:cNvSpPr>
            <p:nvPr/>
          </p:nvSpPr>
          <p:spPr bwMode="auto">
            <a:xfrm>
              <a:off x="569856" y="3744001"/>
              <a:ext cx="827087" cy="368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b="1">
                  <a:solidFill>
                    <a:schemeClr val="bg1"/>
                  </a:solidFill>
                  <a:latin typeface="Modern No. 20" pitchFamily="18" charset="0"/>
                  <a:ea typeface="微软雅黑" panose="020B0503020204020204" pitchFamily="34" charset="-122"/>
                </a:rPr>
                <a:t>1956</a:t>
              </a:r>
              <a:endParaRPr lang="zh-CN" altLang="en-US" b="1">
                <a:solidFill>
                  <a:schemeClr val="bg1"/>
                </a:solidFill>
                <a:latin typeface="Modern No. 20" pitchFamily="18" charset="0"/>
                <a:ea typeface="微软雅黑" panose="020B0503020204020204" pitchFamily="34" charset="-122"/>
              </a:endParaRPr>
            </a:p>
          </p:txBody>
        </p:sp>
        <p:sp>
          <p:nvSpPr>
            <p:cNvPr id="22" name="文本框 30">
              <a:extLst>
                <a:ext uri="{FF2B5EF4-FFF2-40B4-BE49-F238E27FC236}">
                  <a16:creationId xmlns:a16="http://schemas.microsoft.com/office/drawing/2014/main" id="{35E89D1B-D7EF-6E96-4B1E-BDB04754BE59}"/>
                </a:ext>
              </a:extLst>
            </p:cNvPr>
            <p:cNvSpPr txBox="1">
              <a:spLocks noChangeArrowheads="1"/>
            </p:cNvSpPr>
            <p:nvPr/>
          </p:nvSpPr>
          <p:spPr bwMode="auto">
            <a:xfrm>
              <a:off x="1147320" y="3744000"/>
              <a:ext cx="1190460" cy="368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b="1">
                  <a:solidFill>
                    <a:schemeClr val="bg1"/>
                  </a:solidFill>
                  <a:latin typeface="Modern No. 20" pitchFamily="18" charset="0"/>
                  <a:ea typeface="微软雅黑" panose="020B0503020204020204" pitchFamily="34" charset="-122"/>
                </a:rPr>
                <a:t>1959-1964</a:t>
              </a:r>
              <a:endParaRPr lang="zh-CN" altLang="en-US" b="1">
                <a:solidFill>
                  <a:schemeClr val="bg1"/>
                </a:solidFill>
                <a:latin typeface="Modern No. 20" pitchFamily="18" charset="0"/>
                <a:ea typeface="微软雅黑" panose="020B0503020204020204" pitchFamily="34" charset="-122"/>
              </a:endParaRPr>
            </a:p>
          </p:txBody>
        </p:sp>
        <p:sp>
          <p:nvSpPr>
            <p:cNvPr id="23" name="文本框 31">
              <a:extLst>
                <a:ext uri="{FF2B5EF4-FFF2-40B4-BE49-F238E27FC236}">
                  <a16:creationId xmlns:a16="http://schemas.microsoft.com/office/drawing/2014/main" id="{0A764CBB-BDE2-542E-2501-199C0ECB632B}"/>
                </a:ext>
              </a:extLst>
            </p:cNvPr>
            <p:cNvSpPr txBox="1">
              <a:spLocks noChangeArrowheads="1"/>
            </p:cNvSpPr>
            <p:nvPr/>
          </p:nvSpPr>
          <p:spPr bwMode="auto">
            <a:xfrm>
              <a:off x="2244436" y="3744000"/>
              <a:ext cx="1309685" cy="368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b="1">
                  <a:solidFill>
                    <a:schemeClr val="bg1"/>
                  </a:solidFill>
                  <a:latin typeface="Modern No. 20" pitchFamily="18" charset="0"/>
                  <a:ea typeface="微软雅黑" panose="020B0503020204020204" pitchFamily="34" charset="-122"/>
                </a:rPr>
                <a:t>1965-1966</a:t>
              </a:r>
              <a:endParaRPr lang="zh-CN" altLang="en-US" b="1">
                <a:solidFill>
                  <a:schemeClr val="bg1"/>
                </a:solidFill>
                <a:latin typeface="Modern No. 20" pitchFamily="18" charset="0"/>
                <a:ea typeface="微软雅黑" panose="020B0503020204020204" pitchFamily="34" charset="-122"/>
              </a:endParaRPr>
            </a:p>
          </p:txBody>
        </p:sp>
        <p:sp>
          <p:nvSpPr>
            <p:cNvPr id="24" name="文本框 32">
              <a:extLst>
                <a:ext uri="{FF2B5EF4-FFF2-40B4-BE49-F238E27FC236}">
                  <a16:creationId xmlns:a16="http://schemas.microsoft.com/office/drawing/2014/main" id="{34C6B440-7309-9085-7BBD-E96D63C2E1EC}"/>
                </a:ext>
              </a:extLst>
            </p:cNvPr>
            <p:cNvSpPr txBox="1">
              <a:spLocks noChangeArrowheads="1"/>
            </p:cNvSpPr>
            <p:nvPr/>
          </p:nvSpPr>
          <p:spPr bwMode="auto">
            <a:xfrm>
              <a:off x="3298680" y="3744000"/>
              <a:ext cx="1001712" cy="368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b="1">
                  <a:solidFill>
                    <a:schemeClr val="bg1"/>
                  </a:solidFill>
                  <a:latin typeface="Modern No. 20" pitchFamily="18" charset="0"/>
                  <a:ea typeface="微软雅黑" panose="020B0503020204020204" pitchFamily="34" charset="-122"/>
                </a:rPr>
                <a:t>1975</a:t>
              </a:r>
              <a:endParaRPr lang="zh-CN" altLang="en-US" b="1">
                <a:solidFill>
                  <a:schemeClr val="bg1"/>
                </a:solidFill>
                <a:latin typeface="Modern No. 20" pitchFamily="18" charset="0"/>
                <a:ea typeface="微软雅黑" panose="020B0503020204020204" pitchFamily="34" charset="-122"/>
              </a:endParaRPr>
            </a:p>
          </p:txBody>
        </p:sp>
        <p:sp>
          <p:nvSpPr>
            <p:cNvPr id="25" name="文本框 33">
              <a:extLst>
                <a:ext uri="{FF2B5EF4-FFF2-40B4-BE49-F238E27FC236}">
                  <a16:creationId xmlns:a16="http://schemas.microsoft.com/office/drawing/2014/main" id="{D10D97F9-2ECA-660F-9BCD-B0230BB029CD}"/>
                </a:ext>
              </a:extLst>
            </p:cNvPr>
            <p:cNvSpPr txBox="1">
              <a:spLocks noChangeArrowheads="1"/>
            </p:cNvSpPr>
            <p:nvPr/>
          </p:nvSpPr>
          <p:spPr bwMode="auto">
            <a:xfrm>
              <a:off x="4145683" y="3744000"/>
              <a:ext cx="1001713" cy="368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b="1">
                  <a:solidFill>
                    <a:schemeClr val="bg1"/>
                  </a:solidFill>
                  <a:latin typeface="Modern No. 20" pitchFamily="18" charset="0"/>
                  <a:ea typeface="微软雅黑" panose="020B0503020204020204" pitchFamily="34" charset="-122"/>
                </a:rPr>
                <a:t>1984</a:t>
              </a:r>
              <a:endParaRPr lang="zh-CN" altLang="en-US" b="1">
                <a:solidFill>
                  <a:schemeClr val="bg1"/>
                </a:solidFill>
                <a:latin typeface="Modern No. 20" pitchFamily="18" charset="0"/>
                <a:ea typeface="微软雅黑" panose="020B0503020204020204" pitchFamily="34" charset="-122"/>
              </a:endParaRPr>
            </a:p>
          </p:txBody>
        </p:sp>
        <p:sp>
          <p:nvSpPr>
            <p:cNvPr id="26" name="文本框 34">
              <a:extLst>
                <a:ext uri="{FF2B5EF4-FFF2-40B4-BE49-F238E27FC236}">
                  <a16:creationId xmlns:a16="http://schemas.microsoft.com/office/drawing/2014/main" id="{8F2ADEDE-D1B8-286E-E64B-EE70275670C6}"/>
                </a:ext>
              </a:extLst>
            </p:cNvPr>
            <p:cNvSpPr txBox="1">
              <a:spLocks noChangeArrowheads="1"/>
            </p:cNvSpPr>
            <p:nvPr/>
          </p:nvSpPr>
          <p:spPr bwMode="auto">
            <a:xfrm>
              <a:off x="4873047" y="3744000"/>
              <a:ext cx="1001713" cy="368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b="1">
                  <a:solidFill>
                    <a:schemeClr val="bg1"/>
                  </a:solidFill>
                  <a:latin typeface="Modern No. 20" pitchFamily="18" charset="0"/>
                  <a:ea typeface="微软雅黑" panose="020B0503020204020204" pitchFamily="34" charset="-122"/>
                </a:rPr>
                <a:t>1985</a:t>
              </a:r>
              <a:endParaRPr lang="zh-CN" altLang="en-US" b="1">
                <a:solidFill>
                  <a:schemeClr val="bg1"/>
                </a:solidFill>
                <a:latin typeface="Modern No. 20" pitchFamily="18" charset="0"/>
                <a:ea typeface="微软雅黑" panose="020B0503020204020204" pitchFamily="34" charset="-122"/>
              </a:endParaRPr>
            </a:p>
          </p:txBody>
        </p:sp>
        <p:sp>
          <p:nvSpPr>
            <p:cNvPr id="27" name="文本框 35">
              <a:extLst>
                <a:ext uri="{FF2B5EF4-FFF2-40B4-BE49-F238E27FC236}">
                  <a16:creationId xmlns:a16="http://schemas.microsoft.com/office/drawing/2014/main" id="{5F79674C-9D3B-D444-5B5F-3656BB3B9715}"/>
                </a:ext>
              </a:extLst>
            </p:cNvPr>
            <p:cNvSpPr txBox="1">
              <a:spLocks noChangeArrowheads="1"/>
            </p:cNvSpPr>
            <p:nvPr/>
          </p:nvSpPr>
          <p:spPr bwMode="auto">
            <a:xfrm>
              <a:off x="5819632" y="3744000"/>
              <a:ext cx="1001712" cy="368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b="1">
                  <a:solidFill>
                    <a:schemeClr val="bg1"/>
                  </a:solidFill>
                  <a:latin typeface="Modern No. 20" pitchFamily="18" charset="0"/>
                  <a:ea typeface="微软雅黑" panose="020B0503020204020204" pitchFamily="34" charset="-122"/>
                </a:rPr>
                <a:t>1986</a:t>
              </a:r>
              <a:endParaRPr lang="zh-CN" altLang="en-US" b="1">
                <a:solidFill>
                  <a:schemeClr val="bg1"/>
                </a:solidFill>
                <a:latin typeface="Modern No. 20" pitchFamily="18" charset="0"/>
                <a:ea typeface="微软雅黑" panose="020B0503020204020204" pitchFamily="34" charset="-122"/>
              </a:endParaRPr>
            </a:p>
          </p:txBody>
        </p:sp>
        <p:sp>
          <p:nvSpPr>
            <p:cNvPr id="28" name="文本框 36">
              <a:extLst>
                <a:ext uri="{FF2B5EF4-FFF2-40B4-BE49-F238E27FC236}">
                  <a16:creationId xmlns:a16="http://schemas.microsoft.com/office/drawing/2014/main" id="{B83AD8AA-1379-68FB-4103-CDBA13E284F9}"/>
                </a:ext>
              </a:extLst>
            </p:cNvPr>
            <p:cNvSpPr txBox="1">
              <a:spLocks noChangeArrowheads="1"/>
            </p:cNvSpPr>
            <p:nvPr/>
          </p:nvSpPr>
          <p:spPr bwMode="auto">
            <a:xfrm>
              <a:off x="6502112" y="3744000"/>
              <a:ext cx="1001713" cy="368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b="1">
                  <a:solidFill>
                    <a:schemeClr val="bg1"/>
                  </a:solidFill>
                  <a:latin typeface="Modern No. 20" pitchFamily="18" charset="0"/>
                  <a:ea typeface="微软雅黑" panose="020B0503020204020204" pitchFamily="34" charset="-122"/>
                </a:rPr>
                <a:t>1993</a:t>
              </a:r>
              <a:endParaRPr lang="zh-CN" altLang="en-US" b="1">
                <a:solidFill>
                  <a:schemeClr val="bg1"/>
                </a:solidFill>
                <a:latin typeface="Modern No. 20" pitchFamily="18" charset="0"/>
                <a:ea typeface="微软雅黑" panose="020B0503020204020204" pitchFamily="34" charset="-122"/>
              </a:endParaRPr>
            </a:p>
          </p:txBody>
        </p:sp>
        <p:sp>
          <p:nvSpPr>
            <p:cNvPr id="29" name="文本框 37">
              <a:extLst>
                <a:ext uri="{FF2B5EF4-FFF2-40B4-BE49-F238E27FC236}">
                  <a16:creationId xmlns:a16="http://schemas.microsoft.com/office/drawing/2014/main" id="{58CBBABA-5ED0-E935-575C-63EAC09EEDCE}"/>
                </a:ext>
              </a:extLst>
            </p:cNvPr>
            <p:cNvSpPr txBox="1">
              <a:spLocks noChangeArrowheads="1"/>
            </p:cNvSpPr>
            <p:nvPr/>
          </p:nvSpPr>
          <p:spPr bwMode="auto">
            <a:xfrm>
              <a:off x="7386861" y="3744000"/>
              <a:ext cx="1001712" cy="368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b="1">
                  <a:solidFill>
                    <a:schemeClr val="bg1"/>
                  </a:solidFill>
                  <a:latin typeface="Modern No. 20" pitchFamily="18" charset="0"/>
                  <a:ea typeface="微软雅黑" panose="020B0503020204020204" pitchFamily="34" charset="-122"/>
                </a:rPr>
                <a:t>2009</a:t>
              </a:r>
              <a:endParaRPr lang="zh-CN" altLang="en-US" b="1">
                <a:solidFill>
                  <a:schemeClr val="bg1"/>
                </a:solidFill>
                <a:latin typeface="Modern No. 20" pitchFamily="18" charset="0"/>
                <a:ea typeface="微软雅黑" panose="020B0503020204020204" pitchFamily="34" charset="-122"/>
              </a:endParaRPr>
            </a:p>
          </p:txBody>
        </p:sp>
        <p:sp>
          <p:nvSpPr>
            <p:cNvPr id="30" name="文本框 38">
              <a:extLst>
                <a:ext uri="{FF2B5EF4-FFF2-40B4-BE49-F238E27FC236}">
                  <a16:creationId xmlns:a16="http://schemas.microsoft.com/office/drawing/2014/main" id="{D7B5AFF4-344F-904B-DBCE-0193EF86EED8}"/>
                </a:ext>
              </a:extLst>
            </p:cNvPr>
            <p:cNvSpPr txBox="1">
              <a:spLocks noChangeArrowheads="1"/>
            </p:cNvSpPr>
            <p:nvPr/>
          </p:nvSpPr>
          <p:spPr bwMode="auto">
            <a:xfrm>
              <a:off x="9045575" y="3744000"/>
              <a:ext cx="1001713" cy="368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b="1">
                  <a:solidFill>
                    <a:schemeClr val="bg1"/>
                  </a:solidFill>
                  <a:latin typeface="Modern No. 20" pitchFamily="18" charset="0"/>
                  <a:ea typeface="微软雅黑" panose="020B0503020204020204" pitchFamily="34" charset="-122"/>
                </a:rPr>
                <a:t>2018</a:t>
              </a:r>
              <a:endParaRPr lang="zh-CN" altLang="en-US" b="1">
                <a:solidFill>
                  <a:schemeClr val="bg1"/>
                </a:solidFill>
                <a:latin typeface="Modern No. 20" pitchFamily="18" charset="0"/>
                <a:ea typeface="微软雅黑" panose="020B0503020204020204" pitchFamily="34" charset="-122"/>
              </a:endParaRPr>
            </a:p>
          </p:txBody>
        </p:sp>
        <p:sp>
          <p:nvSpPr>
            <p:cNvPr id="31" name="文本框 37">
              <a:extLst>
                <a:ext uri="{FF2B5EF4-FFF2-40B4-BE49-F238E27FC236}">
                  <a16:creationId xmlns:a16="http://schemas.microsoft.com/office/drawing/2014/main" id="{89DAEE34-0219-7BFF-EBF4-64B09D08E97E}"/>
                </a:ext>
              </a:extLst>
            </p:cNvPr>
            <p:cNvSpPr txBox="1">
              <a:spLocks noChangeArrowheads="1"/>
            </p:cNvSpPr>
            <p:nvPr/>
          </p:nvSpPr>
          <p:spPr bwMode="auto">
            <a:xfrm>
              <a:off x="8128633" y="3744000"/>
              <a:ext cx="1001712" cy="368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b="1">
                  <a:solidFill>
                    <a:schemeClr val="bg1"/>
                  </a:solidFill>
                  <a:latin typeface="Modern No. 20" pitchFamily="18" charset="0"/>
                  <a:ea typeface="微软雅黑" panose="020B0503020204020204" pitchFamily="34" charset="-122"/>
                </a:rPr>
                <a:t>2010</a:t>
              </a:r>
              <a:endParaRPr lang="zh-CN" altLang="en-US" b="1">
                <a:solidFill>
                  <a:schemeClr val="bg1"/>
                </a:solidFill>
                <a:latin typeface="Modern No. 20" pitchFamily="18" charset="0"/>
                <a:ea typeface="微软雅黑" panose="020B0503020204020204" pitchFamily="34" charset="-122"/>
              </a:endParaRPr>
            </a:p>
          </p:txBody>
        </p:sp>
        <p:sp>
          <p:nvSpPr>
            <p:cNvPr id="32" name="文本框 38">
              <a:extLst>
                <a:ext uri="{FF2B5EF4-FFF2-40B4-BE49-F238E27FC236}">
                  <a16:creationId xmlns:a16="http://schemas.microsoft.com/office/drawing/2014/main" id="{D27D66B2-98A1-FB30-4A9B-FC35F4816461}"/>
                </a:ext>
              </a:extLst>
            </p:cNvPr>
            <p:cNvSpPr txBox="1">
              <a:spLocks noChangeArrowheads="1"/>
            </p:cNvSpPr>
            <p:nvPr/>
          </p:nvSpPr>
          <p:spPr bwMode="auto">
            <a:xfrm>
              <a:off x="9920196" y="3744000"/>
              <a:ext cx="1001712" cy="368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b="1">
                  <a:solidFill>
                    <a:schemeClr val="bg1"/>
                  </a:solidFill>
                  <a:latin typeface="Modern No. 20" pitchFamily="18" charset="0"/>
                  <a:ea typeface="微软雅黑" panose="020B0503020204020204" pitchFamily="34" charset="-122"/>
                </a:rPr>
                <a:t>2019</a:t>
              </a:r>
              <a:endParaRPr lang="zh-CN" altLang="en-US" b="1">
                <a:solidFill>
                  <a:schemeClr val="bg1"/>
                </a:solidFill>
                <a:latin typeface="Modern No. 20" pitchFamily="18" charset="0"/>
                <a:ea typeface="微软雅黑" panose="020B0503020204020204" pitchFamily="34" charset="-122"/>
              </a:endParaRPr>
            </a:p>
          </p:txBody>
        </p:sp>
        <p:sp>
          <p:nvSpPr>
            <p:cNvPr id="33" name="文本框 38">
              <a:extLst>
                <a:ext uri="{FF2B5EF4-FFF2-40B4-BE49-F238E27FC236}">
                  <a16:creationId xmlns:a16="http://schemas.microsoft.com/office/drawing/2014/main" id="{1971B239-A9AB-001D-F31B-40AB84FFCF80}"/>
                </a:ext>
              </a:extLst>
            </p:cNvPr>
            <p:cNvSpPr txBox="1">
              <a:spLocks noChangeArrowheads="1"/>
            </p:cNvSpPr>
            <p:nvPr/>
          </p:nvSpPr>
          <p:spPr bwMode="auto">
            <a:xfrm>
              <a:off x="10706245" y="3744000"/>
              <a:ext cx="1001712" cy="368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b="1">
                  <a:solidFill>
                    <a:schemeClr val="bg1"/>
                  </a:solidFill>
                  <a:latin typeface="Modern No. 20" pitchFamily="18" charset="0"/>
                  <a:ea typeface="微软雅黑" panose="020B0503020204020204" pitchFamily="34" charset="-122"/>
                </a:rPr>
                <a:t>2020</a:t>
              </a:r>
              <a:endParaRPr lang="zh-CN" altLang="en-US" b="1">
                <a:solidFill>
                  <a:schemeClr val="bg1"/>
                </a:solidFill>
                <a:latin typeface="Modern No. 20" pitchFamily="18" charset="0"/>
                <a:ea typeface="微软雅黑" panose="020B0503020204020204" pitchFamily="34" charset="-122"/>
              </a:endParaRPr>
            </a:p>
          </p:txBody>
        </p:sp>
      </p:grpSp>
      <p:sp>
        <p:nvSpPr>
          <p:cNvPr id="34" name="灯片编号占位符 1">
            <a:extLst>
              <a:ext uri="{FF2B5EF4-FFF2-40B4-BE49-F238E27FC236}">
                <a16:creationId xmlns:a16="http://schemas.microsoft.com/office/drawing/2014/main" id="{7758362E-D913-F005-3016-2DAC8A162C5F}"/>
              </a:ext>
            </a:extLst>
          </p:cNvPr>
          <p:cNvSpPr txBox="1">
            <a:spLocks/>
          </p:cNvSpPr>
          <p:nvPr/>
        </p:nvSpPr>
        <p:spPr bwMode="auto">
          <a:xfrm>
            <a:off x="5448300" y="6664325"/>
            <a:ext cx="93503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zh-CN"/>
            </a:defPPr>
            <a:lvl1pPr marL="0" algn="r" defTabSz="914400" rtl="0" eaLnBrk="1" latinLnBrk="0" hangingPunct="1">
              <a:defRPr sz="800" kern="1200">
                <a:solidFill>
                  <a:schemeClr val="tx1"/>
                </a:solidFill>
                <a:latin typeface="Arial" panose="020B0604020202020204" pitchFamily="34" charset="0"/>
                <a:ea typeface="宋体" panose="02010600030101010101" pitchFamily="2" charset="-122"/>
                <a:cs typeface="+mn-cs"/>
              </a:defRPr>
            </a:lvl1pPr>
            <a:lvl2pPr marL="742950" indent="-28575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2pPr>
            <a:lvl3pPr marL="1143000" indent="-2286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3pPr>
            <a:lvl4pPr marL="1600200" indent="-2286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4pPr>
            <a:lvl5pPr marL="2057400" indent="-2286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9pPr>
          </a:lstStyle>
          <a:p>
            <a:r>
              <a:rPr lang="en-US" altLang="zh-CN"/>
              <a:t>PAGE: </a:t>
            </a:r>
            <a:fld id="{C8C8B0BC-D29A-4A85-9DC2-2EB84E2ED9FD}" type="slidenum">
              <a:rPr lang="zh-CN" altLang="en-US" smtClean="0"/>
              <a:pPr/>
              <a:t>6</a:t>
            </a:fld>
            <a:r>
              <a:rPr lang="zh-CN" altLang="en-US"/>
              <a:t> </a:t>
            </a:r>
            <a:r>
              <a:rPr lang="en-US" altLang="zh-CN"/>
              <a:t>/ 80</a:t>
            </a:r>
            <a:endParaRPr lang="zh-CN" altLang="en-US"/>
          </a:p>
        </p:txBody>
      </p:sp>
    </p:spTree>
    <p:extLst>
      <p:ext uri="{BB962C8B-B14F-4D97-AF65-F5344CB8AC3E}">
        <p14:creationId xmlns:p14="http://schemas.microsoft.com/office/powerpoint/2010/main" val="760241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内容占位符 4">
            <a:extLst>
              <a:ext uri="{FF2B5EF4-FFF2-40B4-BE49-F238E27FC236}">
                <a16:creationId xmlns:a16="http://schemas.microsoft.com/office/drawing/2014/main" id="{0C961D63-6C26-132B-B7FC-6D1C38F9BFF6}"/>
              </a:ext>
            </a:extLst>
          </p:cNvPr>
          <p:cNvGraphicFramePr>
            <a:graphicFrameLocks noGrp="1"/>
          </p:cNvGraphicFramePr>
          <p:nvPr>
            <p:ph idx="1"/>
            <p:extLst>
              <p:ext uri="{D42A27DB-BD31-4B8C-83A1-F6EECF244321}">
                <p14:modId xmlns:p14="http://schemas.microsoft.com/office/powerpoint/2010/main" val="141650289"/>
              </p:ext>
            </p:extLst>
          </p:nvPr>
        </p:nvGraphicFramePr>
        <p:xfrm>
          <a:off x="551384" y="1186056"/>
          <a:ext cx="8424936" cy="5030688"/>
        </p:xfrm>
        <a:graphic>
          <a:graphicData uri="http://schemas.openxmlformats.org/drawingml/2006/table">
            <a:tbl>
              <a:tblPr firstRow="1" firstCol="1" bandRow="1">
                <a:tableStyleId>{5C22544A-7EE6-4342-B048-85BDC9FD1C3A}</a:tableStyleId>
              </a:tblPr>
              <a:tblGrid>
                <a:gridCol w="272165">
                  <a:extLst>
                    <a:ext uri="{9D8B030D-6E8A-4147-A177-3AD203B41FA5}">
                      <a16:colId xmlns:a16="http://schemas.microsoft.com/office/drawing/2014/main" val="20000"/>
                    </a:ext>
                  </a:extLst>
                </a:gridCol>
                <a:gridCol w="3904299">
                  <a:extLst>
                    <a:ext uri="{9D8B030D-6E8A-4147-A177-3AD203B41FA5}">
                      <a16:colId xmlns:a16="http://schemas.microsoft.com/office/drawing/2014/main" val="20001"/>
                    </a:ext>
                  </a:extLst>
                </a:gridCol>
                <a:gridCol w="2160240">
                  <a:extLst>
                    <a:ext uri="{9D8B030D-6E8A-4147-A177-3AD203B41FA5}">
                      <a16:colId xmlns:a16="http://schemas.microsoft.com/office/drawing/2014/main" val="20002"/>
                    </a:ext>
                  </a:extLst>
                </a:gridCol>
                <a:gridCol w="2088232">
                  <a:extLst>
                    <a:ext uri="{9D8B030D-6E8A-4147-A177-3AD203B41FA5}">
                      <a16:colId xmlns:a16="http://schemas.microsoft.com/office/drawing/2014/main" val="20003"/>
                    </a:ext>
                  </a:extLst>
                </a:gridCol>
              </a:tblGrid>
              <a:tr h="47021">
                <a:tc>
                  <a:txBody>
                    <a:bodyPr/>
                    <a:lstStyle>
                      <a:defPPr>
                        <a:defRPr lang="en-US" b="1">
                          <a:solidFill>
                            <a:schemeClr val="lt1"/>
                          </a:solidFill>
                        </a:defRPr>
                      </a:defPPr>
                      <a:lvl1pPr marL="0" algn="l" defTabSz="914400" rtl="0" eaLnBrk="1" latinLnBrk="0" hangingPunct="1">
                        <a:defRPr sz="1800" b="1" kern="1200">
                          <a:solidFill>
                            <a:schemeClr val="lt1"/>
                          </a:solidFill>
                          <a:latin typeface="+mn-lt"/>
                          <a:ea typeface="+mn-ea"/>
                          <a:cs typeface="+mn-cs"/>
                        </a:defRPr>
                      </a:lvl1pPr>
                      <a:lvl2pPr marL="457200" algn="l" defTabSz="914400" rtl="0" eaLnBrk="1" latinLnBrk="0" hangingPunct="1">
                        <a:defRPr sz="1800" b="1" kern="1200">
                          <a:solidFill>
                            <a:schemeClr val="lt1"/>
                          </a:solidFill>
                          <a:latin typeface="+mn-lt"/>
                          <a:ea typeface="+mn-ea"/>
                          <a:cs typeface="+mn-cs"/>
                        </a:defRPr>
                      </a:lvl2pPr>
                      <a:lvl3pPr marL="914400" algn="l" defTabSz="914400" rtl="0" eaLnBrk="1" latinLnBrk="0" hangingPunct="1">
                        <a:defRPr sz="1800" b="1" kern="1200">
                          <a:solidFill>
                            <a:schemeClr val="lt1"/>
                          </a:solidFill>
                          <a:latin typeface="+mn-lt"/>
                          <a:ea typeface="+mn-ea"/>
                          <a:cs typeface="+mn-cs"/>
                        </a:defRPr>
                      </a:lvl3pPr>
                      <a:lvl4pPr marL="1371600" algn="l" defTabSz="914400" rtl="0" eaLnBrk="1" latinLnBrk="0" hangingPunct="1">
                        <a:defRPr sz="1800" b="1" kern="1200">
                          <a:solidFill>
                            <a:schemeClr val="lt1"/>
                          </a:solidFill>
                          <a:latin typeface="+mn-lt"/>
                          <a:ea typeface="+mn-ea"/>
                          <a:cs typeface="+mn-cs"/>
                        </a:defRPr>
                      </a:lvl4pPr>
                      <a:lvl5pPr marL="1828800" algn="l" defTabSz="914400" rtl="0" eaLnBrk="1" latinLnBrk="0" hangingPunct="1">
                        <a:defRPr sz="1800" b="1" kern="1200">
                          <a:solidFill>
                            <a:schemeClr val="lt1"/>
                          </a:solidFill>
                          <a:latin typeface="+mn-lt"/>
                          <a:ea typeface="+mn-ea"/>
                          <a:cs typeface="+mn-cs"/>
                        </a:defRPr>
                      </a:lvl5pPr>
                      <a:lvl6pPr marL="2286000" algn="l" defTabSz="914400" rtl="0" eaLnBrk="1" latinLnBrk="0" hangingPunct="1">
                        <a:defRPr sz="1800" b="1" kern="1200">
                          <a:solidFill>
                            <a:schemeClr val="lt1"/>
                          </a:solidFill>
                          <a:latin typeface="+mn-lt"/>
                          <a:ea typeface="+mn-ea"/>
                          <a:cs typeface="+mn-cs"/>
                        </a:defRPr>
                      </a:lvl6pPr>
                      <a:lvl7pPr marL="2743200" algn="l" defTabSz="914400" rtl="0" eaLnBrk="1" latinLnBrk="0" hangingPunct="1">
                        <a:defRPr sz="1800" b="1" kern="1200">
                          <a:solidFill>
                            <a:schemeClr val="lt1"/>
                          </a:solidFill>
                          <a:latin typeface="+mn-lt"/>
                          <a:ea typeface="+mn-ea"/>
                          <a:cs typeface="+mn-cs"/>
                        </a:defRPr>
                      </a:lvl7pPr>
                      <a:lvl8pPr marL="3200400" algn="l" defTabSz="914400" rtl="0" eaLnBrk="1" latinLnBrk="0" hangingPunct="1">
                        <a:defRPr sz="1800" b="1" kern="1200">
                          <a:solidFill>
                            <a:schemeClr val="lt1"/>
                          </a:solidFill>
                          <a:latin typeface="+mn-lt"/>
                          <a:ea typeface="+mn-ea"/>
                          <a:cs typeface="+mn-cs"/>
                        </a:defRPr>
                      </a:lvl8pPr>
                      <a:lvl9pPr marL="3657600" algn="l" defTabSz="914400" rtl="0" eaLnBrk="1" latinLnBrk="0" hangingPunct="1">
                        <a:defRPr sz="1800" b="1" kern="1200">
                          <a:solidFill>
                            <a:schemeClr val="lt1"/>
                          </a:solidFill>
                          <a:latin typeface="+mn-lt"/>
                          <a:ea typeface="+mn-ea"/>
                          <a:cs typeface="+mn-cs"/>
                        </a:defRPr>
                      </a:lvl9pPr>
                    </a:lstStyle>
                    <a:p>
                      <a:endParaRPr lang="zh-CN" sz="1800" kern="100">
                        <a:effectLst/>
                        <a:latin typeface="等线" panose="02010600030101010101" pitchFamily="2" charset="-122"/>
                        <a:ea typeface="等线" panose="02010600030101010101" pitchFamily="2" charset="-122"/>
                      </a:endParaRPr>
                    </a:p>
                  </a:txBody>
                  <a:tcPr marL="68580" marR="68580" marT="0" marB="0" anchor="ctr"/>
                </a:tc>
                <a:tc>
                  <a:txBody>
                    <a:bodyPr/>
                    <a:lstStyle>
                      <a:defPPr>
                        <a:defRPr lang="en-US" b="1">
                          <a:solidFill>
                            <a:schemeClr val="lt1"/>
                          </a:solidFill>
                        </a:defRPr>
                      </a:defPPr>
                      <a:lvl1pPr marL="0" algn="l" defTabSz="914400" rtl="0" eaLnBrk="1" latinLnBrk="0" hangingPunct="1">
                        <a:defRPr sz="1800" b="1" kern="1200">
                          <a:solidFill>
                            <a:schemeClr val="lt1"/>
                          </a:solidFill>
                          <a:latin typeface="+mn-lt"/>
                          <a:ea typeface="+mn-ea"/>
                          <a:cs typeface="+mn-cs"/>
                        </a:defRPr>
                      </a:lvl1pPr>
                      <a:lvl2pPr marL="457200" algn="l" defTabSz="914400" rtl="0" eaLnBrk="1" latinLnBrk="0" hangingPunct="1">
                        <a:defRPr sz="1800" b="1" kern="1200">
                          <a:solidFill>
                            <a:schemeClr val="lt1"/>
                          </a:solidFill>
                          <a:latin typeface="+mn-lt"/>
                          <a:ea typeface="+mn-ea"/>
                          <a:cs typeface="+mn-cs"/>
                        </a:defRPr>
                      </a:lvl2pPr>
                      <a:lvl3pPr marL="914400" algn="l" defTabSz="914400" rtl="0" eaLnBrk="1" latinLnBrk="0" hangingPunct="1">
                        <a:defRPr sz="1800" b="1" kern="1200">
                          <a:solidFill>
                            <a:schemeClr val="lt1"/>
                          </a:solidFill>
                          <a:latin typeface="+mn-lt"/>
                          <a:ea typeface="+mn-ea"/>
                          <a:cs typeface="+mn-cs"/>
                        </a:defRPr>
                      </a:lvl3pPr>
                      <a:lvl4pPr marL="1371600" algn="l" defTabSz="914400" rtl="0" eaLnBrk="1" latinLnBrk="0" hangingPunct="1">
                        <a:defRPr sz="1800" b="1" kern="1200">
                          <a:solidFill>
                            <a:schemeClr val="lt1"/>
                          </a:solidFill>
                          <a:latin typeface="+mn-lt"/>
                          <a:ea typeface="+mn-ea"/>
                          <a:cs typeface="+mn-cs"/>
                        </a:defRPr>
                      </a:lvl4pPr>
                      <a:lvl5pPr marL="1828800" algn="l" defTabSz="914400" rtl="0" eaLnBrk="1" latinLnBrk="0" hangingPunct="1">
                        <a:defRPr sz="1800" b="1" kern="1200">
                          <a:solidFill>
                            <a:schemeClr val="lt1"/>
                          </a:solidFill>
                          <a:latin typeface="+mn-lt"/>
                          <a:ea typeface="+mn-ea"/>
                          <a:cs typeface="+mn-cs"/>
                        </a:defRPr>
                      </a:lvl5pPr>
                      <a:lvl6pPr marL="2286000" algn="l" defTabSz="914400" rtl="0" eaLnBrk="1" latinLnBrk="0" hangingPunct="1">
                        <a:defRPr sz="1800" b="1" kern="1200">
                          <a:solidFill>
                            <a:schemeClr val="lt1"/>
                          </a:solidFill>
                          <a:latin typeface="+mn-lt"/>
                          <a:ea typeface="+mn-ea"/>
                          <a:cs typeface="+mn-cs"/>
                        </a:defRPr>
                      </a:lvl6pPr>
                      <a:lvl7pPr marL="2743200" algn="l" defTabSz="914400" rtl="0" eaLnBrk="1" latinLnBrk="0" hangingPunct="1">
                        <a:defRPr sz="1800" b="1" kern="1200">
                          <a:solidFill>
                            <a:schemeClr val="lt1"/>
                          </a:solidFill>
                          <a:latin typeface="+mn-lt"/>
                          <a:ea typeface="+mn-ea"/>
                          <a:cs typeface="+mn-cs"/>
                        </a:defRPr>
                      </a:lvl7pPr>
                      <a:lvl8pPr marL="3200400" algn="l" defTabSz="914400" rtl="0" eaLnBrk="1" latinLnBrk="0" hangingPunct="1">
                        <a:defRPr sz="1800" b="1" kern="1200">
                          <a:solidFill>
                            <a:schemeClr val="lt1"/>
                          </a:solidFill>
                          <a:latin typeface="+mn-lt"/>
                          <a:ea typeface="+mn-ea"/>
                          <a:cs typeface="+mn-cs"/>
                        </a:defRPr>
                      </a:lvl8pPr>
                      <a:lvl9pPr marL="3657600" algn="l" defTabSz="914400" rtl="0" eaLnBrk="1" latinLnBrk="0" hangingPunct="1">
                        <a:defRPr sz="1800" b="1" kern="1200">
                          <a:solidFill>
                            <a:schemeClr val="lt1"/>
                          </a:solidFill>
                          <a:latin typeface="+mn-lt"/>
                          <a:ea typeface="+mn-ea"/>
                          <a:cs typeface="+mn-cs"/>
                        </a:defRPr>
                      </a:lvl9pPr>
                    </a:lstStyle>
                    <a:p>
                      <a:pPr algn="l"/>
                      <a:r>
                        <a:rPr lang="en-US" sz="1800" kern="0" dirty="0">
                          <a:effectLst/>
                        </a:rPr>
                        <a:t>Main neutron sources</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defPPr>
                        <a:defRPr lang="en-US" b="1">
                          <a:solidFill>
                            <a:schemeClr val="lt1"/>
                          </a:solidFill>
                        </a:defRPr>
                      </a:defPPr>
                      <a:lvl1pPr marL="0" algn="l" defTabSz="914400" rtl="0" eaLnBrk="1" latinLnBrk="0" hangingPunct="1">
                        <a:defRPr sz="1800" b="1" kern="1200">
                          <a:solidFill>
                            <a:schemeClr val="lt1"/>
                          </a:solidFill>
                          <a:latin typeface="+mn-lt"/>
                          <a:ea typeface="+mn-ea"/>
                          <a:cs typeface="+mn-cs"/>
                        </a:defRPr>
                      </a:lvl1pPr>
                      <a:lvl2pPr marL="457200" algn="l" defTabSz="914400" rtl="0" eaLnBrk="1" latinLnBrk="0" hangingPunct="1">
                        <a:defRPr sz="1800" b="1" kern="1200">
                          <a:solidFill>
                            <a:schemeClr val="lt1"/>
                          </a:solidFill>
                          <a:latin typeface="+mn-lt"/>
                          <a:ea typeface="+mn-ea"/>
                          <a:cs typeface="+mn-cs"/>
                        </a:defRPr>
                      </a:lvl2pPr>
                      <a:lvl3pPr marL="914400" algn="l" defTabSz="914400" rtl="0" eaLnBrk="1" latinLnBrk="0" hangingPunct="1">
                        <a:defRPr sz="1800" b="1" kern="1200">
                          <a:solidFill>
                            <a:schemeClr val="lt1"/>
                          </a:solidFill>
                          <a:latin typeface="+mn-lt"/>
                          <a:ea typeface="+mn-ea"/>
                          <a:cs typeface="+mn-cs"/>
                        </a:defRPr>
                      </a:lvl3pPr>
                      <a:lvl4pPr marL="1371600" algn="l" defTabSz="914400" rtl="0" eaLnBrk="1" latinLnBrk="0" hangingPunct="1">
                        <a:defRPr sz="1800" b="1" kern="1200">
                          <a:solidFill>
                            <a:schemeClr val="lt1"/>
                          </a:solidFill>
                          <a:latin typeface="+mn-lt"/>
                          <a:ea typeface="+mn-ea"/>
                          <a:cs typeface="+mn-cs"/>
                        </a:defRPr>
                      </a:lvl4pPr>
                      <a:lvl5pPr marL="1828800" algn="l" defTabSz="914400" rtl="0" eaLnBrk="1" latinLnBrk="0" hangingPunct="1">
                        <a:defRPr sz="1800" b="1" kern="1200">
                          <a:solidFill>
                            <a:schemeClr val="lt1"/>
                          </a:solidFill>
                          <a:latin typeface="+mn-lt"/>
                          <a:ea typeface="+mn-ea"/>
                          <a:cs typeface="+mn-cs"/>
                        </a:defRPr>
                      </a:lvl5pPr>
                      <a:lvl6pPr marL="2286000" algn="l" defTabSz="914400" rtl="0" eaLnBrk="1" latinLnBrk="0" hangingPunct="1">
                        <a:defRPr sz="1800" b="1" kern="1200">
                          <a:solidFill>
                            <a:schemeClr val="lt1"/>
                          </a:solidFill>
                          <a:latin typeface="+mn-lt"/>
                          <a:ea typeface="+mn-ea"/>
                          <a:cs typeface="+mn-cs"/>
                        </a:defRPr>
                      </a:lvl6pPr>
                      <a:lvl7pPr marL="2743200" algn="l" defTabSz="914400" rtl="0" eaLnBrk="1" latinLnBrk="0" hangingPunct="1">
                        <a:defRPr sz="1800" b="1" kern="1200">
                          <a:solidFill>
                            <a:schemeClr val="lt1"/>
                          </a:solidFill>
                          <a:latin typeface="+mn-lt"/>
                          <a:ea typeface="+mn-ea"/>
                          <a:cs typeface="+mn-cs"/>
                        </a:defRPr>
                      </a:lvl7pPr>
                      <a:lvl8pPr marL="3200400" algn="l" defTabSz="914400" rtl="0" eaLnBrk="1" latinLnBrk="0" hangingPunct="1">
                        <a:defRPr sz="1800" b="1" kern="1200">
                          <a:solidFill>
                            <a:schemeClr val="lt1"/>
                          </a:solidFill>
                          <a:latin typeface="+mn-lt"/>
                          <a:ea typeface="+mn-ea"/>
                          <a:cs typeface="+mn-cs"/>
                        </a:defRPr>
                      </a:lvl8pPr>
                      <a:lvl9pPr marL="3657600" algn="l" defTabSz="914400" rtl="0" eaLnBrk="1" latinLnBrk="0" hangingPunct="1">
                        <a:defRPr sz="1800" b="1" kern="1200">
                          <a:solidFill>
                            <a:schemeClr val="lt1"/>
                          </a:solidFill>
                          <a:latin typeface="+mn-lt"/>
                          <a:ea typeface="+mn-ea"/>
                          <a:cs typeface="+mn-cs"/>
                        </a:defRPr>
                      </a:lvl9pPr>
                    </a:lstStyle>
                    <a:p>
                      <a:pPr algn="l"/>
                      <a:r>
                        <a:rPr lang="en-US" sz="1800" kern="0" dirty="0">
                          <a:effectLst/>
                        </a:rPr>
                        <a:t>Neutron energy</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defPPr>
                        <a:defRPr lang="en-US" b="1">
                          <a:solidFill>
                            <a:schemeClr val="lt1"/>
                          </a:solidFill>
                        </a:defRPr>
                      </a:defPPr>
                      <a:lvl1pPr marL="0" algn="l" defTabSz="914400" rtl="0" eaLnBrk="1" latinLnBrk="0" hangingPunct="1">
                        <a:defRPr sz="1800" b="1" kern="1200">
                          <a:solidFill>
                            <a:schemeClr val="lt1"/>
                          </a:solidFill>
                          <a:latin typeface="+mn-lt"/>
                          <a:ea typeface="+mn-ea"/>
                          <a:cs typeface="+mn-cs"/>
                        </a:defRPr>
                      </a:lvl1pPr>
                      <a:lvl2pPr marL="457200" algn="l" defTabSz="914400" rtl="0" eaLnBrk="1" latinLnBrk="0" hangingPunct="1">
                        <a:defRPr sz="1800" b="1" kern="1200">
                          <a:solidFill>
                            <a:schemeClr val="lt1"/>
                          </a:solidFill>
                          <a:latin typeface="+mn-lt"/>
                          <a:ea typeface="+mn-ea"/>
                          <a:cs typeface="+mn-cs"/>
                        </a:defRPr>
                      </a:lvl2pPr>
                      <a:lvl3pPr marL="914400" algn="l" defTabSz="914400" rtl="0" eaLnBrk="1" latinLnBrk="0" hangingPunct="1">
                        <a:defRPr sz="1800" b="1" kern="1200">
                          <a:solidFill>
                            <a:schemeClr val="lt1"/>
                          </a:solidFill>
                          <a:latin typeface="+mn-lt"/>
                          <a:ea typeface="+mn-ea"/>
                          <a:cs typeface="+mn-cs"/>
                        </a:defRPr>
                      </a:lvl3pPr>
                      <a:lvl4pPr marL="1371600" algn="l" defTabSz="914400" rtl="0" eaLnBrk="1" latinLnBrk="0" hangingPunct="1">
                        <a:defRPr sz="1800" b="1" kern="1200">
                          <a:solidFill>
                            <a:schemeClr val="lt1"/>
                          </a:solidFill>
                          <a:latin typeface="+mn-lt"/>
                          <a:ea typeface="+mn-ea"/>
                          <a:cs typeface="+mn-cs"/>
                        </a:defRPr>
                      </a:lvl4pPr>
                      <a:lvl5pPr marL="1828800" algn="l" defTabSz="914400" rtl="0" eaLnBrk="1" latinLnBrk="0" hangingPunct="1">
                        <a:defRPr sz="1800" b="1" kern="1200">
                          <a:solidFill>
                            <a:schemeClr val="lt1"/>
                          </a:solidFill>
                          <a:latin typeface="+mn-lt"/>
                          <a:ea typeface="+mn-ea"/>
                          <a:cs typeface="+mn-cs"/>
                        </a:defRPr>
                      </a:lvl5pPr>
                      <a:lvl6pPr marL="2286000" algn="l" defTabSz="914400" rtl="0" eaLnBrk="1" latinLnBrk="0" hangingPunct="1">
                        <a:defRPr sz="1800" b="1" kern="1200">
                          <a:solidFill>
                            <a:schemeClr val="lt1"/>
                          </a:solidFill>
                          <a:latin typeface="+mn-lt"/>
                          <a:ea typeface="+mn-ea"/>
                          <a:cs typeface="+mn-cs"/>
                        </a:defRPr>
                      </a:lvl6pPr>
                      <a:lvl7pPr marL="2743200" algn="l" defTabSz="914400" rtl="0" eaLnBrk="1" latinLnBrk="0" hangingPunct="1">
                        <a:defRPr sz="1800" b="1" kern="1200">
                          <a:solidFill>
                            <a:schemeClr val="lt1"/>
                          </a:solidFill>
                          <a:latin typeface="+mn-lt"/>
                          <a:ea typeface="+mn-ea"/>
                          <a:cs typeface="+mn-cs"/>
                        </a:defRPr>
                      </a:lvl7pPr>
                      <a:lvl8pPr marL="3200400" algn="l" defTabSz="914400" rtl="0" eaLnBrk="1" latinLnBrk="0" hangingPunct="1">
                        <a:defRPr sz="1800" b="1" kern="1200">
                          <a:solidFill>
                            <a:schemeClr val="lt1"/>
                          </a:solidFill>
                          <a:latin typeface="+mn-lt"/>
                          <a:ea typeface="+mn-ea"/>
                          <a:cs typeface="+mn-cs"/>
                        </a:defRPr>
                      </a:lvl8pPr>
                      <a:lvl9pPr marL="3657600" algn="l" defTabSz="914400" rtl="0" eaLnBrk="1" latinLnBrk="0" hangingPunct="1">
                        <a:defRPr sz="1800" b="1" kern="1200">
                          <a:solidFill>
                            <a:schemeClr val="lt1"/>
                          </a:solidFill>
                          <a:latin typeface="+mn-lt"/>
                          <a:ea typeface="+mn-ea"/>
                          <a:cs typeface="+mn-cs"/>
                        </a:defRPr>
                      </a:lvl9pPr>
                    </a:lstStyle>
                    <a:p>
                      <a:pPr algn="l"/>
                      <a:r>
                        <a:rPr lang="en-US" sz="1800" kern="0" dirty="0">
                          <a:effectLst/>
                        </a:rPr>
                        <a:t>flux</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661784">
                <a:tc>
                  <a:txBody>
                    <a:bodyPr/>
                    <a:lstStyle>
                      <a:defPPr>
                        <a:defRPr lang="en-US" b="1">
                          <a:solidFill>
                            <a:schemeClr val="lt1"/>
                          </a:solidFill>
                        </a:defRPr>
                      </a:defPPr>
                      <a:lvl1pPr marL="0" algn="l" defTabSz="914400" rtl="0" eaLnBrk="1" latinLnBrk="0" hangingPunct="1">
                        <a:defRPr sz="1800" b="1" kern="1200">
                          <a:solidFill>
                            <a:schemeClr val="lt1"/>
                          </a:solidFill>
                          <a:latin typeface="+mn-lt"/>
                          <a:ea typeface="+mn-ea"/>
                          <a:cs typeface="+mn-cs"/>
                        </a:defRPr>
                      </a:lvl1pPr>
                      <a:lvl2pPr marL="457200" algn="l" defTabSz="914400" rtl="0" eaLnBrk="1" latinLnBrk="0" hangingPunct="1">
                        <a:defRPr sz="1800" b="1" kern="1200">
                          <a:solidFill>
                            <a:schemeClr val="lt1"/>
                          </a:solidFill>
                          <a:latin typeface="+mn-lt"/>
                          <a:ea typeface="+mn-ea"/>
                          <a:cs typeface="+mn-cs"/>
                        </a:defRPr>
                      </a:lvl2pPr>
                      <a:lvl3pPr marL="914400" algn="l" defTabSz="914400" rtl="0" eaLnBrk="1" latinLnBrk="0" hangingPunct="1">
                        <a:defRPr sz="1800" b="1" kern="1200">
                          <a:solidFill>
                            <a:schemeClr val="lt1"/>
                          </a:solidFill>
                          <a:latin typeface="+mn-lt"/>
                          <a:ea typeface="+mn-ea"/>
                          <a:cs typeface="+mn-cs"/>
                        </a:defRPr>
                      </a:lvl3pPr>
                      <a:lvl4pPr marL="1371600" algn="l" defTabSz="914400" rtl="0" eaLnBrk="1" latinLnBrk="0" hangingPunct="1">
                        <a:defRPr sz="1800" b="1" kern="1200">
                          <a:solidFill>
                            <a:schemeClr val="lt1"/>
                          </a:solidFill>
                          <a:latin typeface="+mn-lt"/>
                          <a:ea typeface="+mn-ea"/>
                          <a:cs typeface="+mn-cs"/>
                        </a:defRPr>
                      </a:lvl4pPr>
                      <a:lvl5pPr marL="1828800" algn="l" defTabSz="914400" rtl="0" eaLnBrk="1" latinLnBrk="0" hangingPunct="1">
                        <a:defRPr sz="1800" b="1" kern="1200">
                          <a:solidFill>
                            <a:schemeClr val="lt1"/>
                          </a:solidFill>
                          <a:latin typeface="+mn-lt"/>
                          <a:ea typeface="+mn-ea"/>
                          <a:cs typeface="+mn-cs"/>
                        </a:defRPr>
                      </a:lvl5pPr>
                      <a:lvl6pPr marL="2286000" algn="l" defTabSz="914400" rtl="0" eaLnBrk="1" latinLnBrk="0" hangingPunct="1">
                        <a:defRPr sz="1800" b="1" kern="1200">
                          <a:solidFill>
                            <a:schemeClr val="lt1"/>
                          </a:solidFill>
                          <a:latin typeface="+mn-lt"/>
                          <a:ea typeface="+mn-ea"/>
                          <a:cs typeface="+mn-cs"/>
                        </a:defRPr>
                      </a:lvl6pPr>
                      <a:lvl7pPr marL="2743200" algn="l" defTabSz="914400" rtl="0" eaLnBrk="1" latinLnBrk="0" hangingPunct="1">
                        <a:defRPr sz="1800" b="1" kern="1200">
                          <a:solidFill>
                            <a:schemeClr val="lt1"/>
                          </a:solidFill>
                          <a:latin typeface="+mn-lt"/>
                          <a:ea typeface="+mn-ea"/>
                          <a:cs typeface="+mn-cs"/>
                        </a:defRPr>
                      </a:lvl7pPr>
                      <a:lvl8pPr marL="3200400" algn="l" defTabSz="914400" rtl="0" eaLnBrk="1" latinLnBrk="0" hangingPunct="1">
                        <a:defRPr sz="1800" b="1" kern="1200">
                          <a:solidFill>
                            <a:schemeClr val="lt1"/>
                          </a:solidFill>
                          <a:latin typeface="+mn-lt"/>
                          <a:ea typeface="+mn-ea"/>
                          <a:cs typeface="+mn-cs"/>
                        </a:defRPr>
                      </a:lvl8pPr>
                      <a:lvl9pPr marL="3657600" algn="l" defTabSz="914400" rtl="0" eaLnBrk="1" latinLnBrk="0" hangingPunct="1">
                        <a:defRPr sz="1800" b="1" kern="1200">
                          <a:solidFill>
                            <a:schemeClr val="lt1"/>
                          </a:solidFill>
                          <a:latin typeface="+mn-lt"/>
                          <a:ea typeface="+mn-ea"/>
                          <a:cs typeface="+mn-cs"/>
                        </a:defRPr>
                      </a:lvl9pPr>
                    </a:lstStyle>
                    <a:p>
                      <a:pPr algn="r"/>
                      <a:r>
                        <a:rPr lang="en-US" sz="1800" kern="0">
                          <a:effectLst/>
                        </a:rPr>
                        <a:t>1</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l"/>
                      <a:r>
                        <a:rPr lang="en-US" altLang="zh-CN" sz="1800" kern="0" dirty="0">
                          <a:effectLst/>
                        </a:rPr>
                        <a:t>Reactors in </a:t>
                      </a:r>
                      <a:r>
                        <a:rPr lang="en-US" sz="1800" kern="0" dirty="0">
                          <a:effectLst/>
                        </a:rPr>
                        <a:t>CIAE, China Academy of Engineering Physics (CAEP), etc., </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l"/>
                      <a:r>
                        <a:rPr lang="en-US" sz="1800" kern="0">
                          <a:effectLst/>
                        </a:rPr>
                        <a:t>thermal neutron</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l"/>
                      <a:r>
                        <a:rPr lang="en-US" sz="1800" kern="0">
                          <a:effectLst/>
                        </a:rPr>
                        <a:t>10</a:t>
                      </a:r>
                      <a:r>
                        <a:rPr lang="en-US" sz="1800" kern="0" baseline="30000">
                          <a:effectLst/>
                        </a:rPr>
                        <a:t>14</a:t>
                      </a:r>
                      <a:r>
                        <a:rPr lang="en-US" sz="1800" kern="0">
                          <a:effectLst/>
                        </a:rPr>
                        <a:t> n/cm</a:t>
                      </a:r>
                      <a:r>
                        <a:rPr lang="en-US" sz="1800" kern="0" baseline="30000">
                          <a:effectLst/>
                        </a:rPr>
                        <a:t>2</a:t>
                      </a:r>
                      <a:r>
                        <a:rPr lang="en-US" sz="1800" kern="0">
                          <a:effectLst/>
                        </a:rPr>
                        <a:t>/s</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504056">
                <a:tc>
                  <a:txBody>
                    <a:bodyPr/>
                    <a:lstStyle>
                      <a:defPPr>
                        <a:defRPr lang="en-US" b="1">
                          <a:solidFill>
                            <a:schemeClr val="lt1"/>
                          </a:solidFill>
                        </a:defRPr>
                      </a:defPPr>
                      <a:lvl1pPr marL="0" algn="l" defTabSz="914400" rtl="0" eaLnBrk="1" latinLnBrk="0" hangingPunct="1">
                        <a:defRPr sz="1800" b="1" kern="1200">
                          <a:solidFill>
                            <a:schemeClr val="lt1"/>
                          </a:solidFill>
                          <a:latin typeface="+mn-lt"/>
                          <a:ea typeface="+mn-ea"/>
                          <a:cs typeface="+mn-cs"/>
                        </a:defRPr>
                      </a:lvl1pPr>
                      <a:lvl2pPr marL="457200" algn="l" defTabSz="914400" rtl="0" eaLnBrk="1" latinLnBrk="0" hangingPunct="1">
                        <a:defRPr sz="1800" b="1" kern="1200">
                          <a:solidFill>
                            <a:schemeClr val="lt1"/>
                          </a:solidFill>
                          <a:latin typeface="+mn-lt"/>
                          <a:ea typeface="+mn-ea"/>
                          <a:cs typeface="+mn-cs"/>
                        </a:defRPr>
                      </a:lvl2pPr>
                      <a:lvl3pPr marL="914400" algn="l" defTabSz="914400" rtl="0" eaLnBrk="1" latinLnBrk="0" hangingPunct="1">
                        <a:defRPr sz="1800" b="1" kern="1200">
                          <a:solidFill>
                            <a:schemeClr val="lt1"/>
                          </a:solidFill>
                          <a:latin typeface="+mn-lt"/>
                          <a:ea typeface="+mn-ea"/>
                          <a:cs typeface="+mn-cs"/>
                        </a:defRPr>
                      </a:lvl3pPr>
                      <a:lvl4pPr marL="1371600" algn="l" defTabSz="914400" rtl="0" eaLnBrk="1" latinLnBrk="0" hangingPunct="1">
                        <a:defRPr sz="1800" b="1" kern="1200">
                          <a:solidFill>
                            <a:schemeClr val="lt1"/>
                          </a:solidFill>
                          <a:latin typeface="+mn-lt"/>
                          <a:ea typeface="+mn-ea"/>
                          <a:cs typeface="+mn-cs"/>
                        </a:defRPr>
                      </a:lvl4pPr>
                      <a:lvl5pPr marL="1828800" algn="l" defTabSz="914400" rtl="0" eaLnBrk="1" latinLnBrk="0" hangingPunct="1">
                        <a:defRPr sz="1800" b="1" kern="1200">
                          <a:solidFill>
                            <a:schemeClr val="lt1"/>
                          </a:solidFill>
                          <a:latin typeface="+mn-lt"/>
                          <a:ea typeface="+mn-ea"/>
                          <a:cs typeface="+mn-cs"/>
                        </a:defRPr>
                      </a:lvl5pPr>
                      <a:lvl6pPr marL="2286000" algn="l" defTabSz="914400" rtl="0" eaLnBrk="1" latinLnBrk="0" hangingPunct="1">
                        <a:defRPr sz="1800" b="1" kern="1200">
                          <a:solidFill>
                            <a:schemeClr val="lt1"/>
                          </a:solidFill>
                          <a:latin typeface="+mn-lt"/>
                          <a:ea typeface="+mn-ea"/>
                          <a:cs typeface="+mn-cs"/>
                        </a:defRPr>
                      </a:lvl6pPr>
                      <a:lvl7pPr marL="2743200" algn="l" defTabSz="914400" rtl="0" eaLnBrk="1" latinLnBrk="0" hangingPunct="1">
                        <a:defRPr sz="1800" b="1" kern="1200">
                          <a:solidFill>
                            <a:schemeClr val="lt1"/>
                          </a:solidFill>
                          <a:latin typeface="+mn-lt"/>
                          <a:ea typeface="+mn-ea"/>
                          <a:cs typeface="+mn-cs"/>
                        </a:defRPr>
                      </a:lvl7pPr>
                      <a:lvl8pPr marL="3200400" algn="l" defTabSz="914400" rtl="0" eaLnBrk="1" latinLnBrk="0" hangingPunct="1">
                        <a:defRPr sz="1800" b="1" kern="1200">
                          <a:solidFill>
                            <a:schemeClr val="lt1"/>
                          </a:solidFill>
                          <a:latin typeface="+mn-lt"/>
                          <a:ea typeface="+mn-ea"/>
                          <a:cs typeface="+mn-cs"/>
                        </a:defRPr>
                      </a:lvl8pPr>
                      <a:lvl9pPr marL="3657600" algn="l" defTabSz="914400" rtl="0" eaLnBrk="1" latinLnBrk="0" hangingPunct="1">
                        <a:defRPr sz="1800" b="1" kern="1200">
                          <a:solidFill>
                            <a:schemeClr val="lt1"/>
                          </a:solidFill>
                          <a:latin typeface="+mn-lt"/>
                          <a:ea typeface="+mn-ea"/>
                          <a:cs typeface="+mn-cs"/>
                        </a:defRPr>
                      </a:lvl9pPr>
                    </a:lstStyle>
                    <a:p>
                      <a:pPr algn="r"/>
                      <a:r>
                        <a:rPr lang="en-US" sz="1800" kern="0">
                          <a:effectLst/>
                        </a:rPr>
                        <a:t>2</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l"/>
                      <a:r>
                        <a:rPr lang="en-US" sz="1800" kern="0" dirty="0">
                          <a:effectLst/>
                        </a:rPr>
                        <a:t>CIAE, HI-13 tandem accelerator</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l"/>
                      <a:r>
                        <a:rPr lang="en-US" sz="1800" kern="0">
                          <a:effectLst/>
                        </a:rPr>
                        <a:t>4 to 42 MeV</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l"/>
                      <a:r>
                        <a:rPr lang="en-US" sz="1800" kern="0">
                          <a:effectLst/>
                        </a:rPr>
                        <a:t>10</a:t>
                      </a:r>
                      <a:r>
                        <a:rPr lang="en-US" sz="1800" kern="0" baseline="30000">
                          <a:effectLst/>
                        </a:rPr>
                        <a:t>6</a:t>
                      </a:r>
                      <a:r>
                        <a:rPr lang="en-US" sz="1800" kern="0">
                          <a:effectLst/>
                        </a:rPr>
                        <a:t>-10</a:t>
                      </a:r>
                      <a:r>
                        <a:rPr lang="en-US" sz="1800" kern="0" baseline="30000">
                          <a:effectLst/>
                        </a:rPr>
                        <a:t>8</a:t>
                      </a:r>
                      <a:r>
                        <a:rPr lang="en-US" sz="1800" kern="0">
                          <a:effectLst/>
                        </a:rPr>
                        <a:t> n/sr/s</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576064">
                <a:tc>
                  <a:txBody>
                    <a:bodyPr/>
                    <a:lstStyle>
                      <a:defPPr>
                        <a:defRPr lang="en-US" b="1">
                          <a:solidFill>
                            <a:schemeClr val="lt1"/>
                          </a:solidFill>
                        </a:defRPr>
                      </a:defPPr>
                      <a:lvl1pPr marL="0" algn="l" defTabSz="914400" rtl="0" eaLnBrk="1" latinLnBrk="0" hangingPunct="1">
                        <a:defRPr sz="1800" b="1" kern="1200">
                          <a:solidFill>
                            <a:schemeClr val="lt1"/>
                          </a:solidFill>
                          <a:latin typeface="+mn-lt"/>
                          <a:ea typeface="+mn-ea"/>
                          <a:cs typeface="+mn-cs"/>
                        </a:defRPr>
                      </a:lvl1pPr>
                      <a:lvl2pPr marL="457200" algn="l" defTabSz="914400" rtl="0" eaLnBrk="1" latinLnBrk="0" hangingPunct="1">
                        <a:defRPr sz="1800" b="1" kern="1200">
                          <a:solidFill>
                            <a:schemeClr val="lt1"/>
                          </a:solidFill>
                          <a:latin typeface="+mn-lt"/>
                          <a:ea typeface="+mn-ea"/>
                          <a:cs typeface="+mn-cs"/>
                        </a:defRPr>
                      </a:lvl2pPr>
                      <a:lvl3pPr marL="914400" algn="l" defTabSz="914400" rtl="0" eaLnBrk="1" latinLnBrk="0" hangingPunct="1">
                        <a:defRPr sz="1800" b="1" kern="1200">
                          <a:solidFill>
                            <a:schemeClr val="lt1"/>
                          </a:solidFill>
                          <a:latin typeface="+mn-lt"/>
                          <a:ea typeface="+mn-ea"/>
                          <a:cs typeface="+mn-cs"/>
                        </a:defRPr>
                      </a:lvl3pPr>
                      <a:lvl4pPr marL="1371600" algn="l" defTabSz="914400" rtl="0" eaLnBrk="1" latinLnBrk="0" hangingPunct="1">
                        <a:defRPr sz="1800" b="1" kern="1200">
                          <a:solidFill>
                            <a:schemeClr val="lt1"/>
                          </a:solidFill>
                          <a:latin typeface="+mn-lt"/>
                          <a:ea typeface="+mn-ea"/>
                          <a:cs typeface="+mn-cs"/>
                        </a:defRPr>
                      </a:lvl4pPr>
                      <a:lvl5pPr marL="1828800" algn="l" defTabSz="914400" rtl="0" eaLnBrk="1" latinLnBrk="0" hangingPunct="1">
                        <a:defRPr sz="1800" b="1" kern="1200">
                          <a:solidFill>
                            <a:schemeClr val="lt1"/>
                          </a:solidFill>
                          <a:latin typeface="+mn-lt"/>
                          <a:ea typeface="+mn-ea"/>
                          <a:cs typeface="+mn-cs"/>
                        </a:defRPr>
                      </a:lvl5pPr>
                      <a:lvl6pPr marL="2286000" algn="l" defTabSz="914400" rtl="0" eaLnBrk="1" latinLnBrk="0" hangingPunct="1">
                        <a:defRPr sz="1800" b="1" kern="1200">
                          <a:solidFill>
                            <a:schemeClr val="lt1"/>
                          </a:solidFill>
                          <a:latin typeface="+mn-lt"/>
                          <a:ea typeface="+mn-ea"/>
                          <a:cs typeface="+mn-cs"/>
                        </a:defRPr>
                      </a:lvl6pPr>
                      <a:lvl7pPr marL="2743200" algn="l" defTabSz="914400" rtl="0" eaLnBrk="1" latinLnBrk="0" hangingPunct="1">
                        <a:defRPr sz="1800" b="1" kern="1200">
                          <a:solidFill>
                            <a:schemeClr val="lt1"/>
                          </a:solidFill>
                          <a:latin typeface="+mn-lt"/>
                          <a:ea typeface="+mn-ea"/>
                          <a:cs typeface="+mn-cs"/>
                        </a:defRPr>
                      </a:lvl7pPr>
                      <a:lvl8pPr marL="3200400" algn="l" defTabSz="914400" rtl="0" eaLnBrk="1" latinLnBrk="0" hangingPunct="1">
                        <a:defRPr sz="1800" b="1" kern="1200">
                          <a:solidFill>
                            <a:schemeClr val="lt1"/>
                          </a:solidFill>
                          <a:latin typeface="+mn-lt"/>
                          <a:ea typeface="+mn-ea"/>
                          <a:cs typeface="+mn-cs"/>
                        </a:defRPr>
                      </a:lvl8pPr>
                      <a:lvl9pPr marL="3657600" algn="l" defTabSz="914400" rtl="0" eaLnBrk="1" latinLnBrk="0" hangingPunct="1">
                        <a:defRPr sz="1800" b="1" kern="1200">
                          <a:solidFill>
                            <a:schemeClr val="lt1"/>
                          </a:solidFill>
                          <a:latin typeface="+mn-lt"/>
                          <a:ea typeface="+mn-ea"/>
                          <a:cs typeface="+mn-cs"/>
                        </a:defRPr>
                      </a:lvl9pPr>
                    </a:lstStyle>
                    <a:p>
                      <a:pPr algn="r"/>
                      <a:r>
                        <a:rPr lang="en-US" sz="1800" kern="0">
                          <a:effectLst/>
                        </a:rPr>
                        <a:t>3</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l"/>
                      <a:r>
                        <a:rPr lang="en-US" sz="1800" kern="0" dirty="0">
                          <a:effectLst/>
                        </a:rPr>
                        <a:t>CIAE, 2x1.7MV small tandem</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l"/>
                      <a:r>
                        <a:rPr lang="en-US" sz="1800" kern="0">
                          <a:effectLst/>
                        </a:rPr>
                        <a:t>0.03 to 6</a:t>
                      </a:r>
                      <a:r>
                        <a:rPr lang="zh-CN" sz="1800" kern="0">
                          <a:effectLst/>
                        </a:rPr>
                        <a:t>， </a:t>
                      </a:r>
                      <a:r>
                        <a:rPr lang="en-US" sz="1800" kern="0">
                          <a:effectLst/>
                        </a:rPr>
                        <a:t>14 to 20 MeV</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l"/>
                      <a:r>
                        <a:rPr lang="en-US" sz="1800" kern="0">
                          <a:effectLst/>
                        </a:rPr>
                        <a:t>10</a:t>
                      </a:r>
                      <a:r>
                        <a:rPr lang="en-US" sz="1800" kern="0" baseline="30000">
                          <a:effectLst/>
                        </a:rPr>
                        <a:t>8</a:t>
                      </a:r>
                      <a:r>
                        <a:rPr lang="en-US" sz="1800" kern="0">
                          <a:effectLst/>
                        </a:rPr>
                        <a:t>-10</a:t>
                      </a:r>
                      <a:r>
                        <a:rPr lang="en-US" sz="1800" kern="0" baseline="30000">
                          <a:effectLst/>
                        </a:rPr>
                        <a:t>9</a:t>
                      </a:r>
                      <a:r>
                        <a:rPr lang="en-US" sz="1800" kern="0">
                          <a:effectLst/>
                        </a:rPr>
                        <a:t>/n/sr/s</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576064">
                <a:tc>
                  <a:txBody>
                    <a:bodyPr/>
                    <a:lstStyle>
                      <a:defPPr>
                        <a:defRPr lang="en-US" b="1">
                          <a:solidFill>
                            <a:schemeClr val="lt1"/>
                          </a:solidFill>
                        </a:defRPr>
                      </a:defPPr>
                      <a:lvl1pPr marL="0" algn="l" defTabSz="914400" rtl="0" eaLnBrk="1" latinLnBrk="0" hangingPunct="1">
                        <a:defRPr sz="1800" b="1" kern="1200">
                          <a:solidFill>
                            <a:schemeClr val="lt1"/>
                          </a:solidFill>
                          <a:latin typeface="+mn-lt"/>
                          <a:ea typeface="+mn-ea"/>
                          <a:cs typeface="+mn-cs"/>
                        </a:defRPr>
                      </a:lvl1pPr>
                      <a:lvl2pPr marL="457200" algn="l" defTabSz="914400" rtl="0" eaLnBrk="1" latinLnBrk="0" hangingPunct="1">
                        <a:defRPr sz="1800" b="1" kern="1200">
                          <a:solidFill>
                            <a:schemeClr val="lt1"/>
                          </a:solidFill>
                          <a:latin typeface="+mn-lt"/>
                          <a:ea typeface="+mn-ea"/>
                          <a:cs typeface="+mn-cs"/>
                        </a:defRPr>
                      </a:lvl2pPr>
                      <a:lvl3pPr marL="914400" algn="l" defTabSz="914400" rtl="0" eaLnBrk="1" latinLnBrk="0" hangingPunct="1">
                        <a:defRPr sz="1800" b="1" kern="1200">
                          <a:solidFill>
                            <a:schemeClr val="lt1"/>
                          </a:solidFill>
                          <a:latin typeface="+mn-lt"/>
                          <a:ea typeface="+mn-ea"/>
                          <a:cs typeface="+mn-cs"/>
                        </a:defRPr>
                      </a:lvl3pPr>
                      <a:lvl4pPr marL="1371600" algn="l" defTabSz="914400" rtl="0" eaLnBrk="1" latinLnBrk="0" hangingPunct="1">
                        <a:defRPr sz="1800" b="1" kern="1200">
                          <a:solidFill>
                            <a:schemeClr val="lt1"/>
                          </a:solidFill>
                          <a:latin typeface="+mn-lt"/>
                          <a:ea typeface="+mn-ea"/>
                          <a:cs typeface="+mn-cs"/>
                        </a:defRPr>
                      </a:lvl4pPr>
                      <a:lvl5pPr marL="1828800" algn="l" defTabSz="914400" rtl="0" eaLnBrk="1" latinLnBrk="0" hangingPunct="1">
                        <a:defRPr sz="1800" b="1" kern="1200">
                          <a:solidFill>
                            <a:schemeClr val="lt1"/>
                          </a:solidFill>
                          <a:latin typeface="+mn-lt"/>
                          <a:ea typeface="+mn-ea"/>
                          <a:cs typeface="+mn-cs"/>
                        </a:defRPr>
                      </a:lvl5pPr>
                      <a:lvl6pPr marL="2286000" algn="l" defTabSz="914400" rtl="0" eaLnBrk="1" latinLnBrk="0" hangingPunct="1">
                        <a:defRPr sz="1800" b="1" kern="1200">
                          <a:solidFill>
                            <a:schemeClr val="lt1"/>
                          </a:solidFill>
                          <a:latin typeface="+mn-lt"/>
                          <a:ea typeface="+mn-ea"/>
                          <a:cs typeface="+mn-cs"/>
                        </a:defRPr>
                      </a:lvl6pPr>
                      <a:lvl7pPr marL="2743200" algn="l" defTabSz="914400" rtl="0" eaLnBrk="1" latinLnBrk="0" hangingPunct="1">
                        <a:defRPr sz="1800" b="1" kern="1200">
                          <a:solidFill>
                            <a:schemeClr val="lt1"/>
                          </a:solidFill>
                          <a:latin typeface="+mn-lt"/>
                          <a:ea typeface="+mn-ea"/>
                          <a:cs typeface="+mn-cs"/>
                        </a:defRPr>
                      </a:lvl7pPr>
                      <a:lvl8pPr marL="3200400" algn="l" defTabSz="914400" rtl="0" eaLnBrk="1" latinLnBrk="0" hangingPunct="1">
                        <a:defRPr sz="1800" b="1" kern="1200">
                          <a:solidFill>
                            <a:schemeClr val="lt1"/>
                          </a:solidFill>
                          <a:latin typeface="+mn-lt"/>
                          <a:ea typeface="+mn-ea"/>
                          <a:cs typeface="+mn-cs"/>
                        </a:defRPr>
                      </a:lvl8pPr>
                      <a:lvl9pPr marL="3657600" algn="l" defTabSz="914400" rtl="0" eaLnBrk="1" latinLnBrk="0" hangingPunct="1">
                        <a:defRPr sz="1800" b="1" kern="1200">
                          <a:solidFill>
                            <a:schemeClr val="lt1"/>
                          </a:solidFill>
                          <a:latin typeface="+mn-lt"/>
                          <a:ea typeface="+mn-ea"/>
                          <a:cs typeface="+mn-cs"/>
                        </a:defRPr>
                      </a:lvl9pPr>
                    </a:lstStyle>
                    <a:p>
                      <a:pPr algn="r"/>
                      <a:r>
                        <a:rPr lang="en-US" sz="1800" kern="0">
                          <a:effectLst/>
                        </a:rPr>
                        <a:t>4</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l"/>
                      <a:r>
                        <a:rPr lang="en-US" sz="1800" kern="0" dirty="0">
                          <a:effectLst/>
                        </a:rPr>
                        <a:t>CIAE, Lanzhou Uni., CAEP, etc., high-pressure multiplier</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l"/>
                      <a:r>
                        <a:rPr lang="en-US" sz="1800" kern="0" dirty="0">
                          <a:effectLst/>
                        </a:rPr>
                        <a:t>2.5, 14 MeV</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l"/>
                      <a:r>
                        <a:rPr lang="en-US" sz="1800" kern="0">
                          <a:effectLst/>
                        </a:rPr>
                        <a:t>10</a:t>
                      </a:r>
                      <a:r>
                        <a:rPr lang="en-US" sz="1800" kern="0" baseline="30000">
                          <a:effectLst/>
                        </a:rPr>
                        <a:t>8</a:t>
                      </a:r>
                      <a:r>
                        <a:rPr lang="zh-CN" sz="1800" kern="0">
                          <a:effectLst/>
                        </a:rPr>
                        <a:t>，</a:t>
                      </a:r>
                      <a:r>
                        <a:rPr lang="en-US" sz="1800" kern="0">
                          <a:effectLst/>
                        </a:rPr>
                        <a:t>10</a:t>
                      </a:r>
                      <a:r>
                        <a:rPr lang="en-US" sz="1800" kern="0" baseline="30000">
                          <a:effectLst/>
                        </a:rPr>
                        <a:t>10</a:t>
                      </a:r>
                      <a:r>
                        <a:rPr lang="en-US" sz="1800" kern="0">
                          <a:effectLst/>
                        </a:rPr>
                        <a:t> n/sr/s</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609600">
                <a:tc>
                  <a:txBody>
                    <a:bodyPr/>
                    <a:lstStyle>
                      <a:defPPr>
                        <a:defRPr lang="en-US" b="1">
                          <a:solidFill>
                            <a:schemeClr val="lt1"/>
                          </a:solidFill>
                        </a:defRPr>
                      </a:defPPr>
                      <a:lvl1pPr marL="0" algn="l" defTabSz="914400" rtl="0" eaLnBrk="1" latinLnBrk="0" hangingPunct="1">
                        <a:defRPr sz="1800" b="1" kern="1200">
                          <a:solidFill>
                            <a:schemeClr val="lt1"/>
                          </a:solidFill>
                          <a:latin typeface="+mn-lt"/>
                          <a:ea typeface="+mn-ea"/>
                          <a:cs typeface="+mn-cs"/>
                        </a:defRPr>
                      </a:lvl1pPr>
                      <a:lvl2pPr marL="457200" algn="l" defTabSz="914400" rtl="0" eaLnBrk="1" latinLnBrk="0" hangingPunct="1">
                        <a:defRPr sz="1800" b="1" kern="1200">
                          <a:solidFill>
                            <a:schemeClr val="lt1"/>
                          </a:solidFill>
                          <a:latin typeface="+mn-lt"/>
                          <a:ea typeface="+mn-ea"/>
                          <a:cs typeface="+mn-cs"/>
                        </a:defRPr>
                      </a:lvl2pPr>
                      <a:lvl3pPr marL="914400" algn="l" defTabSz="914400" rtl="0" eaLnBrk="1" latinLnBrk="0" hangingPunct="1">
                        <a:defRPr sz="1800" b="1" kern="1200">
                          <a:solidFill>
                            <a:schemeClr val="lt1"/>
                          </a:solidFill>
                          <a:latin typeface="+mn-lt"/>
                          <a:ea typeface="+mn-ea"/>
                          <a:cs typeface="+mn-cs"/>
                        </a:defRPr>
                      </a:lvl3pPr>
                      <a:lvl4pPr marL="1371600" algn="l" defTabSz="914400" rtl="0" eaLnBrk="1" latinLnBrk="0" hangingPunct="1">
                        <a:defRPr sz="1800" b="1" kern="1200">
                          <a:solidFill>
                            <a:schemeClr val="lt1"/>
                          </a:solidFill>
                          <a:latin typeface="+mn-lt"/>
                          <a:ea typeface="+mn-ea"/>
                          <a:cs typeface="+mn-cs"/>
                        </a:defRPr>
                      </a:lvl4pPr>
                      <a:lvl5pPr marL="1828800" algn="l" defTabSz="914400" rtl="0" eaLnBrk="1" latinLnBrk="0" hangingPunct="1">
                        <a:defRPr sz="1800" b="1" kern="1200">
                          <a:solidFill>
                            <a:schemeClr val="lt1"/>
                          </a:solidFill>
                          <a:latin typeface="+mn-lt"/>
                          <a:ea typeface="+mn-ea"/>
                          <a:cs typeface="+mn-cs"/>
                        </a:defRPr>
                      </a:lvl5pPr>
                      <a:lvl6pPr marL="2286000" algn="l" defTabSz="914400" rtl="0" eaLnBrk="1" latinLnBrk="0" hangingPunct="1">
                        <a:defRPr sz="1800" b="1" kern="1200">
                          <a:solidFill>
                            <a:schemeClr val="lt1"/>
                          </a:solidFill>
                          <a:latin typeface="+mn-lt"/>
                          <a:ea typeface="+mn-ea"/>
                          <a:cs typeface="+mn-cs"/>
                        </a:defRPr>
                      </a:lvl6pPr>
                      <a:lvl7pPr marL="2743200" algn="l" defTabSz="914400" rtl="0" eaLnBrk="1" latinLnBrk="0" hangingPunct="1">
                        <a:defRPr sz="1800" b="1" kern="1200">
                          <a:solidFill>
                            <a:schemeClr val="lt1"/>
                          </a:solidFill>
                          <a:latin typeface="+mn-lt"/>
                          <a:ea typeface="+mn-ea"/>
                          <a:cs typeface="+mn-cs"/>
                        </a:defRPr>
                      </a:lvl7pPr>
                      <a:lvl8pPr marL="3200400" algn="l" defTabSz="914400" rtl="0" eaLnBrk="1" latinLnBrk="0" hangingPunct="1">
                        <a:defRPr sz="1800" b="1" kern="1200">
                          <a:solidFill>
                            <a:schemeClr val="lt1"/>
                          </a:solidFill>
                          <a:latin typeface="+mn-lt"/>
                          <a:ea typeface="+mn-ea"/>
                          <a:cs typeface="+mn-cs"/>
                        </a:defRPr>
                      </a:lvl8pPr>
                      <a:lvl9pPr marL="3657600" algn="l" defTabSz="914400" rtl="0" eaLnBrk="1" latinLnBrk="0" hangingPunct="1">
                        <a:defRPr sz="1800" b="1" kern="1200">
                          <a:solidFill>
                            <a:schemeClr val="lt1"/>
                          </a:solidFill>
                          <a:latin typeface="+mn-lt"/>
                          <a:ea typeface="+mn-ea"/>
                          <a:cs typeface="+mn-cs"/>
                        </a:defRPr>
                      </a:lvl9pPr>
                    </a:lstStyle>
                    <a:p>
                      <a:pPr algn="r"/>
                      <a:r>
                        <a:rPr lang="en-US" sz="1800" kern="0">
                          <a:effectLst/>
                        </a:rPr>
                        <a:t>5</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l"/>
                      <a:r>
                        <a:rPr lang="en-US" sz="1800" kern="0" dirty="0">
                          <a:effectLst/>
                        </a:rPr>
                        <a:t>Peking Uni., 4.5MV electrostatic accelerator</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l"/>
                      <a:r>
                        <a:rPr lang="en-US" sz="1800" kern="0">
                          <a:effectLst/>
                        </a:rPr>
                        <a:t>0.03-7 MeV</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l"/>
                      <a:r>
                        <a:rPr lang="en-US" sz="1800" kern="0">
                          <a:effectLst/>
                        </a:rPr>
                        <a:t>10</a:t>
                      </a:r>
                      <a:r>
                        <a:rPr lang="en-US" sz="1800" kern="0" baseline="30000">
                          <a:effectLst/>
                        </a:rPr>
                        <a:t>7</a:t>
                      </a:r>
                      <a:r>
                        <a:rPr lang="en-US" sz="1800" kern="0">
                          <a:effectLst/>
                        </a:rPr>
                        <a:t>-10</a:t>
                      </a:r>
                      <a:r>
                        <a:rPr lang="en-US" sz="1800" kern="0" baseline="30000">
                          <a:effectLst/>
                        </a:rPr>
                        <a:t>8</a:t>
                      </a:r>
                      <a:r>
                        <a:rPr lang="en-US" sz="1800" kern="0">
                          <a:effectLst/>
                        </a:rPr>
                        <a:t> n/sr/s</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609600">
                <a:tc>
                  <a:txBody>
                    <a:bodyPr/>
                    <a:lstStyle>
                      <a:defPPr>
                        <a:defRPr lang="en-US" b="1">
                          <a:solidFill>
                            <a:schemeClr val="lt1"/>
                          </a:solidFill>
                        </a:defRPr>
                      </a:defPPr>
                      <a:lvl1pPr marL="0" algn="l" defTabSz="914400" rtl="0" eaLnBrk="1" latinLnBrk="0" hangingPunct="1">
                        <a:defRPr sz="1800" b="1" kern="1200">
                          <a:solidFill>
                            <a:schemeClr val="lt1"/>
                          </a:solidFill>
                          <a:latin typeface="+mn-lt"/>
                          <a:ea typeface="+mn-ea"/>
                          <a:cs typeface="+mn-cs"/>
                        </a:defRPr>
                      </a:lvl1pPr>
                      <a:lvl2pPr marL="457200" algn="l" defTabSz="914400" rtl="0" eaLnBrk="1" latinLnBrk="0" hangingPunct="1">
                        <a:defRPr sz="1800" b="1" kern="1200">
                          <a:solidFill>
                            <a:schemeClr val="lt1"/>
                          </a:solidFill>
                          <a:latin typeface="+mn-lt"/>
                          <a:ea typeface="+mn-ea"/>
                          <a:cs typeface="+mn-cs"/>
                        </a:defRPr>
                      </a:lvl2pPr>
                      <a:lvl3pPr marL="914400" algn="l" defTabSz="914400" rtl="0" eaLnBrk="1" latinLnBrk="0" hangingPunct="1">
                        <a:defRPr sz="1800" b="1" kern="1200">
                          <a:solidFill>
                            <a:schemeClr val="lt1"/>
                          </a:solidFill>
                          <a:latin typeface="+mn-lt"/>
                          <a:ea typeface="+mn-ea"/>
                          <a:cs typeface="+mn-cs"/>
                        </a:defRPr>
                      </a:lvl3pPr>
                      <a:lvl4pPr marL="1371600" algn="l" defTabSz="914400" rtl="0" eaLnBrk="1" latinLnBrk="0" hangingPunct="1">
                        <a:defRPr sz="1800" b="1" kern="1200">
                          <a:solidFill>
                            <a:schemeClr val="lt1"/>
                          </a:solidFill>
                          <a:latin typeface="+mn-lt"/>
                          <a:ea typeface="+mn-ea"/>
                          <a:cs typeface="+mn-cs"/>
                        </a:defRPr>
                      </a:lvl4pPr>
                      <a:lvl5pPr marL="1828800" algn="l" defTabSz="914400" rtl="0" eaLnBrk="1" latinLnBrk="0" hangingPunct="1">
                        <a:defRPr sz="1800" b="1" kern="1200">
                          <a:solidFill>
                            <a:schemeClr val="lt1"/>
                          </a:solidFill>
                          <a:latin typeface="+mn-lt"/>
                          <a:ea typeface="+mn-ea"/>
                          <a:cs typeface="+mn-cs"/>
                        </a:defRPr>
                      </a:lvl5pPr>
                      <a:lvl6pPr marL="2286000" algn="l" defTabSz="914400" rtl="0" eaLnBrk="1" latinLnBrk="0" hangingPunct="1">
                        <a:defRPr sz="1800" b="1" kern="1200">
                          <a:solidFill>
                            <a:schemeClr val="lt1"/>
                          </a:solidFill>
                          <a:latin typeface="+mn-lt"/>
                          <a:ea typeface="+mn-ea"/>
                          <a:cs typeface="+mn-cs"/>
                        </a:defRPr>
                      </a:lvl6pPr>
                      <a:lvl7pPr marL="2743200" algn="l" defTabSz="914400" rtl="0" eaLnBrk="1" latinLnBrk="0" hangingPunct="1">
                        <a:defRPr sz="1800" b="1" kern="1200">
                          <a:solidFill>
                            <a:schemeClr val="lt1"/>
                          </a:solidFill>
                          <a:latin typeface="+mn-lt"/>
                          <a:ea typeface="+mn-ea"/>
                          <a:cs typeface="+mn-cs"/>
                        </a:defRPr>
                      </a:lvl7pPr>
                      <a:lvl8pPr marL="3200400" algn="l" defTabSz="914400" rtl="0" eaLnBrk="1" latinLnBrk="0" hangingPunct="1">
                        <a:defRPr sz="1800" b="1" kern="1200">
                          <a:solidFill>
                            <a:schemeClr val="lt1"/>
                          </a:solidFill>
                          <a:latin typeface="+mn-lt"/>
                          <a:ea typeface="+mn-ea"/>
                          <a:cs typeface="+mn-cs"/>
                        </a:defRPr>
                      </a:lvl8pPr>
                      <a:lvl9pPr marL="3657600" algn="l" defTabSz="914400" rtl="0" eaLnBrk="1" latinLnBrk="0" hangingPunct="1">
                        <a:defRPr sz="1800" b="1" kern="1200">
                          <a:solidFill>
                            <a:schemeClr val="lt1"/>
                          </a:solidFill>
                          <a:latin typeface="+mn-lt"/>
                          <a:ea typeface="+mn-ea"/>
                          <a:cs typeface="+mn-cs"/>
                        </a:defRPr>
                      </a:lvl9pPr>
                    </a:lstStyle>
                    <a:p>
                      <a:pPr algn="r"/>
                      <a:r>
                        <a:rPr lang="en-US" sz="1800" kern="0">
                          <a:effectLst/>
                        </a:rPr>
                        <a:t>6</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l"/>
                      <a:r>
                        <a:rPr lang="en-US" sz="1800" kern="0" dirty="0">
                          <a:effectLst/>
                        </a:rPr>
                        <a:t>Sichuan Uni., 2x3MV Tandem Accelerator</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l"/>
                      <a:r>
                        <a:rPr lang="en-US" sz="1800" kern="0">
                          <a:effectLst/>
                        </a:rPr>
                        <a:t>0.03 to 9, 15 to 22 MeV</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l"/>
                      <a:r>
                        <a:rPr lang="en-US" sz="1800" kern="0">
                          <a:effectLst/>
                        </a:rPr>
                        <a:t>10</a:t>
                      </a:r>
                      <a:r>
                        <a:rPr lang="en-US" sz="1800" kern="0" baseline="30000">
                          <a:effectLst/>
                        </a:rPr>
                        <a:t>8</a:t>
                      </a:r>
                      <a:r>
                        <a:rPr lang="en-US" sz="1800" kern="0">
                          <a:effectLst/>
                        </a:rPr>
                        <a:t>-10</a:t>
                      </a:r>
                      <a:r>
                        <a:rPr lang="en-US" sz="1800" kern="0" baseline="30000">
                          <a:effectLst/>
                        </a:rPr>
                        <a:t>9</a:t>
                      </a:r>
                      <a:r>
                        <a:rPr lang="en-US" sz="1800" kern="0">
                          <a:effectLst/>
                        </a:rPr>
                        <a:t>n/sr/s</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609600">
                <a:tc>
                  <a:txBody>
                    <a:bodyPr/>
                    <a:lstStyle>
                      <a:defPPr>
                        <a:defRPr lang="en-US" b="1">
                          <a:solidFill>
                            <a:schemeClr val="lt1"/>
                          </a:solidFill>
                        </a:defRPr>
                      </a:defPPr>
                      <a:lvl1pPr marL="0" algn="l" defTabSz="914400" rtl="0" eaLnBrk="1" latinLnBrk="0" hangingPunct="1">
                        <a:defRPr sz="1800" b="1" kern="1200">
                          <a:solidFill>
                            <a:schemeClr val="lt1"/>
                          </a:solidFill>
                          <a:latin typeface="+mn-lt"/>
                          <a:ea typeface="+mn-ea"/>
                          <a:cs typeface="+mn-cs"/>
                        </a:defRPr>
                      </a:lvl1pPr>
                      <a:lvl2pPr marL="457200" algn="l" defTabSz="914400" rtl="0" eaLnBrk="1" latinLnBrk="0" hangingPunct="1">
                        <a:defRPr sz="1800" b="1" kern="1200">
                          <a:solidFill>
                            <a:schemeClr val="lt1"/>
                          </a:solidFill>
                          <a:latin typeface="+mn-lt"/>
                          <a:ea typeface="+mn-ea"/>
                          <a:cs typeface="+mn-cs"/>
                        </a:defRPr>
                      </a:lvl2pPr>
                      <a:lvl3pPr marL="914400" algn="l" defTabSz="914400" rtl="0" eaLnBrk="1" latinLnBrk="0" hangingPunct="1">
                        <a:defRPr sz="1800" b="1" kern="1200">
                          <a:solidFill>
                            <a:schemeClr val="lt1"/>
                          </a:solidFill>
                          <a:latin typeface="+mn-lt"/>
                          <a:ea typeface="+mn-ea"/>
                          <a:cs typeface="+mn-cs"/>
                        </a:defRPr>
                      </a:lvl3pPr>
                      <a:lvl4pPr marL="1371600" algn="l" defTabSz="914400" rtl="0" eaLnBrk="1" latinLnBrk="0" hangingPunct="1">
                        <a:defRPr sz="1800" b="1" kern="1200">
                          <a:solidFill>
                            <a:schemeClr val="lt1"/>
                          </a:solidFill>
                          <a:latin typeface="+mn-lt"/>
                          <a:ea typeface="+mn-ea"/>
                          <a:cs typeface="+mn-cs"/>
                        </a:defRPr>
                      </a:lvl4pPr>
                      <a:lvl5pPr marL="1828800" algn="l" defTabSz="914400" rtl="0" eaLnBrk="1" latinLnBrk="0" hangingPunct="1">
                        <a:defRPr sz="1800" b="1" kern="1200">
                          <a:solidFill>
                            <a:schemeClr val="lt1"/>
                          </a:solidFill>
                          <a:latin typeface="+mn-lt"/>
                          <a:ea typeface="+mn-ea"/>
                          <a:cs typeface="+mn-cs"/>
                        </a:defRPr>
                      </a:lvl5pPr>
                      <a:lvl6pPr marL="2286000" algn="l" defTabSz="914400" rtl="0" eaLnBrk="1" latinLnBrk="0" hangingPunct="1">
                        <a:defRPr sz="1800" b="1" kern="1200">
                          <a:solidFill>
                            <a:schemeClr val="lt1"/>
                          </a:solidFill>
                          <a:latin typeface="+mn-lt"/>
                          <a:ea typeface="+mn-ea"/>
                          <a:cs typeface="+mn-cs"/>
                        </a:defRPr>
                      </a:lvl6pPr>
                      <a:lvl7pPr marL="2743200" algn="l" defTabSz="914400" rtl="0" eaLnBrk="1" latinLnBrk="0" hangingPunct="1">
                        <a:defRPr sz="1800" b="1" kern="1200">
                          <a:solidFill>
                            <a:schemeClr val="lt1"/>
                          </a:solidFill>
                          <a:latin typeface="+mn-lt"/>
                          <a:ea typeface="+mn-ea"/>
                          <a:cs typeface="+mn-cs"/>
                        </a:defRPr>
                      </a:lvl7pPr>
                      <a:lvl8pPr marL="3200400" algn="l" defTabSz="914400" rtl="0" eaLnBrk="1" latinLnBrk="0" hangingPunct="1">
                        <a:defRPr sz="1800" b="1" kern="1200">
                          <a:solidFill>
                            <a:schemeClr val="lt1"/>
                          </a:solidFill>
                          <a:latin typeface="+mn-lt"/>
                          <a:ea typeface="+mn-ea"/>
                          <a:cs typeface="+mn-cs"/>
                        </a:defRPr>
                      </a:lvl8pPr>
                      <a:lvl9pPr marL="3657600" algn="l" defTabSz="914400" rtl="0" eaLnBrk="1" latinLnBrk="0" hangingPunct="1">
                        <a:defRPr sz="1800" b="1" kern="1200">
                          <a:solidFill>
                            <a:schemeClr val="lt1"/>
                          </a:solidFill>
                          <a:latin typeface="+mn-lt"/>
                          <a:ea typeface="+mn-ea"/>
                          <a:cs typeface="+mn-cs"/>
                        </a:defRPr>
                      </a:lvl9pPr>
                    </a:lstStyle>
                    <a:p>
                      <a:pPr algn="r"/>
                      <a:r>
                        <a:rPr lang="en-US" sz="1800" kern="0">
                          <a:effectLst/>
                        </a:rPr>
                        <a:t>7</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l"/>
                      <a:r>
                        <a:rPr lang="en-US" sz="1800" kern="0" dirty="0">
                          <a:effectLst/>
                        </a:rPr>
                        <a:t>Shanghai Ins. of Applied Physics, CAS, TMSR-PNS</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l"/>
                      <a:r>
                        <a:rPr lang="en-US" sz="1800" kern="0">
                          <a:effectLst/>
                        </a:rPr>
                        <a:t>Thermal - keV</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l"/>
                      <a:r>
                        <a:rPr lang="en-US" sz="1800" kern="0">
                          <a:effectLst/>
                        </a:rPr>
                        <a:t>10</a:t>
                      </a:r>
                      <a:r>
                        <a:rPr lang="en-US" sz="1800" kern="0" baseline="30000">
                          <a:effectLst/>
                        </a:rPr>
                        <a:t>4</a:t>
                      </a:r>
                      <a:r>
                        <a:rPr lang="en-US" sz="1800" kern="0">
                          <a:effectLst/>
                        </a:rPr>
                        <a:t>n/cm</a:t>
                      </a:r>
                      <a:r>
                        <a:rPr lang="en-US" sz="1800" kern="0" baseline="30000">
                          <a:effectLst/>
                        </a:rPr>
                        <a:t>2</a:t>
                      </a:r>
                      <a:r>
                        <a:rPr lang="en-US" sz="1800" kern="0">
                          <a:effectLst/>
                        </a:rPr>
                        <a:t>/s</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609600">
                <a:tc>
                  <a:txBody>
                    <a:bodyPr/>
                    <a:lstStyle>
                      <a:defPPr>
                        <a:defRPr lang="en-US" b="1">
                          <a:solidFill>
                            <a:schemeClr val="lt1"/>
                          </a:solidFill>
                        </a:defRPr>
                      </a:defPPr>
                      <a:lvl1pPr marL="0" algn="l" defTabSz="914400" rtl="0" eaLnBrk="1" latinLnBrk="0" hangingPunct="1">
                        <a:defRPr sz="1800" b="1" kern="1200">
                          <a:solidFill>
                            <a:schemeClr val="lt1"/>
                          </a:solidFill>
                          <a:latin typeface="+mn-lt"/>
                          <a:ea typeface="+mn-ea"/>
                          <a:cs typeface="+mn-cs"/>
                        </a:defRPr>
                      </a:lvl1pPr>
                      <a:lvl2pPr marL="457200" algn="l" defTabSz="914400" rtl="0" eaLnBrk="1" latinLnBrk="0" hangingPunct="1">
                        <a:defRPr sz="1800" b="1" kern="1200">
                          <a:solidFill>
                            <a:schemeClr val="lt1"/>
                          </a:solidFill>
                          <a:latin typeface="+mn-lt"/>
                          <a:ea typeface="+mn-ea"/>
                          <a:cs typeface="+mn-cs"/>
                        </a:defRPr>
                      </a:lvl2pPr>
                      <a:lvl3pPr marL="914400" algn="l" defTabSz="914400" rtl="0" eaLnBrk="1" latinLnBrk="0" hangingPunct="1">
                        <a:defRPr sz="1800" b="1" kern="1200">
                          <a:solidFill>
                            <a:schemeClr val="lt1"/>
                          </a:solidFill>
                          <a:latin typeface="+mn-lt"/>
                          <a:ea typeface="+mn-ea"/>
                          <a:cs typeface="+mn-cs"/>
                        </a:defRPr>
                      </a:lvl3pPr>
                      <a:lvl4pPr marL="1371600" algn="l" defTabSz="914400" rtl="0" eaLnBrk="1" latinLnBrk="0" hangingPunct="1">
                        <a:defRPr sz="1800" b="1" kern="1200">
                          <a:solidFill>
                            <a:schemeClr val="lt1"/>
                          </a:solidFill>
                          <a:latin typeface="+mn-lt"/>
                          <a:ea typeface="+mn-ea"/>
                          <a:cs typeface="+mn-cs"/>
                        </a:defRPr>
                      </a:lvl4pPr>
                      <a:lvl5pPr marL="1828800" algn="l" defTabSz="914400" rtl="0" eaLnBrk="1" latinLnBrk="0" hangingPunct="1">
                        <a:defRPr sz="1800" b="1" kern="1200">
                          <a:solidFill>
                            <a:schemeClr val="lt1"/>
                          </a:solidFill>
                          <a:latin typeface="+mn-lt"/>
                          <a:ea typeface="+mn-ea"/>
                          <a:cs typeface="+mn-cs"/>
                        </a:defRPr>
                      </a:lvl5pPr>
                      <a:lvl6pPr marL="2286000" algn="l" defTabSz="914400" rtl="0" eaLnBrk="1" latinLnBrk="0" hangingPunct="1">
                        <a:defRPr sz="1800" b="1" kern="1200">
                          <a:solidFill>
                            <a:schemeClr val="lt1"/>
                          </a:solidFill>
                          <a:latin typeface="+mn-lt"/>
                          <a:ea typeface="+mn-ea"/>
                          <a:cs typeface="+mn-cs"/>
                        </a:defRPr>
                      </a:lvl6pPr>
                      <a:lvl7pPr marL="2743200" algn="l" defTabSz="914400" rtl="0" eaLnBrk="1" latinLnBrk="0" hangingPunct="1">
                        <a:defRPr sz="1800" b="1" kern="1200">
                          <a:solidFill>
                            <a:schemeClr val="lt1"/>
                          </a:solidFill>
                          <a:latin typeface="+mn-lt"/>
                          <a:ea typeface="+mn-ea"/>
                          <a:cs typeface="+mn-cs"/>
                        </a:defRPr>
                      </a:lvl7pPr>
                      <a:lvl8pPr marL="3200400" algn="l" defTabSz="914400" rtl="0" eaLnBrk="1" latinLnBrk="0" hangingPunct="1">
                        <a:defRPr sz="1800" b="1" kern="1200">
                          <a:solidFill>
                            <a:schemeClr val="lt1"/>
                          </a:solidFill>
                          <a:latin typeface="+mn-lt"/>
                          <a:ea typeface="+mn-ea"/>
                          <a:cs typeface="+mn-cs"/>
                        </a:defRPr>
                      </a:lvl8pPr>
                      <a:lvl9pPr marL="3657600" algn="l" defTabSz="914400" rtl="0" eaLnBrk="1" latinLnBrk="0" hangingPunct="1">
                        <a:defRPr sz="1800" b="1" kern="1200">
                          <a:solidFill>
                            <a:schemeClr val="lt1"/>
                          </a:solidFill>
                          <a:latin typeface="+mn-lt"/>
                          <a:ea typeface="+mn-ea"/>
                          <a:cs typeface="+mn-cs"/>
                        </a:defRPr>
                      </a:lvl9pPr>
                    </a:lstStyle>
                    <a:p>
                      <a:pPr algn="r"/>
                      <a:r>
                        <a:rPr lang="en-US" sz="1800" kern="0" dirty="0">
                          <a:effectLst/>
                        </a:rPr>
                        <a:t>8</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l"/>
                      <a:r>
                        <a:rPr lang="en-US" sz="1800" kern="0" dirty="0">
                          <a:effectLst/>
                        </a:rPr>
                        <a:t>Ins. of High Energy Physics, CAS, CSNS Back-n</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l"/>
                      <a:r>
                        <a:rPr lang="en-US" sz="1800" kern="0" dirty="0">
                          <a:effectLst/>
                        </a:rPr>
                        <a:t>Thermal- 300MeV</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l"/>
                      <a:r>
                        <a:rPr lang="en-US" sz="1800" kern="0" dirty="0">
                          <a:effectLst/>
                        </a:rPr>
                        <a:t>10</a:t>
                      </a:r>
                      <a:r>
                        <a:rPr lang="en-US" sz="1800" kern="0" baseline="30000" dirty="0">
                          <a:effectLst/>
                        </a:rPr>
                        <a:t>7</a:t>
                      </a:r>
                      <a:r>
                        <a:rPr lang="en-US" sz="1800" kern="0" dirty="0">
                          <a:effectLst/>
                        </a:rPr>
                        <a:t>n/cm</a:t>
                      </a:r>
                      <a:r>
                        <a:rPr lang="en-US" sz="1800" kern="0" baseline="30000" dirty="0">
                          <a:effectLst/>
                        </a:rPr>
                        <a:t>2</a:t>
                      </a:r>
                      <a:r>
                        <a:rPr lang="en-US" sz="1800" kern="0" dirty="0">
                          <a:effectLst/>
                        </a:rPr>
                        <a:t>/s</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bl>
          </a:graphicData>
        </a:graphic>
      </p:graphicFrame>
      <p:sp>
        <p:nvSpPr>
          <p:cNvPr id="4" name="灯片编号占位符 3">
            <a:extLst>
              <a:ext uri="{FF2B5EF4-FFF2-40B4-BE49-F238E27FC236}">
                <a16:creationId xmlns:a16="http://schemas.microsoft.com/office/drawing/2014/main" id="{6C15FA01-3E77-4F18-B017-3DD3FA73A9E0}"/>
              </a:ext>
            </a:extLst>
          </p:cNvPr>
          <p:cNvSpPr>
            <a:spLocks noGrp="1"/>
          </p:cNvSpPr>
          <p:nvPr>
            <p:ph type="sldNum" sz="quarter" idx="4"/>
          </p:nvPr>
        </p:nvSpPr>
        <p:spPr/>
        <p:txBody>
          <a:bodyPr/>
          <a:lstStyle/>
          <a:p>
            <a:r>
              <a:rPr lang="en-US" altLang="zh-CN"/>
              <a:t>PAGE:</a:t>
            </a:r>
            <a:fld id="{B766F36F-8588-44AB-8774-D635D647852B}" type="slidenum">
              <a:rPr lang="zh-CN" altLang="en-US" smtClean="0"/>
              <a:t>7</a:t>
            </a:fld>
            <a:r>
              <a:rPr lang="en-US" altLang="zh-CN"/>
              <a:t>/15</a:t>
            </a:r>
            <a:endParaRPr lang="zh-CN" altLang="en-US" dirty="0"/>
          </a:p>
        </p:txBody>
      </p:sp>
      <p:sp>
        <p:nvSpPr>
          <p:cNvPr id="6" name="TextBox 10">
            <a:extLst>
              <a:ext uri="{FF2B5EF4-FFF2-40B4-BE49-F238E27FC236}">
                <a16:creationId xmlns:a16="http://schemas.microsoft.com/office/drawing/2014/main" id="{9D4A0C8F-81D5-D43C-1941-592D0241ED6A}"/>
              </a:ext>
            </a:extLst>
          </p:cNvPr>
          <p:cNvSpPr txBox="1"/>
          <p:nvPr/>
        </p:nvSpPr>
        <p:spPr>
          <a:xfrm>
            <a:off x="203160" y="516736"/>
            <a:ext cx="6180872" cy="645160"/>
          </a:xfrm>
          <a:prstGeom prst="rect">
            <a:avLst/>
          </a:prstGeom>
          <a:noFill/>
        </p:spPr>
        <p:txBody>
          <a:bodyPr wrap="square" rtlCol="0">
            <a:spAutoFit/>
          </a:bodyPr>
          <a:lstStyle/>
          <a:p>
            <a:r>
              <a:rPr lang="en-US" altLang="zh-CN" sz="3600" dirty="0">
                <a:solidFill>
                  <a:srgbClr val="002060"/>
                </a:solidFill>
                <a:latin typeface="微软雅黑" panose="020B0503020204020204" pitchFamily="34" charset="-122"/>
                <a:ea typeface="微软雅黑" panose="020B0503020204020204" pitchFamily="34" charset="-122"/>
              </a:rPr>
              <a:t>2.Nuclear Data Resources</a:t>
            </a:r>
          </a:p>
        </p:txBody>
      </p:sp>
      <p:pic>
        <p:nvPicPr>
          <p:cNvPr id="7" name="Picture 4" descr="高压倍加器08_副本">
            <a:extLst>
              <a:ext uri="{FF2B5EF4-FFF2-40B4-BE49-F238E27FC236}">
                <a16:creationId xmlns:a16="http://schemas.microsoft.com/office/drawing/2014/main" id="{262FAC4B-ABB2-F443-E181-16DEF0A4A3D1}"/>
              </a:ext>
            </a:extLst>
          </p:cNvPr>
          <p:cNvPicPr>
            <a:picLocks noChangeAspect="1" noChangeArrowheads="1"/>
          </p:cNvPicPr>
          <p:nvPr/>
        </p:nvPicPr>
        <p:blipFill>
          <a:blip r:embed="rId2"/>
          <a:srcRect/>
          <a:stretch>
            <a:fillRect/>
          </a:stretch>
        </p:blipFill>
        <p:spPr bwMode="auto">
          <a:xfrm>
            <a:off x="9257199" y="685559"/>
            <a:ext cx="2782888" cy="1744663"/>
          </a:xfrm>
          <a:prstGeom prst="rect">
            <a:avLst/>
          </a:prstGeom>
          <a:noFill/>
          <a:ln w="9525">
            <a:noFill/>
            <a:miter lim="800000"/>
            <a:headEnd/>
            <a:tailEnd/>
          </a:ln>
          <a:effectLst>
            <a:outerShdw blurRad="114300" dist="76200" dir="8400000" algn="r" rotWithShape="0">
              <a:prstClr val="black"/>
            </a:outerShdw>
          </a:effectLst>
        </p:spPr>
      </p:pic>
      <p:pic>
        <p:nvPicPr>
          <p:cNvPr id="8" name="图片 4" descr="新堆2.jpg">
            <a:extLst>
              <a:ext uri="{FF2B5EF4-FFF2-40B4-BE49-F238E27FC236}">
                <a16:creationId xmlns:a16="http://schemas.microsoft.com/office/drawing/2014/main" id="{07EE5FA7-92E1-34E0-D9C2-0F6556F25C75}"/>
              </a:ext>
            </a:extLst>
          </p:cNvPr>
          <p:cNvPicPr>
            <a:picLocks noChangeAspect="1"/>
          </p:cNvPicPr>
          <p:nvPr/>
        </p:nvPicPr>
        <p:blipFill>
          <a:blip r:embed="rId3"/>
          <a:srcRect/>
          <a:stretch>
            <a:fillRect/>
          </a:stretch>
        </p:blipFill>
        <p:spPr bwMode="auto">
          <a:xfrm>
            <a:off x="9271487" y="4749768"/>
            <a:ext cx="2782888" cy="1839913"/>
          </a:xfrm>
          <a:prstGeom prst="rect">
            <a:avLst/>
          </a:prstGeom>
          <a:noFill/>
          <a:ln w="9525">
            <a:noFill/>
            <a:miter lim="800000"/>
            <a:headEnd/>
            <a:tailEnd/>
          </a:ln>
          <a:effectLst>
            <a:outerShdw blurRad="114300" dist="76200" dir="8400000" algn="r" rotWithShape="0">
              <a:prstClr val="black"/>
            </a:outerShdw>
          </a:effectLst>
        </p:spPr>
      </p:pic>
      <p:pic>
        <p:nvPicPr>
          <p:cNvPr id="9" name="图片 5">
            <a:extLst>
              <a:ext uri="{FF2B5EF4-FFF2-40B4-BE49-F238E27FC236}">
                <a16:creationId xmlns:a16="http://schemas.microsoft.com/office/drawing/2014/main" id="{1E3B9009-BD6B-4F91-624F-BB2FBB6D634E}"/>
              </a:ext>
            </a:extLst>
          </p:cNvPr>
          <p:cNvPicPr>
            <a:picLocks noChangeAspect="1"/>
          </p:cNvPicPr>
          <p:nvPr/>
        </p:nvPicPr>
        <p:blipFill>
          <a:blip r:embed="rId4"/>
          <a:srcRect/>
          <a:stretch>
            <a:fillRect/>
          </a:stretch>
        </p:blipFill>
        <p:spPr bwMode="auto">
          <a:xfrm>
            <a:off x="9271487" y="2612784"/>
            <a:ext cx="2768600" cy="2078038"/>
          </a:xfrm>
          <a:prstGeom prst="rect">
            <a:avLst/>
          </a:prstGeom>
          <a:noFill/>
          <a:ln w="9525">
            <a:noFill/>
            <a:miter lim="800000"/>
            <a:headEnd/>
            <a:tailEnd/>
          </a:ln>
          <a:effectLst>
            <a:outerShdw blurRad="114300" dist="76200" dir="8400000" algn="r" rotWithShape="0">
              <a:prstClr val="black"/>
            </a:outerShdw>
          </a:effectLst>
        </p:spPr>
      </p:pic>
    </p:spTree>
    <p:extLst>
      <p:ext uri="{BB962C8B-B14F-4D97-AF65-F5344CB8AC3E}">
        <p14:creationId xmlns:p14="http://schemas.microsoft.com/office/powerpoint/2010/main" val="2289038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endParaRPr lang="zh-CN" altLang="en-US"/>
          </a:p>
        </p:txBody>
      </p:sp>
      <p:sp>
        <p:nvSpPr>
          <p:cNvPr id="4" name="灯片编号占位符 3"/>
          <p:cNvSpPr>
            <a:spLocks noGrp="1"/>
          </p:cNvSpPr>
          <p:nvPr>
            <p:ph type="sldNum" sz="quarter" idx="4"/>
          </p:nvPr>
        </p:nvSpPr>
        <p:spPr/>
        <p:txBody>
          <a:bodyPr/>
          <a:lstStyle/>
          <a:p>
            <a:r>
              <a:rPr lang="en-US" altLang="zh-CN"/>
              <a:t>PAGE:</a:t>
            </a:r>
            <a:fld id="{B766F36F-8588-44AB-8774-D635D647852B}" type="slidenum">
              <a:rPr lang="zh-CN" altLang="en-US" smtClean="0"/>
              <a:t>8</a:t>
            </a:fld>
            <a:r>
              <a:rPr lang="en-US" altLang="zh-CN"/>
              <a:t>/15</a:t>
            </a:r>
            <a:endParaRPr lang="zh-CN" altLang="en-US" dirty="0"/>
          </a:p>
        </p:txBody>
      </p:sp>
      <p:grpSp>
        <p:nvGrpSpPr>
          <p:cNvPr id="5" name="组合 89"/>
          <p:cNvGrpSpPr/>
          <p:nvPr/>
        </p:nvGrpSpPr>
        <p:grpSpPr bwMode="auto">
          <a:xfrm>
            <a:off x="594395" y="1360152"/>
            <a:ext cx="11003210" cy="4733143"/>
            <a:chOff x="180976" y="1293490"/>
            <a:chExt cx="12011024" cy="5027937"/>
          </a:xfrm>
        </p:grpSpPr>
        <p:grpSp>
          <p:nvGrpSpPr>
            <p:cNvPr id="6" name="组合 50"/>
            <p:cNvGrpSpPr/>
            <p:nvPr/>
          </p:nvGrpSpPr>
          <p:grpSpPr bwMode="auto">
            <a:xfrm>
              <a:off x="2395538" y="1352550"/>
              <a:ext cx="6648450" cy="4892675"/>
              <a:chOff x="576263" y="1847850"/>
              <a:chExt cx="4783137" cy="3763963"/>
            </a:xfrm>
          </p:grpSpPr>
          <p:sp>
            <p:nvSpPr>
              <p:cNvPr id="43" name="Freeform 5"/>
              <p:cNvSpPr/>
              <p:nvPr/>
            </p:nvSpPr>
            <p:spPr bwMode="auto">
              <a:xfrm>
                <a:off x="3730758" y="5393189"/>
                <a:ext cx="261542" cy="218622"/>
              </a:xfrm>
              <a:custGeom>
                <a:avLst/>
                <a:gdLst>
                  <a:gd name="T0" fmla="*/ 48 w 177"/>
                  <a:gd name="T1" fmla="*/ 16 h 161"/>
                  <a:gd name="T2" fmla="*/ 64 w 177"/>
                  <a:gd name="T3" fmla="*/ 16 h 161"/>
                  <a:gd name="T4" fmla="*/ 80 w 177"/>
                  <a:gd name="T5" fmla="*/ 8 h 161"/>
                  <a:gd name="T6" fmla="*/ 96 w 177"/>
                  <a:gd name="T7" fmla="*/ 16 h 161"/>
                  <a:gd name="T8" fmla="*/ 120 w 177"/>
                  <a:gd name="T9" fmla="*/ 0 h 161"/>
                  <a:gd name="T10" fmla="*/ 152 w 177"/>
                  <a:gd name="T11" fmla="*/ 8 h 161"/>
                  <a:gd name="T12" fmla="*/ 168 w 177"/>
                  <a:gd name="T13" fmla="*/ 0 h 161"/>
                  <a:gd name="T14" fmla="*/ 176 w 177"/>
                  <a:gd name="T15" fmla="*/ 32 h 161"/>
                  <a:gd name="T16" fmla="*/ 152 w 177"/>
                  <a:gd name="T17" fmla="*/ 48 h 161"/>
                  <a:gd name="T18" fmla="*/ 144 w 177"/>
                  <a:gd name="T19" fmla="*/ 104 h 161"/>
                  <a:gd name="T20" fmla="*/ 128 w 177"/>
                  <a:gd name="T21" fmla="*/ 120 h 161"/>
                  <a:gd name="T22" fmla="*/ 128 w 177"/>
                  <a:gd name="T23" fmla="*/ 144 h 161"/>
                  <a:gd name="T24" fmla="*/ 104 w 177"/>
                  <a:gd name="T25" fmla="*/ 136 h 161"/>
                  <a:gd name="T26" fmla="*/ 96 w 177"/>
                  <a:gd name="T27" fmla="*/ 144 h 161"/>
                  <a:gd name="T28" fmla="*/ 96 w 177"/>
                  <a:gd name="T29" fmla="*/ 160 h 161"/>
                  <a:gd name="T30" fmla="*/ 80 w 177"/>
                  <a:gd name="T31" fmla="*/ 160 h 161"/>
                  <a:gd name="T32" fmla="*/ 48 w 177"/>
                  <a:gd name="T33" fmla="*/ 144 h 161"/>
                  <a:gd name="T34" fmla="*/ 8 w 177"/>
                  <a:gd name="T35" fmla="*/ 136 h 161"/>
                  <a:gd name="T36" fmla="*/ 0 w 177"/>
                  <a:gd name="T37" fmla="*/ 88 h 161"/>
                  <a:gd name="T38" fmla="*/ 0 w 177"/>
                  <a:gd name="T39" fmla="*/ 64 h 161"/>
                  <a:gd name="T40" fmla="*/ 40 w 177"/>
                  <a:gd name="T41" fmla="*/ 32 h 161"/>
                  <a:gd name="T42" fmla="*/ 48 w 177"/>
                  <a:gd name="T43" fmla="*/ 16 h 161"/>
                  <a:gd name="T44" fmla="*/ 0 w 177"/>
                  <a:gd name="T45" fmla="*/ 0 h 161"/>
                  <a:gd name="T46" fmla="*/ 177 w 177"/>
                  <a:gd name="T47" fmla="*/ 16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T44" t="T45" r="T46" b="T47"/>
                <a:pathLst>
                  <a:path w="177" h="161">
                    <a:moveTo>
                      <a:pt x="48" y="16"/>
                    </a:moveTo>
                    <a:lnTo>
                      <a:pt x="64" y="16"/>
                    </a:lnTo>
                    <a:lnTo>
                      <a:pt x="80" y="8"/>
                    </a:lnTo>
                    <a:lnTo>
                      <a:pt x="96" y="16"/>
                    </a:lnTo>
                    <a:lnTo>
                      <a:pt x="120" y="0"/>
                    </a:lnTo>
                    <a:lnTo>
                      <a:pt x="152" y="8"/>
                    </a:lnTo>
                    <a:lnTo>
                      <a:pt x="168" y="0"/>
                    </a:lnTo>
                    <a:lnTo>
                      <a:pt x="176" y="32"/>
                    </a:lnTo>
                    <a:lnTo>
                      <a:pt x="152" y="48"/>
                    </a:lnTo>
                    <a:lnTo>
                      <a:pt x="144" y="104"/>
                    </a:lnTo>
                    <a:lnTo>
                      <a:pt x="128" y="120"/>
                    </a:lnTo>
                    <a:lnTo>
                      <a:pt x="128" y="144"/>
                    </a:lnTo>
                    <a:lnTo>
                      <a:pt x="104" y="136"/>
                    </a:lnTo>
                    <a:lnTo>
                      <a:pt x="96" y="144"/>
                    </a:lnTo>
                    <a:lnTo>
                      <a:pt x="96" y="160"/>
                    </a:lnTo>
                    <a:lnTo>
                      <a:pt x="80" y="160"/>
                    </a:lnTo>
                    <a:lnTo>
                      <a:pt x="48" y="144"/>
                    </a:lnTo>
                    <a:lnTo>
                      <a:pt x="8" y="136"/>
                    </a:lnTo>
                    <a:lnTo>
                      <a:pt x="0" y="88"/>
                    </a:lnTo>
                    <a:lnTo>
                      <a:pt x="0" y="64"/>
                    </a:lnTo>
                    <a:lnTo>
                      <a:pt x="40" y="32"/>
                    </a:lnTo>
                    <a:lnTo>
                      <a:pt x="48" y="16"/>
                    </a:lnTo>
                  </a:path>
                </a:pathLst>
              </a:cu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44" name="Freeform 7"/>
              <p:cNvSpPr/>
              <p:nvPr/>
            </p:nvSpPr>
            <p:spPr bwMode="auto">
              <a:xfrm>
                <a:off x="4308663" y="1847605"/>
                <a:ext cx="1050737" cy="958762"/>
              </a:xfrm>
              <a:custGeom>
                <a:avLst/>
                <a:gdLst>
                  <a:gd name="T0" fmla="*/ 16 w 705"/>
                  <a:gd name="T1" fmla="*/ 64 h 697"/>
                  <a:gd name="T2" fmla="*/ 32 w 705"/>
                  <a:gd name="T3" fmla="*/ 104 h 697"/>
                  <a:gd name="T4" fmla="*/ 72 w 705"/>
                  <a:gd name="T5" fmla="*/ 104 h 697"/>
                  <a:gd name="T6" fmla="*/ 104 w 705"/>
                  <a:gd name="T7" fmla="*/ 176 h 697"/>
                  <a:gd name="T8" fmla="*/ 160 w 705"/>
                  <a:gd name="T9" fmla="*/ 160 h 697"/>
                  <a:gd name="T10" fmla="*/ 232 w 705"/>
                  <a:gd name="T11" fmla="*/ 168 h 697"/>
                  <a:gd name="T12" fmla="*/ 216 w 705"/>
                  <a:gd name="T13" fmla="*/ 312 h 697"/>
                  <a:gd name="T14" fmla="*/ 192 w 705"/>
                  <a:gd name="T15" fmla="*/ 392 h 697"/>
                  <a:gd name="T16" fmla="*/ 104 w 705"/>
                  <a:gd name="T17" fmla="*/ 464 h 697"/>
                  <a:gd name="T18" fmla="*/ 152 w 705"/>
                  <a:gd name="T19" fmla="*/ 488 h 697"/>
                  <a:gd name="T20" fmla="*/ 136 w 705"/>
                  <a:gd name="T21" fmla="*/ 520 h 697"/>
                  <a:gd name="T22" fmla="*/ 176 w 705"/>
                  <a:gd name="T23" fmla="*/ 544 h 697"/>
                  <a:gd name="T24" fmla="*/ 192 w 705"/>
                  <a:gd name="T25" fmla="*/ 576 h 697"/>
                  <a:gd name="T26" fmla="*/ 288 w 705"/>
                  <a:gd name="T27" fmla="*/ 584 h 697"/>
                  <a:gd name="T28" fmla="*/ 320 w 705"/>
                  <a:gd name="T29" fmla="*/ 592 h 697"/>
                  <a:gd name="T30" fmla="*/ 384 w 705"/>
                  <a:gd name="T31" fmla="*/ 640 h 697"/>
                  <a:gd name="T32" fmla="*/ 424 w 705"/>
                  <a:gd name="T33" fmla="*/ 664 h 697"/>
                  <a:gd name="T34" fmla="*/ 432 w 705"/>
                  <a:gd name="T35" fmla="*/ 624 h 697"/>
                  <a:gd name="T36" fmla="*/ 480 w 705"/>
                  <a:gd name="T37" fmla="*/ 696 h 697"/>
                  <a:gd name="T38" fmla="*/ 496 w 705"/>
                  <a:gd name="T39" fmla="*/ 680 h 697"/>
                  <a:gd name="T40" fmla="*/ 552 w 705"/>
                  <a:gd name="T41" fmla="*/ 680 h 697"/>
                  <a:gd name="T42" fmla="*/ 592 w 705"/>
                  <a:gd name="T43" fmla="*/ 632 h 697"/>
                  <a:gd name="T44" fmla="*/ 600 w 705"/>
                  <a:gd name="T45" fmla="*/ 528 h 697"/>
                  <a:gd name="T46" fmla="*/ 664 w 705"/>
                  <a:gd name="T47" fmla="*/ 536 h 697"/>
                  <a:gd name="T48" fmla="*/ 680 w 705"/>
                  <a:gd name="T49" fmla="*/ 344 h 697"/>
                  <a:gd name="T50" fmla="*/ 696 w 705"/>
                  <a:gd name="T51" fmla="*/ 296 h 697"/>
                  <a:gd name="T52" fmla="*/ 704 w 705"/>
                  <a:gd name="T53" fmla="*/ 256 h 697"/>
                  <a:gd name="T54" fmla="*/ 608 w 705"/>
                  <a:gd name="T55" fmla="*/ 320 h 697"/>
                  <a:gd name="T56" fmla="*/ 560 w 705"/>
                  <a:gd name="T57" fmla="*/ 360 h 697"/>
                  <a:gd name="T58" fmla="*/ 488 w 705"/>
                  <a:gd name="T59" fmla="*/ 304 h 697"/>
                  <a:gd name="T60" fmla="*/ 440 w 705"/>
                  <a:gd name="T61" fmla="*/ 280 h 697"/>
                  <a:gd name="T62" fmla="*/ 376 w 705"/>
                  <a:gd name="T63" fmla="*/ 256 h 697"/>
                  <a:gd name="T64" fmla="*/ 360 w 705"/>
                  <a:gd name="T65" fmla="*/ 240 h 697"/>
                  <a:gd name="T66" fmla="*/ 336 w 705"/>
                  <a:gd name="T67" fmla="*/ 248 h 697"/>
                  <a:gd name="T68" fmla="*/ 264 w 705"/>
                  <a:gd name="T69" fmla="*/ 128 h 697"/>
                  <a:gd name="T70" fmla="*/ 248 w 705"/>
                  <a:gd name="T71" fmla="*/ 88 h 697"/>
                  <a:gd name="T72" fmla="*/ 144 w 705"/>
                  <a:gd name="T73" fmla="*/ 24 h 697"/>
                  <a:gd name="T74" fmla="*/ 16 w 705"/>
                  <a:gd name="T75" fmla="*/ 16 h 697"/>
                  <a:gd name="T76" fmla="*/ 0 w 705"/>
                  <a:gd name="T77" fmla="*/ 0 h 697"/>
                  <a:gd name="T78" fmla="*/ 705 w 705"/>
                  <a:gd name="T79" fmla="*/ 697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T76" t="T77" r="T78" b="T79"/>
                <a:pathLst>
                  <a:path w="705" h="697">
                    <a:moveTo>
                      <a:pt x="8" y="32"/>
                    </a:moveTo>
                    <a:lnTo>
                      <a:pt x="16" y="64"/>
                    </a:lnTo>
                    <a:lnTo>
                      <a:pt x="0" y="96"/>
                    </a:lnTo>
                    <a:lnTo>
                      <a:pt x="32" y="104"/>
                    </a:lnTo>
                    <a:lnTo>
                      <a:pt x="48" y="88"/>
                    </a:lnTo>
                    <a:lnTo>
                      <a:pt x="72" y="104"/>
                    </a:lnTo>
                    <a:lnTo>
                      <a:pt x="88" y="152"/>
                    </a:lnTo>
                    <a:lnTo>
                      <a:pt x="104" y="176"/>
                    </a:lnTo>
                    <a:lnTo>
                      <a:pt x="144" y="160"/>
                    </a:lnTo>
                    <a:lnTo>
                      <a:pt x="160" y="160"/>
                    </a:lnTo>
                    <a:lnTo>
                      <a:pt x="192" y="128"/>
                    </a:lnTo>
                    <a:lnTo>
                      <a:pt x="232" y="168"/>
                    </a:lnTo>
                    <a:lnTo>
                      <a:pt x="208" y="248"/>
                    </a:lnTo>
                    <a:lnTo>
                      <a:pt x="216" y="312"/>
                    </a:lnTo>
                    <a:lnTo>
                      <a:pt x="192" y="336"/>
                    </a:lnTo>
                    <a:lnTo>
                      <a:pt x="192" y="392"/>
                    </a:lnTo>
                    <a:lnTo>
                      <a:pt x="176" y="368"/>
                    </a:lnTo>
                    <a:lnTo>
                      <a:pt x="104" y="464"/>
                    </a:lnTo>
                    <a:lnTo>
                      <a:pt x="128" y="504"/>
                    </a:lnTo>
                    <a:lnTo>
                      <a:pt x="152" y="488"/>
                    </a:lnTo>
                    <a:lnTo>
                      <a:pt x="160" y="504"/>
                    </a:lnTo>
                    <a:lnTo>
                      <a:pt x="136" y="520"/>
                    </a:lnTo>
                    <a:lnTo>
                      <a:pt x="136" y="544"/>
                    </a:lnTo>
                    <a:lnTo>
                      <a:pt x="176" y="544"/>
                    </a:lnTo>
                    <a:lnTo>
                      <a:pt x="192" y="536"/>
                    </a:lnTo>
                    <a:lnTo>
                      <a:pt x="192" y="576"/>
                    </a:lnTo>
                    <a:lnTo>
                      <a:pt x="232" y="600"/>
                    </a:lnTo>
                    <a:lnTo>
                      <a:pt x="288" y="584"/>
                    </a:lnTo>
                    <a:lnTo>
                      <a:pt x="288" y="608"/>
                    </a:lnTo>
                    <a:lnTo>
                      <a:pt x="320" y="592"/>
                    </a:lnTo>
                    <a:lnTo>
                      <a:pt x="368" y="640"/>
                    </a:lnTo>
                    <a:lnTo>
                      <a:pt x="384" y="640"/>
                    </a:lnTo>
                    <a:lnTo>
                      <a:pt x="400" y="672"/>
                    </a:lnTo>
                    <a:lnTo>
                      <a:pt x="424" y="664"/>
                    </a:lnTo>
                    <a:lnTo>
                      <a:pt x="424" y="632"/>
                    </a:lnTo>
                    <a:lnTo>
                      <a:pt x="432" y="624"/>
                    </a:lnTo>
                    <a:lnTo>
                      <a:pt x="432" y="664"/>
                    </a:lnTo>
                    <a:lnTo>
                      <a:pt x="480" y="696"/>
                    </a:lnTo>
                    <a:lnTo>
                      <a:pt x="488" y="672"/>
                    </a:lnTo>
                    <a:lnTo>
                      <a:pt x="496" y="680"/>
                    </a:lnTo>
                    <a:lnTo>
                      <a:pt x="528" y="648"/>
                    </a:lnTo>
                    <a:lnTo>
                      <a:pt x="552" y="680"/>
                    </a:lnTo>
                    <a:lnTo>
                      <a:pt x="600" y="680"/>
                    </a:lnTo>
                    <a:lnTo>
                      <a:pt x="592" y="632"/>
                    </a:lnTo>
                    <a:lnTo>
                      <a:pt x="568" y="576"/>
                    </a:lnTo>
                    <a:lnTo>
                      <a:pt x="600" y="528"/>
                    </a:lnTo>
                    <a:lnTo>
                      <a:pt x="632" y="520"/>
                    </a:lnTo>
                    <a:lnTo>
                      <a:pt x="664" y="536"/>
                    </a:lnTo>
                    <a:lnTo>
                      <a:pt x="688" y="424"/>
                    </a:lnTo>
                    <a:lnTo>
                      <a:pt x="680" y="344"/>
                    </a:lnTo>
                    <a:lnTo>
                      <a:pt x="696" y="328"/>
                    </a:lnTo>
                    <a:lnTo>
                      <a:pt x="696" y="296"/>
                    </a:lnTo>
                    <a:lnTo>
                      <a:pt x="680" y="288"/>
                    </a:lnTo>
                    <a:lnTo>
                      <a:pt x="704" y="256"/>
                    </a:lnTo>
                    <a:lnTo>
                      <a:pt x="680" y="256"/>
                    </a:lnTo>
                    <a:lnTo>
                      <a:pt x="608" y="320"/>
                    </a:lnTo>
                    <a:lnTo>
                      <a:pt x="608" y="336"/>
                    </a:lnTo>
                    <a:lnTo>
                      <a:pt x="560" y="360"/>
                    </a:lnTo>
                    <a:lnTo>
                      <a:pt x="520" y="360"/>
                    </a:lnTo>
                    <a:lnTo>
                      <a:pt x="488" y="304"/>
                    </a:lnTo>
                    <a:lnTo>
                      <a:pt x="488" y="280"/>
                    </a:lnTo>
                    <a:lnTo>
                      <a:pt x="440" y="280"/>
                    </a:lnTo>
                    <a:lnTo>
                      <a:pt x="416" y="256"/>
                    </a:lnTo>
                    <a:lnTo>
                      <a:pt x="376" y="256"/>
                    </a:lnTo>
                    <a:lnTo>
                      <a:pt x="376" y="240"/>
                    </a:lnTo>
                    <a:lnTo>
                      <a:pt x="360" y="240"/>
                    </a:lnTo>
                    <a:lnTo>
                      <a:pt x="360" y="256"/>
                    </a:lnTo>
                    <a:lnTo>
                      <a:pt x="336" y="248"/>
                    </a:lnTo>
                    <a:lnTo>
                      <a:pt x="296" y="176"/>
                    </a:lnTo>
                    <a:lnTo>
                      <a:pt x="264" y="128"/>
                    </a:lnTo>
                    <a:lnTo>
                      <a:pt x="248" y="104"/>
                    </a:lnTo>
                    <a:lnTo>
                      <a:pt x="248" y="88"/>
                    </a:lnTo>
                    <a:lnTo>
                      <a:pt x="200" y="24"/>
                    </a:lnTo>
                    <a:lnTo>
                      <a:pt x="144" y="24"/>
                    </a:lnTo>
                    <a:lnTo>
                      <a:pt x="104" y="0"/>
                    </a:lnTo>
                    <a:lnTo>
                      <a:pt x="16" y="16"/>
                    </a:lnTo>
                    <a:lnTo>
                      <a:pt x="8" y="32"/>
                    </a:lnTo>
                  </a:path>
                </a:pathLst>
              </a:cu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45" name="Freeform 8"/>
              <p:cNvSpPr/>
              <p:nvPr/>
            </p:nvSpPr>
            <p:spPr bwMode="auto">
              <a:xfrm>
                <a:off x="4416021" y="2584080"/>
                <a:ext cx="789194" cy="553272"/>
              </a:xfrm>
              <a:custGeom>
                <a:avLst/>
                <a:gdLst>
                  <a:gd name="T0" fmla="*/ 528 w 529"/>
                  <a:gd name="T1" fmla="*/ 144 h 401"/>
                  <a:gd name="T2" fmla="*/ 480 w 529"/>
                  <a:gd name="T3" fmla="*/ 144 h 401"/>
                  <a:gd name="T4" fmla="*/ 456 w 529"/>
                  <a:gd name="T5" fmla="*/ 120 h 401"/>
                  <a:gd name="T6" fmla="*/ 424 w 529"/>
                  <a:gd name="T7" fmla="*/ 152 h 401"/>
                  <a:gd name="T8" fmla="*/ 416 w 529"/>
                  <a:gd name="T9" fmla="*/ 136 h 401"/>
                  <a:gd name="T10" fmla="*/ 408 w 529"/>
                  <a:gd name="T11" fmla="*/ 160 h 401"/>
                  <a:gd name="T12" fmla="*/ 360 w 529"/>
                  <a:gd name="T13" fmla="*/ 128 h 401"/>
                  <a:gd name="T14" fmla="*/ 360 w 529"/>
                  <a:gd name="T15" fmla="*/ 88 h 401"/>
                  <a:gd name="T16" fmla="*/ 344 w 529"/>
                  <a:gd name="T17" fmla="*/ 96 h 401"/>
                  <a:gd name="T18" fmla="*/ 352 w 529"/>
                  <a:gd name="T19" fmla="*/ 128 h 401"/>
                  <a:gd name="T20" fmla="*/ 328 w 529"/>
                  <a:gd name="T21" fmla="*/ 128 h 401"/>
                  <a:gd name="T22" fmla="*/ 312 w 529"/>
                  <a:gd name="T23" fmla="*/ 104 h 401"/>
                  <a:gd name="T24" fmla="*/ 296 w 529"/>
                  <a:gd name="T25" fmla="*/ 104 h 401"/>
                  <a:gd name="T26" fmla="*/ 248 w 529"/>
                  <a:gd name="T27" fmla="*/ 56 h 401"/>
                  <a:gd name="T28" fmla="*/ 216 w 529"/>
                  <a:gd name="T29" fmla="*/ 72 h 401"/>
                  <a:gd name="T30" fmla="*/ 216 w 529"/>
                  <a:gd name="T31" fmla="*/ 56 h 401"/>
                  <a:gd name="T32" fmla="*/ 160 w 529"/>
                  <a:gd name="T33" fmla="*/ 64 h 401"/>
                  <a:gd name="T34" fmla="*/ 120 w 529"/>
                  <a:gd name="T35" fmla="*/ 40 h 401"/>
                  <a:gd name="T36" fmla="*/ 120 w 529"/>
                  <a:gd name="T37" fmla="*/ 0 h 401"/>
                  <a:gd name="T38" fmla="*/ 104 w 529"/>
                  <a:gd name="T39" fmla="*/ 8 h 401"/>
                  <a:gd name="T40" fmla="*/ 64 w 529"/>
                  <a:gd name="T41" fmla="*/ 8 h 401"/>
                  <a:gd name="T42" fmla="*/ 72 w 529"/>
                  <a:gd name="T43" fmla="*/ 56 h 401"/>
                  <a:gd name="T44" fmla="*/ 48 w 529"/>
                  <a:gd name="T45" fmla="*/ 56 h 401"/>
                  <a:gd name="T46" fmla="*/ 8 w 529"/>
                  <a:gd name="T47" fmla="*/ 32 h 401"/>
                  <a:gd name="T48" fmla="*/ 0 w 529"/>
                  <a:gd name="T49" fmla="*/ 56 h 401"/>
                  <a:gd name="T50" fmla="*/ 32 w 529"/>
                  <a:gd name="T51" fmla="*/ 88 h 401"/>
                  <a:gd name="T52" fmla="*/ 24 w 529"/>
                  <a:gd name="T53" fmla="*/ 120 h 401"/>
                  <a:gd name="T54" fmla="*/ 48 w 529"/>
                  <a:gd name="T55" fmla="*/ 160 h 401"/>
                  <a:gd name="T56" fmla="*/ 88 w 529"/>
                  <a:gd name="T57" fmla="*/ 136 h 401"/>
                  <a:gd name="T58" fmla="*/ 112 w 529"/>
                  <a:gd name="T59" fmla="*/ 184 h 401"/>
                  <a:gd name="T60" fmla="*/ 112 w 529"/>
                  <a:gd name="T61" fmla="*/ 224 h 401"/>
                  <a:gd name="T62" fmla="*/ 152 w 529"/>
                  <a:gd name="T63" fmla="*/ 224 h 401"/>
                  <a:gd name="T64" fmla="*/ 168 w 529"/>
                  <a:gd name="T65" fmla="*/ 264 h 401"/>
                  <a:gd name="T66" fmla="*/ 176 w 529"/>
                  <a:gd name="T67" fmla="*/ 232 h 401"/>
                  <a:gd name="T68" fmla="*/ 208 w 529"/>
                  <a:gd name="T69" fmla="*/ 280 h 401"/>
                  <a:gd name="T70" fmla="*/ 232 w 529"/>
                  <a:gd name="T71" fmla="*/ 320 h 401"/>
                  <a:gd name="T72" fmla="*/ 232 w 529"/>
                  <a:gd name="T73" fmla="*/ 344 h 401"/>
                  <a:gd name="T74" fmla="*/ 264 w 529"/>
                  <a:gd name="T75" fmla="*/ 400 h 401"/>
                  <a:gd name="T76" fmla="*/ 288 w 529"/>
                  <a:gd name="T77" fmla="*/ 376 h 401"/>
                  <a:gd name="T78" fmla="*/ 304 w 529"/>
                  <a:gd name="T79" fmla="*/ 328 h 401"/>
                  <a:gd name="T80" fmla="*/ 320 w 529"/>
                  <a:gd name="T81" fmla="*/ 320 h 401"/>
                  <a:gd name="T82" fmla="*/ 336 w 529"/>
                  <a:gd name="T83" fmla="*/ 328 h 401"/>
                  <a:gd name="T84" fmla="*/ 328 w 529"/>
                  <a:gd name="T85" fmla="*/ 344 h 401"/>
                  <a:gd name="T86" fmla="*/ 376 w 529"/>
                  <a:gd name="T87" fmla="*/ 344 h 401"/>
                  <a:gd name="T88" fmla="*/ 392 w 529"/>
                  <a:gd name="T89" fmla="*/ 328 h 401"/>
                  <a:gd name="T90" fmla="*/ 392 w 529"/>
                  <a:gd name="T91" fmla="*/ 312 h 401"/>
                  <a:gd name="T92" fmla="*/ 384 w 529"/>
                  <a:gd name="T93" fmla="*/ 296 h 401"/>
                  <a:gd name="T94" fmla="*/ 432 w 529"/>
                  <a:gd name="T95" fmla="*/ 272 h 401"/>
                  <a:gd name="T96" fmla="*/ 440 w 529"/>
                  <a:gd name="T97" fmla="*/ 264 h 401"/>
                  <a:gd name="T98" fmla="*/ 440 w 529"/>
                  <a:gd name="T99" fmla="*/ 248 h 401"/>
                  <a:gd name="T100" fmla="*/ 456 w 529"/>
                  <a:gd name="T101" fmla="*/ 240 h 401"/>
                  <a:gd name="T102" fmla="*/ 456 w 529"/>
                  <a:gd name="T103" fmla="*/ 192 h 401"/>
                  <a:gd name="T104" fmla="*/ 472 w 529"/>
                  <a:gd name="T105" fmla="*/ 192 h 401"/>
                  <a:gd name="T106" fmla="*/ 480 w 529"/>
                  <a:gd name="T107" fmla="*/ 216 h 401"/>
                  <a:gd name="T108" fmla="*/ 504 w 529"/>
                  <a:gd name="T109" fmla="*/ 232 h 401"/>
                  <a:gd name="T110" fmla="*/ 512 w 529"/>
                  <a:gd name="T111" fmla="*/ 224 h 401"/>
                  <a:gd name="T112" fmla="*/ 504 w 529"/>
                  <a:gd name="T113" fmla="*/ 208 h 401"/>
                  <a:gd name="T114" fmla="*/ 504 w 529"/>
                  <a:gd name="T115" fmla="*/ 192 h 401"/>
                  <a:gd name="T116" fmla="*/ 528 w 529"/>
                  <a:gd name="T117" fmla="*/ 184 h 401"/>
                  <a:gd name="T118" fmla="*/ 528 w 529"/>
                  <a:gd name="T119" fmla="*/ 144 h 401"/>
                  <a:gd name="T120" fmla="*/ 0 w 529"/>
                  <a:gd name="T121" fmla="*/ 0 h 401"/>
                  <a:gd name="T122" fmla="*/ 529 w 529"/>
                  <a:gd name="T123" fmla="*/ 40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T120" t="T121" r="T122" b="T123"/>
                <a:pathLst>
                  <a:path w="529" h="401">
                    <a:moveTo>
                      <a:pt x="528" y="144"/>
                    </a:moveTo>
                    <a:lnTo>
                      <a:pt x="480" y="144"/>
                    </a:lnTo>
                    <a:lnTo>
                      <a:pt x="456" y="120"/>
                    </a:lnTo>
                    <a:lnTo>
                      <a:pt x="424" y="152"/>
                    </a:lnTo>
                    <a:lnTo>
                      <a:pt x="416" y="136"/>
                    </a:lnTo>
                    <a:lnTo>
                      <a:pt x="408" y="160"/>
                    </a:lnTo>
                    <a:lnTo>
                      <a:pt x="360" y="128"/>
                    </a:lnTo>
                    <a:lnTo>
                      <a:pt x="360" y="88"/>
                    </a:lnTo>
                    <a:lnTo>
                      <a:pt x="344" y="96"/>
                    </a:lnTo>
                    <a:lnTo>
                      <a:pt x="352" y="128"/>
                    </a:lnTo>
                    <a:lnTo>
                      <a:pt x="328" y="128"/>
                    </a:lnTo>
                    <a:lnTo>
                      <a:pt x="312" y="104"/>
                    </a:lnTo>
                    <a:lnTo>
                      <a:pt x="296" y="104"/>
                    </a:lnTo>
                    <a:lnTo>
                      <a:pt x="248" y="56"/>
                    </a:lnTo>
                    <a:lnTo>
                      <a:pt x="216" y="72"/>
                    </a:lnTo>
                    <a:lnTo>
                      <a:pt x="216" y="56"/>
                    </a:lnTo>
                    <a:lnTo>
                      <a:pt x="160" y="64"/>
                    </a:lnTo>
                    <a:lnTo>
                      <a:pt x="120" y="40"/>
                    </a:lnTo>
                    <a:lnTo>
                      <a:pt x="120" y="0"/>
                    </a:lnTo>
                    <a:lnTo>
                      <a:pt x="104" y="8"/>
                    </a:lnTo>
                    <a:lnTo>
                      <a:pt x="64" y="8"/>
                    </a:lnTo>
                    <a:lnTo>
                      <a:pt x="72" y="56"/>
                    </a:lnTo>
                    <a:lnTo>
                      <a:pt x="48" y="56"/>
                    </a:lnTo>
                    <a:lnTo>
                      <a:pt x="8" y="32"/>
                    </a:lnTo>
                    <a:lnTo>
                      <a:pt x="0" y="56"/>
                    </a:lnTo>
                    <a:lnTo>
                      <a:pt x="32" y="88"/>
                    </a:lnTo>
                    <a:lnTo>
                      <a:pt x="24" y="120"/>
                    </a:lnTo>
                    <a:lnTo>
                      <a:pt x="48" y="160"/>
                    </a:lnTo>
                    <a:lnTo>
                      <a:pt x="88" y="136"/>
                    </a:lnTo>
                    <a:lnTo>
                      <a:pt x="112" y="184"/>
                    </a:lnTo>
                    <a:lnTo>
                      <a:pt x="112" y="224"/>
                    </a:lnTo>
                    <a:lnTo>
                      <a:pt x="152" y="224"/>
                    </a:lnTo>
                    <a:lnTo>
                      <a:pt x="168" y="264"/>
                    </a:lnTo>
                    <a:lnTo>
                      <a:pt x="176" y="232"/>
                    </a:lnTo>
                    <a:lnTo>
                      <a:pt x="208" y="280"/>
                    </a:lnTo>
                    <a:lnTo>
                      <a:pt x="232" y="320"/>
                    </a:lnTo>
                    <a:lnTo>
                      <a:pt x="232" y="344"/>
                    </a:lnTo>
                    <a:lnTo>
                      <a:pt x="264" y="400"/>
                    </a:lnTo>
                    <a:lnTo>
                      <a:pt x="288" y="376"/>
                    </a:lnTo>
                    <a:lnTo>
                      <a:pt x="304" y="328"/>
                    </a:lnTo>
                    <a:lnTo>
                      <a:pt x="320" y="320"/>
                    </a:lnTo>
                    <a:lnTo>
                      <a:pt x="336" y="328"/>
                    </a:lnTo>
                    <a:lnTo>
                      <a:pt x="328" y="344"/>
                    </a:lnTo>
                    <a:lnTo>
                      <a:pt x="376" y="344"/>
                    </a:lnTo>
                    <a:lnTo>
                      <a:pt x="392" y="328"/>
                    </a:lnTo>
                    <a:lnTo>
                      <a:pt x="392" y="312"/>
                    </a:lnTo>
                    <a:lnTo>
                      <a:pt x="384" y="296"/>
                    </a:lnTo>
                    <a:lnTo>
                      <a:pt x="432" y="272"/>
                    </a:lnTo>
                    <a:lnTo>
                      <a:pt x="440" y="264"/>
                    </a:lnTo>
                    <a:lnTo>
                      <a:pt x="440" y="248"/>
                    </a:lnTo>
                    <a:lnTo>
                      <a:pt x="456" y="240"/>
                    </a:lnTo>
                    <a:lnTo>
                      <a:pt x="456" y="192"/>
                    </a:lnTo>
                    <a:lnTo>
                      <a:pt x="472" y="192"/>
                    </a:lnTo>
                    <a:lnTo>
                      <a:pt x="480" y="216"/>
                    </a:lnTo>
                    <a:lnTo>
                      <a:pt x="504" y="232"/>
                    </a:lnTo>
                    <a:lnTo>
                      <a:pt x="512" y="224"/>
                    </a:lnTo>
                    <a:lnTo>
                      <a:pt x="504" y="208"/>
                    </a:lnTo>
                    <a:lnTo>
                      <a:pt x="504" y="192"/>
                    </a:lnTo>
                    <a:lnTo>
                      <a:pt x="528" y="184"/>
                    </a:lnTo>
                    <a:lnTo>
                      <a:pt x="528" y="144"/>
                    </a:lnTo>
                  </a:path>
                </a:pathLst>
              </a:cu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46" name="Freeform 9"/>
              <p:cNvSpPr/>
              <p:nvPr/>
            </p:nvSpPr>
            <p:spPr bwMode="auto">
              <a:xfrm>
                <a:off x="4248131" y="2891861"/>
                <a:ext cx="564200" cy="543501"/>
              </a:xfrm>
              <a:custGeom>
                <a:avLst/>
                <a:gdLst>
                  <a:gd name="T0" fmla="*/ 376 w 377"/>
                  <a:gd name="T1" fmla="*/ 176 h 393"/>
                  <a:gd name="T2" fmla="*/ 336 w 377"/>
                  <a:gd name="T3" fmla="*/ 120 h 393"/>
                  <a:gd name="T4" fmla="*/ 344 w 377"/>
                  <a:gd name="T5" fmla="*/ 96 h 393"/>
                  <a:gd name="T6" fmla="*/ 312 w 377"/>
                  <a:gd name="T7" fmla="*/ 40 h 393"/>
                  <a:gd name="T8" fmla="*/ 288 w 377"/>
                  <a:gd name="T9" fmla="*/ 8 h 393"/>
                  <a:gd name="T10" fmla="*/ 280 w 377"/>
                  <a:gd name="T11" fmla="*/ 40 h 393"/>
                  <a:gd name="T12" fmla="*/ 264 w 377"/>
                  <a:gd name="T13" fmla="*/ 0 h 393"/>
                  <a:gd name="T14" fmla="*/ 232 w 377"/>
                  <a:gd name="T15" fmla="*/ 0 h 393"/>
                  <a:gd name="T16" fmla="*/ 240 w 377"/>
                  <a:gd name="T17" fmla="*/ 24 h 393"/>
                  <a:gd name="T18" fmla="*/ 200 w 377"/>
                  <a:gd name="T19" fmla="*/ 56 h 393"/>
                  <a:gd name="T20" fmla="*/ 176 w 377"/>
                  <a:gd name="T21" fmla="*/ 56 h 393"/>
                  <a:gd name="T22" fmla="*/ 48 w 377"/>
                  <a:gd name="T23" fmla="*/ 144 h 393"/>
                  <a:gd name="T24" fmla="*/ 24 w 377"/>
                  <a:gd name="T25" fmla="*/ 112 h 393"/>
                  <a:gd name="T26" fmla="*/ 8 w 377"/>
                  <a:gd name="T27" fmla="*/ 112 h 393"/>
                  <a:gd name="T28" fmla="*/ 16 w 377"/>
                  <a:gd name="T29" fmla="*/ 136 h 393"/>
                  <a:gd name="T30" fmla="*/ 16 w 377"/>
                  <a:gd name="T31" fmla="*/ 160 h 393"/>
                  <a:gd name="T32" fmla="*/ 24 w 377"/>
                  <a:gd name="T33" fmla="*/ 184 h 393"/>
                  <a:gd name="T34" fmla="*/ 8 w 377"/>
                  <a:gd name="T35" fmla="*/ 184 h 393"/>
                  <a:gd name="T36" fmla="*/ 8 w 377"/>
                  <a:gd name="T37" fmla="*/ 216 h 393"/>
                  <a:gd name="T38" fmla="*/ 0 w 377"/>
                  <a:gd name="T39" fmla="*/ 232 h 393"/>
                  <a:gd name="T40" fmla="*/ 32 w 377"/>
                  <a:gd name="T41" fmla="*/ 240 h 393"/>
                  <a:gd name="T42" fmla="*/ 64 w 377"/>
                  <a:gd name="T43" fmla="*/ 296 h 393"/>
                  <a:gd name="T44" fmla="*/ 104 w 377"/>
                  <a:gd name="T45" fmla="*/ 240 h 393"/>
                  <a:gd name="T46" fmla="*/ 120 w 377"/>
                  <a:gd name="T47" fmla="*/ 208 h 393"/>
                  <a:gd name="T48" fmla="*/ 160 w 377"/>
                  <a:gd name="T49" fmla="*/ 200 h 393"/>
                  <a:gd name="T50" fmla="*/ 184 w 377"/>
                  <a:gd name="T51" fmla="*/ 216 h 393"/>
                  <a:gd name="T52" fmla="*/ 184 w 377"/>
                  <a:gd name="T53" fmla="*/ 224 h 393"/>
                  <a:gd name="T54" fmla="*/ 192 w 377"/>
                  <a:gd name="T55" fmla="*/ 224 h 393"/>
                  <a:gd name="T56" fmla="*/ 168 w 377"/>
                  <a:gd name="T57" fmla="*/ 280 h 393"/>
                  <a:gd name="T58" fmla="*/ 152 w 377"/>
                  <a:gd name="T59" fmla="*/ 280 h 393"/>
                  <a:gd name="T60" fmla="*/ 160 w 377"/>
                  <a:gd name="T61" fmla="*/ 312 h 393"/>
                  <a:gd name="T62" fmla="*/ 152 w 377"/>
                  <a:gd name="T63" fmla="*/ 320 h 393"/>
                  <a:gd name="T64" fmla="*/ 168 w 377"/>
                  <a:gd name="T65" fmla="*/ 320 h 393"/>
                  <a:gd name="T66" fmla="*/ 136 w 377"/>
                  <a:gd name="T67" fmla="*/ 376 h 393"/>
                  <a:gd name="T68" fmla="*/ 144 w 377"/>
                  <a:gd name="T69" fmla="*/ 392 h 393"/>
                  <a:gd name="T70" fmla="*/ 160 w 377"/>
                  <a:gd name="T71" fmla="*/ 376 h 393"/>
                  <a:gd name="T72" fmla="*/ 168 w 377"/>
                  <a:gd name="T73" fmla="*/ 352 h 393"/>
                  <a:gd name="T74" fmla="*/ 184 w 377"/>
                  <a:gd name="T75" fmla="*/ 352 h 393"/>
                  <a:gd name="T76" fmla="*/ 200 w 377"/>
                  <a:gd name="T77" fmla="*/ 336 h 393"/>
                  <a:gd name="T78" fmla="*/ 200 w 377"/>
                  <a:gd name="T79" fmla="*/ 312 h 393"/>
                  <a:gd name="T80" fmla="*/ 256 w 377"/>
                  <a:gd name="T81" fmla="*/ 280 h 393"/>
                  <a:gd name="T82" fmla="*/ 304 w 377"/>
                  <a:gd name="T83" fmla="*/ 264 h 393"/>
                  <a:gd name="T84" fmla="*/ 312 w 377"/>
                  <a:gd name="T85" fmla="*/ 224 h 393"/>
                  <a:gd name="T86" fmla="*/ 344 w 377"/>
                  <a:gd name="T87" fmla="*/ 200 h 393"/>
                  <a:gd name="T88" fmla="*/ 368 w 377"/>
                  <a:gd name="T89" fmla="*/ 192 h 393"/>
                  <a:gd name="T90" fmla="*/ 376 w 377"/>
                  <a:gd name="T91" fmla="*/ 176 h 393"/>
                  <a:gd name="T92" fmla="*/ 0 w 377"/>
                  <a:gd name="T93" fmla="*/ 0 h 393"/>
                  <a:gd name="T94" fmla="*/ 377 w 377"/>
                  <a:gd name="T95"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T92" t="T93" r="T94" b="T95"/>
                <a:pathLst>
                  <a:path w="377" h="393">
                    <a:moveTo>
                      <a:pt x="376" y="176"/>
                    </a:moveTo>
                    <a:lnTo>
                      <a:pt x="336" y="120"/>
                    </a:lnTo>
                    <a:lnTo>
                      <a:pt x="344" y="96"/>
                    </a:lnTo>
                    <a:lnTo>
                      <a:pt x="312" y="40"/>
                    </a:lnTo>
                    <a:lnTo>
                      <a:pt x="288" y="8"/>
                    </a:lnTo>
                    <a:lnTo>
                      <a:pt x="280" y="40"/>
                    </a:lnTo>
                    <a:lnTo>
                      <a:pt x="264" y="0"/>
                    </a:lnTo>
                    <a:lnTo>
                      <a:pt x="232" y="0"/>
                    </a:lnTo>
                    <a:lnTo>
                      <a:pt x="240" y="24"/>
                    </a:lnTo>
                    <a:lnTo>
                      <a:pt x="200" y="56"/>
                    </a:lnTo>
                    <a:lnTo>
                      <a:pt x="176" y="56"/>
                    </a:lnTo>
                    <a:lnTo>
                      <a:pt x="48" y="144"/>
                    </a:lnTo>
                    <a:lnTo>
                      <a:pt x="24" y="112"/>
                    </a:lnTo>
                    <a:lnTo>
                      <a:pt x="8" y="112"/>
                    </a:lnTo>
                    <a:lnTo>
                      <a:pt x="16" y="136"/>
                    </a:lnTo>
                    <a:lnTo>
                      <a:pt x="16" y="160"/>
                    </a:lnTo>
                    <a:lnTo>
                      <a:pt x="24" y="184"/>
                    </a:lnTo>
                    <a:lnTo>
                      <a:pt x="8" y="184"/>
                    </a:lnTo>
                    <a:lnTo>
                      <a:pt x="8" y="216"/>
                    </a:lnTo>
                    <a:lnTo>
                      <a:pt x="0" y="232"/>
                    </a:lnTo>
                    <a:lnTo>
                      <a:pt x="32" y="240"/>
                    </a:lnTo>
                    <a:lnTo>
                      <a:pt x="64" y="296"/>
                    </a:lnTo>
                    <a:lnTo>
                      <a:pt x="104" y="240"/>
                    </a:lnTo>
                    <a:lnTo>
                      <a:pt x="120" y="208"/>
                    </a:lnTo>
                    <a:lnTo>
                      <a:pt x="160" y="200"/>
                    </a:lnTo>
                    <a:lnTo>
                      <a:pt x="184" y="216"/>
                    </a:lnTo>
                    <a:lnTo>
                      <a:pt x="184" y="224"/>
                    </a:lnTo>
                    <a:lnTo>
                      <a:pt x="192" y="224"/>
                    </a:lnTo>
                    <a:lnTo>
                      <a:pt x="168" y="280"/>
                    </a:lnTo>
                    <a:lnTo>
                      <a:pt x="152" y="280"/>
                    </a:lnTo>
                    <a:lnTo>
                      <a:pt x="160" y="312"/>
                    </a:lnTo>
                    <a:lnTo>
                      <a:pt x="152" y="320"/>
                    </a:lnTo>
                    <a:lnTo>
                      <a:pt x="168" y="320"/>
                    </a:lnTo>
                    <a:lnTo>
                      <a:pt x="136" y="376"/>
                    </a:lnTo>
                    <a:lnTo>
                      <a:pt x="144" y="392"/>
                    </a:lnTo>
                    <a:lnTo>
                      <a:pt x="160" y="376"/>
                    </a:lnTo>
                    <a:lnTo>
                      <a:pt x="168" y="352"/>
                    </a:lnTo>
                    <a:lnTo>
                      <a:pt x="184" y="352"/>
                    </a:lnTo>
                    <a:lnTo>
                      <a:pt x="200" y="336"/>
                    </a:lnTo>
                    <a:lnTo>
                      <a:pt x="200" y="312"/>
                    </a:lnTo>
                    <a:lnTo>
                      <a:pt x="256" y="280"/>
                    </a:lnTo>
                    <a:lnTo>
                      <a:pt x="304" y="264"/>
                    </a:lnTo>
                    <a:lnTo>
                      <a:pt x="312" y="224"/>
                    </a:lnTo>
                    <a:lnTo>
                      <a:pt x="344" y="200"/>
                    </a:lnTo>
                    <a:lnTo>
                      <a:pt x="368" y="192"/>
                    </a:lnTo>
                    <a:lnTo>
                      <a:pt x="376" y="176"/>
                    </a:lnTo>
                  </a:path>
                </a:pathLst>
              </a:cu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47" name="Freeform 10"/>
              <p:cNvSpPr/>
              <p:nvPr/>
            </p:nvSpPr>
            <p:spPr bwMode="auto">
              <a:xfrm>
                <a:off x="3820984" y="3012774"/>
                <a:ext cx="525368" cy="741361"/>
              </a:xfrm>
              <a:custGeom>
                <a:avLst/>
                <a:gdLst>
                  <a:gd name="T0" fmla="*/ 320 w 353"/>
                  <a:gd name="T1" fmla="*/ 160 h 537"/>
                  <a:gd name="T2" fmla="*/ 296 w 353"/>
                  <a:gd name="T3" fmla="*/ 96 h 537"/>
                  <a:gd name="T4" fmla="*/ 248 w 353"/>
                  <a:gd name="T5" fmla="*/ 88 h 537"/>
                  <a:gd name="T6" fmla="*/ 224 w 353"/>
                  <a:gd name="T7" fmla="*/ 0 h 537"/>
                  <a:gd name="T8" fmla="*/ 176 w 353"/>
                  <a:gd name="T9" fmla="*/ 64 h 537"/>
                  <a:gd name="T10" fmla="*/ 136 w 353"/>
                  <a:gd name="T11" fmla="*/ 80 h 537"/>
                  <a:gd name="T12" fmla="*/ 80 w 353"/>
                  <a:gd name="T13" fmla="*/ 104 h 537"/>
                  <a:gd name="T14" fmla="*/ 32 w 353"/>
                  <a:gd name="T15" fmla="*/ 72 h 537"/>
                  <a:gd name="T16" fmla="*/ 8 w 353"/>
                  <a:gd name="T17" fmla="*/ 120 h 537"/>
                  <a:gd name="T18" fmla="*/ 56 w 353"/>
                  <a:gd name="T19" fmla="*/ 200 h 537"/>
                  <a:gd name="T20" fmla="*/ 24 w 353"/>
                  <a:gd name="T21" fmla="*/ 232 h 537"/>
                  <a:gd name="T22" fmla="*/ 64 w 353"/>
                  <a:gd name="T23" fmla="*/ 272 h 537"/>
                  <a:gd name="T24" fmla="*/ 32 w 353"/>
                  <a:gd name="T25" fmla="*/ 288 h 537"/>
                  <a:gd name="T26" fmla="*/ 16 w 353"/>
                  <a:gd name="T27" fmla="*/ 328 h 537"/>
                  <a:gd name="T28" fmla="*/ 32 w 353"/>
                  <a:gd name="T29" fmla="*/ 400 h 537"/>
                  <a:gd name="T30" fmla="*/ 24 w 353"/>
                  <a:gd name="T31" fmla="*/ 512 h 537"/>
                  <a:gd name="T32" fmla="*/ 88 w 353"/>
                  <a:gd name="T33" fmla="*/ 528 h 537"/>
                  <a:gd name="T34" fmla="*/ 112 w 353"/>
                  <a:gd name="T35" fmla="*/ 512 h 537"/>
                  <a:gd name="T36" fmla="*/ 152 w 353"/>
                  <a:gd name="T37" fmla="*/ 424 h 537"/>
                  <a:gd name="T38" fmla="*/ 232 w 353"/>
                  <a:gd name="T39" fmla="*/ 376 h 537"/>
                  <a:gd name="T40" fmla="*/ 240 w 353"/>
                  <a:gd name="T41" fmla="*/ 344 h 537"/>
                  <a:gd name="T42" fmla="*/ 192 w 353"/>
                  <a:gd name="T43" fmla="*/ 320 h 537"/>
                  <a:gd name="T44" fmla="*/ 184 w 353"/>
                  <a:gd name="T45" fmla="*/ 288 h 537"/>
                  <a:gd name="T46" fmla="*/ 160 w 353"/>
                  <a:gd name="T47" fmla="*/ 264 h 537"/>
                  <a:gd name="T48" fmla="*/ 104 w 353"/>
                  <a:gd name="T49" fmla="*/ 256 h 537"/>
                  <a:gd name="T50" fmla="*/ 136 w 353"/>
                  <a:gd name="T51" fmla="*/ 168 h 537"/>
                  <a:gd name="T52" fmla="*/ 160 w 353"/>
                  <a:gd name="T53" fmla="*/ 136 h 537"/>
                  <a:gd name="T54" fmla="*/ 192 w 353"/>
                  <a:gd name="T55" fmla="*/ 152 h 537"/>
                  <a:gd name="T56" fmla="*/ 208 w 353"/>
                  <a:gd name="T57" fmla="*/ 184 h 537"/>
                  <a:gd name="T58" fmla="*/ 224 w 353"/>
                  <a:gd name="T59" fmla="*/ 200 h 537"/>
                  <a:gd name="T60" fmla="*/ 256 w 353"/>
                  <a:gd name="T61" fmla="*/ 256 h 537"/>
                  <a:gd name="T62" fmla="*/ 272 w 353"/>
                  <a:gd name="T63" fmla="*/ 288 h 537"/>
                  <a:gd name="T64" fmla="*/ 328 w 353"/>
                  <a:gd name="T65" fmla="*/ 216 h 537"/>
                  <a:gd name="T66" fmla="*/ 0 w 353"/>
                  <a:gd name="T67" fmla="*/ 0 h 537"/>
                  <a:gd name="T68" fmla="*/ 353 w 353"/>
                  <a:gd name="T69" fmla="*/ 537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T66" t="T67" r="T68" b="T69"/>
                <a:pathLst>
                  <a:path w="353" h="537">
                    <a:moveTo>
                      <a:pt x="352" y="208"/>
                    </a:moveTo>
                    <a:lnTo>
                      <a:pt x="320" y="160"/>
                    </a:lnTo>
                    <a:lnTo>
                      <a:pt x="288" y="152"/>
                    </a:lnTo>
                    <a:lnTo>
                      <a:pt x="296" y="96"/>
                    </a:lnTo>
                    <a:lnTo>
                      <a:pt x="264" y="104"/>
                    </a:lnTo>
                    <a:lnTo>
                      <a:pt x="248" y="88"/>
                    </a:lnTo>
                    <a:lnTo>
                      <a:pt x="248" y="48"/>
                    </a:lnTo>
                    <a:lnTo>
                      <a:pt x="224" y="0"/>
                    </a:lnTo>
                    <a:lnTo>
                      <a:pt x="176" y="24"/>
                    </a:lnTo>
                    <a:lnTo>
                      <a:pt x="176" y="64"/>
                    </a:lnTo>
                    <a:lnTo>
                      <a:pt x="144" y="56"/>
                    </a:lnTo>
                    <a:lnTo>
                      <a:pt x="136" y="80"/>
                    </a:lnTo>
                    <a:lnTo>
                      <a:pt x="112" y="72"/>
                    </a:lnTo>
                    <a:lnTo>
                      <a:pt x="80" y="104"/>
                    </a:lnTo>
                    <a:lnTo>
                      <a:pt x="56" y="56"/>
                    </a:lnTo>
                    <a:lnTo>
                      <a:pt x="32" y="72"/>
                    </a:lnTo>
                    <a:lnTo>
                      <a:pt x="24" y="112"/>
                    </a:lnTo>
                    <a:lnTo>
                      <a:pt x="8" y="120"/>
                    </a:lnTo>
                    <a:lnTo>
                      <a:pt x="32" y="184"/>
                    </a:lnTo>
                    <a:lnTo>
                      <a:pt x="56" y="200"/>
                    </a:lnTo>
                    <a:lnTo>
                      <a:pt x="32" y="216"/>
                    </a:lnTo>
                    <a:lnTo>
                      <a:pt x="24" y="232"/>
                    </a:lnTo>
                    <a:lnTo>
                      <a:pt x="56" y="232"/>
                    </a:lnTo>
                    <a:lnTo>
                      <a:pt x="64" y="272"/>
                    </a:lnTo>
                    <a:lnTo>
                      <a:pt x="48" y="304"/>
                    </a:lnTo>
                    <a:lnTo>
                      <a:pt x="32" y="288"/>
                    </a:lnTo>
                    <a:lnTo>
                      <a:pt x="16" y="304"/>
                    </a:lnTo>
                    <a:lnTo>
                      <a:pt x="16" y="328"/>
                    </a:lnTo>
                    <a:lnTo>
                      <a:pt x="0" y="344"/>
                    </a:lnTo>
                    <a:lnTo>
                      <a:pt x="32" y="400"/>
                    </a:lnTo>
                    <a:lnTo>
                      <a:pt x="8" y="488"/>
                    </a:lnTo>
                    <a:lnTo>
                      <a:pt x="24" y="512"/>
                    </a:lnTo>
                    <a:lnTo>
                      <a:pt x="72" y="512"/>
                    </a:lnTo>
                    <a:lnTo>
                      <a:pt x="88" y="528"/>
                    </a:lnTo>
                    <a:lnTo>
                      <a:pt x="128" y="536"/>
                    </a:lnTo>
                    <a:lnTo>
                      <a:pt x="112" y="512"/>
                    </a:lnTo>
                    <a:lnTo>
                      <a:pt x="120" y="480"/>
                    </a:lnTo>
                    <a:lnTo>
                      <a:pt x="152" y="424"/>
                    </a:lnTo>
                    <a:lnTo>
                      <a:pt x="192" y="384"/>
                    </a:lnTo>
                    <a:lnTo>
                      <a:pt x="232" y="376"/>
                    </a:lnTo>
                    <a:lnTo>
                      <a:pt x="248" y="360"/>
                    </a:lnTo>
                    <a:lnTo>
                      <a:pt x="240" y="344"/>
                    </a:lnTo>
                    <a:lnTo>
                      <a:pt x="224" y="312"/>
                    </a:lnTo>
                    <a:lnTo>
                      <a:pt x="192" y="320"/>
                    </a:lnTo>
                    <a:lnTo>
                      <a:pt x="176" y="312"/>
                    </a:lnTo>
                    <a:lnTo>
                      <a:pt x="184" y="288"/>
                    </a:lnTo>
                    <a:lnTo>
                      <a:pt x="184" y="248"/>
                    </a:lnTo>
                    <a:lnTo>
                      <a:pt x="160" y="264"/>
                    </a:lnTo>
                    <a:lnTo>
                      <a:pt x="128" y="256"/>
                    </a:lnTo>
                    <a:lnTo>
                      <a:pt x="104" y="256"/>
                    </a:lnTo>
                    <a:lnTo>
                      <a:pt x="104" y="224"/>
                    </a:lnTo>
                    <a:lnTo>
                      <a:pt x="136" y="168"/>
                    </a:lnTo>
                    <a:lnTo>
                      <a:pt x="152" y="168"/>
                    </a:lnTo>
                    <a:lnTo>
                      <a:pt x="160" y="136"/>
                    </a:lnTo>
                    <a:lnTo>
                      <a:pt x="176" y="136"/>
                    </a:lnTo>
                    <a:lnTo>
                      <a:pt x="192" y="152"/>
                    </a:lnTo>
                    <a:lnTo>
                      <a:pt x="216" y="152"/>
                    </a:lnTo>
                    <a:lnTo>
                      <a:pt x="208" y="184"/>
                    </a:lnTo>
                    <a:lnTo>
                      <a:pt x="208" y="200"/>
                    </a:lnTo>
                    <a:lnTo>
                      <a:pt x="224" y="200"/>
                    </a:lnTo>
                    <a:lnTo>
                      <a:pt x="224" y="232"/>
                    </a:lnTo>
                    <a:lnTo>
                      <a:pt x="256" y="256"/>
                    </a:lnTo>
                    <a:lnTo>
                      <a:pt x="264" y="280"/>
                    </a:lnTo>
                    <a:lnTo>
                      <a:pt x="272" y="288"/>
                    </a:lnTo>
                    <a:lnTo>
                      <a:pt x="312" y="256"/>
                    </a:lnTo>
                    <a:lnTo>
                      <a:pt x="328" y="216"/>
                    </a:lnTo>
                    <a:lnTo>
                      <a:pt x="352" y="208"/>
                    </a:lnTo>
                  </a:path>
                </a:pathLst>
              </a:cu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48" name="Freeform 11"/>
              <p:cNvSpPr/>
              <p:nvPr/>
            </p:nvSpPr>
            <p:spPr bwMode="auto">
              <a:xfrm>
                <a:off x="3971742" y="3203305"/>
                <a:ext cx="171316" cy="175875"/>
              </a:xfrm>
              <a:custGeom>
                <a:avLst/>
                <a:gdLst>
                  <a:gd name="T0" fmla="*/ 112 w 113"/>
                  <a:gd name="T1" fmla="*/ 64 h 129"/>
                  <a:gd name="T2" fmla="*/ 96 w 113"/>
                  <a:gd name="T3" fmla="*/ 40 h 129"/>
                  <a:gd name="T4" fmla="*/ 112 w 113"/>
                  <a:gd name="T5" fmla="*/ 16 h 129"/>
                  <a:gd name="T6" fmla="*/ 80 w 113"/>
                  <a:gd name="T7" fmla="*/ 16 h 129"/>
                  <a:gd name="T8" fmla="*/ 72 w 113"/>
                  <a:gd name="T9" fmla="*/ 0 h 129"/>
                  <a:gd name="T10" fmla="*/ 56 w 113"/>
                  <a:gd name="T11" fmla="*/ 0 h 129"/>
                  <a:gd name="T12" fmla="*/ 48 w 113"/>
                  <a:gd name="T13" fmla="*/ 32 h 129"/>
                  <a:gd name="T14" fmla="*/ 32 w 113"/>
                  <a:gd name="T15" fmla="*/ 32 h 129"/>
                  <a:gd name="T16" fmla="*/ 0 w 113"/>
                  <a:gd name="T17" fmla="*/ 88 h 129"/>
                  <a:gd name="T18" fmla="*/ 0 w 113"/>
                  <a:gd name="T19" fmla="*/ 120 h 129"/>
                  <a:gd name="T20" fmla="*/ 32 w 113"/>
                  <a:gd name="T21" fmla="*/ 120 h 129"/>
                  <a:gd name="T22" fmla="*/ 48 w 113"/>
                  <a:gd name="T23" fmla="*/ 128 h 129"/>
                  <a:gd name="T24" fmla="*/ 80 w 113"/>
                  <a:gd name="T25" fmla="*/ 112 h 129"/>
                  <a:gd name="T26" fmla="*/ 80 w 113"/>
                  <a:gd name="T27" fmla="*/ 96 h 129"/>
                  <a:gd name="T28" fmla="*/ 72 w 113"/>
                  <a:gd name="T29" fmla="*/ 80 h 129"/>
                  <a:gd name="T30" fmla="*/ 96 w 113"/>
                  <a:gd name="T31" fmla="*/ 80 h 129"/>
                  <a:gd name="T32" fmla="*/ 112 w 113"/>
                  <a:gd name="T33" fmla="*/ 64 h 129"/>
                  <a:gd name="T34" fmla="*/ 0 w 113"/>
                  <a:gd name="T35" fmla="*/ 0 h 129"/>
                  <a:gd name="T36" fmla="*/ 113 w 113"/>
                  <a:gd name="T37"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T34" t="T35" r="T36" b="T37"/>
                <a:pathLst>
                  <a:path w="113" h="129">
                    <a:moveTo>
                      <a:pt x="112" y="64"/>
                    </a:moveTo>
                    <a:lnTo>
                      <a:pt x="96" y="40"/>
                    </a:lnTo>
                    <a:lnTo>
                      <a:pt x="112" y="16"/>
                    </a:lnTo>
                    <a:lnTo>
                      <a:pt x="80" y="16"/>
                    </a:lnTo>
                    <a:lnTo>
                      <a:pt x="72" y="0"/>
                    </a:lnTo>
                    <a:lnTo>
                      <a:pt x="56" y="0"/>
                    </a:lnTo>
                    <a:lnTo>
                      <a:pt x="48" y="32"/>
                    </a:lnTo>
                    <a:lnTo>
                      <a:pt x="32" y="32"/>
                    </a:lnTo>
                    <a:lnTo>
                      <a:pt x="0" y="88"/>
                    </a:lnTo>
                    <a:lnTo>
                      <a:pt x="0" y="120"/>
                    </a:lnTo>
                    <a:lnTo>
                      <a:pt x="32" y="120"/>
                    </a:lnTo>
                    <a:lnTo>
                      <a:pt x="48" y="128"/>
                    </a:lnTo>
                    <a:lnTo>
                      <a:pt x="80" y="112"/>
                    </a:lnTo>
                    <a:lnTo>
                      <a:pt x="80" y="96"/>
                    </a:lnTo>
                    <a:lnTo>
                      <a:pt x="72" y="80"/>
                    </a:lnTo>
                    <a:lnTo>
                      <a:pt x="96" y="80"/>
                    </a:lnTo>
                    <a:lnTo>
                      <a:pt x="112" y="64"/>
                    </a:lnTo>
                  </a:path>
                </a:pathLst>
              </a:cu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49" name="Freeform 12"/>
              <p:cNvSpPr/>
              <p:nvPr/>
            </p:nvSpPr>
            <p:spPr bwMode="auto">
              <a:xfrm>
                <a:off x="4080242" y="3290021"/>
                <a:ext cx="133626" cy="164882"/>
              </a:xfrm>
              <a:custGeom>
                <a:avLst/>
                <a:gdLst>
                  <a:gd name="T0" fmla="*/ 88 w 89"/>
                  <a:gd name="T1" fmla="*/ 80 h 121"/>
                  <a:gd name="T2" fmla="*/ 80 w 89"/>
                  <a:gd name="T3" fmla="*/ 56 h 121"/>
                  <a:gd name="T4" fmla="*/ 56 w 89"/>
                  <a:gd name="T5" fmla="*/ 40 h 121"/>
                  <a:gd name="T6" fmla="*/ 48 w 89"/>
                  <a:gd name="T7" fmla="*/ 8 h 121"/>
                  <a:gd name="T8" fmla="*/ 32 w 89"/>
                  <a:gd name="T9" fmla="*/ 0 h 121"/>
                  <a:gd name="T10" fmla="*/ 24 w 89"/>
                  <a:gd name="T11" fmla="*/ 8 h 121"/>
                  <a:gd name="T12" fmla="*/ 32 w 89"/>
                  <a:gd name="T13" fmla="*/ 48 h 121"/>
                  <a:gd name="T14" fmla="*/ 8 w 89"/>
                  <a:gd name="T15" fmla="*/ 48 h 121"/>
                  <a:gd name="T16" fmla="*/ 0 w 89"/>
                  <a:gd name="T17" fmla="*/ 112 h 121"/>
                  <a:gd name="T18" fmla="*/ 16 w 89"/>
                  <a:gd name="T19" fmla="*/ 120 h 121"/>
                  <a:gd name="T20" fmla="*/ 56 w 89"/>
                  <a:gd name="T21" fmla="*/ 112 h 121"/>
                  <a:gd name="T22" fmla="*/ 56 w 89"/>
                  <a:gd name="T23" fmla="*/ 80 h 121"/>
                  <a:gd name="T24" fmla="*/ 88 w 89"/>
                  <a:gd name="T25" fmla="*/ 80 h 121"/>
                  <a:gd name="T26" fmla="*/ 0 w 89"/>
                  <a:gd name="T27" fmla="*/ 0 h 121"/>
                  <a:gd name="T28" fmla="*/ 89 w 89"/>
                  <a:gd name="T29"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89" h="121">
                    <a:moveTo>
                      <a:pt x="88" y="80"/>
                    </a:moveTo>
                    <a:lnTo>
                      <a:pt x="80" y="56"/>
                    </a:lnTo>
                    <a:lnTo>
                      <a:pt x="56" y="40"/>
                    </a:lnTo>
                    <a:lnTo>
                      <a:pt x="48" y="8"/>
                    </a:lnTo>
                    <a:lnTo>
                      <a:pt x="32" y="0"/>
                    </a:lnTo>
                    <a:lnTo>
                      <a:pt x="24" y="8"/>
                    </a:lnTo>
                    <a:lnTo>
                      <a:pt x="32" y="48"/>
                    </a:lnTo>
                    <a:lnTo>
                      <a:pt x="8" y="48"/>
                    </a:lnTo>
                    <a:lnTo>
                      <a:pt x="0" y="112"/>
                    </a:lnTo>
                    <a:lnTo>
                      <a:pt x="16" y="120"/>
                    </a:lnTo>
                    <a:lnTo>
                      <a:pt x="56" y="112"/>
                    </a:lnTo>
                    <a:lnTo>
                      <a:pt x="56" y="80"/>
                    </a:lnTo>
                    <a:lnTo>
                      <a:pt x="88" y="80"/>
                    </a:lnTo>
                  </a:path>
                </a:pathLst>
              </a:cu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50" name="Freeform 13"/>
              <p:cNvSpPr/>
              <p:nvPr/>
            </p:nvSpPr>
            <p:spPr bwMode="auto">
              <a:xfrm>
                <a:off x="4080242" y="3302235"/>
                <a:ext cx="51394" cy="53739"/>
              </a:xfrm>
              <a:custGeom>
                <a:avLst/>
                <a:gdLst>
                  <a:gd name="T0" fmla="*/ 32 w 33"/>
                  <a:gd name="T1" fmla="*/ 40 h 41"/>
                  <a:gd name="T2" fmla="*/ 8 w 33"/>
                  <a:gd name="T3" fmla="*/ 40 h 41"/>
                  <a:gd name="T4" fmla="*/ 8 w 33"/>
                  <a:gd name="T5" fmla="*/ 24 h 41"/>
                  <a:gd name="T6" fmla="*/ 0 w 33"/>
                  <a:gd name="T7" fmla="*/ 0 h 41"/>
                  <a:gd name="T8" fmla="*/ 24 w 33"/>
                  <a:gd name="T9" fmla="*/ 8 h 41"/>
                  <a:gd name="T10" fmla="*/ 32 w 33"/>
                  <a:gd name="T11" fmla="*/ 40 h 41"/>
                  <a:gd name="T12" fmla="*/ 0 w 33"/>
                  <a:gd name="T13" fmla="*/ 0 h 41"/>
                  <a:gd name="T14" fmla="*/ 33 w 33"/>
                  <a:gd name="T15" fmla="*/ 41 h 41"/>
                </a:gdLst>
                <a:ahLst/>
                <a:cxnLst>
                  <a:cxn ang="0">
                    <a:pos x="T0" y="T1"/>
                  </a:cxn>
                  <a:cxn ang="0">
                    <a:pos x="T2" y="T3"/>
                  </a:cxn>
                  <a:cxn ang="0">
                    <a:pos x="T4" y="T5"/>
                  </a:cxn>
                  <a:cxn ang="0">
                    <a:pos x="T6" y="T7"/>
                  </a:cxn>
                  <a:cxn ang="0">
                    <a:pos x="T8" y="T9"/>
                  </a:cxn>
                  <a:cxn ang="0">
                    <a:pos x="T10" y="T11"/>
                  </a:cxn>
                </a:cxnLst>
                <a:rect l="T12" t="T13" r="T14" b="T15"/>
                <a:pathLst>
                  <a:path w="33" h="41">
                    <a:moveTo>
                      <a:pt x="32" y="40"/>
                    </a:moveTo>
                    <a:lnTo>
                      <a:pt x="8" y="40"/>
                    </a:lnTo>
                    <a:lnTo>
                      <a:pt x="8" y="24"/>
                    </a:lnTo>
                    <a:lnTo>
                      <a:pt x="0" y="0"/>
                    </a:lnTo>
                    <a:lnTo>
                      <a:pt x="24" y="8"/>
                    </a:lnTo>
                    <a:lnTo>
                      <a:pt x="32" y="40"/>
                    </a:lnTo>
                  </a:path>
                </a:pathLst>
              </a:cu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51" name="Freeform 14"/>
              <p:cNvSpPr/>
              <p:nvPr/>
            </p:nvSpPr>
            <p:spPr bwMode="auto">
              <a:xfrm>
                <a:off x="3961463" y="3496429"/>
                <a:ext cx="646432" cy="399382"/>
              </a:xfrm>
              <a:custGeom>
                <a:avLst/>
                <a:gdLst>
                  <a:gd name="T0" fmla="*/ 152 w 433"/>
                  <a:gd name="T1" fmla="*/ 8 h 289"/>
                  <a:gd name="T2" fmla="*/ 136 w 433"/>
                  <a:gd name="T3" fmla="*/ 24 h 289"/>
                  <a:gd name="T4" fmla="*/ 96 w 433"/>
                  <a:gd name="T5" fmla="*/ 32 h 289"/>
                  <a:gd name="T6" fmla="*/ 56 w 433"/>
                  <a:gd name="T7" fmla="*/ 72 h 289"/>
                  <a:gd name="T8" fmla="*/ 16 w 433"/>
                  <a:gd name="T9" fmla="*/ 128 h 289"/>
                  <a:gd name="T10" fmla="*/ 16 w 433"/>
                  <a:gd name="T11" fmla="*/ 160 h 289"/>
                  <a:gd name="T12" fmla="*/ 32 w 433"/>
                  <a:gd name="T13" fmla="*/ 184 h 289"/>
                  <a:gd name="T14" fmla="*/ 48 w 433"/>
                  <a:gd name="T15" fmla="*/ 176 h 289"/>
                  <a:gd name="T16" fmla="*/ 64 w 433"/>
                  <a:gd name="T17" fmla="*/ 176 h 289"/>
                  <a:gd name="T18" fmla="*/ 8 w 433"/>
                  <a:gd name="T19" fmla="*/ 224 h 289"/>
                  <a:gd name="T20" fmla="*/ 0 w 433"/>
                  <a:gd name="T21" fmla="*/ 248 h 289"/>
                  <a:gd name="T22" fmla="*/ 16 w 433"/>
                  <a:gd name="T23" fmla="*/ 256 h 289"/>
                  <a:gd name="T24" fmla="*/ 48 w 433"/>
                  <a:gd name="T25" fmla="*/ 288 h 289"/>
                  <a:gd name="T26" fmla="*/ 80 w 433"/>
                  <a:gd name="T27" fmla="*/ 288 h 289"/>
                  <a:gd name="T28" fmla="*/ 96 w 433"/>
                  <a:gd name="T29" fmla="*/ 272 h 289"/>
                  <a:gd name="T30" fmla="*/ 96 w 433"/>
                  <a:gd name="T31" fmla="*/ 256 h 289"/>
                  <a:gd name="T32" fmla="*/ 112 w 433"/>
                  <a:gd name="T33" fmla="*/ 264 h 289"/>
                  <a:gd name="T34" fmla="*/ 120 w 433"/>
                  <a:gd name="T35" fmla="*/ 272 h 289"/>
                  <a:gd name="T36" fmla="*/ 152 w 433"/>
                  <a:gd name="T37" fmla="*/ 288 h 289"/>
                  <a:gd name="T38" fmla="*/ 168 w 433"/>
                  <a:gd name="T39" fmla="*/ 272 h 289"/>
                  <a:gd name="T40" fmla="*/ 192 w 433"/>
                  <a:gd name="T41" fmla="*/ 272 h 289"/>
                  <a:gd name="T42" fmla="*/ 192 w 433"/>
                  <a:gd name="T43" fmla="*/ 288 h 289"/>
                  <a:gd name="T44" fmla="*/ 208 w 433"/>
                  <a:gd name="T45" fmla="*/ 280 h 289"/>
                  <a:gd name="T46" fmla="*/ 240 w 433"/>
                  <a:gd name="T47" fmla="*/ 232 h 289"/>
                  <a:gd name="T48" fmla="*/ 256 w 433"/>
                  <a:gd name="T49" fmla="*/ 232 h 289"/>
                  <a:gd name="T50" fmla="*/ 296 w 433"/>
                  <a:gd name="T51" fmla="*/ 168 h 289"/>
                  <a:gd name="T52" fmla="*/ 296 w 433"/>
                  <a:gd name="T53" fmla="*/ 144 h 289"/>
                  <a:gd name="T54" fmla="*/ 304 w 433"/>
                  <a:gd name="T55" fmla="*/ 136 h 289"/>
                  <a:gd name="T56" fmla="*/ 312 w 433"/>
                  <a:gd name="T57" fmla="*/ 152 h 289"/>
                  <a:gd name="T58" fmla="*/ 344 w 433"/>
                  <a:gd name="T59" fmla="*/ 96 h 289"/>
                  <a:gd name="T60" fmla="*/ 376 w 433"/>
                  <a:gd name="T61" fmla="*/ 80 h 289"/>
                  <a:gd name="T62" fmla="*/ 376 w 433"/>
                  <a:gd name="T63" fmla="*/ 88 h 289"/>
                  <a:gd name="T64" fmla="*/ 400 w 433"/>
                  <a:gd name="T65" fmla="*/ 64 h 289"/>
                  <a:gd name="T66" fmla="*/ 416 w 433"/>
                  <a:gd name="T67" fmla="*/ 72 h 289"/>
                  <a:gd name="T68" fmla="*/ 432 w 433"/>
                  <a:gd name="T69" fmla="*/ 24 h 289"/>
                  <a:gd name="T70" fmla="*/ 424 w 433"/>
                  <a:gd name="T71" fmla="*/ 16 h 289"/>
                  <a:gd name="T72" fmla="*/ 400 w 433"/>
                  <a:gd name="T73" fmla="*/ 16 h 289"/>
                  <a:gd name="T74" fmla="*/ 384 w 433"/>
                  <a:gd name="T75" fmla="*/ 24 h 289"/>
                  <a:gd name="T76" fmla="*/ 344 w 433"/>
                  <a:gd name="T77" fmla="*/ 24 h 289"/>
                  <a:gd name="T78" fmla="*/ 328 w 433"/>
                  <a:gd name="T79" fmla="*/ 0 h 289"/>
                  <a:gd name="T80" fmla="*/ 272 w 433"/>
                  <a:gd name="T81" fmla="*/ 40 h 289"/>
                  <a:gd name="T82" fmla="*/ 264 w 433"/>
                  <a:gd name="T83" fmla="*/ 64 h 289"/>
                  <a:gd name="T84" fmla="*/ 248 w 433"/>
                  <a:gd name="T85" fmla="*/ 64 h 289"/>
                  <a:gd name="T86" fmla="*/ 200 w 433"/>
                  <a:gd name="T87" fmla="*/ 64 h 289"/>
                  <a:gd name="T88" fmla="*/ 200 w 433"/>
                  <a:gd name="T89" fmla="*/ 48 h 289"/>
                  <a:gd name="T90" fmla="*/ 216 w 433"/>
                  <a:gd name="T91" fmla="*/ 32 h 289"/>
                  <a:gd name="T92" fmla="*/ 200 w 433"/>
                  <a:gd name="T93" fmla="*/ 0 h 289"/>
                  <a:gd name="T94" fmla="*/ 176 w 433"/>
                  <a:gd name="T95" fmla="*/ 0 h 289"/>
                  <a:gd name="T96" fmla="*/ 168 w 433"/>
                  <a:gd name="T97" fmla="*/ 0 h 289"/>
                  <a:gd name="T98" fmla="*/ 160 w 433"/>
                  <a:gd name="T99" fmla="*/ 16 h 289"/>
                  <a:gd name="T100" fmla="*/ 152 w 433"/>
                  <a:gd name="T101" fmla="*/ 8 h 289"/>
                  <a:gd name="T102" fmla="*/ 0 w 433"/>
                  <a:gd name="T103" fmla="*/ 0 h 289"/>
                  <a:gd name="T104" fmla="*/ 433 w 433"/>
                  <a:gd name="T105" fmla="*/ 28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T102" t="T103" r="T104" b="T105"/>
                <a:pathLst>
                  <a:path w="433" h="289">
                    <a:moveTo>
                      <a:pt x="152" y="8"/>
                    </a:moveTo>
                    <a:lnTo>
                      <a:pt x="136" y="24"/>
                    </a:lnTo>
                    <a:lnTo>
                      <a:pt x="96" y="32"/>
                    </a:lnTo>
                    <a:lnTo>
                      <a:pt x="56" y="72"/>
                    </a:lnTo>
                    <a:lnTo>
                      <a:pt x="16" y="128"/>
                    </a:lnTo>
                    <a:lnTo>
                      <a:pt x="16" y="160"/>
                    </a:lnTo>
                    <a:lnTo>
                      <a:pt x="32" y="184"/>
                    </a:lnTo>
                    <a:lnTo>
                      <a:pt x="48" y="176"/>
                    </a:lnTo>
                    <a:lnTo>
                      <a:pt x="64" y="176"/>
                    </a:lnTo>
                    <a:lnTo>
                      <a:pt x="8" y="224"/>
                    </a:lnTo>
                    <a:lnTo>
                      <a:pt x="0" y="248"/>
                    </a:lnTo>
                    <a:lnTo>
                      <a:pt x="16" y="256"/>
                    </a:lnTo>
                    <a:lnTo>
                      <a:pt x="48" y="288"/>
                    </a:lnTo>
                    <a:lnTo>
                      <a:pt x="80" y="288"/>
                    </a:lnTo>
                    <a:lnTo>
                      <a:pt x="96" y="272"/>
                    </a:lnTo>
                    <a:lnTo>
                      <a:pt x="96" y="256"/>
                    </a:lnTo>
                    <a:lnTo>
                      <a:pt x="112" y="264"/>
                    </a:lnTo>
                    <a:lnTo>
                      <a:pt x="120" y="272"/>
                    </a:lnTo>
                    <a:lnTo>
                      <a:pt x="152" y="288"/>
                    </a:lnTo>
                    <a:lnTo>
                      <a:pt x="168" y="272"/>
                    </a:lnTo>
                    <a:lnTo>
                      <a:pt x="192" y="272"/>
                    </a:lnTo>
                    <a:lnTo>
                      <a:pt x="192" y="288"/>
                    </a:lnTo>
                    <a:lnTo>
                      <a:pt x="208" y="280"/>
                    </a:lnTo>
                    <a:lnTo>
                      <a:pt x="240" y="232"/>
                    </a:lnTo>
                    <a:lnTo>
                      <a:pt x="256" y="232"/>
                    </a:lnTo>
                    <a:lnTo>
                      <a:pt x="296" y="168"/>
                    </a:lnTo>
                    <a:lnTo>
                      <a:pt x="296" y="144"/>
                    </a:lnTo>
                    <a:lnTo>
                      <a:pt x="304" y="136"/>
                    </a:lnTo>
                    <a:lnTo>
                      <a:pt x="312" y="152"/>
                    </a:lnTo>
                    <a:lnTo>
                      <a:pt x="344" y="96"/>
                    </a:lnTo>
                    <a:lnTo>
                      <a:pt x="376" y="80"/>
                    </a:lnTo>
                    <a:lnTo>
                      <a:pt x="376" y="88"/>
                    </a:lnTo>
                    <a:lnTo>
                      <a:pt x="400" y="64"/>
                    </a:lnTo>
                    <a:lnTo>
                      <a:pt x="416" y="72"/>
                    </a:lnTo>
                    <a:lnTo>
                      <a:pt x="432" y="24"/>
                    </a:lnTo>
                    <a:lnTo>
                      <a:pt x="424" y="16"/>
                    </a:lnTo>
                    <a:lnTo>
                      <a:pt x="400" y="16"/>
                    </a:lnTo>
                    <a:lnTo>
                      <a:pt x="384" y="24"/>
                    </a:lnTo>
                    <a:lnTo>
                      <a:pt x="344" y="24"/>
                    </a:lnTo>
                    <a:lnTo>
                      <a:pt x="328" y="0"/>
                    </a:lnTo>
                    <a:lnTo>
                      <a:pt x="272" y="40"/>
                    </a:lnTo>
                    <a:lnTo>
                      <a:pt x="264" y="64"/>
                    </a:lnTo>
                    <a:lnTo>
                      <a:pt x="248" y="64"/>
                    </a:lnTo>
                    <a:lnTo>
                      <a:pt x="200" y="64"/>
                    </a:lnTo>
                    <a:lnTo>
                      <a:pt x="200" y="48"/>
                    </a:lnTo>
                    <a:lnTo>
                      <a:pt x="216" y="32"/>
                    </a:lnTo>
                    <a:lnTo>
                      <a:pt x="200" y="0"/>
                    </a:lnTo>
                    <a:lnTo>
                      <a:pt x="176" y="0"/>
                    </a:lnTo>
                    <a:lnTo>
                      <a:pt x="168" y="0"/>
                    </a:lnTo>
                    <a:lnTo>
                      <a:pt x="160" y="16"/>
                    </a:lnTo>
                    <a:lnTo>
                      <a:pt x="152" y="8"/>
                    </a:lnTo>
                  </a:path>
                </a:pathLst>
              </a:cu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52" name="Freeform 15"/>
              <p:cNvSpPr/>
              <p:nvPr/>
            </p:nvSpPr>
            <p:spPr bwMode="auto">
              <a:xfrm>
                <a:off x="4093948" y="3817645"/>
                <a:ext cx="536789" cy="438465"/>
              </a:xfrm>
              <a:custGeom>
                <a:avLst/>
                <a:gdLst>
                  <a:gd name="T0" fmla="*/ 168 w 361"/>
                  <a:gd name="T1" fmla="*/ 0 h 321"/>
                  <a:gd name="T2" fmla="*/ 152 w 361"/>
                  <a:gd name="T3" fmla="*/ 0 h 321"/>
                  <a:gd name="T4" fmla="*/ 120 w 361"/>
                  <a:gd name="T5" fmla="*/ 48 h 321"/>
                  <a:gd name="T6" fmla="*/ 96 w 361"/>
                  <a:gd name="T7" fmla="*/ 56 h 321"/>
                  <a:gd name="T8" fmla="*/ 96 w 361"/>
                  <a:gd name="T9" fmla="*/ 40 h 321"/>
                  <a:gd name="T10" fmla="*/ 80 w 361"/>
                  <a:gd name="T11" fmla="*/ 40 h 321"/>
                  <a:gd name="T12" fmla="*/ 64 w 361"/>
                  <a:gd name="T13" fmla="*/ 56 h 321"/>
                  <a:gd name="T14" fmla="*/ 32 w 361"/>
                  <a:gd name="T15" fmla="*/ 40 h 321"/>
                  <a:gd name="T16" fmla="*/ 24 w 361"/>
                  <a:gd name="T17" fmla="*/ 32 h 321"/>
                  <a:gd name="T18" fmla="*/ 8 w 361"/>
                  <a:gd name="T19" fmla="*/ 24 h 321"/>
                  <a:gd name="T20" fmla="*/ 8 w 361"/>
                  <a:gd name="T21" fmla="*/ 40 h 321"/>
                  <a:gd name="T22" fmla="*/ 0 w 361"/>
                  <a:gd name="T23" fmla="*/ 48 h 321"/>
                  <a:gd name="T24" fmla="*/ 32 w 361"/>
                  <a:gd name="T25" fmla="*/ 56 h 321"/>
                  <a:gd name="T26" fmla="*/ 40 w 361"/>
                  <a:gd name="T27" fmla="*/ 80 h 321"/>
                  <a:gd name="T28" fmla="*/ 56 w 361"/>
                  <a:gd name="T29" fmla="*/ 80 h 321"/>
                  <a:gd name="T30" fmla="*/ 80 w 361"/>
                  <a:gd name="T31" fmla="*/ 112 h 321"/>
                  <a:gd name="T32" fmla="*/ 104 w 361"/>
                  <a:gd name="T33" fmla="*/ 104 h 321"/>
                  <a:gd name="T34" fmla="*/ 104 w 361"/>
                  <a:gd name="T35" fmla="*/ 144 h 321"/>
                  <a:gd name="T36" fmla="*/ 136 w 361"/>
                  <a:gd name="T37" fmla="*/ 184 h 321"/>
                  <a:gd name="T38" fmla="*/ 152 w 361"/>
                  <a:gd name="T39" fmla="*/ 184 h 321"/>
                  <a:gd name="T40" fmla="*/ 160 w 361"/>
                  <a:gd name="T41" fmla="*/ 168 h 321"/>
                  <a:gd name="T42" fmla="*/ 184 w 361"/>
                  <a:gd name="T43" fmla="*/ 192 h 321"/>
                  <a:gd name="T44" fmla="*/ 168 w 361"/>
                  <a:gd name="T45" fmla="*/ 208 h 321"/>
                  <a:gd name="T46" fmla="*/ 160 w 361"/>
                  <a:gd name="T47" fmla="*/ 200 h 321"/>
                  <a:gd name="T48" fmla="*/ 144 w 361"/>
                  <a:gd name="T49" fmla="*/ 192 h 321"/>
                  <a:gd name="T50" fmla="*/ 144 w 361"/>
                  <a:gd name="T51" fmla="*/ 224 h 321"/>
                  <a:gd name="T52" fmla="*/ 136 w 361"/>
                  <a:gd name="T53" fmla="*/ 240 h 321"/>
                  <a:gd name="T54" fmla="*/ 160 w 361"/>
                  <a:gd name="T55" fmla="*/ 272 h 321"/>
                  <a:gd name="T56" fmla="*/ 160 w 361"/>
                  <a:gd name="T57" fmla="*/ 296 h 321"/>
                  <a:gd name="T58" fmla="*/ 200 w 361"/>
                  <a:gd name="T59" fmla="*/ 296 h 321"/>
                  <a:gd name="T60" fmla="*/ 216 w 361"/>
                  <a:gd name="T61" fmla="*/ 312 h 321"/>
                  <a:gd name="T62" fmla="*/ 240 w 361"/>
                  <a:gd name="T63" fmla="*/ 304 h 321"/>
                  <a:gd name="T64" fmla="*/ 272 w 361"/>
                  <a:gd name="T65" fmla="*/ 320 h 321"/>
                  <a:gd name="T66" fmla="*/ 296 w 361"/>
                  <a:gd name="T67" fmla="*/ 296 h 321"/>
                  <a:gd name="T68" fmla="*/ 320 w 361"/>
                  <a:gd name="T69" fmla="*/ 256 h 321"/>
                  <a:gd name="T70" fmla="*/ 288 w 361"/>
                  <a:gd name="T71" fmla="*/ 240 h 321"/>
                  <a:gd name="T72" fmla="*/ 320 w 361"/>
                  <a:gd name="T73" fmla="*/ 232 h 321"/>
                  <a:gd name="T74" fmla="*/ 328 w 361"/>
                  <a:gd name="T75" fmla="*/ 240 h 321"/>
                  <a:gd name="T76" fmla="*/ 360 w 361"/>
                  <a:gd name="T77" fmla="*/ 232 h 321"/>
                  <a:gd name="T78" fmla="*/ 360 w 361"/>
                  <a:gd name="T79" fmla="*/ 224 h 321"/>
                  <a:gd name="T80" fmla="*/ 320 w 361"/>
                  <a:gd name="T81" fmla="*/ 200 h 321"/>
                  <a:gd name="T82" fmla="*/ 320 w 361"/>
                  <a:gd name="T83" fmla="*/ 184 h 321"/>
                  <a:gd name="T84" fmla="*/ 304 w 361"/>
                  <a:gd name="T85" fmla="*/ 176 h 321"/>
                  <a:gd name="T86" fmla="*/ 288 w 361"/>
                  <a:gd name="T87" fmla="*/ 168 h 321"/>
                  <a:gd name="T88" fmla="*/ 272 w 361"/>
                  <a:gd name="T89" fmla="*/ 128 h 321"/>
                  <a:gd name="T90" fmla="*/ 232 w 361"/>
                  <a:gd name="T91" fmla="*/ 64 h 321"/>
                  <a:gd name="T92" fmla="*/ 232 w 361"/>
                  <a:gd name="T93" fmla="*/ 40 h 321"/>
                  <a:gd name="T94" fmla="*/ 192 w 361"/>
                  <a:gd name="T95" fmla="*/ 32 h 321"/>
                  <a:gd name="T96" fmla="*/ 176 w 361"/>
                  <a:gd name="T97" fmla="*/ 24 h 321"/>
                  <a:gd name="T98" fmla="*/ 168 w 361"/>
                  <a:gd name="T99" fmla="*/ 0 h 321"/>
                  <a:gd name="T100" fmla="*/ 0 w 361"/>
                  <a:gd name="T101" fmla="*/ 0 h 321"/>
                  <a:gd name="T102" fmla="*/ 361 w 361"/>
                  <a:gd name="T103" fmla="*/ 321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T100" t="T101" r="T102" b="T103"/>
                <a:pathLst>
                  <a:path w="361" h="321">
                    <a:moveTo>
                      <a:pt x="168" y="0"/>
                    </a:moveTo>
                    <a:lnTo>
                      <a:pt x="152" y="0"/>
                    </a:lnTo>
                    <a:lnTo>
                      <a:pt x="120" y="48"/>
                    </a:lnTo>
                    <a:lnTo>
                      <a:pt x="96" y="56"/>
                    </a:lnTo>
                    <a:lnTo>
                      <a:pt x="96" y="40"/>
                    </a:lnTo>
                    <a:lnTo>
                      <a:pt x="80" y="40"/>
                    </a:lnTo>
                    <a:lnTo>
                      <a:pt x="64" y="56"/>
                    </a:lnTo>
                    <a:lnTo>
                      <a:pt x="32" y="40"/>
                    </a:lnTo>
                    <a:lnTo>
                      <a:pt x="24" y="32"/>
                    </a:lnTo>
                    <a:lnTo>
                      <a:pt x="8" y="24"/>
                    </a:lnTo>
                    <a:lnTo>
                      <a:pt x="8" y="40"/>
                    </a:lnTo>
                    <a:lnTo>
                      <a:pt x="0" y="48"/>
                    </a:lnTo>
                    <a:lnTo>
                      <a:pt x="32" y="56"/>
                    </a:lnTo>
                    <a:lnTo>
                      <a:pt x="40" y="80"/>
                    </a:lnTo>
                    <a:lnTo>
                      <a:pt x="56" y="80"/>
                    </a:lnTo>
                    <a:lnTo>
                      <a:pt x="80" y="112"/>
                    </a:lnTo>
                    <a:lnTo>
                      <a:pt x="104" y="104"/>
                    </a:lnTo>
                    <a:lnTo>
                      <a:pt x="104" y="144"/>
                    </a:lnTo>
                    <a:lnTo>
                      <a:pt x="136" y="184"/>
                    </a:lnTo>
                    <a:lnTo>
                      <a:pt x="152" y="184"/>
                    </a:lnTo>
                    <a:lnTo>
                      <a:pt x="160" y="168"/>
                    </a:lnTo>
                    <a:lnTo>
                      <a:pt x="184" y="192"/>
                    </a:lnTo>
                    <a:lnTo>
                      <a:pt x="168" y="208"/>
                    </a:lnTo>
                    <a:lnTo>
                      <a:pt x="160" y="200"/>
                    </a:lnTo>
                    <a:lnTo>
                      <a:pt x="144" y="192"/>
                    </a:lnTo>
                    <a:lnTo>
                      <a:pt x="144" y="224"/>
                    </a:lnTo>
                    <a:lnTo>
                      <a:pt x="136" y="240"/>
                    </a:lnTo>
                    <a:lnTo>
                      <a:pt x="160" y="272"/>
                    </a:lnTo>
                    <a:lnTo>
                      <a:pt x="160" y="296"/>
                    </a:lnTo>
                    <a:lnTo>
                      <a:pt x="200" y="296"/>
                    </a:lnTo>
                    <a:lnTo>
                      <a:pt x="216" y="312"/>
                    </a:lnTo>
                    <a:lnTo>
                      <a:pt x="240" y="304"/>
                    </a:lnTo>
                    <a:lnTo>
                      <a:pt x="272" y="320"/>
                    </a:lnTo>
                    <a:lnTo>
                      <a:pt x="296" y="296"/>
                    </a:lnTo>
                    <a:lnTo>
                      <a:pt x="320" y="256"/>
                    </a:lnTo>
                    <a:lnTo>
                      <a:pt x="288" y="240"/>
                    </a:lnTo>
                    <a:lnTo>
                      <a:pt x="320" y="232"/>
                    </a:lnTo>
                    <a:lnTo>
                      <a:pt x="328" y="240"/>
                    </a:lnTo>
                    <a:lnTo>
                      <a:pt x="360" y="232"/>
                    </a:lnTo>
                    <a:lnTo>
                      <a:pt x="360" y="224"/>
                    </a:lnTo>
                    <a:lnTo>
                      <a:pt x="320" y="200"/>
                    </a:lnTo>
                    <a:lnTo>
                      <a:pt x="320" y="184"/>
                    </a:lnTo>
                    <a:lnTo>
                      <a:pt x="304" y="176"/>
                    </a:lnTo>
                    <a:lnTo>
                      <a:pt x="288" y="168"/>
                    </a:lnTo>
                    <a:lnTo>
                      <a:pt x="272" y="128"/>
                    </a:lnTo>
                    <a:lnTo>
                      <a:pt x="232" y="64"/>
                    </a:lnTo>
                    <a:lnTo>
                      <a:pt x="232" y="40"/>
                    </a:lnTo>
                    <a:lnTo>
                      <a:pt x="192" y="32"/>
                    </a:lnTo>
                    <a:lnTo>
                      <a:pt x="176" y="24"/>
                    </a:lnTo>
                    <a:lnTo>
                      <a:pt x="168" y="0"/>
                    </a:lnTo>
                  </a:path>
                </a:pathLst>
              </a:cu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53" name="Freeform 16"/>
              <p:cNvSpPr/>
              <p:nvPr/>
            </p:nvSpPr>
            <p:spPr bwMode="auto">
              <a:xfrm>
                <a:off x="4535942" y="4169395"/>
                <a:ext cx="94795" cy="75724"/>
              </a:xfrm>
              <a:custGeom>
                <a:avLst/>
                <a:gdLst>
                  <a:gd name="T0" fmla="*/ 24 w 65"/>
                  <a:gd name="T1" fmla="*/ 0 h 57"/>
                  <a:gd name="T2" fmla="*/ 0 w 65"/>
                  <a:gd name="T3" fmla="*/ 40 h 57"/>
                  <a:gd name="T4" fmla="*/ 24 w 65"/>
                  <a:gd name="T5" fmla="*/ 56 h 57"/>
                  <a:gd name="T6" fmla="*/ 64 w 65"/>
                  <a:gd name="T7" fmla="*/ 40 h 57"/>
                  <a:gd name="T8" fmla="*/ 64 w 65"/>
                  <a:gd name="T9" fmla="*/ 24 h 57"/>
                  <a:gd name="T10" fmla="*/ 24 w 65"/>
                  <a:gd name="T11" fmla="*/ 0 h 57"/>
                  <a:gd name="T12" fmla="*/ 0 w 65"/>
                  <a:gd name="T13" fmla="*/ 0 h 57"/>
                  <a:gd name="T14" fmla="*/ 65 w 65"/>
                  <a:gd name="T15" fmla="*/ 57 h 57"/>
                </a:gdLst>
                <a:ahLst/>
                <a:cxnLst>
                  <a:cxn ang="0">
                    <a:pos x="T0" y="T1"/>
                  </a:cxn>
                  <a:cxn ang="0">
                    <a:pos x="T2" y="T3"/>
                  </a:cxn>
                  <a:cxn ang="0">
                    <a:pos x="T4" y="T5"/>
                  </a:cxn>
                  <a:cxn ang="0">
                    <a:pos x="T6" y="T7"/>
                  </a:cxn>
                  <a:cxn ang="0">
                    <a:pos x="T8" y="T9"/>
                  </a:cxn>
                  <a:cxn ang="0">
                    <a:pos x="T10" y="T11"/>
                  </a:cxn>
                </a:cxnLst>
                <a:rect l="T12" t="T13" r="T14" b="T15"/>
                <a:pathLst>
                  <a:path w="65" h="57">
                    <a:moveTo>
                      <a:pt x="24" y="0"/>
                    </a:moveTo>
                    <a:lnTo>
                      <a:pt x="0" y="40"/>
                    </a:lnTo>
                    <a:lnTo>
                      <a:pt x="24" y="56"/>
                    </a:lnTo>
                    <a:lnTo>
                      <a:pt x="64" y="40"/>
                    </a:lnTo>
                    <a:lnTo>
                      <a:pt x="64" y="24"/>
                    </a:lnTo>
                    <a:lnTo>
                      <a:pt x="24" y="0"/>
                    </a:lnTo>
                  </a:path>
                </a:pathLst>
              </a:cu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54" name="Freeform 17"/>
              <p:cNvSpPr/>
              <p:nvPr/>
            </p:nvSpPr>
            <p:spPr bwMode="auto">
              <a:xfrm>
                <a:off x="4297242" y="4224355"/>
                <a:ext cx="357479" cy="406711"/>
              </a:xfrm>
              <a:custGeom>
                <a:avLst/>
                <a:gdLst>
                  <a:gd name="T0" fmla="*/ 184 w 241"/>
                  <a:gd name="T1" fmla="*/ 16 h 297"/>
                  <a:gd name="T2" fmla="*/ 160 w 241"/>
                  <a:gd name="T3" fmla="*/ 0 h 297"/>
                  <a:gd name="T4" fmla="*/ 136 w 241"/>
                  <a:gd name="T5" fmla="*/ 24 h 297"/>
                  <a:gd name="T6" fmla="*/ 104 w 241"/>
                  <a:gd name="T7" fmla="*/ 8 h 297"/>
                  <a:gd name="T8" fmla="*/ 80 w 241"/>
                  <a:gd name="T9" fmla="*/ 16 h 297"/>
                  <a:gd name="T10" fmla="*/ 72 w 241"/>
                  <a:gd name="T11" fmla="*/ 32 h 297"/>
                  <a:gd name="T12" fmla="*/ 64 w 241"/>
                  <a:gd name="T13" fmla="*/ 48 h 297"/>
                  <a:gd name="T14" fmla="*/ 72 w 241"/>
                  <a:gd name="T15" fmla="*/ 72 h 297"/>
                  <a:gd name="T16" fmla="*/ 56 w 241"/>
                  <a:gd name="T17" fmla="*/ 72 h 297"/>
                  <a:gd name="T18" fmla="*/ 48 w 241"/>
                  <a:gd name="T19" fmla="*/ 64 h 297"/>
                  <a:gd name="T20" fmla="*/ 40 w 241"/>
                  <a:gd name="T21" fmla="*/ 64 h 297"/>
                  <a:gd name="T22" fmla="*/ 40 w 241"/>
                  <a:gd name="T23" fmla="*/ 80 h 297"/>
                  <a:gd name="T24" fmla="*/ 40 w 241"/>
                  <a:gd name="T25" fmla="*/ 96 h 297"/>
                  <a:gd name="T26" fmla="*/ 40 w 241"/>
                  <a:gd name="T27" fmla="*/ 96 h 297"/>
                  <a:gd name="T28" fmla="*/ 40 w 241"/>
                  <a:gd name="T29" fmla="*/ 112 h 297"/>
                  <a:gd name="T30" fmla="*/ 8 w 241"/>
                  <a:gd name="T31" fmla="*/ 136 h 297"/>
                  <a:gd name="T32" fmla="*/ 0 w 241"/>
                  <a:gd name="T33" fmla="*/ 144 h 297"/>
                  <a:gd name="T34" fmla="*/ 0 w 241"/>
                  <a:gd name="T35" fmla="*/ 176 h 297"/>
                  <a:gd name="T36" fmla="*/ 24 w 241"/>
                  <a:gd name="T37" fmla="*/ 192 h 297"/>
                  <a:gd name="T38" fmla="*/ 24 w 241"/>
                  <a:gd name="T39" fmla="*/ 232 h 297"/>
                  <a:gd name="T40" fmla="*/ 48 w 241"/>
                  <a:gd name="T41" fmla="*/ 232 h 297"/>
                  <a:gd name="T42" fmla="*/ 48 w 241"/>
                  <a:gd name="T43" fmla="*/ 248 h 297"/>
                  <a:gd name="T44" fmla="*/ 56 w 241"/>
                  <a:gd name="T45" fmla="*/ 264 h 297"/>
                  <a:gd name="T46" fmla="*/ 64 w 241"/>
                  <a:gd name="T47" fmla="*/ 288 h 297"/>
                  <a:gd name="T48" fmla="*/ 88 w 241"/>
                  <a:gd name="T49" fmla="*/ 288 h 297"/>
                  <a:gd name="T50" fmla="*/ 104 w 241"/>
                  <a:gd name="T51" fmla="*/ 264 h 297"/>
                  <a:gd name="T52" fmla="*/ 112 w 241"/>
                  <a:gd name="T53" fmla="*/ 264 h 297"/>
                  <a:gd name="T54" fmla="*/ 112 w 241"/>
                  <a:gd name="T55" fmla="*/ 280 h 297"/>
                  <a:gd name="T56" fmla="*/ 120 w 241"/>
                  <a:gd name="T57" fmla="*/ 288 h 297"/>
                  <a:gd name="T58" fmla="*/ 136 w 241"/>
                  <a:gd name="T59" fmla="*/ 288 h 297"/>
                  <a:gd name="T60" fmla="*/ 136 w 241"/>
                  <a:gd name="T61" fmla="*/ 280 h 297"/>
                  <a:gd name="T62" fmla="*/ 152 w 241"/>
                  <a:gd name="T63" fmla="*/ 280 h 297"/>
                  <a:gd name="T64" fmla="*/ 152 w 241"/>
                  <a:gd name="T65" fmla="*/ 288 h 297"/>
                  <a:gd name="T66" fmla="*/ 160 w 241"/>
                  <a:gd name="T67" fmla="*/ 296 h 297"/>
                  <a:gd name="T68" fmla="*/ 176 w 241"/>
                  <a:gd name="T69" fmla="*/ 288 h 297"/>
                  <a:gd name="T70" fmla="*/ 184 w 241"/>
                  <a:gd name="T71" fmla="*/ 256 h 297"/>
                  <a:gd name="T72" fmla="*/ 184 w 241"/>
                  <a:gd name="T73" fmla="*/ 224 h 297"/>
                  <a:gd name="T74" fmla="*/ 200 w 241"/>
                  <a:gd name="T75" fmla="*/ 224 h 297"/>
                  <a:gd name="T76" fmla="*/ 200 w 241"/>
                  <a:gd name="T77" fmla="*/ 216 h 297"/>
                  <a:gd name="T78" fmla="*/ 200 w 241"/>
                  <a:gd name="T79" fmla="*/ 200 h 297"/>
                  <a:gd name="T80" fmla="*/ 216 w 241"/>
                  <a:gd name="T81" fmla="*/ 216 h 297"/>
                  <a:gd name="T82" fmla="*/ 232 w 241"/>
                  <a:gd name="T83" fmla="*/ 192 h 297"/>
                  <a:gd name="T84" fmla="*/ 216 w 241"/>
                  <a:gd name="T85" fmla="*/ 176 h 297"/>
                  <a:gd name="T86" fmla="*/ 216 w 241"/>
                  <a:gd name="T87" fmla="*/ 168 h 297"/>
                  <a:gd name="T88" fmla="*/ 232 w 241"/>
                  <a:gd name="T89" fmla="*/ 160 h 297"/>
                  <a:gd name="T90" fmla="*/ 224 w 241"/>
                  <a:gd name="T91" fmla="*/ 136 h 297"/>
                  <a:gd name="T92" fmla="*/ 216 w 241"/>
                  <a:gd name="T93" fmla="*/ 128 h 297"/>
                  <a:gd name="T94" fmla="*/ 240 w 241"/>
                  <a:gd name="T95" fmla="*/ 136 h 297"/>
                  <a:gd name="T96" fmla="*/ 240 w 241"/>
                  <a:gd name="T97" fmla="*/ 104 h 297"/>
                  <a:gd name="T98" fmla="*/ 216 w 241"/>
                  <a:gd name="T99" fmla="*/ 120 h 297"/>
                  <a:gd name="T100" fmla="*/ 240 w 241"/>
                  <a:gd name="T101" fmla="*/ 80 h 297"/>
                  <a:gd name="T102" fmla="*/ 200 w 241"/>
                  <a:gd name="T103" fmla="*/ 56 h 297"/>
                  <a:gd name="T104" fmla="*/ 176 w 241"/>
                  <a:gd name="T105" fmla="*/ 56 h 297"/>
                  <a:gd name="T106" fmla="*/ 160 w 241"/>
                  <a:gd name="T107" fmla="*/ 72 h 297"/>
                  <a:gd name="T108" fmla="*/ 152 w 241"/>
                  <a:gd name="T109" fmla="*/ 48 h 297"/>
                  <a:gd name="T110" fmla="*/ 160 w 241"/>
                  <a:gd name="T111" fmla="*/ 40 h 297"/>
                  <a:gd name="T112" fmla="*/ 184 w 241"/>
                  <a:gd name="T113" fmla="*/ 16 h 297"/>
                  <a:gd name="T114" fmla="*/ 0 w 241"/>
                  <a:gd name="T115" fmla="*/ 0 h 297"/>
                  <a:gd name="T116" fmla="*/ 241 w 241"/>
                  <a:gd name="T117" fmla="*/ 297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T114" t="T115" r="T116" b="T117"/>
                <a:pathLst>
                  <a:path w="241" h="297">
                    <a:moveTo>
                      <a:pt x="184" y="16"/>
                    </a:moveTo>
                    <a:lnTo>
                      <a:pt x="160" y="0"/>
                    </a:lnTo>
                    <a:lnTo>
                      <a:pt x="136" y="24"/>
                    </a:lnTo>
                    <a:lnTo>
                      <a:pt x="104" y="8"/>
                    </a:lnTo>
                    <a:lnTo>
                      <a:pt x="80" y="16"/>
                    </a:lnTo>
                    <a:lnTo>
                      <a:pt x="72" y="32"/>
                    </a:lnTo>
                    <a:lnTo>
                      <a:pt x="64" y="48"/>
                    </a:lnTo>
                    <a:lnTo>
                      <a:pt x="72" y="72"/>
                    </a:lnTo>
                    <a:lnTo>
                      <a:pt x="56" y="72"/>
                    </a:lnTo>
                    <a:lnTo>
                      <a:pt x="48" y="64"/>
                    </a:lnTo>
                    <a:lnTo>
                      <a:pt x="40" y="64"/>
                    </a:lnTo>
                    <a:lnTo>
                      <a:pt x="40" y="80"/>
                    </a:lnTo>
                    <a:lnTo>
                      <a:pt x="40" y="96"/>
                    </a:lnTo>
                    <a:lnTo>
                      <a:pt x="40" y="112"/>
                    </a:lnTo>
                    <a:lnTo>
                      <a:pt x="8" y="136"/>
                    </a:lnTo>
                    <a:lnTo>
                      <a:pt x="0" y="144"/>
                    </a:lnTo>
                    <a:lnTo>
                      <a:pt x="0" y="176"/>
                    </a:lnTo>
                    <a:lnTo>
                      <a:pt x="24" y="192"/>
                    </a:lnTo>
                    <a:lnTo>
                      <a:pt x="24" y="232"/>
                    </a:lnTo>
                    <a:lnTo>
                      <a:pt x="48" y="232"/>
                    </a:lnTo>
                    <a:lnTo>
                      <a:pt x="48" y="248"/>
                    </a:lnTo>
                    <a:lnTo>
                      <a:pt x="56" y="264"/>
                    </a:lnTo>
                    <a:lnTo>
                      <a:pt x="64" y="288"/>
                    </a:lnTo>
                    <a:lnTo>
                      <a:pt x="88" y="288"/>
                    </a:lnTo>
                    <a:lnTo>
                      <a:pt x="104" y="264"/>
                    </a:lnTo>
                    <a:lnTo>
                      <a:pt x="112" y="264"/>
                    </a:lnTo>
                    <a:lnTo>
                      <a:pt x="112" y="280"/>
                    </a:lnTo>
                    <a:lnTo>
                      <a:pt x="120" y="288"/>
                    </a:lnTo>
                    <a:lnTo>
                      <a:pt x="136" y="288"/>
                    </a:lnTo>
                    <a:lnTo>
                      <a:pt x="136" y="280"/>
                    </a:lnTo>
                    <a:lnTo>
                      <a:pt x="152" y="280"/>
                    </a:lnTo>
                    <a:lnTo>
                      <a:pt x="152" y="288"/>
                    </a:lnTo>
                    <a:lnTo>
                      <a:pt x="160" y="296"/>
                    </a:lnTo>
                    <a:lnTo>
                      <a:pt x="176" y="288"/>
                    </a:lnTo>
                    <a:lnTo>
                      <a:pt x="184" y="256"/>
                    </a:lnTo>
                    <a:lnTo>
                      <a:pt x="184" y="224"/>
                    </a:lnTo>
                    <a:lnTo>
                      <a:pt x="200" y="224"/>
                    </a:lnTo>
                    <a:lnTo>
                      <a:pt x="200" y="216"/>
                    </a:lnTo>
                    <a:lnTo>
                      <a:pt x="200" y="200"/>
                    </a:lnTo>
                    <a:lnTo>
                      <a:pt x="216" y="216"/>
                    </a:lnTo>
                    <a:lnTo>
                      <a:pt x="232" y="192"/>
                    </a:lnTo>
                    <a:lnTo>
                      <a:pt x="216" y="176"/>
                    </a:lnTo>
                    <a:lnTo>
                      <a:pt x="216" y="168"/>
                    </a:lnTo>
                    <a:lnTo>
                      <a:pt x="232" y="160"/>
                    </a:lnTo>
                    <a:lnTo>
                      <a:pt x="224" y="136"/>
                    </a:lnTo>
                    <a:lnTo>
                      <a:pt x="216" y="128"/>
                    </a:lnTo>
                    <a:lnTo>
                      <a:pt x="240" y="136"/>
                    </a:lnTo>
                    <a:lnTo>
                      <a:pt x="240" y="104"/>
                    </a:lnTo>
                    <a:lnTo>
                      <a:pt x="216" y="120"/>
                    </a:lnTo>
                    <a:lnTo>
                      <a:pt x="240" y="80"/>
                    </a:lnTo>
                    <a:lnTo>
                      <a:pt x="200" y="56"/>
                    </a:lnTo>
                    <a:lnTo>
                      <a:pt x="176" y="56"/>
                    </a:lnTo>
                    <a:lnTo>
                      <a:pt x="160" y="72"/>
                    </a:lnTo>
                    <a:lnTo>
                      <a:pt x="152" y="48"/>
                    </a:lnTo>
                    <a:lnTo>
                      <a:pt x="160" y="40"/>
                    </a:lnTo>
                    <a:lnTo>
                      <a:pt x="184" y="16"/>
                    </a:lnTo>
                  </a:path>
                </a:pathLst>
              </a:cu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55" name="Freeform 18"/>
              <p:cNvSpPr/>
              <p:nvPr/>
            </p:nvSpPr>
            <p:spPr bwMode="auto">
              <a:xfrm>
                <a:off x="4117931" y="4541907"/>
                <a:ext cx="407732" cy="508082"/>
              </a:xfrm>
              <a:custGeom>
                <a:avLst/>
                <a:gdLst>
                  <a:gd name="T0" fmla="*/ 272 w 273"/>
                  <a:gd name="T1" fmla="*/ 56 h 369"/>
                  <a:gd name="T2" fmla="*/ 272 w 273"/>
                  <a:gd name="T3" fmla="*/ 48 h 369"/>
                  <a:gd name="T4" fmla="*/ 256 w 273"/>
                  <a:gd name="T5" fmla="*/ 48 h 369"/>
                  <a:gd name="T6" fmla="*/ 256 w 273"/>
                  <a:gd name="T7" fmla="*/ 56 h 369"/>
                  <a:gd name="T8" fmla="*/ 240 w 273"/>
                  <a:gd name="T9" fmla="*/ 56 h 369"/>
                  <a:gd name="T10" fmla="*/ 232 w 273"/>
                  <a:gd name="T11" fmla="*/ 56 h 369"/>
                  <a:gd name="T12" fmla="*/ 232 w 273"/>
                  <a:gd name="T13" fmla="*/ 32 h 369"/>
                  <a:gd name="T14" fmla="*/ 224 w 273"/>
                  <a:gd name="T15" fmla="*/ 32 h 369"/>
                  <a:gd name="T16" fmla="*/ 208 w 273"/>
                  <a:gd name="T17" fmla="*/ 56 h 369"/>
                  <a:gd name="T18" fmla="*/ 184 w 273"/>
                  <a:gd name="T19" fmla="*/ 56 h 369"/>
                  <a:gd name="T20" fmla="*/ 176 w 273"/>
                  <a:gd name="T21" fmla="*/ 32 h 369"/>
                  <a:gd name="T22" fmla="*/ 168 w 273"/>
                  <a:gd name="T23" fmla="*/ 16 h 369"/>
                  <a:gd name="T24" fmla="*/ 160 w 273"/>
                  <a:gd name="T25" fmla="*/ 0 h 369"/>
                  <a:gd name="T26" fmla="*/ 144 w 273"/>
                  <a:gd name="T27" fmla="*/ 0 h 369"/>
                  <a:gd name="T28" fmla="*/ 144 w 273"/>
                  <a:gd name="T29" fmla="*/ 8 h 369"/>
                  <a:gd name="T30" fmla="*/ 112 w 273"/>
                  <a:gd name="T31" fmla="*/ 16 h 369"/>
                  <a:gd name="T32" fmla="*/ 112 w 273"/>
                  <a:gd name="T33" fmla="*/ 32 h 369"/>
                  <a:gd name="T34" fmla="*/ 80 w 273"/>
                  <a:gd name="T35" fmla="*/ 32 h 369"/>
                  <a:gd name="T36" fmla="*/ 64 w 273"/>
                  <a:gd name="T37" fmla="*/ 48 h 369"/>
                  <a:gd name="T38" fmla="*/ 64 w 273"/>
                  <a:gd name="T39" fmla="*/ 72 h 369"/>
                  <a:gd name="T40" fmla="*/ 72 w 273"/>
                  <a:gd name="T41" fmla="*/ 88 h 369"/>
                  <a:gd name="T42" fmla="*/ 48 w 273"/>
                  <a:gd name="T43" fmla="*/ 112 h 369"/>
                  <a:gd name="T44" fmla="*/ 40 w 273"/>
                  <a:gd name="T45" fmla="*/ 112 h 369"/>
                  <a:gd name="T46" fmla="*/ 32 w 273"/>
                  <a:gd name="T47" fmla="*/ 144 h 369"/>
                  <a:gd name="T48" fmla="*/ 32 w 273"/>
                  <a:gd name="T49" fmla="*/ 160 h 369"/>
                  <a:gd name="T50" fmla="*/ 32 w 273"/>
                  <a:gd name="T51" fmla="*/ 176 h 369"/>
                  <a:gd name="T52" fmla="*/ 16 w 273"/>
                  <a:gd name="T53" fmla="*/ 200 h 369"/>
                  <a:gd name="T54" fmla="*/ 8 w 273"/>
                  <a:gd name="T55" fmla="*/ 216 h 369"/>
                  <a:gd name="T56" fmla="*/ 0 w 273"/>
                  <a:gd name="T57" fmla="*/ 256 h 369"/>
                  <a:gd name="T58" fmla="*/ 8 w 273"/>
                  <a:gd name="T59" fmla="*/ 272 h 369"/>
                  <a:gd name="T60" fmla="*/ 56 w 273"/>
                  <a:gd name="T61" fmla="*/ 272 h 369"/>
                  <a:gd name="T62" fmla="*/ 80 w 273"/>
                  <a:gd name="T63" fmla="*/ 328 h 369"/>
                  <a:gd name="T64" fmla="*/ 88 w 273"/>
                  <a:gd name="T65" fmla="*/ 368 h 369"/>
                  <a:gd name="T66" fmla="*/ 112 w 273"/>
                  <a:gd name="T67" fmla="*/ 328 h 369"/>
                  <a:gd name="T68" fmla="*/ 120 w 273"/>
                  <a:gd name="T69" fmla="*/ 336 h 369"/>
                  <a:gd name="T70" fmla="*/ 152 w 273"/>
                  <a:gd name="T71" fmla="*/ 304 h 369"/>
                  <a:gd name="T72" fmla="*/ 152 w 273"/>
                  <a:gd name="T73" fmla="*/ 280 h 369"/>
                  <a:gd name="T74" fmla="*/ 184 w 273"/>
                  <a:gd name="T75" fmla="*/ 272 h 369"/>
                  <a:gd name="T76" fmla="*/ 200 w 273"/>
                  <a:gd name="T77" fmla="*/ 232 h 369"/>
                  <a:gd name="T78" fmla="*/ 216 w 273"/>
                  <a:gd name="T79" fmla="*/ 224 h 369"/>
                  <a:gd name="T80" fmla="*/ 216 w 273"/>
                  <a:gd name="T81" fmla="*/ 200 h 369"/>
                  <a:gd name="T82" fmla="*/ 240 w 273"/>
                  <a:gd name="T83" fmla="*/ 200 h 369"/>
                  <a:gd name="T84" fmla="*/ 248 w 273"/>
                  <a:gd name="T85" fmla="*/ 160 h 369"/>
                  <a:gd name="T86" fmla="*/ 240 w 273"/>
                  <a:gd name="T87" fmla="*/ 128 h 369"/>
                  <a:gd name="T88" fmla="*/ 248 w 273"/>
                  <a:gd name="T89" fmla="*/ 120 h 369"/>
                  <a:gd name="T90" fmla="*/ 232 w 273"/>
                  <a:gd name="T91" fmla="*/ 104 h 369"/>
                  <a:gd name="T92" fmla="*/ 248 w 273"/>
                  <a:gd name="T93" fmla="*/ 96 h 369"/>
                  <a:gd name="T94" fmla="*/ 256 w 273"/>
                  <a:gd name="T95" fmla="*/ 104 h 369"/>
                  <a:gd name="T96" fmla="*/ 272 w 273"/>
                  <a:gd name="T97" fmla="*/ 80 h 369"/>
                  <a:gd name="T98" fmla="*/ 272 w 273"/>
                  <a:gd name="T99" fmla="*/ 56 h 369"/>
                  <a:gd name="T100" fmla="*/ 0 w 273"/>
                  <a:gd name="T101" fmla="*/ 0 h 369"/>
                  <a:gd name="T102" fmla="*/ 273 w 273"/>
                  <a:gd name="T103" fmla="*/ 369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T100" t="T101" r="T102" b="T103"/>
                <a:pathLst>
                  <a:path w="273" h="369">
                    <a:moveTo>
                      <a:pt x="272" y="56"/>
                    </a:moveTo>
                    <a:lnTo>
                      <a:pt x="272" y="48"/>
                    </a:lnTo>
                    <a:lnTo>
                      <a:pt x="256" y="48"/>
                    </a:lnTo>
                    <a:lnTo>
                      <a:pt x="256" y="56"/>
                    </a:lnTo>
                    <a:lnTo>
                      <a:pt x="240" y="56"/>
                    </a:lnTo>
                    <a:lnTo>
                      <a:pt x="232" y="56"/>
                    </a:lnTo>
                    <a:lnTo>
                      <a:pt x="232" y="32"/>
                    </a:lnTo>
                    <a:lnTo>
                      <a:pt x="224" y="32"/>
                    </a:lnTo>
                    <a:lnTo>
                      <a:pt x="208" y="56"/>
                    </a:lnTo>
                    <a:lnTo>
                      <a:pt x="184" y="56"/>
                    </a:lnTo>
                    <a:lnTo>
                      <a:pt x="176" y="32"/>
                    </a:lnTo>
                    <a:lnTo>
                      <a:pt x="168" y="16"/>
                    </a:lnTo>
                    <a:lnTo>
                      <a:pt x="160" y="0"/>
                    </a:lnTo>
                    <a:lnTo>
                      <a:pt x="144" y="0"/>
                    </a:lnTo>
                    <a:lnTo>
                      <a:pt x="144" y="8"/>
                    </a:lnTo>
                    <a:lnTo>
                      <a:pt x="112" y="16"/>
                    </a:lnTo>
                    <a:lnTo>
                      <a:pt x="112" y="32"/>
                    </a:lnTo>
                    <a:lnTo>
                      <a:pt x="80" y="32"/>
                    </a:lnTo>
                    <a:lnTo>
                      <a:pt x="64" y="48"/>
                    </a:lnTo>
                    <a:lnTo>
                      <a:pt x="64" y="72"/>
                    </a:lnTo>
                    <a:lnTo>
                      <a:pt x="72" y="88"/>
                    </a:lnTo>
                    <a:lnTo>
                      <a:pt x="48" y="112"/>
                    </a:lnTo>
                    <a:lnTo>
                      <a:pt x="40" y="112"/>
                    </a:lnTo>
                    <a:lnTo>
                      <a:pt x="32" y="144"/>
                    </a:lnTo>
                    <a:lnTo>
                      <a:pt x="32" y="160"/>
                    </a:lnTo>
                    <a:lnTo>
                      <a:pt x="32" y="176"/>
                    </a:lnTo>
                    <a:lnTo>
                      <a:pt x="16" y="200"/>
                    </a:lnTo>
                    <a:lnTo>
                      <a:pt x="8" y="216"/>
                    </a:lnTo>
                    <a:lnTo>
                      <a:pt x="0" y="256"/>
                    </a:lnTo>
                    <a:lnTo>
                      <a:pt x="8" y="272"/>
                    </a:lnTo>
                    <a:lnTo>
                      <a:pt x="56" y="272"/>
                    </a:lnTo>
                    <a:lnTo>
                      <a:pt x="80" y="328"/>
                    </a:lnTo>
                    <a:lnTo>
                      <a:pt x="88" y="368"/>
                    </a:lnTo>
                    <a:lnTo>
                      <a:pt x="112" y="328"/>
                    </a:lnTo>
                    <a:lnTo>
                      <a:pt x="120" y="336"/>
                    </a:lnTo>
                    <a:lnTo>
                      <a:pt x="152" y="304"/>
                    </a:lnTo>
                    <a:lnTo>
                      <a:pt x="152" y="280"/>
                    </a:lnTo>
                    <a:lnTo>
                      <a:pt x="184" y="272"/>
                    </a:lnTo>
                    <a:lnTo>
                      <a:pt x="200" y="232"/>
                    </a:lnTo>
                    <a:lnTo>
                      <a:pt x="216" y="224"/>
                    </a:lnTo>
                    <a:lnTo>
                      <a:pt x="216" y="200"/>
                    </a:lnTo>
                    <a:lnTo>
                      <a:pt x="240" y="200"/>
                    </a:lnTo>
                    <a:lnTo>
                      <a:pt x="248" y="160"/>
                    </a:lnTo>
                    <a:lnTo>
                      <a:pt x="240" y="128"/>
                    </a:lnTo>
                    <a:lnTo>
                      <a:pt x="248" y="120"/>
                    </a:lnTo>
                    <a:lnTo>
                      <a:pt x="232" y="104"/>
                    </a:lnTo>
                    <a:lnTo>
                      <a:pt x="248" y="96"/>
                    </a:lnTo>
                    <a:lnTo>
                      <a:pt x="256" y="104"/>
                    </a:lnTo>
                    <a:lnTo>
                      <a:pt x="272" y="80"/>
                    </a:lnTo>
                    <a:lnTo>
                      <a:pt x="272" y="56"/>
                    </a:lnTo>
                  </a:path>
                </a:pathLst>
              </a:cu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56" name="Freeform 19"/>
              <p:cNvSpPr/>
              <p:nvPr/>
            </p:nvSpPr>
            <p:spPr bwMode="auto">
              <a:xfrm>
                <a:off x="3498910" y="4861901"/>
                <a:ext cx="749221" cy="531288"/>
              </a:xfrm>
              <a:custGeom>
                <a:avLst/>
                <a:gdLst>
                  <a:gd name="T0" fmla="*/ 496 w 505"/>
                  <a:gd name="T1" fmla="*/ 96 h 385"/>
                  <a:gd name="T2" fmla="*/ 424 w 505"/>
                  <a:gd name="T3" fmla="*/ 40 h 385"/>
                  <a:gd name="T4" fmla="*/ 408 w 505"/>
                  <a:gd name="T5" fmla="*/ 56 h 385"/>
                  <a:gd name="T6" fmla="*/ 376 w 505"/>
                  <a:gd name="T7" fmla="*/ 40 h 385"/>
                  <a:gd name="T8" fmla="*/ 312 w 505"/>
                  <a:gd name="T9" fmla="*/ 56 h 385"/>
                  <a:gd name="T10" fmla="*/ 312 w 505"/>
                  <a:gd name="T11" fmla="*/ 0 h 385"/>
                  <a:gd name="T12" fmla="*/ 280 w 505"/>
                  <a:gd name="T13" fmla="*/ 0 h 385"/>
                  <a:gd name="T14" fmla="*/ 216 w 505"/>
                  <a:gd name="T15" fmla="*/ 8 h 385"/>
                  <a:gd name="T16" fmla="*/ 208 w 505"/>
                  <a:gd name="T17" fmla="*/ 40 h 385"/>
                  <a:gd name="T18" fmla="*/ 168 w 505"/>
                  <a:gd name="T19" fmla="*/ 24 h 385"/>
                  <a:gd name="T20" fmla="*/ 144 w 505"/>
                  <a:gd name="T21" fmla="*/ 48 h 385"/>
                  <a:gd name="T22" fmla="*/ 152 w 505"/>
                  <a:gd name="T23" fmla="*/ 88 h 385"/>
                  <a:gd name="T24" fmla="*/ 144 w 505"/>
                  <a:gd name="T25" fmla="*/ 112 h 385"/>
                  <a:gd name="T26" fmla="*/ 112 w 505"/>
                  <a:gd name="T27" fmla="*/ 168 h 385"/>
                  <a:gd name="T28" fmla="*/ 72 w 505"/>
                  <a:gd name="T29" fmla="*/ 224 h 385"/>
                  <a:gd name="T30" fmla="*/ 32 w 505"/>
                  <a:gd name="T31" fmla="*/ 272 h 385"/>
                  <a:gd name="T32" fmla="*/ 0 w 505"/>
                  <a:gd name="T33" fmla="*/ 296 h 385"/>
                  <a:gd name="T34" fmla="*/ 8 w 505"/>
                  <a:gd name="T35" fmla="*/ 312 h 385"/>
                  <a:gd name="T36" fmla="*/ 16 w 505"/>
                  <a:gd name="T37" fmla="*/ 360 h 385"/>
                  <a:gd name="T38" fmla="*/ 56 w 505"/>
                  <a:gd name="T39" fmla="*/ 384 h 385"/>
                  <a:gd name="T40" fmla="*/ 40 w 505"/>
                  <a:gd name="T41" fmla="*/ 344 h 385"/>
                  <a:gd name="T42" fmla="*/ 80 w 505"/>
                  <a:gd name="T43" fmla="*/ 304 h 385"/>
                  <a:gd name="T44" fmla="*/ 152 w 505"/>
                  <a:gd name="T45" fmla="*/ 280 h 385"/>
                  <a:gd name="T46" fmla="*/ 192 w 505"/>
                  <a:gd name="T47" fmla="*/ 296 h 385"/>
                  <a:gd name="T48" fmla="*/ 240 w 505"/>
                  <a:gd name="T49" fmla="*/ 248 h 385"/>
                  <a:gd name="T50" fmla="*/ 264 w 505"/>
                  <a:gd name="T51" fmla="*/ 240 h 385"/>
                  <a:gd name="T52" fmla="*/ 264 w 505"/>
                  <a:gd name="T53" fmla="*/ 216 h 385"/>
                  <a:gd name="T54" fmla="*/ 280 w 505"/>
                  <a:gd name="T55" fmla="*/ 208 h 385"/>
                  <a:gd name="T56" fmla="*/ 336 w 505"/>
                  <a:gd name="T57" fmla="*/ 232 h 385"/>
                  <a:gd name="T58" fmla="*/ 336 w 505"/>
                  <a:gd name="T59" fmla="*/ 200 h 385"/>
                  <a:gd name="T60" fmla="*/ 376 w 505"/>
                  <a:gd name="T61" fmla="*/ 192 h 385"/>
                  <a:gd name="T62" fmla="*/ 392 w 505"/>
                  <a:gd name="T63" fmla="*/ 200 h 385"/>
                  <a:gd name="T64" fmla="*/ 400 w 505"/>
                  <a:gd name="T65" fmla="*/ 184 h 385"/>
                  <a:gd name="T66" fmla="*/ 448 w 505"/>
                  <a:gd name="T67" fmla="*/ 176 h 385"/>
                  <a:gd name="T68" fmla="*/ 480 w 505"/>
                  <a:gd name="T69" fmla="*/ 136 h 385"/>
                  <a:gd name="T70" fmla="*/ 0 w 505"/>
                  <a:gd name="T71" fmla="*/ 0 h 385"/>
                  <a:gd name="T72" fmla="*/ 505 w 505"/>
                  <a:gd name="T73" fmla="*/ 385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505" h="385">
                    <a:moveTo>
                      <a:pt x="504" y="128"/>
                    </a:moveTo>
                    <a:lnTo>
                      <a:pt x="496" y="96"/>
                    </a:lnTo>
                    <a:lnTo>
                      <a:pt x="472" y="40"/>
                    </a:lnTo>
                    <a:lnTo>
                      <a:pt x="424" y="40"/>
                    </a:lnTo>
                    <a:lnTo>
                      <a:pt x="416" y="32"/>
                    </a:lnTo>
                    <a:lnTo>
                      <a:pt x="408" y="56"/>
                    </a:lnTo>
                    <a:lnTo>
                      <a:pt x="392" y="56"/>
                    </a:lnTo>
                    <a:lnTo>
                      <a:pt x="376" y="40"/>
                    </a:lnTo>
                    <a:lnTo>
                      <a:pt x="320" y="64"/>
                    </a:lnTo>
                    <a:lnTo>
                      <a:pt x="312" y="56"/>
                    </a:lnTo>
                    <a:lnTo>
                      <a:pt x="336" y="8"/>
                    </a:lnTo>
                    <a:lnTo>
                      <a:pt x="312" y="0"/>
                    </a:lnTo>
                    <a:lnTo>
                      <a:pt x="296" y="16"/>
                    </a:lnTo>
                    <a:lnTo>
                      <a:pt x="280" y="0"/>
                    </a:lnTo>
                    <a:lnTo>
                      <a:pt x="272" y="8"/>
                    </a:lnTo>
                    <a:lnTo>
                      <a:pt x="216" y="8"/>
                    </a:lnTo>
                    <a:lnTo>
                      <a:pt x="224" y="40"/>
                    </a:lnTo>
                    <a:lnTo>
                      <a:pt x="208" y="40"/>
                    </a:lnTo>
                    <a:lnTo>
                      <a:pt x="176" y="16"/>
                    </a:lnTo>
                    <a:lnTo>
                      <a:pt x="168" y="24"/>
                    </a:lnTo>
                    <a:lnTo>
                      <a:pt x="168" y="48"/>
                    </a:lnTo>
                    <a:lnTo>
                      <a:pt x="144" y="48"/>
                    </a:lnTo>
                    <a:lnTo>
                      <a:pt x="144" y="72"/>
                    </a:lnTo>
                    <a:lnTo>
                      <a:pt x="152" y="88"/>
                    </a:lnTo>
                    <a:lnTo>
                      <a:pt x="144" y="96"/>
                    </a:lnTo>
                    <a:lnTo>
                      <a:pt x="144" y="112"/>
                    </a:lnTo>
                    <a:lnTo>
                      <a:pt x="112" y="144"/>
                    </a:lnTo>
                    <a:lnTo>
                      <a:pt x="112" y="168"/>
                    </a:lnTo>
                    <a:lnTo>
                      <a:pt x="104" y="200"/>
                    </a:lnTo>
                    <a:lnTo>
                      <a:pt x="72" y="224"/>
                    </a:lnTo>
                    <a:lnTo>
                      <a:pt x="48" y="256"/>
                    </a:lnTo>
                    <a:lnTo>
                      <a:pt x="32" y="272"/>
                    </a:lnTo>
                    <a:lnTo>
                      <a:pt x="8" y="280"/>
                    </a:lnTo>
                    <a:lnTo>
                      <a:pt x="0" y="296"/>
                    </a:lnTo>
                    <a:lnTo>
                      <a:pt x="16" y="304"/>
                    </a:lnTo>
                    <a:lnTo>
                      <a:pt x="8" y="312"/>
                    </a:lnTo>
                    <a:lnTo>
                      <a:pt x="8" y="352"/>
                    </a:lnTo>
                    <a:lnTo>
                      <a:pt x="16" y="360"/>
                    </a:lnTo>
                    <a:lnTo>
                      <a:pt x="16" y="384"/>
                    </a:lnTo>
                    <a:lnTo>
                      <a:pt x="56" y="384"/>
                    </a:lnTo>
                    <a:lnTo>
                      <a:pt x="56" y="360"/>
                    </a:lnTo>
                    <a:lnTo>
                      <a:pt x="40" y="344"/>
                    </a:lnTo>
                    <a:lnTo>
                      <a:pt x="48" y="312"/>
                    </a:lnTo>
                    <a:lnTo>
                      <a:pt x="80" y="304"/>
                    </a:lnTo>
                    <a:lnTo>
                      <a:pt x="104" y="304"/>
                    </a:lnTo>
                    <a:lnTo>
                      <a:pt x="152" y="280"/>
                    </a:lnTo>
                    <a:lnTo>
                      <a:pt x="184" y="280"/>
                    </a:lnTo>
                    <a:lnTo>
                      <a:pt x="192" y="296"/>
                    </a:lnTo>
                    <a:lnTo>
                      <a:pt x="208" y="264"/>
                    </a:lnTo>
                    <a:lnTo>
                      <a:pt x="240" y="248"/>
                    </a:lnTo>
                    <a:lnTo>
                      <a:pt x="248" y="224"/>
                    </a:lnTo>
                    <a:lnTo>
                      <a:pt x="264" y="240"/>
                    </a:lnTo>
                    <a:lnTo>
                      <a:pt x="272" y="240"/>
                    </a:lnTo>
                    <a:lnTo>
                      <a:pt x="264" y="216"/>
                    </a:lnTo>
                    <a:lnTo>
                      <a:pt x="264" y="184"/>
                    </a:lnTo>
                    <a:lnTo>
                      <a:pt x="280" y="208"/>
                    </a:lnTo>
                    <a:lnTo>
                      <a:pt x="288" y="232"/>
                    </a:lnTo>
                    <a:lnTo>
                      <a:pt x="336" y="232"/>
                    </a:lnTo>
                    <a:lnTo>
                      <a:pt x="320" y="216"/>
                    </a:lnTo>
                    <a:lnTo>
                      <a:pt x="336" y="200"/>
                    </a:lnTo>
                    <a:lnTo>
                      <a:pt x="360" y="208"/>
                    </a:lnTo>
                    <a:lnTo>
                      <a:pt x="376" y="192"/>
                    </a:lnTo>
                    <a:lnTo>
                      <a:pt x="392" y="192"/>
                    </a:lnTo>
                    <a:lnTo>
                      <a:pt x="392" y="200"/>
                    </a:lnTo>
                    <a:lnTo>
                      <a:pt x="400" y="200"/>
                    </a:lnTo>
                    <a:lnTo>
                      <a:pt x="400" y="184"/>
                    </a:lnTo>
                    <a:lnTo>
                      <a:pt x="424" y="192"/>
                    </a:lnTo>
                    <a:lnTo>
                      <a:pt x="448" y="176"/>
                    </a:lnTo>
                    <a:lnTo>
                      <a:pt x="472" y="168"/>
                    </a:lnTo>
                    <a:lnTo>
                      <a:pt x="480" y="136"/>
                    </a:lnTo>
                    <a:lnTo>
                      <a:pt x="504" y="128"/>
                    </a:lnTo>
                  </a:path>
                </a:pathLst>
              </a:cu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57" name="Freeform 20"/>
              <p:cNvSpPr/>
              <p:nvPr/>
            </p:nvSpPr>
            <p:spPr bwMode="auto">
              <a:xfrm>
                <a:off x="2997527" y="4764193"/>
                <a:ext cx="741226" cy="527624"/>
              </a:xfrm>
              <a:custGeom>
                <a:avLst/>
                <a:gdLst>
                  <a:gd name="T0" fmla="*/ 344 w 497"/>
                  <a:gd name="T1" fmla="*/ 344 h 385"/>
                  <a:gd name="T2" fmla="*/ 416 w 497"/>
                  <a:gd name="T3" fmla="*/ 296 h 385"/>
                  <a:gd name="T4" fmla="*/ 448 w 497"/>
                  <a:gd name="T5" fmla="*/ 240 h 385"/>
                  <a:gd name="T6" fmla="*/ 480 w 497"/>
                  <a:gd name="T7" fmla="*/ 184 h 385"/>
                  <a:gd name="T8" fmla="*/ 496 w 497"/>
                  <a:gd name="T9" fmla="*/ 160 h 385"/>
                  <a:gd name="T10" fmla="*/ 480 w 497"/>
                  <a:gd name="T11" fmla="*/ 128 h 385"/>
                  <a:gd name="T12" fmla="*/ 456 w 497"/>
                  <a:gd name="T13" fmla="*/ 96 h 385"/>
                  <a:gd name="T14" fmla="*/ 440 w 497"/>
                  <a:gd name="T15" fmla="*/ 112 h 385"/>
                  <a:gd name="T16" fmla="*/ 424 w 497"/>
                  <a:gd name="T17" fmla="*/ 104 h 385"/>
                  <a:gd name="T18" fmla="*/ 440 w 497"/>
                  <a:gd name="T19" fmla="*/ 56 h 385"/>
                  <a:gd name="T20" fmla="*/ 440 w 497"/>
                  <a:gd name="T21" fmla="*/ 16 h 385"/>
                  <a:gd name="T22" fmla="*/ 408 w 497"/>
                  <a:gd name="T23" fmla="*/ 8 h 385"/>
                  <a:gd name="T24" fmla="*/ 376 w 497"/>
                  <a:gd name="T25" fmla="*/ 24 h 385"/>
                  <a:gd name="T26" fmla="*/ 360 w 497"/>
                  <a:gd name="T27" fmla="*/ 24 h 385"/>
                  <a:gd name="T28" fmla="*/ 320 w 497"/>
                  <a:gd name="T29" fmla="*/ 32 h 385"/>
                  <a:gd name="T30" fmla="*/ 288 w 497"/>
                  <a:gd name="T31" fmla="*/ 64 h 385"/>
                  <a:gd name="T32" fmla="*/ 264 w 497"/>
                  <a:gd name="T33" fmla="*/ 72 h 385"/>
                  <a:gd name="T34" fmla="*/ 224 w 497"/>
                  <a:gd name="T35" fmla="*/ 96 h 385"/>
                  <a:gd name="T36" fmla="*/ 184 w 497"/>
                  <a:gd name="T37" fmla="*/ 88 h 385"/>
                  <a:gd name="T38" fmla="*/ 160 w 497"/>
                  <a:gd name="T39" fmla="*/ 72 h 385"/>
                  <a:gd name="T40" fmla="*/ 144 w 497"/>
                  <a:gd name="T41" fmla="*/ 88 h 385"/>
                  <a:gd name="T42" fmla="*/ 96 w 497"/>
                  <a:gd name="T43" fmla="*/ 128 h 385"/>
                  <a:gd name="T44" fmla="*/ 32 w 497"/>
                  <a:gd name="T45" fmla="*/ 112 h 385"/>
                  <a:gd name="T46" fmla="*/ 0 w 497"/>
                  <a:gd name="T47" fmla="*/ 128 h 385"/>
                  <a:gd name="T48" fmla="*/ 32 w 497"/>
                  <a:gd name="T49" fmla="*/ 144 h 385"/>
                  <a:gd name="T50" fmla="*/ 88 w 497"/>
                  <a:gd name="T51" fmla="*/ 168 h 385"/>
                  <a:gd name="T52" fmla="*/ 104 w 497"/>
                  <a:gd name="T53" fmla="*/ 208 h 385"/>
                  <a:gd name="T54" fmla="*/ 56 w 497"/>
                  <a:gd name="T55" fmla="*/ 224 h 385"/>
                  <a:gd name="T56" fmla="*/ 88 w 497"/>
                  <a:gd name="T57" fmla="*/ 248 h 385"/>
                  <a:gd name="T58" fmla="*/ 136 w 497"/>
                  <a:gd name="T59" fmla="*/ 280 h 385"/>
                  <a:gd name="T60" fmla="*/ 136 w 497"/>
                  <a:gd name="T61" fmla="*/ 304 h 385"/>
                  <a:gd name="T62" fmla="*/ 208 w 497"/>
                  <a:gd name="T63" fmla="*/ 360 h 385"/>
                  <a:gd name="T64" fmla="*/ 248 w 497"/>
                  <a:gd name="T65" fmla="*/ 360 h 385"/>
                  <a:gd name="T66" fmla="*/ 256 w 497"/>
                  <a:gd name="T67" fmla="*/ 344 h 385"/>
                  <a:gd name="T68" fmla="*/ 296 w 497"/>
                  <a:gd name="T69" fmla="*/ 376 h 385"/>
                  <a:gd name="T70" fmla="*/ 336 w 497"/>
                  <a:gd name="T71" fmla="*/ 368 h 385"/>
                  <a:gd name="T72" fmla="*/ 0 w 497"/>
                  <a:gd name="T73" fmla="*/ 0 h 385"/>
                  <a:gd name="T74" fmla="*/ 497 w 497"/>
                  <a:gd name="T75" fmla="*/ 385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T72" t="T73" r="T74" b="T75"/>
                <a:pathLst>
                  <a:path w="497" h="385">
                    <a:moveTo>
                      <a:pt x="336" y="368"/>
                    </a:moveTo>
                    <a:lnTo>
                      <a:pt x="344" y="344"/>
                    </a:lnTo>
                    <a:lnTo>
                      <a:pt x="368" y="344"/>
                    </a:lnTo>
                    <a:lnTo>
                      <a:pt x="416" y="296"/>
                    </a:lnTo>
                    <a:lnTo>
                      <a:pt x="440" y="272"/>
                    </a:lnTo>
                    <a:lnTo>
                      <a:pt x="448" y="240"/>
                    </a:lnTo>
                    <a:lnTo>
                      <a:pt x="448" y="216"/>
                    </a:lnTo>
                    <a:lnTo>
                      <a:pt x="480" y="184"/>
                    </a:lnTo>
                    <a:lnTo>
                      <a:pt x="480" y="168"/>
                    </a:lnTo>
                    <a:lnTo>
                      <a:pt x="496" y="160"/>
                    </a:lnTo>
                    <a:lnTo>
                      <a:pt x="480" y="152"/>
                    </a:lnTo>
                    <a:lnTo>
                      <a:pt x="480" y="128"/>
                    </a:lnTo>
                    <a:lnTo>
                      <a:pt x="456" y="128"/>
                    </a:lnTo>
                    <a:lnTo>
                      <a:pt x="456" y="96"/>
                    </a:lnTo>
                    <a:lnTo>
                      <a:pt x="440" y="96"/>
                    </a:lnTo>
                    <a:lnTo>
                      <a:pt x="440" y="112"/>
                    </a:lnTo>
                    <a:lnTo>
                      <a:pt x="424" y="112"/>
                    </a:lnTo>
                    <a:lnTo>
                      <a:pt x="424" y="104"/>
                    </a:lnTo>
                    <a:lnTo>
                      <a:pt x="432" y="64"/>
                    </a:lnTo>
                    <a:lnTo>
                      <a:pt x="440" y="56"/>
                    </a:lnTo>
                    <a:lnTo>
                      <a:pt x="440" y="40"/>
                    </a:lnTo>
                    <a:lnTo>
                      <a:pt x="440" y="16"/>
                    </a:lnTo>
                    <a:lnTo>
                      <a:pt x="432" y="0"/>
                    </a:lnTo>
                    <a:lnTo>
                      <a:pt x="408" y="8"/>
                    </a:lnTo>
                    <a:lnTo>
                      <a:pt x="392" y="8"/>
                    </a:lnTo>
                    <a:lnTo>
                      <a:pt x="376" y="24"/>
                    </a:lnTo>
                    <a:lnTo>
                      <a:pt x="360" y="32"/>
                    </a:lnTo>
                    <a:lnTo>
                      <a:pt x="360" y="24"/>
                    </a:lnTo>
                    <a:lnTo>
                      <a:pt x="344" y="32"/>
                    </a:lnTo>
                    <a:lnTo>
                      <a:pt x="320" y="32"/>
                    </a:lnTo>
                    <a:lnTo>
                      <a:pt x="304" y="40"/>
                    </a:lnTo>
                    <a:lnTo>
                      <a:pt x="288" y="64"/>
                    </a:lnTo>
                    <a:lnTo>
                      <a:pt x="272" y="56"/>
                    </a:lnTo>
                    <a:lnTo>
                      <a:pt x="264" y="72"/>
                    </a:lnTo>
                    <a:lnTo>
                      <a:pt x="232" y="72"/>
                    </a:lnTo>
                    <a:lnTo>
                      <a:pt x="224" y="96"/>
                    </a:lnTo>
                    <a:lnTo>
                      <a:pt x="200" y="104"/>
                    </a:lnTo>
                    <a:lnTo>
                      <a:pt x="184" y="88"/>
                    </a:lnTo>
                    <a:lnTo>
                      <a:pt x="176" y="64"/>
                    </a:lnTo>
                    <a:lnTo>
                      <a:pt x="160" y="72"/>
                    </a:lnTo>
                    <a:lnTo>
                      <a:pt x="160" y="88"/>
                    </a:lnTo>
                    <a:lnTo>
                      <a:pt x="144" y="88"/>
                    </a:lnTo>
                    <a:lnTo>
                      <a:pt x="104" y="112"/>
                    </a:lnTo>
                    <a:lnTo>
                      <a:pt x="96" y="128"/>
                    </a:lnTo>
                    <a:lnTo>
                      <a:pt x="48" y="112"/>
                    </a:lnTo>
                    <a:lnTo>
                      <a:pt x="32" y="112"/>
                    </a:lnTo>
                    <a:lnTo>
                      <a:pt x="24" y="120"/>
                    </a:lnTo>
                    <a:lnTo>
                      <a:pt x="0" y="128"/>
                    </a:lnTo>
                    <a:lnTo>
                      <a:pt x="0" y="144"/>
                    </a:lnTo>
                    <a:lnTo>
                      <a:pt x="32" y="144"/>
                    </a:lnTo>
                    <a:lnTo>
                      <a:pt x="40" y="160"/>
                    </a:lnTo>
                    <a:lnTo>
                      <a:pt x="88" y="168"/>
                    </a:lnTo>
                    <a:lnTo>
                      <a:pt x="96" y="176"/>
                    </a:lnTo>
                    <a:lnTo>
                      <a:pt x="104" y="208"/>
                    </a:lnTo>
                    <a:lnTo>
                      <a:pt x="64" y="208"/>
                    </a:lnTo>
                    <a:lnTo>
                      <a:pt x="56" y="224"/>
                    </a:lnTo>
                    <a:lnTo>
                      <a:pt x="64" y="240"/>
                    </a:lnTo>
                    <a:lnTo>
                      <a:pt x="88" y="248"/>
                    </a:lnTo>
                    <a:lnTo>
                      <a:pt x="136" y="264"/>
                    </a:lnTo>
                    <a:lnTo>
                      <a:pt x="136" y="280"/>
                    </a:lnTo>
                    <a:lnTo>
                      <a:pt x="120" y="288"/>
                    </a:lnTo>
                    <a:lnTo>
                      <a:pt x="136" y="304"/>
                    </a:lnTo>
                    <a:lnTo>
                      <a:pt x="136" y="328"/>
                    </a:lnTo>
                    <a:lnTo>
                      <a:pt x="208" y="360"/>
                    </a:lnTo>
                    <a:lnTo>
                      <a:pt x="224" y="360"/>
                    </a:lnTo>
                    <a:lnTo>
                      <a:pt x="248" y="360"/>
                    </a:lnTo>
                    <a:lnTo>
                      <a:pt x="256" y="368"/>
                    </a:lnTo>
                    <a:lnTo>
                      <a:pt x="256" y="344"/>
                    </a:lnTo>
                    <a:lnTo>
                      <a:pt x="288" y="352"/>
                    </a:lnTo>
                    <a:lnTo>
                      <a:pt x="296" y="376"/>
                    </a:lnTo>
                    <a:lnTo>
                      <a:pt x="312" y="384"/>
                    </a:lnTo>
                    <a:lnTo>
                      <a:pt x="336" y="368"/>
                    </a:lnTo>
                  </a:path>
                </a:pathLst>
              </a:cu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58" name="Freeform 21"/>
              <p:cNvSpPr/>
              <p:nvPr/>
            </p:nvSpPr>
            <p:spPr bwMode="auto">
              <a:xfrm>
                <a:off x="2924432" y="4467404"/>
                <a:ext cx="552779" cy="487319"/>
              </a:xfrm>
              <a:custGeom>
                <a:avLst/>
                <a:gdLst>
                  <a:gd name="T0" fmla="*/ 48 w 369"/>
                  <a:gd name="T1" fmla="*/ 320 h 353"/>
                  <a:gd name="T2" fmla="*/ 32 w 369"/>
                  <a:gd name="T3" fmla="*/ 264 h 353"/>
                  <a:gd name="T4" fmla="*/ 56 w 369"/>
                  <a:gd name="T5" fmla="*/ 192 h 353"/>
                  <a:gd name="T6" fmla="*/ 8 w 369"/>
                  <a:gd name="T7" fmla="*/ 160 h 353"/>
                  <a:gd name="T8" fmla="*/ 16 w 369"/>
                  <a:gd name="T9" fmla="*/ 136 h 353"/>
                  <a:gd name="T10" fmla="*/ 48 w 369"/>
                  <a:gd name="T11" fmla="*/ 136 h 353"/>
                  <a:gd name="T12" fmla="*/ 104 w 369"/>
                  <a:gd name="T13" fmla="*/ 120 h 353"/>
                  <a:gd name="T14" fmla="*/ 168 w 369"/>
                  <a:gd name="T15" fmla="*/ 112 h 353"/>
                  <a:gd name="T16" fmla="*/ 136 w 369"/>
                  <a:gd name="T17" fmla="*/ 80 h 353"/>
                  <a:gd name="T18" fmla="*/ 144 w 369"/>
                  <a:gd name="T19" fmla="*/ 40 h 353"/>
                  <a:gd name="T20" fmla="*/ 184 w 369"/>
                  <a:gd name="T21" fmla="*/ 40 h 353"/>
                  <a:gd name="T22" fmla="*/ 208 w 369"/>
                  <a:gd name="T23" fmla="*/ 48 h 353"/>
                  <a:gd name="T24" fmla="*/ 232 w 369"/>
                  <a:gd name="T25" fmla="*/ 40 h 353"/>
                  <a:gd name="T26" fmla="*/ 248 w 369"/>
                  <a:gd name="T27" fmla="*/ 0 h 353"/>
                  <a:gd name="T28" fmla="*/ 288 w 369"/>
                  <a:gd name="T29" fmla="*/ 16 h 353"/>
                  <a:gd name="T30" fmla="*/ 320 w 369"/>
                  <a:gd name="T31" fmla="*/ 72 h 353"/>
                  <a:gd name="T32" fmla="*/ 344 w 369"/>
                  <a:gd name="T33" fmla="*/ 88 h 353"/>
                  <a:gd name="T34" fmla="*/ 360 w 369"/>
                  <a:gd name="T35" fmla="*/ 64 h 353"/>
                  <a:gd name="T36" fmla="*/ 360 w 369"/>
                  <a:gd name="T37" fmla="*/ 96 h 353"/>
                  <a:gd name="T38" fmla="*/ 360 w 369"/>
                  <a:gd name="T39" fmla="*/ 128 h 353"/>
                  <a:gd name="T40" fmla="*/ 336 w 369"/>
                  <a:gd name="T41" fmla="*/ 168 h 353"/>
                  <a:gd name="T42" fmla="*/ 368 w 369"/>
                  <a:gd name="T43" fmla="*/ 184 h 353"/>
                  <a:gd name="T44" fmla="*/ 360 w 369"/>
                  <a:gd name="T45" fmla="*/ 208 h 353"/>
                  <a:gd name="T46" fmla="*/ 368 w 369"/>
                  <a:gd name="T47" fmla="*/ 232 h 353"/>
                  <a:gd name="T48" fmla="*/ 344 w 369"/>
                  <a:gd name="T49" fmla="*/ 256 h 353"/>
                  <a:gd name="T50" fmla="*/ 344 w 369"/>
                  <a:gd name="T51" fmla="*/ 280 h 353"/>
                  <a:gd name="T52" fmla="*/ 312 w 369"/>
                  <a:gd name="T53" fmla="*/ 288 h 353"/>
                  <a:gd name="T54" fmla="*/ 272 w 369"/>
                  <a:gd name="T55" fmla="*/ 312 h 353"/>
                  <a:gd name="T56" fmla="*/ 232 w 369"/>
                  <a:gd name="T57" fmla="*/ 304 h 353"/>
                  <a:gd name="T58" fmla="*/ 208 w 369"/>
                  <a:gd name="T59" fmla="*/ 288 h 353"/>
                  <a:gd name="T60" fmla="*/ 192 w 369"/>
                  <a:gd name="T61" fmla="*/ 304 h 353"/>
                  <a:gd name="T62" fmla="*/ 144 w 369"/>
                  <a:gd name="T63" fmla="*/ 352 h 353"/>
                  <a:gd name="T64" fmla="*/ 80 w 369"/>
                  <a:gd name="T65" fmla="*/ 328 h 353"/>
                  <a:gd name="T66" fmla="*/ 0 w 369"/>
                  <a:gd name="T67" fmla="*/ 0 h 353"/>
                  <a:gd name="T68" fmla="*/ 369 w 369"/>
                  <a:gd name="T69"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T66" t="T67" r="T68" b="T69"/>
                <a:pathLst>
                  <a:path w="369" h="353">
                    <a:moveTo>
                      <a:pt x="48" y="344"/>
                    </a:moveTo>
                    <a:lnTo>
                      <a:pt x="48" y="320"/>
                    </a:lnTo>
                    <a:lnTo>
                      <a:pt x="64" y="296"/>
                    </a:lnTo>
                    <a:lnTo>
                      <a:pt x="32" y="264"/>
                    </a:lnTo>
                    <a:lnTo>
                      <a:pt x="56" y="224"/>
                    </a:lnTo>
                    <a:lnTo>
                      <a:pt x="56" y="192"/>
                    </a:lnTo>
                    <a:lnTo>
                      <a:pt x="8" y="200"/>
                    </a:lnTo>
                    <a:lnTo>
                      <a:pt x="8" y="160"/>
                    </a:lnTo>
                    <a:lnTo>
                      <a:pt x="0" y="152"/>
                    </a:lnTo>
                    <a:lnTo>
                      <a:pt x="16" y="136"/>
                    </a:lnTo>
                    <a:lnTo>
                      <a:pt x="32" y="144"/>
                    </a:lnTo>
                    <a:lnTo>
                      <a:pt x="48" y="136"/>
                    </a:lnTo>
                    <a:lnTo>
                      <a:pt x="96" y="136"/>
                    </a:lnTo>
                    <a:lnTo>
                      <a:pt x="104" y="120"/>
                    </a:lnTo>
                    <a:lnTo>
                      <a:pt x="112" y="112"/>
                    </a:lnTo>
                    <a:lnTo>
                      <a:pt x="168" y="112"/>
                    </a:lnTo>
                    <a:lnTo>
                      <a:pt x="160" y="80"/>
                    </a:lnTo>
                    <a:lnTo>
                      <a:pt x="136" y="80"/>
                    </a:lnTo>
                    <a:lnTo>
                      <a:pt x="128" y="56"/>
                    </a:lnTo>
                    <a:lnTo>
                      <a:pt x="144" y="40"/>
                    </a:lnTo>
                    <a:lnTo>
                      <a:pt x="168" y="48"/>
                    </a:lnTo>
                    <a:lnTo>
                      <a:pt x="184" y="40"/>
                    </a:lnTo>
                    <a:lnTo>
                      <a:pt x="192" y="56"/>
                    </a:lnTo>
                    <a:lnTo>
                      <a:pt x="208" y="48"/>
                    </a:lnTo>
                    <a:lnTo>
                      <a:pt x="208" y="24"/>
                    </a:lnTo>
                    <a:lnTo>
                      <a:pt x="232" y="40"/>
                    </a:lnTo>
                    <a:lnTo>
                      <a:pt x="240" y="8"/>
                    </a:lnTo>
                    <a:lnTo>
                      <a:pt x="248" y="0"/>
                    </a:lnTo>
                    <a:lnTo>
                      <a:pt x="264" y="16"/>
                    </a:lnTo>
                    <a:lnTo>
                      <a:pt x="288" y="16"/>
                    </a:lnTo>
                    <a:lnTo>
                      <a:pt x="312" y="72"/>
                    </a:lnTo>
                    <a:lnTo>
                      <a:pt x="320" y="72"/>
                    </a:lnTo>
                    <a:lnTo>
                      <a:pt x="328" y="88"/>
                    </a:lnTo>
                    <a:lnTo>
                      <a:pt x="344" y="88"/>
                    </a:lnTo>
                    <a:lnTo>
                      <a:pt x="352" y="72"/>
                    </a:lnTo>
                    <a:lnTo>
                      <a:pt x="360" y="64"/>
                    </a:lnTo>
                    <a:lnTo>
                      <a:pt x="368" y="88"/>
                    </a:lnTo>
                    <a:lnTo>
                      <a:pt x="360" y="96"/>
                    </a:lnTo>
                    <a:lnTo>
                      <a:pt x="360" y="112"/>
                    </a:lnTo>
                    <a:lnTo>
                      <a:pt x="360" y="128"/>
                    </a:lnTo>
                    <a:lnTo>
                      <a:pt x="336" y="152"/>
                    </a:lnTo>
                    <a:lnTo>
                      <a:pt x="336" y="168"/>
                    </a:lnTo>
                    <a:lnTo>
                      <a:pt x="360" y="168"/>
                    </a:lnTo>
                    <a:lnTo>
                      <a:pt x="368" y="184"/>
                    </a:lnTo>
                    <a:lnTo>
                      <a:pt x="360" y="192"/>
                    </a:lnTo>
                    <a:lnTo>
                      <a:pt x="360" y="208"/>
                    </a:lnTo>
                    <a:lnTo>
                      <a:pt x="360" y="232"/>
                    </a:lnTo>
                    <a:lnTo>
                      <a:pt x="368" y="232"/>
                    </a:lnTo>
                    <a:lnTo>
                      <a:pt x="368" y="248"/>
                    </a:lnTo>
                    <a:lnTo>
                      <a:pt x="344" y="256"/>
                    </a:lnTo>
                    <a:lnTo>
                      <a:pt x="344" y="272"/>
                    </a:lnTo>
                    <a:lnTo>
                      <a:pt x="344" y="280"/>
                    </a:lnTo>
                    <a:lnTo>
                      <a:pt x="320" y="272"/>
                    </a:lnTo>
                    <a:lnTo>
                      <a:pt x="312" y="288"/>
                    </a:lnTo>
                    <a:lnTo>
                      <a:pt x="280" y="288"/>
                    </a:lnTo>
                    <a:lnTo>
                      <a:pt x="272" y="312"/>
                    </a:lnTo>
                    <a:lnTo>
                      <a:pt x="248" y="320"/>
                    </a:lnTo>
                    <a:lnTo>
                      <a:pt x="232" y="304"/>
                    </a:lnTo>
                    <a:lnTo>
                      <a:pt x="224" y="280"/>
                    </a:lnTo>
                    <a:lnTo>
                      <a:pt x="208" y="288"/>
                    </a:lnTo>
                    <a:lnTo>
                      <a:pt x="208" y="304"/>
                    </a:lnTo>
                    <a:lnTo>
                      <a:pt x="192" y="304"/>
                    </a:lnTo>
                    <a:lnTo>
                      <a:pt x="152" y="328"/>
                    </a:lnTo>
                    <a:lnTo>
                      <a:pt x="144" y="352"/>
                    </a:lnTo>
                    <a:lnTo>
                      <a:pt x="96" y="328"/>
                    </a:lnTo>
                    <a:lnTo>
                      <a:pt x="80" y="328"/>
                    </a:lnTo>
                    <a:lnTo>
                      <a:pt x="48" y="344"/>
                    </a:lnTo>
                  </a:path>
                </a:pathLst>
              </a:cu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59" name="Freeform 22"/>
              <p:cNvSpPr/>
              <p:nvPr/>
            </p:nvSpPr>
            <p:spPr bwMode="auto">
              <a:xfrm>
                <a:off x="2304268" y="4430764"/>
                <a:ext cx="848584" cy="850061"/>
              </a:xfrm>
              <a:custGeom>
                <a:avLst/>
                <a:gdLst>
                  <a:gd name="T0" fmla="*/ 528 w 569"/>
                  <a:gd name="T1" fmla="*/ 448 h 617"/>
                  <a:gd name="T2" fmla="*/ 560 w 569"/>
                  <a:gd name="T3" fmla="*/ 416 h 617"/>
                  <a:gd name="T4" fmla="*/ 528 w 569"/>
                  <a:gd name="T5" fmla="*/ 408 h 617"/>
                  <a:gd name="T6" fmla="*/ 496 w 569"/>
                  <a:gd name="T7" fmla="*/ 384 h 617"/>
                  <a:gd name="T8" fmla="*/ 464 w 569"/>
                  <a:gd name="T9" fmla="*/ 360 h 617"/>
                  <a:gd name="T10" fmla="*/ 480 w 569"/>
                  <a:gd name="T11" fmla="*/ 320 h 617"/>
                  <a:gd name="T12" fmla="*/ 472 w 569"/>
                  <a:gd name="T13" fmla="*/ 248 h 617"/>
                  <a:gd name="T14" fmla="*/ 424 w 569"/>
                  <a:gd name="T15" fmla="*/ 224 h 617"/>
                  <a:gd name="T16" fmla="*/ 416 w 569"/>
                  <a:gd name="T17" fmla="*/ 176 h 617"/>
                  <a:gd name="T18" fmla="*/ 448 w 569"/>
                  <a:gd name="T19" fmla="*/ 168 h 617"/>
                  <a:gd name="T20" fmla="*/ 512 w 569"/>
                  <a:gd name="T21" fmla="*/ 160 h 617"/>
                  <a:gd name="T22" fmla="*/ 512 w 569"/>
                  <a:gd name="T23" fmla="*/ 112 h 617"/>
                  <a:gd name="T24" fmla="*/ 464 w 569"/>
                  <a:gd name="T25" fmla="*/ 112 h 617"/>
                  <a:gd name="T26" fmla="*/ 432 w 569"/>
                  <a:gd name="T27" fmla="*/ 64 h 617"/>
                  <a:gd name="T28" fmla="*/ 408 w 569"/>
                  <a:gd name="T29" fmla="*/ 96 h 617"/>
                  <a:gd name="T30" fmla="*/ 384 w 569"/>
                  <a:gd name="T31" fmla="*/ 144 h 617"/>
                  <a:gd name="T32" fmla="*/ 368 w 569"/>
                  <a:gd name="T33" fmla="*/ 240 h 617"/>
                  <a:gd name="T34" fmla="*/ 336 w 569"/>
                  <a:gd name="T35" fmla="*/ 224 h 617"/>
                  <a:gd name="T36" fmla="*/ 288 w 569"/>
                  <a:gd name="T37" fmla="*/ 240 h 617"/>
                  <a:gd name="T38" fmla="*/ 272 w 569"/>
                  <a:gd name="T39" fmla="*/ 224 h 617"/>
                  <a:gd name="T40" fmla="*/ 232 w 569"/>
                  <a:gd name="T41" fmla="*/ 104 h 617"/>
                  <a:gd name="T42" fmla="*/ 216 w 569"/>
                  <a:gd name="T43" fmla="*/ 112 h 617"/>
                  <a:gd name="T44" fmla="*/ 208 w 569"/>
                  <a:gd name="T45" fmla="*/ 72 h 617"/>
                  <a:gd name="T46" fmla="*/ 160 w 569"/>
                  <a:gd name="T47" fmla="*/ 40 h 617"/>
                  <a:gd name="T48" fmla="*/ 136 w 569"/>
                  <a:gd name="T49" fmla="*/ 80 h 617"/>
                  <a:gd name="T50" fmla="*/ 136 w 569"/>
                  <a:gd name="T51" fmla="*/ 0 h 617"/>
                  <a:gd name="T52" fmla="*/ 112 w 569"/>
                  <a:gd name="T53" fmla="*/ 0 h 617"/>
                  <a:gd name="T54" fmla="*/ 96 w 569"/>
                  <a:gd name="T55" fmla="*/ 32 h 617"/>
                  <a:gd name="T56" fmla="*/ 88 w 569"/>
                  <a:gd name="T57" fmla="*/ 64 h 617"/>
                  <a:gd name="T58" fmla="*/ 80 w 569"/>
                  <a:gd name="T59" fmla="*/ 96 h 617"/>
                  <a:gd name="T60" fmla="*/ 104 w 569"/>
                  <a:gd name="T61" fmla="*/ 112 h 617"/>
                  <a:gd name="T62" fmla="*/ 88 w 569"/>
                  <a:gd name="T63" fmla="*/ 240 h 617"/>
                  <a:gd name="T64" fmla="*/ 24 w 569"/>
                  <a:gd name="T65" fmla="*/ 280 h 617"/>
                  <a:gd name="T66" fmla="*/ 8 w 569"/>
                  <a:gd name="T67" fmla="*/ 312 h 617"/>
                  <a:gd name="T68" fmla="*/ 0 w 569"/>
                  <a:gd name="T69" fmla="*/ 376 h 617"/>
                  <a:gd name="T70" fmla="*/ 48 w 569"/>
                  <a:gd name="T71" fmla="*/ 368 h 617"/>
                  <a:gd name="T72" fmla="*/ 80 w 569"/>
                  <a:gd name="T73" fmla="*/ 392 h 617"/>
                  <a:gd name="T74" fmla="*/ 88 w 569"/>
                  <a:gd name="T75" fmla="*/ 408 h 617"/>
                  <a:gd name="T76" fmla="*/ 96 w 569"/>
                  <a:gd name="T77" fmla="*/ 448 h 617"/>
                  <a:gd name="T78" fmla="*/ 120 w 569"/>
                  <a:gd name="T79" fmla="*/ 464 h 617"/>
                  <a:gd name="T80" fmla="*/ 112 w 569"/>
                  <a:gd name="T81" fmla="*/ 504 h 617"/>
                  <a:gd name="T82" fmla="*/ 104 w 569"/>
                  <a:gd name="T83" fmla="*/ 528 h 617"/>
                  <a:gd name="T84" fmla="*/ 144 w 569"/>
                  <a:gd name="T85" fmla="*/ 560 h 617"/>
                  <a:gd name="T86" fmla="*/ 200 w 569"/>
                  <a:gd name="T87" fmla="*/ 576 h 617"/>
                  <a:gd name="T88" fmla="*/ 224 w 569"/>
                  <a:gd name="T89" fmla="*/ 568 h 617"/>
                  <a:gd name="T90" fmla="*/ 232 w 569"/>
                  <a:gd name="T91" fmla="*/ 600 h 617"/>
                  <a:gd name="T92" fmla="*/ 264 w 569"/>
                  <a:gd name="T93" fmla="*/ 592 h 617"/>
                  <a:gd name="T94" fmla="*/ 272 w 569"/>
                  <a:gd name="T95" fmla="*/ 512 h 617"/>
                  <a:gd name="T96" fmla="*/ 328 w 569"/>
                  <a:gd name="T97" fmla="*/ 504 h 617"/>
                  <a:gd name="T98" fmla="*/ 352 w 569"/>
                  <a:gd name="T99" fmla="*/ 512 h 617"/>
                  <a:gd name="T100" fmla="*/ 384 w 569"/>
                  <a:gd name="T101" fmla="*/ 512 h 617"/>
                  <a:gd name="T102" fmla="*/ 416 w 569"/>
                  <a:gd name="T103" fmla="*/ 520 h 617"/>
                  <a:gd name="T104" fmla="*/ 440 w 569"/>
                  <a:gd name="T105" fmla="*/ 504 h 617"/>
                  <a:gd name="T106" fmla="*/ 488 w 569"/>
                  <a:gd name="T107" fmla="*/ 472 h 617"/>
                  <a:gd name="T108" fmla="*/ 520 w 569"/>
                  <a:gd name="T109" fmla="*/ 464 h 617"/>
                  <a:gd name="T110" fmla="*/ 0 w 569"/>
                  <a:gd name="T111" fmla="*/ 0 h 617"/>
                  <a:gd name="T112" fmla="*/ 569 w 569"/>
                  <a:gd name="T113" fmla="*/ 617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T110" t="T111" r="T112" b="T113"/>
                <a:pathLst>
                  <a:path w="569" h="617">
                    <a:moveTo>
                      <a:pt x="520" y="464"/>
                    </a:moveTo>
                    <a:lnTo>
                      <a:pt x="528" y="448"/>
                    </a:lnTo>
                    <a:lnTo>
                      <a:pt x="568" y="448"/>
                    </a:lnTo>
                    <a:lnTo>
                      <a:pt x="560" y="416"/>
                    </a:lnTo>
                    <a:lnTo>
                      <a:pt x="552" y="400"/>
                    </a:lnTo>
                    <a:lnTo>
                      <a:pt x="528" y="408"/>
                    </a:lnTo>
                    <a:lnTo>
                      <a:pt x="504" y="400"/>
                    </a:lnTo>
                    <a:lnTo>
                      <a:pt x="496" y="384"/>
                    </a:lnTo>
                    <a:lnTo>
                      <a:pt x="464" y="384"/>
                    </a:lnTo>
                    <a:lnTo>
                      <a:pt x="464" y="360"/>
                    </a:lnTo>
                    <a:lnTo>
                      <a:pt x="464" y="344"/>
                    </a:lnTo>
                    <a:lnTo>
                      <a:pt x="480" y="320"/>
                    </a:lnTo>
                    <a:lnTo>
                      <a:pt x="448" y="288"/>
                    </a:lnTo>
                    <a:lnTo>
                      <a:pt x="472" y="248"/>
                    </a:lnTo>
                    <a:lnTo>
                      <a:pt x="472" y="216"/>
                    </a:lnTo>
                    <a:lnTo>
                      <a:pt x="424" y="224"/>
                    </a:lnTo>
                    <a:lnTo>
                      <a:pt x="424" y="184"/>
                    </a:lnTo>
                    <a:lnTo>
                      <a:pt x="416" y="176"/>
                    </a:lnTo>
                    <a:lnTo>
                      <a:pt x="432" y="160"/>
                    </a:lnTo>
                    <a:lnTo>
                      <a:pt x="448" y="168"/>
                    </a:lnTo>
                    <a:lnTo>
                      <a:pt x="464" y="152"/>
                    </a:lnTo>
                    <a:lnTo>
                      <a:pt x="512" y="160"/>
                    </a:lnTo>
                    <a:lnTo>
                      <a:pt x="528" y="136"/>
                    </a:lnTo>
                    <a:lnTo>
                      <a:pt x="512" y="112"/>
                    </a:lnTo>
                    <a:lnTo>
                      <a:pt x="488" y="128"/>
                    </a:lnTo>
                    <a:lnTo>
                      <a:pt x="464" y="112"/>
                    </a:lnTo>
                    <a:lnTo>
                      <a:pt x="464" y="64"/>
                    </a:lnTo>
                    <a:lnTo>
                      <a:pt x="432" y="64"/>
                    </a:lnTo>
                    <a:lnTo>
                      <a:pt x="424" y="96"/>
                    </a:lnTo>
                    <a:lnTo>
                      <a:pt x="408" y="96"/>
                    </a:lnTo>
                    <a:lnTo>
                      <a:pt x="408" y="120"/>
                    </a:lnTo>
                    <a:lnTo>
                      <a:pt x="384" y="144"/>
                    </a:lnTo>
                    <a:lnTo>
                      <a:pt x="368" y="144"/>
                    </a:lnTo>
                    <a:lnTo>
                      <a:pt x="368" y="240"/>
                    </a:lnTo>
                    <a:lnTo>
                      <a:pt x="344" y="240"/>
                    </a:lnTo>
                    <a:lnTo>
                      <a:pt x="336" y="224"/>
                    </a:lnTo>
                    <a:lnTo>
                      <a:pt x="320" y="240"/>
                    </a:lnTo>
                    <a:lnTo>
                      <a:pt x="288" y="240"/>
                    </a:lnTo>
                    <a:lnTo>
                      <a:pt x="288" y="232"/>
                    </a:lnTo>
                    <a:lnTo>
                      <a:pt x="272" y="224"/>
                    </a:lnTo>
                    <a:lnTo>
                      <a:pt x="272" y="192"/>
                    </a:lnTo>
                    <a:lnTo>
                      <a:pt x="232" y="104"/>
                    </a:lnTo>
                    <a:lnTo>
                      <a:pt x="216" y="104"/>
                    </a:lnTo>
                    <a:lnTo>
                      <a:pt x="216" y="112"/>
                    </a:lnTo>
                    <a:lnTo>
                      <a:pt x="200" y="88"/>
                    </a:lnTo>
                    <a:lnTo>
                      <a:pt x="208" y="72"/>
                    </a:lnTo>
                    <a:lnTo>
                      <a:pt x="176" y="32"/>
                    </a:lnTo>
                    <a:lnTo>
                      <a:pt x="160" y="40"/>
                    </a:lnTo>
                    <a:lnTo>
                      <a:pt x="152" y="80"/>
                    </a:lnTo>
                    <a:lnTo>
                      <a:pt x="136" y="80"/>
                    </a:lnTo>
                    <a:lnTo>
                      <a:pt x="136" y="64"/>
                    </a:lnTo>
                    <a:lnTo>
                      <a:pt x="136" y="0"/>
                    </a:lnTo>
                    <a:lnTo>
                      <a:pt x="120" y="16"/>
                    </a:lnTo>
                    <a:lnTo>
                      <a:pt x="112" y="0"/>
                    </a:lnTo>
                    <a:lnTo>
                      <a:pt x="96" y="16"/>
                    </a:lnTo>
                    <a:lnTo>
                      <a:pt x="96" y="32"/>
                    </a:lnTo>
                    <a:lnTo>
                      <a:pt x="104" y="64"/>
                    </a:lnTo>
                    <a:lnTo>
                      <a:pt x="88" y="64"/>
                    </a:lnTo>
                    <a:lnTo>
                      <a:pt x="72" y="64"/>
                    </a:lnTo>
                    <a:lnTo>
                      <a:pt x="80" y="96"/>
                    </a:lnTo>
                    <a:lnTo>
                      <a:pt x="80" y="112"/>
                    </a:lnTo>
                    <a:lnTo>
                      <a:pt x="104" y="112"/>
                    </a:lnTo>
                    <a:lnTo>
                      <a:pt x="104" y="168"/>
                    </a:lnTo>
                    <a:lnTo>
                      <a:pt x="88" y="240"/>
                    </a:lnTo>
                    <a:lnTo>
                      <a:pt x="40" y="272"/>
                    </a:lnTo>
                    <a:lnTo>
                      <a:pt x="24" y="280"/>
                    </a:lnTo>
                    <a:lnTo>
                      <a:pt x="16" y="288"/>
                    </a:lnTo>
                    <a:lnTo>
                      <a:pt x="8" y="312"/>
                    </a:lnTo>
                    <a:lnTo>
                      <a:pt x="8" y="360"/>
                    </a:lnTo>
                    <a:lnTo>
                      <a:pt x="0" y="376"/>
                    </a:lnTo>
                    <a:lnTo>
                      <a:pt x="32" y="376"/>
                    </a:lnTo>
                    <a:lnTo>
                      <a:pt x="48" y="368"/>
                    </a:lnTo>
                    <a:lnTo>
                      <a:pt x="88" y="376"/>
                    </a:lnTo>
                    <a:lnTo>
                      <a:pt x="80" y="392"/>
                    </a:lnTo>
                    <a:lnTo>
                      <a:pt x="72" y="392"/>
                    </a:lnTo>
                    <a:lnTo>
                      <a:pt x="88" y="408"/>
                    </a:lnTo>
                    <a:lnTo>
                      <a:pt x="80" y="432"/>
                    </a:lnTo>
                    <a:lnTo>
                      <a:pt x="96" y="448"/>
                    </a:lnTo>
                    <a:lnTo>
                      <a:pt x="120" y="448"/>
                    </a:lnTo>
                    <a:lnTo>
                      <a:pt x="120" y="464"/>
                    </a:lnTo>
                    <a:lnTo>
                      <a:pt x="112" y="472"/>
                    </a:lnTo>
                    <a:lnTo>
                      <a:pt x="112" y="504"/>
                    </a:lnTo>
                    <a:lnTo>
                      <a:pt x="96" y="504"/>
                    </a:lnTo>
                    <a:lnTo>
                      <a:pt x="104" y="528"/>
                    </a:lnTo>
                    <a:lnTo>
                      <a:pt x="144" y="528"/>
                    </a:lnTo>
                    <a:lnTo>
                      <a:pt x="144" y="560"/>
                    </a:lnTo>
                    <a:lnTo>
                      <a:pt x="160" y="568"/>
                    </a:lnTo>
                    <a:lnTo>
                      <a:pt x="200" y="576"/>
                    </a:lnTo>
                    <a:lnTo>
                      <a:pt x="216" y="560"/>
                    </a:lnTo>
                    <a:lnTo>
                      <a:pt x="224" y="568"/>
                    </a:lnTo>
                    <a:lnTo>
                      <a:pt x="216" y="592"/>
                    </a:lnTo>
                    <a:lnTo>
                      <a:pt x="232" y="600"/>
                    </a:lnTo>
                    <a:lnTo>
                      <a:pt x="264" y="616"/>
                    </a:lnTo>
                    <a:lnTo>
                      <a:pt x="264" y="592"/>
                    </a:lnTo>
                    <a:lnTo>
                      <a:pt x="264" y="520"/>
                    </a:lnTo>
                    <a:lnTo>
                      <a:pt x="272" y="512"/>
                    </a:lnTo>
                    <a:lnTo>
                      <a:pt x="320" y="512"/>
                    </a:lnTo>
                    <a:lnTo>
                      <a:pt x="328" y="504"/>
                    </a:lnTo>
                    <a:lnTo>
                      <a:pt x="344" y="504"/>
                    </a:lnTo>
                    <a:lnTo>
                      <a:pt x="352" y="512"/>
                    </a:lnTo>
                    <a:lnTo>
                      <a:pt x="376" y="504"/>
                    </a:lnTo>
                    <a:lnTo>
                      <a:pt x="384" y="512"/>
                    </a:lnTo>
                    <a:lnTo>
                      <a:pt x="392" y="504"/>
                    </a:lnTo>
                    <a:lnTo>
                      <a:pt x="416" y="520"/>
                    </a:lnTo>
                    <a:lnTo>
                      <a:pt x="416" y="504"/>
                    </a:lnTo>
                    <a:lnTo>
                      <a:pt x="440" y="504"/>
                    </a:lnTo>
                    <a:lnTo>
                      <a:pt x="480" y="496"/>
                    </a:lnTo>
                    <a:lnTo>
                      <a:pt x="488" y="472"/>
                    </a:lnTo>
                    <a:lnTo>
                      <a:pt x="504" y="464"/>
                    </a:lnTo>
                    <a:lnTo>
                      <a:pt x="520" y="464"/>
                    </a:lnTo>
                  </a:path>
                </a:pathLst>
              </a:cu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60" name="Freeform 23"/>
              <p:cNvSpPr/>
              <p:nvPr/>
            </p:nvSpPr>
            <p:spPr bwMode="auto">
              <a:xfrm>
                <a:off x="716742" y="3451240"/>
                <a:ext cx="1804526" cy="1080896"/>
              </a:xfrm>
              <a:custGeom>
                <a:avLst/>
                <a:gdLst>
                  <a:gd name="T0" fmla="*/ 1184 w 1209"/>
                  <a:gd name="T1" fmla="*/ 728 h 785"/>
                  <a:gd name="T2" fmla="*/ 1160 w 1209"/>
                  <a:gd name="T3" fmla="*/ 728 h 785"/>
                  <a:gd name="T4" fmla="*/ 1160 w 1209"/>
                  <a:gd name="T5" fmla="*/ 784 h 785"/>
                  <a:gd name="T6" fmla="*/ 1112 w 1209"/>
                  <a:gd name="T7" fmla="*/ 760 h 785"/>
                  <a:gd name="T8" fmla="*/ 1088 w 1209"/>
                  <a:gd name="T9" fmla="*/ 752 h 785"/>
                  <a:gd name="T10" fmla="*/ 1024 w 1209"/>
                  <a:gd name="T11" fmla="*/ 720 h 785"/>
                  <a:gd name="T12" fmla="*/ 1040 w 1209"/>
                  <a:gd name="T13" fmla="*/ 696 h 785"/>
                  <a:gd name="T14" fmla="*/ 1032 w 1209"/>
                  <a:gd name="T15" fmla="*/ 680 h 785"/>
                  <a:gd name="T16" fmla="*/ 1000 w 1209"/>
                  <a:gd name="T17" fmla="*/ 664 h 785"/>
                  <a:gd name="T18" fmla="*/ 976 w 1209"/>
                  <a:gd name="T19" fmla="*/ 680 h 785"/>
                  <a:gd name="T20" fmla="*/ 928 w 1209"/>
                  <a:gd name="T21" fmla="*/ 648 h 785"/>
                  <a:gd name="T22" fmla="*/ 832 w 1209"/>
                  <a:gd name="T23" fmla="*/ 696 h 785"/>
                  <a:gd name="T24" fmla="*/ 808 w 1209"/>
                  <a:gd name="T25" fmla="*/ 720 h 785"/>
                  <a:gd name="T26" fmla="*/ 728 w 1209"/>
                  <a:gd name="T27" fmla="*/ 736 h 785"/>
                  <a:gd name="T28" fmla="*/ 656 w 1209"/>
                  <a:gd name="T29" fmla="*/ 712 h 785"/>
                  <a:gd name="T30" fmla="*/ 632 w 1209"/>
                  <a:gd name="T31" fmla="*/ 680 h 785"/>
                  <a:gd name="T32" fmla="*/ 584 w 1209"/>
                  <a:gd name="T33" fmla="*/ 704 h 785"/>
                  <a:gd name="T34" fmla="*/ 536 w 1209"/>
                  <a:gd name="T35" fmla="*/ 728 h 785"/>
                  <a:gd name="T36" fmla="*/ 456 w 1209"/>
                  <a:gd name="T37" fmla="*/ 672 h 785"/>
                  <a:gd name="T38" fmla="*/ 408 w 1209"/>
                  <a:gd name="T39" fmla="*/ 640 h 785"/>
                  <a:gd name="T40" fmla="*/ 360 w 1209"/>
                  <a:gd name="T41" fmla="*/ 624 h 785"/>
                  <a:gd name="T42" fmla="*/ 320 w 1209"/>
                  <a:gd name="T43" fmla="*/ 592 h 785"/>
                  <a:gd name="T44" fmla="*/ 272 w 1209"/>
                  <a:gd name="T45" fmla="*/ 520 h 785"/>
                  <a:gd name="T46" fmla="*/ 248 w 1209"/>
                  <a:gd name="T47" fmla="*/ 512 h 785"/>
                  <a:gd name="T48" fmla="*/ 208 w 1209"/>
                  <a:gd name="T49" fmla="*/ 456 h 785"/>
                  <a:gd name="T50" fmla="*/ 160 w 1209"/>
                  <a:gd name="T51" fmla="*/ 384 h 785"/>
                  <a:gd name="T52" fmla="*/ 120 w 1209"/>
                  <a:gd name="T53" fmla="*/ 408 h 785"/>
                  <a:gd name="T54" fmla="*/ 64 w 1209"/>
                  <a:gd name="T55" fmla="*/ 328 h 785"/>
                  <a:gd name="T56" fmla="*/ 32 w 1209"/>
                  <a:gd name="T57" fmla="*/ 272 h 785"/>
                  <a:gd name="T58" fmla="*/ 0 w 1209"/>
                  <a:gd name="T59" fmla="*/ 256 h 785"/>
                  <a:gd name="T60" fmla="*/ 16 w 1209"/>
                  <a:gd name="T61" fmla="*/ 176 h 785"/>
                  <a:gd name="T62" fmla="*/ 48 w 1209"/>
                  <a:gd name="T63" fmla="*/ 192 h 785"/>
                  <a:gd name="T64" fmla="*/ 80 w 1209"/>
                  <a:gd name="T65" fmla="*/ 184 h 785"/>
                  <a:gd name="T66" fmla="*/ 80 w 1209"/>
                  <a:gd name="T67" fmla="*/ 128 h 785"/>
                  <a:gd name="T68" fmla="*/ 56 w 1209"/>
                  <a:gd name="T69" fmla="*/ 96 h 785"/>
                  <a:gd name="T70" fmla="*/ 80 w 1209"/>
                  <a:gd name="T71" fmla="*/ 48 h 785"/>
                  <a:gd name="T72" fmla="*/ 152 w 1209"/>
                  <a:gd name="T73" fmla="*/ 40 h 785"/>
                  <a:gd name="T74" fmla="*/ 208 w 1209"/>
                  <a:gd name="T75" fmla="*/ 8 h 785"/>
                  <a:gd name="T76" fmla="*/ 288 w 1209"/>
                  <a:gd name="T77" fmla="*/ 16 h 785"/>
                  <a:gd name="T78" fmla="*/ 344 w 1209"/>
                  <a:gd name="T79" fmla="*/ 56 h 785"/>
                  <a:gd name="T80" fmla="*/ 432 w 1209"/>
                  <a:gd name="T81" fmla="*/ 56 h 785"/>
                  <a:gd name="T82" fmla="*/ 528 w 1209"/>
                  <a:gd name="T83" fmla="*/ 40 h 785"/>
                  <a:gd name="T84" fmla="*/ 664 w 1209"/>
                  <a:gd name="T85" fmla="*/ 56 h 785"/>
                  <a:gd name="T86" fmla="*/ 712 w 1209"/>
                  <a:gd name="T87" fmla="*/ 72 h 785"/>
                  <a:gd name="T88" fmla="*/ 704 w 1209"/>
                  <a:gd name="T89" fmla="*/ 96 h 785"/>
                  <a:gd name="T90" fmla="*/ 728 w 1209"/>
                  <a:gd name="T91" fmla="*/ 136 h 785"/>
                  <a:gd name="T92" fmla="*/ 712 w 1209"/>
                  <a:gd name="T93" fmla="*/ 184 h 785"/>
                  <a:gd name="T94" fmla="*/ 696 w 1209"/>
                  <a:gd name="T95" fmla="*/ 248 h 785"/>
                  <a:gd name="T96" fmla="*/ 736 w 1209"/>
                  <a:gd name="T97" fmla="*/ 320 h 785"/>
                  <a:gd name="T98" fmla="*/ 832 w 1209"/>
                  <a:gd name="T99" fmla="*/ 368 h 785"/>
                  <a:gd name="T100" fmla="*/ 936 w 1209"/>
                  <a:gd name="T101" fmla="*/ 416 h 785"/>
                  <a:gd name="T102" fmla="*/ 992 w 1209"/>
                  <a:gd name="T103" fmla="*/ 424 h 785"/>
                  <a:gd name="T104" fmla="*/ 1008 w 1209"/>
                  <a:gd name="T105" fmla="*/ 480 h 785"/>
                  <a:gd name="T106" fmla="*/ 1040 w 1209"/>
                  <a:gd name="T107" fmla="*/ 496 h 785"/>
                  <a:gd name="T108" fmla="*/ 1056 w 1209"/>
                  <a:gd name="T109" fmla="*/ 472 h 785"/>
                  <a:gd name="T110" fmla="*/ 1080 w 1209"/>
                  <a:gd name="T111" fmla="*/ 480 h 785"/>
                  <a:gd name="T112" fmla="*/ 1096 w 1209"/>
                  <a:gd name="T113" fmla="*/ 464 h 785"/>
                  <a:gd name="T114" fmla="*/ 1136 w 1209"/>
                  <a:gd name="T115" fmla="*/ 440 h 785"/>
                  <a:gd name="T116" fmla="*/ 1176 w 1209"/>
                  <a:gd name="T117" fmla="*/ 456 h 785"/>
                  <a:gd name="T118" fmla="*/ 1208 w 1209"/>
                  <a:gd name="T119" fmla="*/ 536 h 785"/>
                  <a:gd name="T120" fmla="*/ 1208 w 1209"/>
                  <a:gd name="T121" fmla="*/ 576 h 785"/>
                  <a:gd name="T122" fmla="*/ 1200 w 1209"/>
                  <a:gd name="T123" fmla="*/ 712 h 785"/>
                  <a:gd name="T124" fmla="*/ 0 w 1209"/>
                  <a:gd name="T125" fmla="*/ 0 h 785"/>
                  <a:gd name="T126" fmla="*/ 1209 w 1209"/>
                  <a:gd name="T127" fmla="*/ 785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T124" t="T125" r="T126" b="T127"/>
                <a:pathLst>
                  <a:path w="1209" h="785">
                    <a:moveTo>
                      <a:pt x="1200" y="712"/>
                    </a:moveTo>
                    <a:lnTo>
                      <a:pt x="1184" y="728"/>
                    </a:lnTo>
                    <a:lnTo>
                      <a:pt x="1176" y="712"/>
                    </a:lnTo>
                    <a:lnTo>
                      <a:pt x="1160" y="728"/>
                    </a:lnTo>
                    <a:lnTo>
                      <a:pt x="1168" y="776"/>
                    </a:lnTo>
                    <a:lnTo>
                      <a:pt x="1160" y="784"/>
                    </a:lnTo>
                    <a:lnTo>
                      <a:pt x="1136" y="776"/>
                    </a:lnTo>
                    <a:lnTo>
                      <a:pt x="1112" y="760"/>
                    </a:lnTo>
                    <a:lnTo>
                      <a:pt x="1112" y="744"/>
                    </a:lnTo>
                    <a:lnTo>
                      <a:pt x="1088" y="752"/>
                    </a:lnTo>
                    <a:lnTo>
                      <a:pt x="1024" y="728"/>
                    </a:lnTo>
                    <a:lnTo>
                      <a:pt x="1024" y="720"/>
                    </a:lnTo>
                    <a:lnTo>
                      <a:pt x="1040" y="712"/>
                    </a:lnTo>
                    <a:lnTo>
                      <a:pt x="1040" y="696"/>
                    </a:lnTo>
                    <a:lnTo>
                      <a:pt x="1024" y="688"/>
                    </a:lnTo>
                    <a:lnTo>
                      <a:pt x="1032" y="680"/>
                    </a:lnTo>
                    <a:lnTo>
                      <a:pt x="1016" y="656"/>
                    </a:lnTo>
                    <a:lnTo>
                      <a:pt x="1000" y="664"/>
                    </a:lnTo>
                    <a:lnTo>
                      <a:pt x="984" y="672"/>
                    </a:lnTo>
                    <a:lnTo>
                      <a:pt x="976" y="680"/>
                    </a:lnTo>
                    <a:lnTo>
                      <a:pt x="960" y="680"/>
                    </a:lnTo>
                    <a:lnTo>
                      <a:pt x="928" y="648"/>
                    </a:lnTo>
                    <a:lnTo>
                      <a:pt x="864" y="696"/>
                    </a:lnTo>
                    <a:lnTo>
                      <a:pt x="832" y="696"/>
                    </a:lnTo>
                    <a:lnTo>
                      <a:pt x="824" y="720"/>
                    </a:lnTo>
                    <a:lnTo>
                      <a:pt x="808" y="720"/>
                    </a:lnTo>
                    <a:lnTo>
                      <a:pt x="760" y="744"/>
                    </a:lnTo>
                    <a:lnTo>
                      <a:pt x="728" y="736"/>
                    </a:lnTo>
                    <a:lnTo>
                      <a:pt x="712" y="712"/>
                    </a:lnTo>
                    <a:lnTo>
                      <a:pt x="656" y="712"/>
                    </a:lnTo>
                    <a:lnTo>
                      <a:pt x="664" y="688"/>
                    </a:lnTo>
                    <a:lnTo>
                      <a:pt x="632" y="680"/>
                    </a:lnTo>
                    <a:lnTo>
                      <a:pt x="600" y="680"/>
                    </a:lnTo>
                    <a:lnTo>
                      <a:pt x="584" y="704"/>
                    </a:lnTo>
                    <a:lnTo>
                      <a:pt x="552" y="728"/>
                    </a:lnTo>
                    <a:lnTo>
                      <a:pt x="536" y="728"/>
                    </a:lnTo>
                    <a:lnTo>
                      <a:pt x="544" y="680"/>
                    </a:lnTo>
                    <a:lnTo>
                      <a:pt x="456" y="672"/>
                    </a:lnTo>
                    <a:lnTo>
                      <a:pt x="424" y="640"/>
                    </a:lnTo>
                    <a:lnTo>
                      <a:pt x="408" y="640"/>
                    </a:lnTo>
                    <a:lnTo>
                      <a:pt x="392" y="648"/>
                    </a:lnTo>
                    <a:lnTo>
                      <a:pt x="360" y="624"/>
                    </a:lnTo>
                    <a:lnTo>
                      <a:pt x="336" y="600"/>
                    </a:lnTo>
                    <a:lnTo>
                      <a:pt x="320" y="592"/>
                    </a:lnTo>
                    <a:lnTo>
                      <a:pt x="280" y="544"/>
                    </a:lnTo>
                    <a:lnTo>
                      <a:pt x="272" y="520"/>
                    </a:lnTo>
                    <a:lnTo>
                      <a:pt x="264" y="512"/>
                    </a:lnTo>
                    <a:lnTo>
                      <a:pt x="248" y="512"/>
                    </a:lnTo>
                    <a:lnTo>
                      <a:pt x="224" y="464"/>
                    </a:lnTo>
                    <a:lnTo>
                      <a:pt x="208" y="456"/>
                    </a:lnTo>
                    <a:lnTo>
                      <a:pt x="192" y="424"/>
                    </a:lnTo>
                    <a:lnTo>
                      <a:pt x="160" y="384"/>
                    </a:lnTo>
                    <a:lnTo>
                      <a:pt x="144" y="384"/>
                    </a:lnTo>
                    <a:lnTo>
                      <a:pt x="120" y="408"/>
                    </a:lnTo>
                    <a:lnTo>
                      <a:pt x="96" y="376"/>
                    </a:lnTo>
                    <a:lnTo>
                      <a:pt x="64" y="328"/>
                    </a:lnTo>
                    <a:lnTo>
                      <a:pt x="40" y="304"/>
                    </a:lnTo>
                    <a:lnTo>
                      <a:pt x="32" y="272"/>
                    </a:lnTo>
                    <a:lnTo>
                      <a:pt x="8" y="280"/>
                    </a:lnTo>
                    <a:lnTo>
                      <a:pt x="0" y="256"/>
                    </a:lnTo>
                    <a:lnTo>
                      <a:pt x="8" y="248"/>
                    </a:lnTo>
                    <a:lnTo>
                      <a:pt x="16" y="176"/>
                    </a:lnTo>
                    <a:lnTo>
                      <a:pt x="32" y="168"/>
                    </a:lnTo>
                    <a:lnTo>
                      <a:pt x="48" y="192"/>
                    </a:lnTo>
                    <a:lnTo>
                      <a:pt x="64" y="184"/>
                    </a:lnTo>
                    <a:lnTo>
                      <a:pt x="80" y="184"/>
                    </a:lnTo>
                    <a:lnTo>
                      <a:pt x="72" y="144"/>
                    </a:lnTo>
                    <a:lnTo>
                      <a:pt x="80" y="128"/>
                    </a:lnTo>
                    <a:lnTo>
                      <a:pt x="56" y="120"/>
                    </a:lnTo>
                    <a:lnTo>
                      <a:pt x="56" y="96"/>
                    </a:lnTo>
                    <a:lnTo>
                      <a:pt x="64" y="56"/>
                    </a:lnTo>
                    <a:lnTo>
                      <a:pt x="80" y="48"/>
                    </a:lnTo>
                    <a:lnTo>
                      <a:pt x="120" y="56"/>
                    </a:lnTo>
                    <a:lnTo>
                      <a:pt x="152" y="40"/>
                    </a:lnTo>
                    <a:lnTo>
                      <a:pt x="176" y="0"/>
                    </a:lnTo>
                    <a:lnTo>
                      <a:pt x="208" y="8"/>
                    </a:lnTo>
                    <a:lnTo>
                      <a:pt x="272" y="32"/>
                    </a:lnTo>
                    <a:lnTo>
                      <a:pt x="288" y="16"/>
                    </a:lnTo>
                    <a:lnTo>
                      <a:pt x="336" y="24"/>
                    </a:lnTo>
                    <a:lnTo>
                      <a:pt x="344" y="56"/>
                    </a:lnTo>
                    <a:lnTo>
                      <a:pt x="408" y="72"/>
                    </a:lnTo>
                    <a:lnTo>
                      <a:pt x="432" y="56"/>
                    </a:lnTo>
                    <a:lnTo>
                      <a:pt x="504" y="56"/>
                    </a:lnTo>
                    <a:lnTo>
                      <a:pt x="528" y="40"/>
                    </a:lnTo>
                    <a:lnTo>
                      <a:pt x="640" y="32"/>
                    </a:lnTo>
                    <a:lnTo>
                      <a:pt x="664" y="56"/>
                    </a:lnTo>
                    <a:lnTo>
                      <a:pt x="696" y="64"/>
                    </a:lnTo>
                    <a:lnTo>
                      <a:pt x="712" y="72"/>
                    </a:lnTo>
                    <a:lnTo>
                      <a:pt x="720" y="88"/>
                    </a:lnTo>
                    <a:lnTo>
                      <a:pt x="704" y="96"/>
                    </a:lnTo>
                    <a:lnTo>
                      <a:pt x="728" y="104"/>
                    </a:lnTo>
                    <a:lnTo>
                      <a:pt x="728" y="136"/>
                    </a:lnTo>
                    <a:lnTo>
                      <a:pt x="704" y="168"/>
                    </a:lnTo>
                    <a:lnTo>
                      <a:pt x="712" y="184"/>
                    </a:lnTo>
                    <a:lnTo>
                      <a:pt x="704" y="232"/>
                    </a:lnTo>
                    <a:lnTo>
                      <a:pt x="696" y="248"/>
                    </a:lnTo>
                    <a:lnTo>
                      <a:pt x="712" y="296"/>
                    </a:lnTo>
                    <a:lnTo>
                      <a:pt x="736" y="320"/>
                    </a:lnTo>
                    <a:lnTo>
                      <a:pt x="784" y="320"/>
                    </a:lnTo>
                    <a:lnTo>
                      <a:pt x="832" y="368"/>
                    </a:lnTo>
                    <a:lnTo>
                      <a:pt x="864" y="376"/>
                    </a:lnTo>
                    <a:lnTo>
                      <a:pt x="936" y="416"/>
                    </a:lnTo>
                    <a:lnTo>
                      <a:pt x="968" y="400"/>
                    </a:lnTo>
                    <a:lnTo>
                      <a:pt x="992" y="424"/>
                    </a:lnTo>
                    <a:lnTo>
                      <a:pt x="1016" y="448"/>
                    </a:lnTo>
                    <a:lnTo>
                      <a:pt x="1008" y="480"/>
                    </a:lnTo>
                    <a:lnTo>
                      <a:pt x="1040" y="480"/>
                    </a:lnTo>
                    <a:lnTo>
                      <a:pt x="1040" y="496"/>
                    </a:lnTo>
                    <a:lnTo>
                      <a:pt x="1064" y="496"/>
                    </a:lnTo>
                    <a:lnTo>
                      <a:pt x="1056" y="472"/>
                    </a:lnTo>
                    <a:lnTo>
                      <a:pt x="1072" y="472"/>
                    </a:lnTo>
                    <a:lnTo>
                      <a:pt x="1080" y="480"/>
                    </a:lnTo>
                    <a:lnTo>
                      <a:pt x="1096" y="480"/>
                    </a:lnTo>
                    <a:lnTo>
                      <a:pt x="1096" y="464"/>
                    </a:lnTo>
                    <a:lnTo>
                      <a:pt x="1120" y="464"/>
                    </a:lnTo>
                    <a:lnTo>
                      <a:pt x="1136" y="440"/>
                    </a:lnTo>
                    <a:lnTo>
                      <a:pt x="1152" y="432"/>
                    </a:lnTo>
                    <a:lnTo>
                      <a:pt x="1176" y="456"/>
                    </a:lnTo>
                    <a:lnTo>
                      <a:pt x="1176" y="480"/>
                    </a:lnTo>
                    <a:lnTo>
                      <a:pt x="1208" y="536"/>
                    </a:lnTo>
                    <a:lnTo>
                      <a:pt x="1192" y="544"/>
                    </a:lnTo>
                    <a:lnTo>
                      <a:pt x="1208" y="576"/>
                    </a:lnTo>
                    <a:lnTo>
                      <a:pt x="1208" y="608"/>
                    </a:lnTo>
                    <a:lnTo>
                      <a:pt x="1200" y="712"/>
                    </a:lnTo>
                  </a:path>
                </a:pathLst>
              </a:cu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61" name="Freeform 24"/>
              <p:cNvSpPr/>
              <p:nvPr/>
            </p:nvSpPr>
            <p:spPr bwMode="auto">
              <a:xfrm>
                <a:off x="2413911" y="3895812"/>
                <a:ext cx="1134111" cy="868381"/>
              </a:xfrm>
              <a:custGeom>
                <a:avLst/>
                <a:gdLst>
                  <a:gd name="T0" fmla="*/ 696 w 761"/>
                  <a:gd name="T1" fmla="*/ 488 h 633"/>
                  <a:gd name="T2" fmla="*/ 672 w 761"/>
                  <a:gd name="T3" fmla="*/ 504 h 633"/>
                  <a:gd name="T4" fmla="*/ 656 w 761"/>
                  <a:gd name="T5" fmla="*/ 488 h 633"/>
                  <a:gd name="T6" fmla="*/ 608 w 761"/>
                  <a:gd name="T7" fmla="*/ 432 h 633"/>
                  <a:gd name="T8" fmla="*/ 584 w 761"/>
                  <a:gd name="T9" fmla="*/ 424 h 633"/>
                  <a:gd name="T10" fmla="*/ 552 w 761"/>
                  <a:gd name="T11" fmla="*/ 440 h 633"/>
                  <a:gd name="T12" fmla="*/ 536 w 761"/>
                  <a:gd name="T13" fmla="*/ 472 h 633"/>
                  <a:gd name="T14" fmla="*/ 512 w 761"/>
                  <a:gd name="T15" fmla="*/ 464 h 633"/>
                  <a:gd name="T16" fmla="*/ 472 w 761"/>
                  <a:gd name="T17" fmla="*/ 472 h 633"/>
                  <a:gd name="T18" fmla="*/ 504 w 761"/>
                  <a:gd name="T19" fmla="*/ 496 h 633"/>
                  <a:gd name="T20" fmla="*/ 456 w 761"/>
                  <a:gd name="T21" fmla="*/ 528 h 633"/>
                  <a:gd name="T22" fmla="*/ 416 w 761"/>
                  <a:gd name="T23" fmla="*/ 520 h 633"/>
                  <a:gd name="T24" fmla="*/ 392 w 761"/>
                  <a:gd name="T25" fmla="*/ 456 h 633"/>
                  <a:gd name="T26" fmla="*/ 360 w 761"/>
                  <a:gd name="T27" fmla="*/ 488 h 633"/>
                  <a:gd name="T28" fmla="*/ 336 w 761"/>
                  <a:gd name="T29" fmla="*/ 504 h 633"/>
                  <a:gd name="T30" fmla="*/ 296 w 761"/>
                  <a:gd name="T31" fmla="*/ 536 h 633"/>
                  <a:gd name="T32" fmla="*/ 272 w 761"/>
                  <a:gd name="T33" fmla="*/ 632 h 633"/>
                  <a:gd name="T34" fmla="*/ 248 w 761"/>
                  <a:gd name="T35" fmla="*/ 632 h 633"/>
                  <a:gd name="T36" fmla="*/ 216 w 761"/>
                  <a:gd name="T37" fmla="*/ 624 h 633"/>
                  <a:gd name="T38" fmla="*/ 200 w 761"/>
                  <a:gd name="T39" fmla="*/ 576 h 633"/>
                  <a:gd name="T40" fmla="*/ 144 w 761"/>
                  <a:gd name="T41" fmla="*/ 496 h 633"/>
                  <a:gd name="T42" fmla="*/ 128 w 761"/>
                  <a:gd name="T43" fmla="*/ 480 h 633"/>
                  <a:gd name="T44" fmla="*/ 104 w 761"/>
                  <a:gd name="T45" fmla="*/ 424 h 633"/>
                  <a:gd name="T46" fmla="*/ 80 w 761"/>
                  <a:gd name="T47" fmla="*/ 464 h 633"/>
                  <a:gd name="T48" fmla="*/ 72 w 761"/>
                  <a:gd name="T49" fmla="*/ 248 h 633"/>
                  <a:gd name="T50" fmla="*/ 72 w 761"/>
                  <a:gd name="T51" fmla="*/ 216 h 633"/>
                  <a:gd name="T52" fmla="*/ 40 w 761"/>
                  <a:gd name="T53" fmla="*/ 136 h 633"/>
                  <a:gd name="T54" fmla="*/ 0 w 761"/>
                  <a:gd name="T55" fmla="*/ 104 h 633"/>
                  <a:gd name="T56" fmla="*/ 8 w 761"/>
                  <a:gd name="T57" fmla="*/ 64 h 633"/>
                  <a:gd name="T58" fmla="*/ 16 w 761"/>
                  <a:gd name="T59" fmla="*/ 32 h 633"/>
                  <a:gd name="T60" fmla="*/ 32 w 761"/>
                  <a:gd name="T61" fmla="*/ 0 h 633"/>
                  <a:gd name="T62" fmla="*/ 64 w 761"/>
                  <a:gd name="T63" fmla="*/ 16 h 633"/>
                  <a:gd name="T64" fmla="*/ 88 w 761"/>
                  <a:gd name="T65" fmla="*/ 80 h 633"/>
                  <a:gd name="T66" fmla="*/ 128 w 761"/>
                  <a:gd name="T67" fmla="*/ 120 h 633"/>
                  <a:gd name="T68" fmla="*/ 152 w 761"/>
                  <a:gd name="T69" fmla="*/ 104 h 633"/>
                  <a:gd name="T70" fmla="*/ 176 w 761"/>
                  <a:gd name="T71" fmla="*/ 128 h 633"/>
                  <a:gd name="T72" fmla="*/ 224 w 761"/>
                  <a:gd name="T73" fmla="*/ 96 h 633"/>
                  <a:gd name="T74" fmla="*/ 288 w 761"/>
                  <a:gd name="T75" fmla="*/ 96 h 633"/>
                  <a:gd name="T76" fmla="*/ 296 w 761"/>
                  <a:gd name="T77" fmla="*/ 40 h 633"/>
                  <a:gd name="T78" fmla="*/ 320 w 761"/>
                  <a:gd name="T79" fmla="*/ 32 h 633"/>
                  <a:gd name="T80" fmla="*/ 344 w 761"/>
                  <a:gd name="T81" fmla="*/ 48 h 633"/>
                  <a:gd name="T82" fmla="*/ 400 w 761"/>
                  <a:gd name="T83" fmla="*/ 72 h 633"/>
                  <a:gd name="T84" fmla="*/ 416 w 761"/>
                  <a:gd name="T85" fmla="*/ 136 h 633"/>
                  <a:gd name="T86" fmla="*/ 472 w 761"/>
                  <a:gd name="T87" fmla="*/ 160 h 633"/>
                  <a:gd name="T88" fmla="*/ 512 w 761"/>
                  <a:gd name="T89" fmla="*/ 136 h 633"/>
                  <a:gd name="T90" fmla="*/ 552 w 761"/>
                  <a:gd name="T91" fmla="*/ 144 h 633"/>
                  <a:gd name="T92" fmla="*/ 624 w 761"/>
                  <a:gd name="T93" fmla="*/ 184 h 633"/>
                  <a:gd name="T94" fmla="*/ 704 w 761"/>
                  <a:gd name="T95" fmla="*/ 224 h 633"/>
                  <a:gd name="T96" fmla="*/ 760 w 761"/>
                  <a:gd name="T97" fmla="*/ 256 h 633"/>
                  <a:gd name="T98" fmla="*/ 744 w 761"/>
                  <a:gd name="T99" fmla="*/ 296 h 633"/>
                  <a:gd name="T100" fmla="*/ 664 w 761"/>
                  <a:gd name="T101" fmla="*/ 312 h 633"/>
                  <a:gd name="T102" fmla="*/ 648 w 761"/>
                  <a:gd name="T103" fmla="*/ 336 h 633"/>
                  <a:gd name="T104" fmla="*/ 656 w 761"/>
                  <a:gd name="T105" fmla="*/ 360 h 633"/>
                  <a:gd name="T106" fmla="*/ 656 w 761"/>
                  <a:gd name="T107" fmla="*/ 376 h 633"/>
                  <a:gd name="T108" fmla="*/ 704 w 761"/>
                  <a:gd name="T109" fmla="*/ 456 h 633"/>
                  <a:gd name="T110" fmla="*/ 0 w 761"/>
                  <a:gd name="T111" fmla="*/ 0 h 633"/>
                  <a:gd name="T112" fmla="*/ 761 w 761"/>
                  <a:gd name="T113" fmla="*/ 633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T110" t="T111" r="T112" b="T113"/>
                <a:pathLst>
                  <a:path w="761" h="633">
                    <a:moveTo>
                      <a:pt x="696" y="480"/>
                    </a:moveTo>
                    <a:lnTo>
                      <a:pt x="696" y="488"/>
                    </a:lnTo>
                    <a:lnTo>
                      <a:pt x="688" y="504"/>
                    </a:lnTo>
                    <a:lnTo>
                      <a:pt x="672" y="504"/>
                    </a:lnTo>
                    <a:lnTo>
                      <a:pt x="664" y="488"/>
                    </a:lnTo>
                    <a:lnTo>
                      <a:pt x="656" y="488"/>
                    </a:lnTo>
                    <a:lnTo>
                      <a:pt x="632" y="432"/>
                    </a:lnTo>
                    <a:lnTo>
                      <a:pt x="608" y="432"/>
                    </a:lnTo>
                    <a:lnTo>
                      <a:pt x="592" y="416"/>
                    </a:lnTo>
                    <a:lnTo>
                      <a:pt x="584" y="424"/>
                    </a:lnTo>
                    <a:lnTo>
                      <a:pt x="576" y="456"/>
                    </a:lnTo>
                    <a:lnTo>
                      <a:pt x="552" y="440"/>
                    </a:lnTo>
                    <a:lnTo>
                      <a:pt x="552" y="464"/>
                    </a:lnTo>
                    <a:lnTo>
                      <a:pt x="536" y="472"/>
                    </a:lnTo>
                    <a:lnTo>
                      <a:pt x="528" y="464"/>
                    </a:lnTo>
                    <a:lnTo>
                      <a:pt x="512" y="464"/>
                    </a:lnTo>
                    <a:lnTo>
                      <a:pt x="488" y="456"/>
                    </a:lnTo>
                    <a:lnTo>
                      <a:pt x="472" y="472"/>
                    </a:lnTo>
                    <a:lnTo>
                      <a:pt x="480" y="496"/>
                    </a:lnTo>
                    <a:lnTo>
                      <a:pt x="504" y="496"/>
                    </a:lnTo>
                    <a:lnTo>
                      <a:pt x="512" y="528"/>
                    </a:lnTo>
                    <a:lnTo>
                      <a:pt x="456" y="528"/>
                    </a:lnTo>
                    <a:lnTo>
                      <a:pt x="440" y="504"/>
                    </a:lnTo>
                    <a:lnTo>
                      <a:pt x="416" y="520"/>
                    </a:lnTo>
                    <a:lnTo>
                      <a:pt x="392" y="504"/>
                    </a:lnTo>
                    <a:lnTo>
                      <a:pt x="392" y="456"/>
                    </a:lnTo>
                    <a:lnTo>
                      <a:pt x="360" y="456"/>
                    </a:lnTo>
                    <a:lnTo>
                      <a:pt x="360" y="488"/>
                    </a:lnTo>
                    <a:lnTo>
                      <a:pt x="336" y="496"/>
                    </a:lnTo>
                    <a:lnTo>
                      <a:pt x="336" y="504"/>
                    </a:lnTo>
                    <a:lnTo>
                      <a:pt x="312" y="536"/>
                    </a:lnTo>
                    <a:lnTo>
                      <a:pt x="296" y="536"/>
                    </a:lnTo>
                    <a:lnTo>
                      <a:pt x="296" y="632"/>
                    </a:lnTo>
                    <a:lnTo>
                      <a:pt x="272" y="632"/>
                    </a:lnTo>
                    <a:lnTo>
                      <a:pt x="264" y="616"/>
                    </a:lnTo>
                    <a:lnTo>
                      <a:pt x="248" y="632"/>
                    </a:lnTo>
                    <a:lnTo>
                      <a:pt x="216" y="632"/>
                    </a:lnTo>
                    <a:lnTo>
                      <a:pt x="216" y="624"/>
                    </a:lnTo>
                    <a:lnTo>
                      <a:pt x="200" y="616"/>
                    </a:lnTo>
                    <a:lnTo>
                      <a:pt x="200" y="576"/>
                    </a:lnTo>
                    <a:lnTo>
                      <a:pt x="160" y="496"/>
                    </a:lnTo>
                    <a:lnTo>
                      <a:pt x="144" y="496"/>
                    </a:lnTo>
                    <a:lnTo>
                      <a:pt x="144" y="504"/>
                    </a:lnTo>
                    <a:lnTo>
                      <a:pt x="128" y="480"/>
                    </a:lnTo>
                    <a:lnTo>
                      <a:pt x="136" y="472"/>
                    </a:lnTo>
                    <a:lnTo>
                      <a:pt x="104" y="424"/>
                    </a:lnTo>
                    <a:lnTo>
                      <a:pt x="88" y="432"/>
                    </a:lnTo>
                    <a:lnTo>
                      <a:pt x="80" y="464"/>
                    </a:lnTo>
                    <a:lnTo>
                      <a:pt x="64" y="472"/>
                    </a:lnTo>
                    <a:lnTo>
                      <a:pt x="72" y="248"/>
                    </a:lnTo>
                    <a:lnTo>
                      <a:pt x="56" y="224"/>
                    </a:lnTo>
                    <a:lnTo>
                      <a:pt x="72" y="216"/>
                    </a:lnTo>
                    <a:lnTo>
                      <a:pt x="40" y="160"/>
                    </a:lnTo>
                    <a:lnTo>
                      <a:pt x="40" y="136"/>
                    </a:lnTo>
                    <a:lnTo>
                      <a:pt x="16" y="112"/>
                    </a:lnTo>
                    <a:lnTo>
                      <a:pt x="0" y="104"/>
                    </a:lnTo>
                    <a:lnTo>
                      <a:pt x="0" y="96"/>
                    </a:lnTo>
                    <a:lnTo>
                      <a:pt x="8" y="64"/>
                    </a:lnTo>
                    <a:lnTo>
                      <a:pt x="24" y="48"/>
                    </a:lnTo>
                    <a:lnTo>
                      <a:pt x="16" y="32"/>
                    </a:lnTo>
                    <a:lnTo>
                      <a:pt x="16" y="0"/>
                    </a:lnTo>
                    <a:lnTo>
                      <a:pt x="32" y="0"/>
                    </a:lnTo>
                    <a:lnTo>
                      <a:pt x="40" y="16"/>
                    </a:lnTo>
                    <a:lnTo>
                      <a:pt x="64" y="16"/>
                    </a:lnTo>
                    <a:lnTo>
                      <a:pt x="88" y="40"/>
                    </a:lnTo>
                    <a:lnTo>
                      <a:pt x="88" y="80"/>
                    </a:lnTo>
                    <a:lnTo>
                      <a:pt x="104" y="80"/>
                    </a:lnTo>
                    <a:lnTo>
                      <a:pt x="128" y="120"/>
                    </a:lnTo>
                    <a:lnTo>
                      <a:pt x="152" y="112"/>
                    </a:lnTo>
                    <a:lnTo>
                      <a:pt x="152" y="104"/>
                    </a:lnTo>
                    <a:lnTo>
                      <a:pt x="160" y="112"/>
                    </a:lnTo>
                    <a:lnTo>
                      <a:pt x="176" y="128"/>
                    </a:lnTo>
                    <a:lnTo>
                      <a:pt x="216" y="128"/>
                    </a:lnTo>
                    <a:lnTo>
                      <a:pt x="224" y="96"/>
                    </a:lnTo>
                    <a:lnTo>
                      <a:pt x="256" y="88"/>
                    </a:lnTo>
                    <a:lnTo>
                      <a:pt x="288" y="96"/>
                    </a:lnTo>
                    <a:lnTo>
                      <a:pt x="304" y="72"/>
                    </a:lnTo>
                    <a:lnTo>
                      <a:pt x="296" y="40"/>
                    </a:lnTo>
                    <a:lnTo>
                      <a:pt x="296" y="32"/>
                    </a:lnTo>
                    <a:lnTo>
                      <a:pt x="320" y="32"/>
                    </a:lnTo>
                    <a:lnTo>
                      <a:pt x="336" y="24"/>
                    </a:lnTo>
                    <a:lnTo>
                      <a:pt x="344" y="48"/>
                    </a:lnTo>
                    <a:lnTo>
                      <a:pt x="384" y="72"/>
                    </a:lnTo>
                    <a:lnTo>
                      <a:pt x="400" y="72"/>
                    </a:lnTo>
                    <a:lnTo>
                      <a:pt x="400" y="88"/>
                    </a:lnTo>
                    <a:lnTo>
                      <a:pt x="416" y="136"/>
                    </a:lnTo>
                    <a:lnTo>
                      <a:pt x="432" y="152"/>
                    </a:lnTo>
                    <a:lnTo>
                      <a:pt x="472" y="160"/>
                    </a:lnTo>
                    <a:lnTo>
                      <a:pt x="496" y="128"/>
                    </a:lnTo>
                    <a:lnTo>
                      <a:pt x="512" y="136"/>
                    </a:lnTo>
                    <a:lnTo>
                      <a:pt x="520" y="152"/>
                    </a:lnTo>
                    <a:lnTo>
                      <a:pt x="552" y="144"/>
                    </a:lnTo>
                    <a:lnTo>
                      <a:pt x="592" y="176"/>
                    </a:lnTo>
                    <a:lnTo>
                      <a:pt x="624" y="184"/>
                    </a:lnTo>
                    <a:lnTo>
                      <a:pt x="656" y="192"/>
                    </a:lnTo>
                    <a:lnTo>
                      <a:pt x="704" y="224"/>
                    </a:lnTo>
                    <a:lnTo>
                      <a:pt x="728" y="232"/>
                    </a:lnTo>
                    <a:lnTo>
                      <a:pt x="760" y="256"/>
                    </a:lnTo>
                    <a:lnTo>
                      <a:pt x="760" y="296"/>
                    </a:lnTo>
                    <a:lnTo>
                      <a:pt x="744" y="296"/>
                    </a:lnTo>
                    <a:lnTo>
                      <a:pt x="712" y="312"/>
                    </a:lnTo>
                    <a:lnTo>
                      <a:pt x="664" y="312"/>
                    </a:lnTo>
                    <a:lnTo>
                      <a:pt x="648" y="328"/>
                    </a:lnTo>
                    <a:lnTo>
                      <a:pt x="648" y="336"/>
                    </a:lnTo>
                    <a:lnTo>
                      <a:pt x="656" y="352"/>
                    </a:lnTo>
                    <a:lnTo>
                      <a:pt x="656" y="360"/>
                    </a:lnTo>
                    <a:lnTo>
                      <a:pt x="648" y="376"/>
                    </a:lnTo>
                    <a:lnTo>
                      <a:pt x="656" y="376"/>
                    </a:lnTo>
                    <a:lnTo>
                      <a:pt x="696" y="424"/>
                    </a:lnTo>
                    <a:lnTo>
                      <a:pt x="704" y="456"/>
                    </a:lnTo>
                    <a:lnTo>
                      <a:pt x="696" y="480"/>
                    </a:lnTo>
                  </a:path>
                </a:pathLst>
              </a:cu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62" name="Freeform 25"/>
              <p:cNvSpPr/>
              <p:nvPr/>
            </p:nvSpPr>
            <p:spPr bwMode="auto">
              <a:xfrm>
                <a:off x="1759485" y="3290021"/>
                <a:ext cx="1164947" cy="845175"/>
              </a:xfrm>
              <a:custGeom>
                <a:avLst/>
                <a:gdLst>
                  <a:gd name="T0" fmla="*/ 672 w 785"/>
                  <a:gd name="T1" fmla="*/ 536 h 617"/>
                  <a:gd name="T2" fmla="*/ 616 w 785"/>
                  <a:gd name="T3" fmla="*/ 568 h 617"/>
                  <a:gd name="T4" fmla="*/ 592 w 785"/>
                  <a:gd name="T5" fmla="*/ 544 h 617"/>
                  <a:gd name="T6" fmla="*/ 568 w 785"/>
                  <a:gd name="T7" fmla="*/ 560 h 617"/>
                  <a:gd name="T8" fmla="*/ 528 w 785"/>
                  <a:gd name="T9" fmla="*/ 520 h 617"/>
                  <a:gd name="T10" fmla="*/ 504 w 785"/>
                  <a:gd name="T11" fmla="*/ 456 h 617"/>
                  <a:gd name="T12" fmla="*/ 472 w 785"/>
                  <a:gd name="T13" fmla="*/ 440 h 617"/>
                  <a:gd name="T14" fmla="*/ 456 w 785"/>
                  <a:gd name="T15" fmla="*/ 456 h 617"/>
                  <a:gd name="T16" fmla="*/ 464 w 785"/>
                  <a:gd name="T17" fmla="*/ 480 h 617"/>
                  <a:gd name="T18" fmla="*/ 440 w 785"/>
                  <a:gd name="T19" fmla="*/ 536 h 617"/>
                  <a:gd name="T20" fmla="*/ 456 w 785"/>
                  <a:gd name="T21" fmla="*/ 552 h 617"/>
                  <a:gd name="T22" fmla="*/ 424 w 785"/>
                  <a:gd name="T23" fmla="*/ 584 h 617"/>
                  <a:gd name="T24" fmla="*/ 400 w 785"/>
                  <a:gd name="T25" fmla="*/ 600 h 617"/>
                  <a:gd name="T26" fmla="*/ 376 w 785"/>
                  <a:gd name="T27" fmla="*/ 592 h 617"/>
                  <a:gd name="T28" fmla="*/ 368 w 785"/>
                  <a:gd name="T29" fmla="*/ 608 h 617"/>
                  <a:gd name="T30" fmla="*/ 336 w 785"/>
                  <a:gd name="T31" fmla="*/ 600 h 617"/>
                  <a:gd name="T32" fmla="*/ 320 w 785"/>
                  <a:gd name="T33" fmla="*/ 568 h 617"/>
                  <a:gd name="T34" fmla="*/ 232 w 785"/>
                  <a:gd name="T35" fmla="*/ 536 h 617"/>
                  <a:gd name="T36" fmla="*/ 136 w 785"/>
                  <a:gd name="T37" fmla="*/ 496 h 617"/>
                  <a:gd name="T38" fmla="*/ 40 w 785"/>
                  <a:gd name="T39" fmla="*/ 440 h 617"/>
                  <a:gd name="T40" fmla="*/ 0 w 785"/>
                  <a:gd name="T41" fmla="*/ 368 h 617"/>
                  <a:gd name="T42" fmla="*/ 16 w 785"/>
                  <a:gd name="T43" fmla="*/ 304 h 617"/>
                  <a:gd name="T44" fmla="*/ 32 w 785"/>
                  <a:gd name="T45" fmla="*/ 248 h 617"/>
                  <a:gd name="T46" fmla="*/ 8 w 785"/>
                  <a:gd name="T47" fmla="*/ 216 h 617"/>
                  <a:gd name="T48" fmla="*/ 48 w 785"/>
                  <a:gd name="T49" fmla="*/ 208 h 617"/>
                  <a:gd name="T50" fmla="*/ 104 w 785"/>
                  <a:gd name="T51" fmla="*/ 224 h 617"/>
                  <a:gd name="T52" fmla="*/ 96 w 785"/>
                  <a:gd name="T53" fmla="*/ 184 h 617"/>
                  <a:gd name="T54" fmla="*/ 128 w 785"/>
                  <a:gd name="T55" fmla="*/ 136 h 617"/>
                  <a:gd name="T56" fmla="*/ 88 w 785"/>
                  <a:gd name="T57" fmla="*/ 72 h 617"/>
                  <a:gd name="T58" fmla="*/ 152 w 785"/>
                  <a:gd name="T59" fmla="*/ 16 h 617"/>
                  <a:gd name="T60" fmla="*/ 288 w 785"/>
                  <a:gd name="T61" fmla="*/ 0 h 617"/>
                  <a:gd name="T62" fmla="*/ 384 w 785"/>
                  <a:gd name="T63" fmla="*/ 40 h 617"/>
                  <a:gd name="T64" fmla="*/ 456 w 785"/>
                  <a:gd name="T65" fmla="*/ 104 h 617"/>
                  <a:gd name="T66" fmla="*/ 472 w 785"/>
                  <a:gd name="T67" fmla="*/ 48 h 617"/>
                  <a:gd name="T68" fmla="*/ 528 w 785"/>
                  <a:gd name="T69" fmla="*/ 72 h 617"/>
                  <a:gd name="T70" fmla="*/ 592 w 785"/>
                  <a:gd name="T71" fmla="*/ 96 h 617"/>
                  <a:gd name="T72" fmla="*/ 656 w 785"/>
                  <a:gd name="T73" fmla="*/ 120 h 617"/>
                  <a:gd name="T74" fmla="*/ 728 w 785"/>
                  <a:gd name="T75" fmla="*/ 176 h 617"/>
                  <a:gd name="T76" fmla="*/ 768 w 785"/>
                  <a:gd name="T77" fmla="*/ 232 h 617"/>
                  <a:gd name="T78" fmla="*/ 784 w 785"/>
                  <a:gd name="T79" fmla="*/ 336 h 617"/>
                  <a:gd name="T80" fmla="*/ 752 w 785"/>
                  <a:gd name="T81" fmla="*/ 360 h 617"/>
                  <a:gd name="T82" fmla="*/ 712 w 785"/>
                  <a:gd name="T83" fmla="*/ 408 h 617"/>
                  <a:gd name="T84" fmla="*/ 736 w 785"/>
                  <a:gd name="T85" fmla="*/ 432 h 617"/>
                  <a:gd name="T86" fmla="*/ 704 w 785"/>
                  <a:gd name="T87" fmla="*/ 456 h 617"/>
                  <a:gd name="T88" fmla="*/ 656 w 785"/>
                  <a:gd name="T89" fmla="*/ 448 h 617"/>
                  <a:gd name="T90" fmla="*/ 664 w 785"/>
                  <a:gd name="T91" fmla="*/ 488 h 617"/>
                  <a:gd name="T92" fmla="*/ 712 w 785"/>
                  <a:gd name="T93" fmla="*/ 504 h 617"/>
                  <a:gd name="T94" fmla="*/ 0 w 785"/>
                  <a:gd name="T95" fmla="*/ 0 h 617"/>
                  <a:gd name="T96" fmla="*/ 785 w 785"/>
                  <a:gd name="T97" fmla="*/ 617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T94" t="T95" r="T96" b="T97"/>
                <a:pathLst>
                  <a:path w="785" h="617">
                    <a:moveTo>
                      <a:pt x="704" y="528"/>
                    </a:moveTo>
                    <a:lnTo>
                      <a:pt x="672" y="536"/>
                    </a:lnTo>
                    <a:lnTo>
                      <a:pt x="656" y="568"/>
                    </a:lnTo>
                    <a:lnTo>
                      <a:pt x="616" y="568"/>
                    </a:lnTo>
                    <a:lnTo>
                      <a:pt x="608" y="552"/>
                    </a:lnTo>
                    <a:lnTo>
                      <a:pt x="592" y="544"/>
                    </a:lnTo>
                    <a:lnTo>
                      <a:pt x="592" y="552"/>
                    </a:lnTo>
                    <a:lnTo>
                      <a:pt x="568" y="560"/>
                    </a:lnTo>
                    <a:lnTo>
                      <a:pt x="544" y="520"/>
                    </a:lnTo>
                    <a:lnTo>
                      <a:pt x="528" y="520"/>
                    </a:lnTo>
                    <a:lnTo>
                      <a:pt x="528" y="480"/>
                    </a:lnTo>
                    <a:lnTo>
                      <a:pt x="504" y="456"/>
                    </a:lnTo>
                    <a:lnTo>
                      <a:pt x="488" y="456"/>
                    </a:lnTo>
                    <a:lnTo>
                      <a:pt x="472" y="440"/>
                    </a:lnTo>
                    <a:lnTo>
                      <a:pt x="456" y="440"/>
                    </a:lnTo>
                    <a:lnTo>
                      <a:pt x="456" y="456"/>
                    </a:lnTo>
                    <a:lnTo>
                      <a:pt x="456" y="472"/>
                    </a:lnTo>
                    <a:lnTo>
                      <a:pt x="464" y="480"/>
                    </a:lnTo>
                    <a:lnTo>
                      <a:pt x="448" y="496"/>
                    </a:lnTo>
                    <a:lnTo>
                      <a:pt x="440" y="536"/>
                    </a:lnTo>
                    <a:lnTo>
                      <a:pt x="448" y="552"/>
                    </a:lnTo>
                    <a:lnTo>
                      <a:pt x="456" y="552"/>
                    </a:lnTo>
                    <a:lnTo>
                      <a:pt x="440" y="560"/>
                    </a:lnTo>
                    <a:lnTo>
                      <a:pt x="424" y="584"/>
                    </a:lnTo>
                    <a:lnTo>
                      <a:pt x="400" y="584"/>
                    </a:lnTo>
                    <a:lnTo>
                      <a:pt x="400" y="600"/>
                    </a:lnTo>
                    <a:lnTo>
                      <a:pt x="384" y="608"/>
                    </a:lnTo>
                    <a:lnTo>
                      <a:pt x="376" y="592"/>
                    </a:lnTo>
                    <a:lnTo>
                      <a:pt x="360" y="592"/>
                    </a:lnTo>
                    <a:lnTo>
                      <a:pt x="368" y="608"/>
                    </a:lnTo>
                    <a:lnTo>
                      <a:pt x="352" y="616"/>
                    </a:lnTo>
                    <a:lnTo>
                      <a:pt x="336" y="600"/>
                    </a:lnTo>
                    <a:lnTo>
                      <a:pt x="312" y="600"/>
                    </a:lnTo>
                    <a:lnTo>
                      <a:pt x="320" y="568"/>
                    </a:lnTo>
                    <a:lnTo>
                      <a:pt x="264" y="520"/>
                    </a:lnTo>
                    <a:lnTo>
                      <a:pt x="232" y="536"/>
                    </a:lnTo>
                    <a:lnTo>
                      <a:pt x="168" y="496"/>
                    </a:lnTo>
                    <a:lnTo>
                      <a:pt x="136" y="496"/>
                    </a:lnTo>
                    <a:lnTo>
                      <a:pt x="88" y="440"/>
                    </a:lnTo>
                    <a:lnTo>
                      <a:pt x="40" y="440"/>
                    </a:lnTo>
                    <a:lnTo>
                      <a:pt x="16" y="416"/>
                    </a:lnTo>
                    <a:lnTo>
                      <a:pt x="0" y="368"/>
                    </a:lnTo>
                    <a:lnTo>
                      <a:pt x="8" y="352"/>
                    </a:lnTo>
                    <a:lnTo>
                      <a:pt x="16" y="304"/>
                    </a:lnTo>
                    <a:lnTo>
                      <a:pt x="8" y="280"/>
                    </a:lnTo>
                    <a:lnTo>
                      <a:pt x="32" y="248"/>
                    </a:lnTo>
                    <a:lnTo>
                      <a:pt x="32" y="224"/>
                    </a:lnTo>
                    <a:lnTo>
                      <a:pt x="8" y="216"/>
                    </a:lnTo>
                    <a:lnTo>
                      <a:pt x="16" y="208"/>
                    </a:lnTo>
                    <a:lnTo>
                      <a:pt x="48" y="208"/>
                    </a:lnTo>
                    <a:lnTo>
                      <a:pt x="56" y="200"/>
                    </a:lnTo>
                    <a:lnTo>
                      <a:pt x="104" y="224"/>
                    </a:lnTo>
                    <a:lnTo>
                      <a:pt x="104" y="192"/>
                    </a:lnTo>
                    <a:lnTo>
                      <a:pt x="96" y="184"/>
                    </a:lnTo>
                    <a:lnTo>
                      <a:pt x="96" y="160"/>
                    </a:lnTo>
                    <a:lnTo>
                      <a:pt x="128" y="136"/>
                    </a:lnTo>
                    <a:lnTo>
                      <a:pt x="120" y="112"/>
                    </a:lnTo>
                    <a:lnTo>
                      <a:pt x="88" y="72"/>
                    </a:lnTo>
                    <a:lnTo>
                      <a:pt x="96" y="32"/>
                    </a:lnTo>
                    <a:lnTo>
                      <a:pt x="152" y="16"/>
                    </a:lnTo>
                    <a:lnTo>
                      <a:pt x="256" y="8"/>
                    </a:lnTo>
                    <a:lnTo>
                      <a:pt x="288" y="0"/>
                    </a:lnTo>
                    <a:lnTo>
                      <a:pt x="344" y="24"/>
                    </a:lnTo>
                    <a:lnTo>
                      <a:pt x="384" y="40"/>
                    </a:lnTo>
                    <a:lnTo>
                      <a:pt x="424" y="64"/>
                    </a:lnTo>
                    <a:lnTo>
                      <a:pt x="456" y="104"/>
                    </a:lnTo>
                    <a:lnTo>
                      <a:pt x="472" y="56"/>
                    </a:lnTo>
                    <a:lnTo>
                      <a:pt x="472" y="48"/>
                    </a:lnTo>
                    <a:lnTo>
                      <a:pt x="504" y="64"/>
                    </a:lnTo>
                    <a:lnTo>
                      <a:pt x="528" y="72"/>
                    </a:lnTo>
                    <a:lnTo>
                      <a:pt x="584" y="64"/>
                    </a:lnTo>
                    <a:lnTo>
                      <a:pt x="592" y="96"/>
                    </a:lnTo>
                    <a:lnTo>
                      <a:pt x="640" y="128"/>
                    </a:lnTo>
                    <a:lnTo>
                      <a:pt x="656" y="120"/>
                    </a:lnTo>
                    <a:lnTo>
                      <a:pt x="728" y="192"/>
                    </a:lnTo>
                    <a:lnTo>
                      <a:pt x="728" y="176"/>
                    </a:lnTo>
                    <a:lnTo>
                      <a:pt x="760" y="208"/>
                    </a:lnTo>
                    <a:lnTo>
                      <a:pt x="768" y="232"/>
                    </a:lnTo>
                    <a:lnTo>
                      <a:pt x="776" y="288"/>
                    </a:lnTo>
                    <a:lnTo>
                      <a:pt x="784" y="336"/>
                    </a:lnTo>
                    <a:lnTo>
                      <a:pt x="776" y="360"/>
                    </a:lnTo>
                    <a:lnTo>
                      <a:pt x="752" y="360"/>
                    </a:lnTo>
                    <a:lnTo>
                      <a:pt x="744" y="392"/>
                    </a:lnTo>
                    <a:lnTo>
                      <a:pt x="712" y="408"/>
                    </a:lnTo>
                    <a:lnTo>
                      <a:pt x="712" y="424"/>
                    </a:lnTo>
                    <a:lnTo>
                      <a:pt x="736" y="432"/>
                    </a:lnTo>
                    <a:lnTo>
                      <a:pt x="728" y="440"/>
                    </a:lnTo>
                    <a:lnTo>
                      <a:pt x="704" y="456"/>
                    </a:lnTo>
                    <a:lnTo>
                      <a:pt x="672" y="448"/>
                    </a:lnTo>
                    <a:lnTo>
                      <a:pt x="656" y="448"/>
                    </a:lnTo>
                    <a:lnTo>
                      <a:pt x="648" y="464"/>
                    </a:lnTo>
                    <a:lnTo>
                      <a:pt x="664" y="488"/>
                    </a:lnTo>
                    <a:lnTo>
                      <a:pt x="696" y="496"/>
                    </a:lnTo>
                    <a:lnTo>
                      <a:pt x="712" y="504"/>
                    </a:lnTo>
                    <a:lnTo>
                      <a:pt x="704" y="528"/>
                    </a:lnTo>
                  </a:path>
                </a:pathLst>
              </a:cu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63" name="Freeform 26"/>
              <p:cNvSpPr/>
              <p:nvPr/>
            </p:nvSpPr>
            <p:spPr bwMode="auto">
              <a:xfrm>
                <a:off x="3879232" y="4366032"/>
                <a:ext cx="455700" cy="588692"/>
              </a:xfrm>
              <a:custGeom>
                <a:avLst/>
                <a:gdLst>
                  <a:gd name="T0" fmla="*/ 272 w 305"/>
                  <a:gd name="T1" fmla="*/ 40 h 425"/>
                  <a:gd name="T2" fmla="*/ 280 w 305"/>
                  <a:gd name="T3" fmla="*/ 72 h 425"/>
                  <a:gd name="T4" fmla="*/ 304 w 305"/>
                  <a:gd name="T5" fmla="*/ 88 h 425"/>
                  <a:gd name="T6" fmla="*/ 304 w 305"/>
                  <a:gd name="T7" fmla="*/ 136 h 425"/>
                  <a:gd name="T8" fmla="*/ 272 w 305"/>
                  <a:gd name="T9" fmla="*/ 152 h 425"/>
                  <a:gd name="T10" fmla="*/ 272 w 305"/>
                  <a:gd name="T11" fmla="*/ 160 h 425"/>
                  <a:gd name="T12" fmla="*/ 240 w 305"/>
                  <a:gd name="T13" fmla="*/ 160 h 425"/>
                  <a:gd name="T14" fmla="*/ 224 w 305"/>
                  <a:gd name="T15" fmla="*/ 176 h 425"/>
                  <a:gd name="T16" fmla="*/ 224 w 305"/>
                  <a:gd name="T17" fmla="*/ 200 h 425"/>
                  <a:gd name="T18" fmla="*/ 232 w 305"/>
                  <a:gd name="T19" fmla="*/ 208 h 425"/>
                  <a:gd name="T20" fmla="*/ 208 w 305"/>
                  <a:gd name="T21" fmla="*/ 240 h 425"/>
                  <a:gd name="T22" fmla="*/ 192 w 305"/>
                  <a:gd name="T23" fmla="*/ 240 h 425"/>
                  <a:gd name="T24" fmla="*/ 192 w 305"/>
                  <a:gd name="T25" fmla="*/ 272 h 425"/>
                  <a:gd name="T26" fmla="*/ 192 w 305"/>
                  <a:gd name="T27" fmla="*/ 280 h 425"/>
                  <a:gd name="T28" fmla="*/ 192 w 305"/>
                  <a:gd name="T29" fmla="*/ 304 h 425"/>
                  <a:gd name="T30" fmla="*/ 176 w 305"/>
                  <a:gd name="T31" fmla="*/ 320 h 425"/>
                  <a:gd name="T32" fmla="*/ 168 w 305"/>
                  <a:gd name="T33" fmla="*/ 360 h 425"/>
                  <a:gd name="T34" fmla="*/ 160 w 305"/>
                  <a:gd name="T35" fmla="*/ 384 h 425"/>
                  <a:gd name="T36" fmla="*/ 160 w 305"/>
                  <a:gd name="T37" fmla="*/ 392 h 425"/>
                  <a:gd name="T38" fmla="*/ 152 w 305"/>
                  <a:gd name="T39" fmla="*/ 416 h 425"/>
                  <a:gd name="T40" fmla="*/ 136 w 305"/>
                  <a:gd name="T41" fmla="*/ 416 h 425"/>
                  <a:gd name="T42" fmla="*/ 128 w 305"/>
                  <a:gd name="T43" fmla="*/ 408 h 425"/>
                  <a:gd name="T44" fmla="*/ 64 w 305"/>
                  <a:gd name="T45" fmla="*/ 424 h 425"/>
                  <a:gd name="T46" fmla="*/ 56 w 305"/>
                  <a:gd name="T47" fmla="*/ 416 h 425"/>
                  <a:gd name="T48" fmla="*/ 80 w 305"/>
                  <a:gd name="T49" fmla="*/ 368 h 425"/>
                  <a:gd name="T50" fmla="*/ 56 w 305"/>
                  <a:gd name="T51" fmla="*/ 360 h 425"/>
                  <a:gd name="T52" fmla="*/ 40 w 305"/>
                  <a:gd name="T53" fmla="*/ 368 h 425"/>
                  <a:gd name="T54" fmla="*/ 24 w 305"/>
                  <a:gd name="T55" fmla="*/ 360 h 425"/>
                  <a:gd name="T56" fmla="*/ 24 w 305"/>
                  <a:gd name="T57" fmla="*/ 320 h 425"/>
                  <a:gd name="T58" fmla="*/ 40 w 305"/>
                  <a:gd name="T59" fmla="*/ 312 h 425"/>
                  <a:gd name="T60" fmla="*/ 48 w 305"/>
                  <a:gd name="T61" fmla="*/ 312 h 425"/>
                  <a:gd name="T62" fmla="*/ 48 w 305"/>
                  <a:gd name="T63" fmla="*/ 288 h 425"/>
                  <a:gd name="T64" fmla="*/ 32 w 305"/>
                  <a:gd name="T65" fmla="*/ 288 h 425"/>
                  <a:gd name="T66" fmla="*/ 32 w 305"/>
                  <a:gd name="T67" fmla="*/ 272 h 425"/>
                  <a:gd name="T68" fmla="*/ 16 w 305"/>
                  <a:gd name="T69" fmla="*/ 264 h 425"/>
                  <a:gd name="T70" fmla="*/ 16 w 305"/>
                  <a:gd name="T71" fmla="*/ 216 h 425"/>
                  <a:gd name="T72" fmla="*/ 0 w 305"/>
                  <a:gd name="T73" fmla="*/ 200 h 425"/>
                  <a:gd name="T74" fmla="*/ 8 w 305"/>
                  <a:gd name="T75" fmla="*/ 176 h 425"/>
                  <a:gd name="T76" fmla="*/ 32 w 305"/>
                  <a:gd name="T77" fmla="*/ 152 h 425"/>
                  <a:gd name="T78" fmla="*/ 32 w 305"/>
                  <a:gd name="T79" fmla="*/ 128 h 425"/>
                  <a:gd name="T80" fmla="*/ 24 w 305"/>
                  <a:gd name="T81" fmla="*/ 120 h 425"/>
                  <a:gd name="T82" fmla="*/ 32 w 305"/>
                  <a:gd name="T83" fmla="*/ 104 h 425"/>
                  <a:gd name="T84" fmla="*/ 16 w 305"/>
                  <a:gd name="T85" fmla="*/ 80 h 425"/>
                  <a:gd name="T86" fmla="*/ 32 w 305"/>
                  <a:gd name="T87" fmla="*/ 64 h 425"/>
                  <a:gd name="T88" fmla="*/ 56 w 305"/>
                  <a:gd name="T89" fmla="*/ 56 h 425"/>
                  <a:gd name="T90" fmla="*/ 112 w 305"/>
                  <a:gd name="T91" fmla="*/ 24 h 425"/>
                  <a:gd name="T92" fmla="*/ 144 w 305"/>
                  <a:gd name="T93" fmla="*/ 8 h 425"/>
                  <a:gd name="T94" fmla="*/ 168 w 305"/>
                  <a:gd name="T95" fmla="*/ 8 h 425"/>
                  <a:gd name="T96" fmla="*/ 184 w 305"/>
                  <a:gd name="T97" fmla="*/ 0 h 425"/>
                  <a:gd name="T98" fmla="*/ 192 w 305"/>
                  <a:gd name="T99" fmla="*/ 8 h 425"/>
                  <a:gd name="T100" fmla="*/ 184 w 305"/>
                  <a:gd name="T101" fmla="*/ 16 h 425"/>
                  <a:gd name="T102" fmla="*/ 184 w 305"/>
                  <a:gd name="T103" fmla="*/ 32 h 425"/>
                  <a:gd name="T104" fmla="*/ 208 w 305"/>
                  <a:gd name="T105" fmla="*/ 32 h 425"/>
                  <a:gd name="T106" fmla="*/ 208 w 305"/>
                  <a:gd name="T107" fmla="*/ 16 h 425"/>
                  <a:gd name="T108" fmla="*/ 216 w 305"/>
                  <a:gd name="T109" fmla="*/ 0 h 425"/>
                  <a:gd name="T110" fmla="*/ 232 w 305"/>
                  <a:gd name="T111" fmla="*/ 16 h 425"/>
                  <a:gd name="T112" fmla="*/ 240 w 305"/>
                  <a:gd name="T113" fmla="*/ 32 h 425"/>
                  <a:gd name="T114" fmla="*/ 272 w 305"/>
                  <a:gd name="T115" fmla="*/ 32 h 425"/>
                  <a:gd name="T116" fmla="*/ 272 w 305"/>
                  <a:gd name="T117" fmla="*/ 40 h 425"/>
                  <a:gd name="T118" fmla="*/ 0 w 305"/>
                  <a:gd name="T119" fmla="*/ 0 h 425"/>
                  <a:gd name="T120" fmla="*/ 305 w 305"/>
                  <a:gd name="T121"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T118" t="T119" r="T120" b="T121"/>
                <a:pathLst>
                  <a:path w="305" h="425">
                    <a:moveTo>
                      <a:pt x="272" y="40"/>
                    </a:moveTo>
                    <a:lnTo>
                      <a:pt x="280" y="72"/>
                    </a:lnTo>
                    <a:lnTo>
                      <a:pt x="304" y="88"/>
                    </a:lnTo>
                    <a:lnTo>
                      <a:pt x="304" y="136"/>
                    </a:lnTo>
                    <a:lnTo>
                      <a:pt x="272" y="152"/>
                    </a:lnTo>
                    <a:lnTo>
                      <a:pt x="272" y="160"/>
                    </a:lnTo>
                    <a:lnTo>
                      <a:pt x="240" y="160"/>
                    </a:lnTo>
                    <a:lnTo>
                      <a:pt x="224" y="176"/>
                    </a:lnTo>
                    <a:lnTo>
                      <a:pt x="224" y="200"/>
                    </a:lnTo>
                    <a:lnTo>
                      <a:pt x="232" y="208"/>
                    </a:lnTo>
                    <a:lnTo>
                      <a:pt x="208" y="240"/>
                    </a:lnTo>
                    <a:lnTo>
                      <a:pt x="192" y="240"/>
                    </a:lnTo>
                    <a:lnTo>
                      <a:pt x="192" y="272"/>
                    </a:lnTo>
                    <a:lnTo>
                      <a:pt x="192" y="280"/>
                    </a:lnTo>
                    <a:lnTo>
                      <a:pt x="192" y="304"/>
                    </a:lnTo>
                    <a:lnTo>
                      <a:pt x="176" y="320"/>
                    </a:lnTo>
                    <a:lnTo>
                      <a:pt x="168" y="360"/>
                    </a:lnTo>
                    <a:lnTo>
                      <a:pt x="160" y="384"/>
                    </a:lnTo>
                    <a:lnTo>
                      <a:pt x="160" y="392"/>
                    </a:lnTo>
                    <a:lnTo>
                      <a:pt x="152" y="416"/>
                    </a:lnTo>
                    <a:lnTo>
                      <a:pt x="136" y="416"/>
                    </a:lnTo>
                    <a:lnTo>
                      <a:pt x="128" y="408"/>
                    </a:lnTo>
                    <a:lnTo>
                      <a:pt x="64" y="424"/>
                    </a:lnTo>
                    <a:lnTo>
                      <a:pt x="56" y="416"/>
                    </a:lnTo>
                    <a:lnTo>
                      <a:pt x="80" y="368"/>
                    </a:lnTo>
                    <a:lnTo>
                      <a:pt x="56" y="360"/>
                    </a:lnTo>
                    <a:lnTo>
                      <a:pt x="40" y="368"/>
                    </a:lnTo>
                    <a:lnTo>
                      <a:pt x="24" y="360"/>
                    </a:lnTo>
                    <a:lnTo>
                      <a:pt x="24" y="320"/>
                    </a:lnTo>
                    <a:lnTo>
                      <a:pt x="40" y="312"/>
                    </a:lnTo>
                    <a:lnTo>
                      <a:pt x="48" y="312"/>
                    </a:lnTo>
                    <a:lnTo>
                      <a:pt x="48" y="288"/>
                    </a:lnTo>
                    <a:lnTo>
                      <a:pt x="32" y="288"/>
                    </a:lnTo>
                    <a:lnTo>
                      <a:pt x="32" y="272"/>
                    </a:lnTo>
                    <a:lnTo>
                      <a:pt x="16" y="264"/>
                    </a:lnTo>
                    <a:lnTo>
                      <a:pt x="16" y="216"/>
                    </a:lnTo>
                    <a:lnTo>
                      <a:pt x="0" y="200"/>
                    </a:lnTo>
                    <a:lnTo>
                      <a:pt x="8" y="176"/>
                    </a:lnTo>
                    <a:lnTo>
                      <a:pt x="32" y="152"/>
                    </a:lnTo>
                    <a:lnTo>
                      <a:pt x="32" y="128"/>
                    </a:lnTo>
                    <a:lnTo>
                      <a:pt x="24" y="120"/>
                    </a:lnTo>
                    <a:lnTo>
                      <a:pt x="32" y="104"/>
                    </a:lnTo>
                    <a:lnTo>
                      <a:pt x="16" y="80"/>
                    </a:lnTo>
                    <a:lnTo>
                      <a:pt x="32" y="64"/>
                    </a:lnTo>
                    <a:lnTo>
                      <a:pt x="56" y="56"/>
                    </a:lnTo>
                    <a:lnTo>
                      <a:pt x="112" y="24"/>
                    </a:lnTo>
                    <a:lnTo>
                      <a:pt x="144" y="8"/>
                    </a:lnTo>
                    <a:lnTo>
                      <a:pt x="168" y="8"/>
                    </a:lnTo>
                    <a:lnTo>
                      <a:pt x="184" y="0"/>
                    </a:lnTo>
                    <a:lnTo>
                      <a:pt x="192" y="8"/>
                    </a:lnTo>
                    <a:lnTo>
                      <a:pt x="184" y="16"/>
                    </a:lnTo>
                    <a:lnTo>
                      <a:pt x="184" y="32"/>
                    </a:lnTo>
                    <a:lnTo>
                      <a:pt x="208" y="32"/>
                    </a:lnTo>
                    <a:lnTo>
                      <a:pt x="208" y="16"/>
                    </a:lnTo>
                    <a:lnTo>
                      <a:pt x="216" y="0"/>
                    </a:lnTo>
                    <a:lnTo>
                      <a:pt x="232" y="16"/>
                    </a:lnTo>
                    <a:lnTo>
                      <a:pt x="240" y="32"/>
                    </a:lnTo>
                    <a:lnTo>
                      <a:pt x="272" y="32"/>
                    </a:lnTo>
                    <a:lnTo>
                      <a:pt x="272" y="40"/>
                    </a:lnTo>
                  </a:path>
                </a:pathLst>
              </a:cu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64" name="Freeform 27"/>
              <p:cNvSpPr/>
              <p:nvPr/>
            </p:nvSpPr>
            <p:spPr bwMode="auto">
              <a:xfrm>
                <a:off x="3424674" y="4366032"/>
                <a:ext cx="527653" cy="576478"/>
              </a:xfrm>
              <a:custGeom>
                <a:avLst/>
                <a:gdLst>
                  <a:gd name="T0" fmla="*/ 336 w 353"/>
                  <a:gd name="T1" fmla="*/ 104 h 417"/>
                  <a:gd name="T2" fmla="*/ 344 w 353"/>
                  <a:gd name="T3" fmla="*/ 128 h 417"/>
                  <a:gd name="T4" fmla="*/ 312 w 353"/>
                  <a:gd name="T5" fmla="*/ 176 h 417"/>
                  <a:gd name="T6" fmla="*/ 320 w 353"/>
                  <a:gd name="T7" fmla="*/ 216 h 417"/>
                  <a:gd name="T8" fmla="*/ 320 w 353"/>
                  <a:gd name="T9" fmla="*/ 264 h 417"/>
                  <a:gd name="T10" fmla="*/ 328 w 353"/>
                  <a:gd name="T11" fmla="*/ 288 h 417"/>
                  <a:gd name="T12" fmla="*/ 352 w 353"/>
                  <a:gd name="T13" fmla="*/ 312 h 417"/>
                  <a:gd name="T14" fmla="*/ 328 w 353"/>
                  <a:gd name="T15" fmla="*/ 320 h 417"/>
                  <a:gd name="T16" fmla="*/ 320 w 353"/>
                  <a:gd name="T17" fmla="*/ 368 h 417"/>
                  <a:gd name="T18" fmla="*/ 272 w 353"/>
                  <a:gd name="T19" fmla="*/ 400 h 417"/>
                  <a:gd name="T20" fmla="*/ 224 w 353"/>
                  <a:gd name="T21" fmla="*/ 376 h 417"/>
                  <a:gd name="T22" fmla="*/ 216 w 353"/>
                  <a:gd name="T23" fmla="*/ 408 h 417"/>
                  <a:gd name="T24" fmla="*/ 192 w 353"/>
                  <a:gd name="T25" fmla="*/ 416 h 417"/>
                  <a:gd name="T26" fmla="*/ 168 w 353"/>
                  <a:gd name="T27" fmla="*/ 384 h 417"/>
                  <a:gd name="T28" fmla="*/ 152 w 353"/>
                  <a:gd name="T29" fmla="*/ 400 h 417"/>
                  <a:gd name="T30" fmla="*/ 144 w 353"/>
                  <a:gd name="T31" fmla="*/ 352 h 417"/>
                  <a:gd name="T32" fmla="*/ 152 w 353"/>
                  <a:gd name="T33" fmla="*/ 312 h 417"/>
                  <a:gd name="T34" fmla="*/ 144 w 353"/>
                  <a:gd name="T35" fmla="*/ 288 h 417"/>
                  <a:gd name="T36" fmla="*/ 96 w 353"/>
                  <a:gd name="T37" fmla="*/ 312 h 417"/>
                  <a:gd name="T38" fmla="*/ 64 w 353"/>
                  <a:gd name="T39" fmla="*/ 304 h 417"/>
                  <a:gd name="T40" fmla="*/ 32 w 353"/>
                  <a:gd name="T41" fmla="*/ 312 h 417"/>
                  <a:gd name="T42" fmla="*/ 24 w 353"/>
                  <a:gd name="T43" fmla="*/ 304 h 417"/>
                  <a:gd name="T44" fmla="*/ 16 w 353"/>
                  <a:gd name="T45" fmla="*/ 264 h 417"/>
                  <a:gd name="T46" fmla="*/ 24 w 353"/>
                  <a:gd name="T47" fmla="*/ 240 h 417"/>
                  <a:gd name="T48" fmla="*/ 0 w 353"/>
                  <a:gd name="T49" fmla="*/ 224 h 417"/>
                  <a:gd name="T50" fmla="*/ 24 w 353"/>
                  <a:gd name="T51" fmla="*/ 168 h 417"/>
                  <a:gd name="T52" fmla="*/ 24 w 353"/>
                  <a:gd name="T53" fmla="*/ 136 h 417"/>
                  <a:gd name="T54" fmla="*/ 24 w 353"/>
                  <a:gd name="T55" fmla="*/ 120 h 417"/>
                  <a:gd name="T56" fmla="*/ 48 w 353"/>
                  <a:gd name="T57" fmla="*/ 32 h 417"/>
                  <a:gd name="T58" fmla="*/ 104 w 353"/>
                  <a:gd name="T59" fmla="*/ 40 h 417"/>
                  <a:gd name="T60" fmla="*/ 112 w 353"/>
                  <a:gd name="T61" fmla="*/ 0 h 417"/>
                  <a:gd name="T62" fmla="*/ 184 w 353"/>
                  <a:gd name="T63" fmla="*/ 16 h 417"/>
                  <a:gd name="T64" fmla="*/ 248 w 353"/>
                  <a:gd name="T65" fmla="*/ 40 h 417"/>
                  <a:gd name="T66" fmla="*/ 288 w 353"/>
                  <a:gd name="T67" fmla="*/ 32 h 417"/>
                  <a:gd name="T68" fmla="*/ 304 w 353"/>
                  <a:gd name="T69" fmla="*/ 80 h 417"/>
                  <a:gd name="T70" fmla="*/ 0 w 353"/>
                  <a:gd name="T71" fmla="*/ 0 h 417"/>
                  <a:gd name="T72" fmla="*/ 353 w 353"/>
                  <a:gd name="T73" fmla="*/ 417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353" h="417">
                    <a:moveTo>
                      <a:pt x="320" y="80"/>
                    </a:moveTo>
                    <a:lnTo>
                      <a:pt x="336" y="104"/>
                    </a:lnTo>
                    <a:lnTo>
                      <a:pt x="328" y="120"/>
                    </a:lnTo>
                    <a:lnTo>
                      <a:pt x="344" y="128"/>
                    </a:lnTo>
                    <a:lnTo>
                      <a:pt x="328" y="152"/>
                    </a:lnTo>
                    <a:lnTo>
                      <a:pt x="312" y="176"/>
                    </a:lnTo>
                    <a:lnTo>
                      <a:pt x="304" y="200"/>
                    </a:lnTo>
                    <a:lnTo>
                      <a:pt x="320" y="216"/>
                    </a:lnTo>
                    <a:lnTo>
                      <a:pt x="320" y="248"/>
                    </a:lnTo>
                    <a:lnTo>
                      <a:pt x="320" y="264"/>
                    </a:lnTo>
                    <a:lnTo>
                      <a:pt x="336" y="272"/>
                    </a:lnTo>
                    <a:lnTo>
                      <a:pt x="328" y="288"/>
                    </a:lnTo>
                    <a:lnTo>
                      <a:pt x="352" y="288"/>
                    </a:lnTo>
                    <a:lnTo>
                      <a:pt x="352" y="312"/>
                    </a:lnTo>
                    <a:lnTo>
                      <a:pt x="344" y="312"/>
                    </a:lnTo>
                    <a:lnTo>
                      <a:pt x="328" y="320"/>
                    </a:lnTo>
                    <a:lnTo>
                      <a:pt x="328" y="360"/>
                    </a:lnTo>
                    <a:lnTo>
                      <a:pt x="320" y="368"/>
                    </a:lnTo>
                    <a:lnTo>
                      <a:pt x="264" y="368"/>
                    </a:lnTo>
                    <a:lnTo>
                      <a:pt x="272" y="400"/>
                    </a:lnTo>
                    <a:lnTo>
                      <a:pt x="248" y="400"/>
                    </a:lnTo>
                    <a:lnTo>
                      <a:pt x="224" y="376"/>
                    </a:lnTo>
                    <a:lnTo>
                      <a:pt x="216" y="384"/>
                    </a:lnTo>
                    <a:lnTo>
                      <a:pt x="216" y="408"/>
                    </a:lnTo>
                    <a:lnTo>
                      <a:pt x="200" y="408"/>
                    </a:lnTo>
                    <a:lnTo>
                      <a:pt x="192" y="416"/>
                    </a:lnTo>
                    <a:lnTo>
                      <a:pt x="168" y="416"/>
                    </a:lnTo>
                    <a:lnTo>
                      <a:pt x="168" y="384"/>
                    </a:lnTo>
                    <a:lnTo>
                      <a:pt x="152" y="384"/>
                    </a:lnTo>
                    <a:lnTo>
                      <a:pt x="152" y="400"/>
                    </a:lnTo>
                    <a:lnTo>
                      <a:pt x="136" y="400"/>
                    </a:lnTo>
                    <a:lnTo>
                      <a:pt x="144" y="352"/>
                    </a:lnTo>
                    <a:lnTo>
                      <a:pt x="152" y="336"/>
                    </a:lnTo>
                    <a:lnTo>
                      <a:pt x="152" y="312"/>
                    </a:lnTo>
                    <a:lnTo>
                      <a:pt x="152" y="296"/>
                    </a:lnTo>
                    <a:lnTo>
                      <a:pt x="144" y="288"/>
                    </a:lnTo>
                    <a:lnTo>
                      <a:pt x="96" y="296"/>
                    </a:lnTo>
                    <a:lnTo>
                      <a:pt x="96" y="312"/>
                    </a:lnTo>
                    <a:lnTo>
                      <a:pt x="72" y="320"/>
                    </a:lnTo>
                    <a:lnTo>
                      <a:pt x="64" y="304"/>
                    </a:lnTo>
                    <a:lnTo>
                      <a:pt x="56" y="320"/>
                    </a:lnTo>
                    <a:lnTo>
                      <a:pt x="32" y="312"/>
                    </a:lnTo>
                    <a:lnTo>
                      <a:pt x="32" y="304"/>
                    </a:lnTo>
                    <a:lnTo>
                      <a:pt x="24" y="304"/>
                    </a:lnTo>
                    <a:lnTo>
                      <a:pt x="24" y="288"/>
                    </a:lnTo>
                    <a:lnTo>
                      <a:pt x="16" y="264"/>
                    </a:lnTo>
                    <a:lnTo>
                      <a:pt x="32" y="256"/>
                    </a:lnTo>
                    <a:lnTo>
                      <a:pt x="24" y="240"/>
                    </a:lnTo>
                    <a:lnTo>
                      <a:pt x="0" y="240"/>
                    </a:lnTo>
                    <a:lnTo>
                      <a:pt x="0" y="224"/>
                    </a:lnTo>
                    <a:lnTo>
                      <a:pt x="24" y="192"/>
                    </a:lnTo>
                    <a:lnTo>
                      <a:pt x="24" y="168"/>
                    </a:lnTo>
                    <a:lnTo>
                      <a:pt x="32" y="160"/>
                    </a:lnTo>
                    <a:lnTo>
                      <a:pt x="24" y="136"/>
                    </a:lnTo>
                    <a:lnTo>
                      <a:pt x="16" y="136"/>
                    </a:lnTo>
                    <a:lnTo>
                      <a:pt x="24" y="120"/>
                    </a:lnTo>
                    <a:lnTo>
                      <a:pt x="16" y="80"/>
                    </a:lnTo>
                    <a:lnTo>
                      <a:pt x="48" y="32"/>
                    </a:lnTo>
                    <a:lnTo>
                      <a:pt x="80" y="32"/>
                    </a:lnTo>
                    <a:lnTo>
                      <a:pt x="104" y="40"/>
                    </a:lnTo>
                    <a:lnTo>
                      <a:pt x="96" y="8"/>
                    </a:lnTo>
                    <a:lnTo>
                      <a:pt x="112" y="0"/>
                    </a:lnTo>
                    <a:lnTo>
                      <a:pt x="152" y="16"/>
                    </a:lnTo>
                    <a:lnTo>
                      <a:pt x="184" y="16"/>
                    </a:lnTo>
                    <a:lnTo>
                      <a:pt x="208" y="40"/>
                    </a:lnTo>
                    <a:lnTo>
                      <a:pt x="248" y="40"/>
                    </a:lnTo>
                    <a:lnTo>
                      <a:pt x="256" y="48"/>
                    </a:lnTo>
                    <a:lnTo>
                      <a:pt x="288" y="32"/>
                    </a:lnTo>
                    <a:lnTo>
                      <a:pt x="304" y="32"/>
                    </a:lnTo>
                    <a:lnTo>
                      <a:pt x="304" y="80"/>
                    </a:lnTo>
                    <a:lnTo>
                      <a:pt x="320" y="80"/>
                    </a:lnTo>
                  </a:path>
                </a:pathLst>
              </a:cu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65" name="Freeform 28"/>
              <p:cNvSpPr/>
              <p:nvPr/>
            </p:nvSpPr>
            <p:spPr bwMode="auto">
              <a:xfrm>
                <a:off x="3377847" y="4039931"/>
                <a:ext cx="728663" cy="438465"/>
              </a:xfrm>
              <a:custGeom>
                <a:avLst/>
                <a:gdLst>
                  <a:gd name="T0" fmla="*/ 488 w 489"/>
                  <a:gd name="T1" fmla="*/ 248 h 321"/>
                  <a:gd name="T2" fmla="*/ 448 w 489"/>
                  <a:gd name="T3" fmla="*/ 264 h 321"/>
                  <a:gd name="T4" fmla="*/ 392 w 489"/>
                  <a:gd name="T5" fmla="*/ 296 h 321"/>
                  <a:gd name="T6" fmla="*/ 368 w 489"/>
                  <a:gd name="T7" fmla="*/ 304 h 321"/>
                  <a:gd name="T8" fmla="*/ 352 w 489"/>
                  <a:gd name="T9" fmla="*/ 320 h 321"/>
                  <a:gd name="T10" fmla="*/ 328 w 489"/>
                  <a:gd name="T11" fmla="*/ 320 h 321"/>
                  <a:gd name="T12" fmla="*/ 336 w 489"/>
                  <a:gd name="T13" fmla="*/ 272 h 321"/>
                  <a:gd name="T14" fmla="*/ 320 w 489"/>
                  <a:gd name="T15" fmla="*/ 272 h 321"/>
                  <a:gd name="T16" fmla="*/ 288 w 489"/>
                  <a:gd name="T17" fmla="*/ 288 h 321"/>
                  <a:gd name="T18" fmla="*/ 280 w 489"/>
                  <a:gd name="T19" fmla="*/ 280 h 321"/>
                  <a:gd name="T20" fmla="*/ 240 w 489"/>
                  <a:gd name="T21" fmla="*/ 280 h 321"/>
                  <a:gd name="T22" fmla="*/ 224 w 489"/>
                  <a:gd name="T23" fmla="*/ 256 h 321"/>
                  <a:gd name="T24" fmla="*/ 184 w 489"/>
                  <a:gd name="T25" fmla="*/ 256 h 321"/>
                  <a:gd name="T26" fmla="*/ 144 w 489"/>
                  <a:gd name="T27" fmla="*/ 240 h 321"/>
                  <a:gd name="T28" fmla="*/ 128 w 489"/>
                  <a:gd name="T29" fmla="*/ 248 h 321"/>
                  <a:gd name="T30" fmla="*/ 136 w 489"/>
                  <a:gd name="T31" fmla="*/ 280 h 321"/>
                  <a:gd name="T32" fmla="*/ 112 w 489"/>
                  <a:gd name="T33" fmla="*/ 272 h 321"/>
                  <a:gd name="T34" fmla="*/ 80 w 489"/>
                  <a:gd name="T35" fmla="*/ 272 h 321"/>
                  <a:gd name="T36" fmla="*/ 48 w 489"/>
                  <a:gd name="T37" fmla="*/ 320 h 321"/>
                  <a:gd name="T38" fmla="*/ 8 w 489"/>
                  <a:gd name="T39" fmla="*/ 272 h 321"/>
                  <a:gd name="T40" fmla="*/ 0 w 489"/>
                  <a:gd name="T41" fmla="*/ 272 h 321"/>
                  <a:gd name="T42" fmla="*/ 8 w 489"/>
                  <a:gd name="T43" fmla="*/ 256 h 321"/>
                  <a:gd name="T44" fmla="*/ 16 w 489"/>
                  <a:gd name="T45" fmla="*/ 248 h 321"/>
                  <a:gd name="T46" fmla="*/ 0 w 489"/>
                  <a:gd name="T47" fmla="*/ 232 h 321"/>
                  <a:gd name="T48" fmla="*/ 0 w 489"/>
                  <a:gd name="T49" fmla="*/ 224 h 321"/>
                  <a:gd name="T50" fmla="*/ 16 w 489"/>
                  <a:gd name="T51" fmla="*/ 208 h 321"/>
                  <a:gd name="T52" fmla="*/ 72 w 489"/>
                  <a:gd name="T53" fmla="*/ 208 h 321"/>
                  <a:gd name="T54" fmla="*/ 96 w 489"/>
                  <a:gd name="T55" fmla="*/ 192 h 321"/>
                  <a:gd name="T56" fmla="*/ 112 w 489"/>
                  <a:gd name="T57" fmla="*/ 184 h 321"/>
                  <a:gd name="T58" fmla="*/ 112 w 489"/>
                  <a:gd name="T59" fmla="*/ 160 h 321"/>
                  <a:gd name="T60" fmla="*/ 80 w 489"/>
                  <a:gd name="T61" fmla="*/ 120 h 321"/>
                  <a:gd name="T62" fmla="*/ 72 w 489"/>
                  <a:gd name="T63" fmla="*/ 80 h 321"/>
                  <a:gd name="T64" fmla="*/ 88 w 489"/>
                  <a:gd name="T65" fmla="*/ 56 h 321"/>
                  <a:gd name="T66" fmla="*/ 88 w 489"/>
                  <a:gd name="T67" fmla="*/ 40 h 321"/>
                  <a:gd name="T68" fmla="*/ 72 w 489"/>
                  <a:gd name="T69" fmla="*/ 8 h 321"/>
                  <a:gd name="T70" fmla="*/ 128 w 489"/>
                  <a:gd name="T71" fmla="*/ 8 h 321"/>
                  <a:gd name="T72" fmla="*/ 144 w 489"/>
                  <a:gd name="T73" fmla="*/ 16 h 321"/>
                  <a:gd name="T74" fmla="*/ 168 w 489"/>
                  <a:gd name="T75" fmla="*/ 0 h 321"/>
                  <a:gd name="T76" fmla="*/ 208 w 489"/>
                  <a:gd name="T77" fmla="*/ 72 h 321"/>
                  <a:gd name="T78" fmla="*/ 280 w 489"/>
                  <a:gd name="T79" fmla="*/ 72 h 321"/>
                  <a:gd name="T80" fmla="*/ 296 w 489"/>
                  <a:gd name="T81" fmla="*/ 80 h 321"/>
                  <a:gd name="T82" fmla="*/ 312 w 489"/>
                  <a:gd name="T83" fmla="*/ 72 h 321"/>
                  <a:gd name="T84" fmla="*/ 336 w 489"/>
                  <a:gd name="T85" fmla="*/ 88 h 321"/>
                  <a:gd name="T86" fmla="*/ 336 w 489"/>
                  <a:gd name="T87" fmla="*/ 112 h 321"/>
                  <a:gd name="T88" fmla="*/ 352 w 489"/>
                  <a:gd name="T89" fmla="*/ 128 h 321"/>
                  <a:gd name="T90" fmla="*/ 360 w 489"/>
                  <a:gd name="T91" fmla="*/ 112 h 321"/>
                  <a:gd name="T92" fmla="*/ 376 w 489"/>
                  <a:gd name="T93" fmla="*/ 128 h 321"/>
                  <a:gd name="T94" fmla="*/ 408 w 489"/>
                  <a:gd name="T95" fmla="*/ 128 h 321"/>
                  <a:gd name="T96" fmla="*/ 416 w 489"/>
                  <a:gd name="T97" fmla="*/ 120 h 321"/>
                  <a:gd name="T98" fmla="*/ 464 w 489"/>
                  <a:gd name="T99" fmla="*/ 152 h 321"/>
                  <a:gd name="T100" fmla="*/ 472 w 489"/>
                  <a:gd name="T101" fmla="*/ 192 h 321"/>
                  <a:gd name="T102" fmla="*/ 472 w 489"/>
                  <a:gd name="T103" fmla="*/ 216 h 321"/>
                  <a:gd name="T104" fmla="*/ 488 w 489"/>
                  <a:gd name="T105" fmla="*/ 248 h 321"/>
                  <a:gd name="T106" fmla="*/ 0 w 489"/>
                  <a:gd name="T107" fmla="*/ 0 h 321"/>
                  <a:gd name="T108" fmla="*/ 489 w 489"/>
                  <a:gd name="T109" fmla="*/ 321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T106" t="T107" r="T108" b="T109"/>
                <a:pathLst>
                  <a:path w="489" h="321">
                    <a:moveTo>
                      <a:pt x="488" y="248"/>
                    </a:moveTo>
                    <a:lnTo>
                      <a:pt x="448" y="264"/>
                    </a:lnTo>
                    <a:lnTo>
                      <a:pt x="392" y="296"/>
                    </a:lnTo>
                    <a:lnTo>
                      <a:pt x="368" y="304"/>
                    </a:lnTo>
                    <a:lnTo>
                      <a:pt x="352" y="320"/>
                    </a:lnTo>
                    <a:lnTo>
                      <a:pt x="328" y="320"/>
                    </a:lnTo>
                    <a:lnTo>
                      <a:pt x="336" y="272"/>
                    </a:lnTo>
                    <a:lnTo>
                      <a:pt x="320" y="272"/>
                    </a:lnTo>
                    <a:lnTo>
                      <a:pt x="288" y="288"/>
                    </a:lnTo>
                    <a:lnTo>
                      <a:pt x="280" y="280"/>
                    </a:lnTo>
                    <a:lnTo>
                      <a:pt x="240" y="280"/>
                    </a:lnTo>
                    <a:lnTo>
                      <a:pt x="224" y="256"/>
                    </a:lnTo>
                    <a:lnTo>
                      <a:pt x="184" y="256"/>
                    </a:lnTo>
                    <a:lnTo>
                      <a:pt x="144" y="240"/>
                    </a:lnTo>
                    <a:lnTo>
                      <a:pt x="128" y="248"/>
                    </a:lnTo>
                    <a:lnTo>
                      <a:pt x="136" y="280"/>
                    </a:lnTo>
                    <a:lnTo>
                      <a:pt x="112" y="272"/>
                    </a:lnTo>
                    <a:lnTo>
                      <a:pt x="80" y="272"/>
                    </a:lnTo>
                    <a:lnTo>
                      <a:pt x="48" y="320"/>
                    </a:lnTo>
                    <a:lnTo>
                      <a:pt x="8" y="272"/>
                    </a:lnTo>
                    <a:lnTo>
                      <a:pt x="0" y="272"/>
                    </a:lnTo>
                    <a:lnTo>
                      <a:pt x="8" y="256"/>
                    </a:lnTo>
                    <a:lnTo>
                      <a:pt x="16" y="248"/>
                    </a:lnTo>
                    <a:lnTo>
                      <a:pt x="0" y="232"/>
                    </a:lnTo>
                    <a:lnTo>
                      <a:pt x="0" y="224"/>
                    </a:lnTo>
                    <a:lnTo>
                      <a:pt x="16" y="208"/>
                    </a:lnTo>
                    <a:lnTo>
                      <a:pt x="72" y="208"/>
                    </a:lnTo>
                    <a:lnTo>
                      <a:pt x="96" y="192"/>
                    </a:lnTo>
                    <a:lnTo>
                      <a:pt x="112" y="184"/>
                    </a:lnTo>
                    <a:lnTo>
                      <a:pt x="112" y="160"/>
                    </a:lnTo>
                    <a:lnTo>
                      <a:pt x="80" y="120"/>
                    </a:lnTo>
                    <a:lnTo>
                      <a:pt x="72" y="80"/>
                    </a:lnTo>
                    <a:lnTo>
                      <a:pt x="88" y="56"/>
                    </a:lnTo>
                    <a:lnTo>
                      <a:pt x="88" y="40"/>
                    </a:lnTo>
                    <a:lnTo>
                      <a:pt x="72" y="8"/>
                    </a:lnTo>
                    <a:lnTo>
                      <a:pt x="128" y="8"/>
                    </a:lnTo>
                    <a:lnTo>
                      <a:pt x="144" y="16"/>
                    </a:lnTo>
                    <a:lnTo>
                      <a:pt x="168" y="0"/>
                    </a:lnTo>
                    <a:lnTo>
                      <a:pt x="208" y="72"/>
                    </a:lnTo>
                    <a:lnTo>
                      <a:pt x="280" y="72"/>
                    </a:lnTo>
                    <a:lnTo>
                      <a:pt x="296" y="80"/>
                    </a:lnTo>
                    <a:lnTo>
                      <a:pt x="312" y="72"/>
                    </a:lnTo>
                    <a:lnTo>
                      <a:pt x="336" y="88"/>
                    </a:lnTo>
                    <a:lnTo>
                      <a:pt x="336" y="112"/>
                    </a:lnTo>
                    <a:lnTo>
                      <a:pt x="352" y="128"/>
                    </a:lnTo>
                    <a:lnTo>
                      <a:pt x="360" y="112"/>
                    </a:lnTo>
                    <a:lnTo>
                      <a:pt x="376" y="128"/>
                    </a:lnTo>
                    <a:lnTo>
                      <a:pt x="408" y="128"/>
                    </a:lnTo>
                    <a:lnTo>
                      <a:pt x="416" y="120"/>
                    </a:lnTo>
                    <a:lnTo>
                      <a:pt x="464" y="152"/>
                    </a:lnTo>
                    <a:lnTo>
                      <a:pt x="472" y="192"/>
                    </a:lnTo>
                    <a:lnTo>
                      <a:pt x="472" y="216"/>
                    </a:lnTo>
                    <a:lnTo>
                      <a:pt x="488" y="248"/>
                    </a:lnTo>
                  </a:path>
                </a:pathLst>
              </a:cu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66" name="Freeform 29"/>
              <p:cNvSpPr/>
              <p:nvPr/>
            </p:nvSpPr>
            <p:spPr bwMode="auto">
              <a:xfrm>
                <a:off x="3961463" y="3881156"/>
                <a:ext cx="454558" cy="533730"/>
              </a:xfrm>
              <a:custGeom>
                <a:avLst/>
                <a:gdLst>
                  <a:gd name="T0" fmla="*/ 88 w 305"/>
                  <a:gd name="T1" fmla="*/ 0 h 385"/>
                  <a:gd name="T2" fmla="*/ 128 w 305"/>
                  <a:gd name="T3" fmla="*/ 32 h 385"/>
                  <a:gd name="T4" fmla="*/ 176 w 305"/>
                  <a:gd name="T5" fmla="*/ 64 h 385"/>
                  <a:gd name="T6" fmla="*/ 200 w 305"/>
                  <a:gd name="T7" fmla="*/ 96 h 385"/>
                  <a:gd name="T8" fmla="*/ 240 w 305"/>
                  <a:gd name="T9" fmla="*/ 136 h 385"/>
                  <a:gd name="T10" fmla="*/ 272 w 305"/>
                  <a:gd name="T11" fmla="*/ 144 h 385"/>
                  <a:gd name="T12" fmla="*/ 248 w 305"/>
                  <a:gd name="T13" fmla="*/ 144 h 385"/>
                  <a:gd name="T14" fmla="*/ 232 w 305"/>
                  <a:gd name="T15" fmla="*/ 176 h 385"/>
                  <a:gd name="T16" fmla="*/ 248 w 305"/>
                  <a:gd name="T17" fmla="*/ 224 h 385"/>
                  <a:gd name="T18" fmla="*/ 288 w 305"/>
                  <a:gd name="T19" fmla="*/ 248 h 385"/>
                  <a:gd name="T20" fmla="*/ 288 w 305"/>
                  <a:gd name="T21" fmla="*/ 296 h 385"/>
                  <a:gd name="T22" fmla="*/ 280 w 305"/>
                  <a:gd name="T23" fmla="*/ 320 h 385"/>
                  <a:gd name="T24" fmla="*/ 264 w 305"/>
                  <a:gd name="T25" fmla="*/ 312 h 385"/>
                  <a:gd name="T26" fmla="*/ 272 w 305"/>
                  <a:gd name="T27" fmla="*/ 344 h 385"/>
                  <a:gd name="T28" fmla="*/ 264 w 305"/>
                  <a:gd name="T29" fmla="*/ 360 h 385"/>
                  <a:gd name="T30" fmla="*/ 224 w 305"/>
                  <a:gd name="T31" fmla="*/ 384 h 385"/>
                  <a:gd name="T32" fmla="*/ 184 w 305"/>
                  <a:gd name="T33" fmla="*/ 384 h 385"/>
                  <a:gd name="T34" fmla="*/ 152 w 305"/>
                  <a:gd name="T35" fmla="*/ 368 h 385"/>
                  <a:gd name="T36" fmla="*/ 128 w 305"/>
                  <a:gd name="T37" fmla="*/ 384 h 385"/>
                  <a:gd name="T38" fmla="*/ 136 w 305"/>
                  <a:gd name="T39" fmla="*/ 360 h 385"/>
                  <a:gd name="T40" fmla="*/ 120 w 305"/>
                  <a:gd name="T41" fmla="*/ 368 h 385"/>
                  <a:gd name="T42" fmla="*/ 80 w 305"/>
                  <a:gd name="T43" fmla="*/ 312 h 385"/>
                  <a:gd name="T44" fmla="*/ 72 w 305"/>
                  <a:gd name="T45" fmla="*/ 264 h 385"/>
                  <a:gd name="T46" fmla="*/ 72 w 305"/>
                  <a:gd name="T47" fmla="*/ 216 h 385"/>
                  <a:gd name="T48" fmla="*/ 72 w 305"/>
                  <a:gd name="T49" fmla="*/ 160 h 385"/>
                  <a:gd name="T50" fmla="*/ 24 w 305"/>
                  <a:gd name="T51" fmla="*/ 152 h 385"/>
                  <a:gd name="T52" fmla="*/ 0 w 305"/>
                  <a:gd name="T53" fmla="*/ 136 h 385"/>
                  <a:gd name="T54" fmla="*/ 32 w 305"/>
                  <a:gd name="T55" fmla="*/ 120 h 385"/>
                  <a:gd name="T56" fmla="*/ 40 w 305"/>
                  <a:gd name="T57" fmla="*/ 40 h 385"/>
                  <a:gd name="T58" fmla="*/ 72 w 305"/>
                  <a:gd name="T59" fmla="*/ 56 h 385"/>
                  <a:gd name="T60" fmla="*/ 104 w 305"/>
                  <a:gd name="T61" fmla="*/ 48 h 385"/>
                  <a:gd name="T62" fmla="*/ 80 w 305"/>
                  <a:gd name="T63" fmla="*/ 16 h 385"/>
                  <a:gd name="T64" fmla="*/ 0 w 305"/>
                  <a:gd name="T65" fmla="*/ 0 h 385"/>
                  <a:gd name="T66" fmla="*/ 305 w 305"/>
                  <a:gd name="T67" fmla="*/ 385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T64" t="T65" r="T66" b="T67"/>
                <a:pathLst>
                  <a:path w="305" h="385">
                    <a:moveTo>
                      <a:pt x="80" y="8"/>
                    </a:moveTo>
                    <a:lnTo>
                      <a:pt x="88" y="0"/>
                    </a:lnTo>
                    <a:lnTo>
                      <a:pt x="120" y="8"/>
                    </a:lnTo>
                    <a:lnTo>
                      <a:pt x="128" y="32"/>
                    </a:lnTo>
                    <a:lnTo>
                      <a:pt x="152" y="32"/>
                    </a:lnTo>
                    <a:lnTo>
                      <a:pt x="176" y="64"/>
                    </a:lnTo>
                    <a:lnTo>
                      <a:pt x="184" y="56"/>
                    </a:lnTo>
                    <a:lnTo>
                      <a:pt x="200" y="96"/>
                    </a:lnTo>
                    <a:lnTo>
                      <a:pt x="224" y="136"/>
                    </a:lnTo>
                    <a:lnTo>
                      <a:pt x="240" y="136"/>
                    </a:lnTo>
                    <a:lnTo>
                      <a:pt x="256" y="120"/>
                    </a:lnTo>
                    <a:lnTo>
                      <a:pt x="272" y="144"/>
                    </a:lnTo>
                    <a:lnTo>
                      <a:pt x="256" y="160"/>
                    </a:lnTo>
                    <a:lnTo>
                      <a:pt x="248" y="144"/>
                    </a:lnTo>
                    <a:lnTo>
                      <a:pt x="232" y="144"/>
                    </a:lnTo>
                    <a:lnTo>
                      <a:pt x="232" y="176"/>
                    </a:lnTo>
                    <a:lnTo>
                      <a:pt x="224" y="192"/>
                    </a:lnTo>
                    <a:lnTo>
                      <a:pt x="248" y="224"/>
                    </a:lnTo>
                    <a:lnTo>
                      <a:pt x="248" y="248"/>
                    </a:lnTo>
                    <a:lnTo>
                      <a:pt x="288" y="248"/>
                    </a:lnTo>
                    <a:lnTo>
                      <a:pt x="304" y="264"/>
                    </a:lnTo>
                    <a:lnTo>
                      <a:pt x="288" y="296"/>
                    </a:lnTo>
                    <a:lnTo>
                      <a:pt x="296" y="320"/>
                    </a:lnTo>
                    <a:lnTo>
                      <a:pt x="280" y="320"/>
                    </a:lnTo>
                    <a:lnTo>
                      <a:pt x="280" y="312"/>
                    </a:lnTo>
                    <a:lnTo>
                      <a:pt x="264" y="312"/>
                    </a:lnTo>
                    <a:lnTo>
                      <a:pt x="264" y="328"/>
                    </a:lnTo>
                    <a:lnTo>
                      <a:pt x="272" y="344"/>
                    </a:lnTo>
                    <a:lnTo>
                      <a:pt x="264" y="344"/>
                    </a:lnTo>
                    <a:lnTo>
                      <a:pt x="264" y="360"/>
                    </a:lnTo>
                    <a:lnTo>
                      <a:pt x="232" y="384"/>
                    </a:lnTo>
                    <a:lnTo>
                      <a:pt x="224" y="384"/>
                    </a:lnTo>
                    <a:lnTo>
                      <a:pt x="216" y="376"/>
                    </a:lnTo>
                    <a:lnTo>
                      <a:pt x="184" y="384"/>
                    </a:lnTo>
                    <a:lnTo>
                      <a:pt x="168" y="352"/>
                    </a:lnTo>
                    <a:lnTo>
                      <a:pt x="152" y="368"/>
                    </a:lnTo>
                    <a:lnTo>
                      <a:pt x="152" y="384"/>
                    </a:lnTo>
                    <a:lnTo>
                      <a:pt x="128" y="384"/>
                    </a:lnTo>
                    <a:lnTo>
                      <a:pt x="128" y="368"/>
                    </a:lnTo>
                    <a:lnTo>
                      <a:pt x="136" y="360"/>
                    </a:lnTo>
                    <a:lnTo>
                      <a:pt x="128" y="352"/>
                    </a:lnTo>
                    <a:lnTo>
                      <a:pt x="120" y="368"/>
                    </a:lnTo>
                    <a:lnTo>
                      <a:pt x="88" y="360"/>
                    </a:lnTo>
                    <a:lnTo>
                      <a:pt x="80" y="312"/>
                    </a:lnTo>
                    <a:lnTo>
                      <a:pt x="80" y="296"/>
                    </a:lnTo>
                    <a:lnTo>
                      <a:pt x="72" y="264"/>
                    </a:lnTo>
                    <a:lnTo>
                      <a:pt x="32" y="240"/>
                    </a:lnTo>
                    <a:lnTo>
                      <a:pt x="72" y="216"/>
                    </a:lnTo>
                    <a:lnTo>
                      <a:pt x="80" y="216"/>
                    </a:lnTo>
                    <a:lnTo>
                      <a:pt x="72" y="160"/>
                    </a:lnTo>
                    <a:lnTo>
                      <a:pt x="48" y="168"/>
                    </a:lnTo>
                    <a:lnTo>
                      <a:pt x="24" y="152"/>
                    </a:lnTo>
                    <a:lnTo>
                      <a:pt x="16" y="136"/>
                    </a:lnTo>
                    <a:lnTo>
                      <a:pt x="0" y="136"/>
                    </a:lnTo>
                    <a:lnTo>
                      <a:pt x="8" y="120"/>
                    </a:lnTo>
                    <a:lnTo>
                      <a:pt x="32" y="120"/>
                    </a:lnTo>
                    <a:lnTo>
                      <a:pt x="40" y="88"/>
                    </a:lnTo>
                    <a:lnTo>
                      <a:pt x="40" y="40"/>
                    </a:lnTo>
                    <a:lnTo>
                      <a:pt x="48" y="40"/>
                    </a:lnTo>
                    <a:lnTo>
                      <a:pt x="72" y="56"/>
                    </a:lnTo>
                    <a:lnTo>
                      <a:pt x="80" y="72"/>
                    </a:lnTo>
                    <a:lnTo>
                      <a:pt x="104" y="48"/>
                    </a:lnTo>
                    <a:lnTo>
                      <a:pt x="104" y="32"/>
                    </a:lnTo>
                    <a:lnTo>
                      <a:pt x="80" y="16"/>
                    </a:lnTo>
                    <a:lnTo>
                      <a:pt x="80" y="8"/>
                    </a:lnTo>
                  </a:path>
                </a:pathLst>
              </a:cu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67" name="Freeform 30"/>
              <p:cNvSpPr/>
              <p:nvPr/>
            </p:nvSpPr>
            <p:spPr bwMode="auto">
              <a:xfrm>
                <a:off x="3557158" y="3716273"/>
                <a:ext cx="560773" cy="497091"/>
              </a:xfrm>
              <a:custGeom>
                <a:avLst/>
                <a:gdLst>
                  <a:gd name="T0" fmla="*/ 200 w 377"/>
                  <a:gd name="T1" fmla="*/ 8 h 361"/>
                  <a:gd name="T2" fmla="*/ 248 w 377"/>
                  <a:gd name="T3" fmla="*/ 0 h 361"/>
                  <a:gd name="T4" fmla="*/ 264 w 377"/>
                  <a:gd name="T5" fmla="*/ 16 h 361"/>
                  <a:gd name="T6" fmla="*/ 304 w 377"/>
                  <a:gd name="T7" fmla="*/ 24 h 361"/>
                  <a:gd name="T8" fmla="*/ 320 w 377"/>
                  <a:gd name="T9" fmla="*/ 16 h 361"/>
                  <a:gd name="T10" fmla="*/ 336 w 377"/>
                  <a:gd name="T11" fmla="*/ 16 h 361"/>
                  <a:gd name="T12" fmla="*/ 280 w 377"/>
                  <a:gd name="T13" fmla="*/ 64 h 361"/>
                  <a:gd name="T14" fmla="*/ 272 w 377"/>
                  <a:gd name="T15" fmla="*/ 88 h 361"/>
                  <a:gd name="T16" fmla="*/ 280 w 377"/>
                  <a:gd name="T17" fmla="*/ 96 h 361"/>
                  <a:gd name="T18" fmla="*/ 288 w 377"/>
                  <a:gd name="T19" fmla="*/ 96 h 361"/>
                  <a:gd name="T20" fmla="*/ 320 w 377"/>
                  <a:gd name="T21" fmla="*/ 128 h 361"/>
                  <a:gd name="T22" fmla="*/ 352 w 377"/>
                  <a:gd name="T23" fmla="*/ 128 h 361"/>
                  <a:gd name="T24" fmla="*/ 352 w 377"/>
                  <a:gd name="T25" fmla="*/ 144 h 361"/>
                  <a:gd name="T26" fmla="*/ 376 w 377"/>
                  <a:gd name="T27" fmla="*/ 152 h 361"/>
                  <a:gd name="T28" fmla="*/ 376 w 377"/>
                  <a:gd name="T29" fmla="*/ 168 h 361"/>
                  <a:gd name="T30" fmla="*/ 352 w 377"/>
                  <a:gd name="T31" fmla="*/ 192 h 361"/>
                  <a:gd name="T32" fmla="*/ 352 w 377"/>
                  <a:gd name="T33" fmla="*/ 176 h 361"/>
                  <a:gd name="T34" fmla="*/ 328 w 377"/>
                  <a:gd name="T35" fmla="*/ 160 h 361"/>
                  <a:gd name="T36" fmla="*/ 312 w 377"/>
                  <a:gd name="T37" fmla="*/ 160 h 361"/>
                  <a:gd name="T38" fmla="*/ 312 w 377"/>
                  <a:gd name="T39" fmla="*/ 208 h 361"/>
                  <a:gd name="T40" fmla="*/ 304 w 377"/>
                  <a:gd name="T41" fmla="*/ 240 h 361"/>
                  <a:gd name="T42" fmla="*/ 280 w 377"/>
                  <a:gd name="T43" fmla="*/ 240 h 361"/>
                  <a:gd name="T44" fmla="*/ 272 w 377"/>
                  <a:gd name="T45" fmla="*/ 248 h 361"/>
                  <a:gd name="T46" fmla="*/ 288 w 377"/>
                  <a:gd name="T47" fmla="*/ 256 h 361"/>
                  <a:gd name="T48" fmla="*/ 296 w 377"/>
                  <a:gd name="T49" fmla="*/ 272 h 361"/>
                  <a:gd name="T50" fmla="*/ 320 w 377"/>
                  <a:gd name="T51" fmla="*/ 288 h 361"/>
                  <a:gd name="T52" fmla="*/ 344 w 377"/>
                  <a:gd name="T53" fmla="*/ 280 h 361"/>
                  <a:gd name="T54" fmla="*/ 352 w 377"/>
                  <a:gd name="T55" fmla="*/ 336 h 361"/>
                  <a:gd name="T56" fmla="*/ 304 w 377"/>
                  <a:gd name="T57" fmla="*/ 360 h 361"/>
                  <a:gd name="T58" fmla="*/ 296 w 377"/>
                  <a:gd name="T59" fmla="*/ 352 h 361"/>
                  <a:gd name="T60" fmla="*/ 288 w 377"/>
                  <a:gd name="T61" fmla="*/ 360 h 361"/>
                  <a:gd name="T62" fmla="*/ 256 w 377"/>
                  <a:gd name="T63" fmla="*/ 360 h 361"/>
                  <a:gd name="T64" fmla="*/ 240 w 377"/>
                  <a:gd name="T65" fmla="*/ 344 h 361"/>
                  <a:gd name="T66" fmla="*/ 232 w 377"/>
                  <a:gd name="T67" fmla="*/ 360 h 361"/>
                  <a:gd name="T68" fmla="*/ 216 w 377"/>
                  <a:gd name="T69" fmla="*/ 344 h 361"/>
                  <a:gd name="T70" fmla="*/ 216 w 377"/>
                  <a:gd name="T71" fmla="*/ 320 h 361"/>
                  <a:gd name="T72" fmla="*/ 192 w 377"/>
                  <a:gd name="T73" fmla="*/ 304 h 361"/>
                  <a:gd name="T74" fmla="*/ 176 w 377"/>
                  <a:gd name="T75" fmla="*/ 312 h 361"/>
                  <a:gd name="T76" fmla="*/ 160 w 377"/>
                  <a:gd name="T77" fmla="*/ 304 h 361"/>
                  <a:gd name="T78" fmla="*/ 88 w 377"/>
                  <a:gd name="T79" fmla="*/ 296 h 361"/>
                  <a:gd name="T80" fmla="*/ 48 w 377"/>
                  <a:gd name="T81" fmla="*/ 232 h 361"/>
                  <a:gd name="T82" fmla="*/ 16 w 377"/>
                  <a:gd name="T83" fmla="*/ 184 h 361"/>
                  <a:gd name="T84" fmla="*/ 0 w 377"/>
                  <a:gd name="T85" fmla="*/ 128 h 361"/>
                  <a:gd name="T86" fmla="*/ 32 w 377"/>
                  <a:gd name="T87" fmla="*/ 128 h 361"/>
                  <a:gd name="T88" fmla="*/ 112 w 377"/>
                  <a:gd name="T89" fmla="*/ 80 h 361"/>
                  <a:gd name="T90" fmla="*/ 136 w 377"/>
                  <a:gd name="T91" fmla="*/ 80 h 361"/>
                  <a:gd name="T92" fmla="*/ 168 w 377"/>
                  <a:gd name="T93" fmla="*/ 80 h 361"/>
                  <a:gd name="T94" fmla="*/ 192 w 377"/>
                  <a:gd name="T95" fmla="*/ 48 h 361"/>
                  <a:gd name="T96" fmla="*/ 200 w 377"/>
                  <a:gd name="T97" fmla="*/ 8 h 361"/>
                  <a:gd name="T98" fmla="*/ 0 w 377"/>
                  <a:gd name="T99" fmla="*/ 0 h 361"/>
                  <a:gd name="T100" fmla="*/ 377 w 377"/>
                  <a:gd name="T101"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T98" t="T99" r="T100" b="T101"/>
                <a:pathLst>
                  <a:path w="377" h="361">
                    <a:moveTo>
                      <a:pt x="200" y="8"/>
                    </a:moveTo>
                    <a:lnTo>
                      <a:pt x="248" y="0"/>
                    </a:lnTo>
                    <a:lnTo>
                      <a:pt x="264" y="16"/>
                    </a:lnTo>
                    <a:lnTo>
                      <a:pt x="304" y="24"/>
                    </a:lnTo>
                    <a:lnTo>
                      <a:pt x="320" y="16"/>
                    </a:lnTo>
                    <a:lnTo>
                      <a:pt x="336" y="16"/>
                    </a:lnTo>
                    <a:lnTo>
                      <a:pt x="280" y="64"/>
                    </a:lnTo>
                    <a:lnTo>
                      <a:pt x="272" y="88"/>
                    </a:lnTo>
                    <a:lnTo>
                      <a:pt x="280" y="96"/>
                    </a:lnTo>
                    <a:lnTo>
                      <a:pt x="288" y="96"/>
                    </a:lnTo>
                    <a:lnTo>
                      <a:pt x="320" y="128"/>
                    </a:lnTo>
                    <a:lnTo>
                      <a:pt x="352" y="128"/>
                    </a:lnTo>
                    <a:lnTo>
                      <a:pt x="352" y="144"/>
                    </a:lnTo>
                    <a:lnTo>
                      <a:pt x="376" y="152"/>
                    </a:lnTo>
                    <a:lnTo>
                      <a:pt x="376" y="168"/>
                    </a:lnTo>
                    <a:lnTo>
                      <a:pt x="352" y="192"/>
                    </a:lnTo>
                    <a:lnTo>
                      <a:pt x="352" y="176"/>
                    </a:lnTo>
                    <a:lnTo>
                      <a:pt x="328" y="160"/>
                    </a:lnTo>
                    <a:lnTo>
                      <a:pt x="312" y="160"/>
                    </a:lnTo>
                    <a:lnTo>
                      <a:pt x="312" y="208"/>
                    </a:lnTo>
                    <a:lnTo>
                      <a:pt x="304" y="240"/>
                    </a:lnTo>
                    <a:lnTo>
                      <a:pt x="280" y="240"/>
                    </a:lnTo>
                    <a:lnTo>
                      <a:pt x="272" y="248"/>
                    </a:lnTo>
                    <a:lnTo>
                      <a:pt x="288" y="256"/>
                    </a:lnTo>
                    <a:lnTo>
                      <a:pt x="296" y="272"/>
                    </a:lnTo>
                    <a:lnTo>
                      <a:pt x="320" y="288"/>
                    </a:lnTo>
                    <a:lnTo>
                      <a:pt x="344" y="280"/>
                    </a:lnTo>
                    <a:lnTo>
                      <a:pt x="352" y="336"/>
                    </a:lnTo>
                    <a:lnTo>
                      <a:pt x="304" y="360"/>
                    </a:lnTo>
                    <a:lnTo>
                      <a:pt x="296" y="352"/>
                    </a:lnTo>
                    <a:lnTo>
                      <a:pt x="288" y="360"/>
                    </a:lnTo>
                    <a:lnTo>
                      <a:pt x="256" y="360"/>
                    </a:lnTo>
                    <a:lnTo>
                      <a:pt x="240" y="344"/>
                    </a:lnTo>
                    <a:lnTo>
                      <a:pt x="232" y="360"/>
                    </a:lnTo>
                    <a:lnTo>
                      <a:pt x="216" y="344"/>
                    </a:lnTo>
                    <a:lnTo>
                      <a:pt x="216" y="320"/>
                    </a:lnTo>
                    <a:lnTo>
                      <a:pt x="192" y="304"/>
                    </a:lnTo>
                    <a:lnTo>
                      <a:pt x="176" y="312"/>
                    </a:lnTo>
                    <a:lnTo>
                      <a:pt x="160" y="304"/>
                    </a:lnTo>
                    <a:lnTo>
                      <a:pt x="88" y="296"/>
                    </a:lnTo>
                    <a:lnTo>
                      <a:pt x="48" y="232"/>
                    </a:lnTo>
                    <a:lnTo>
                      <a:pt x="16" y="184"/>
                    </a:lnTo>
                    <a:lnTo>
                      <a:pt x="0" y="128"/>
                    </a:lnTo>
                    <a:lnTo>
                      <a:pt x="32" y="128"/>
                    </a:lnTo>
                    <a:lnTo>
                      <a:pt x="112" y="80"/>
                    </a:lnTo>
                    <a:lnTo>
                      <a:pt x="136" y="80"/>
                    </a:lnTo>
                    <a:lnTo>
                      <a:pt x="168" y="80"/>
                    </a:lnTo>
                    <a:lnTo>
                      <a:pt x="192" y="48"/>
                    </a:lnTo>
                    <a:lnTo>
                      <a:pt x="200" y="8"/>
                    </a:lnTo>
                  </a:path>
                </a:pathLst>
              </a:cu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68" name="Freeform 31"/>
              <p:cNvSpPr/>
              <p:nvPr/>
            </p:nvSpPr>
            <p:spPr bwMode="auto">
              <a:xfrm>
                <a:off x="3548021" y="3266815"/>
                <a:ext cx="368900" cy="628997"/>
              </a:xfrm>
              <a:custGeom>
                <a:avLst/>
                <a:gdLst>
                  <a:gd name="T0" fmla="*/ 208 w 249"/>
                  <a:gd name="T1" fmla="*/ 336 h 457"/>
                  <a:gd name="T2" fmla="*/ 200 w 249"/>
                  <a:gd name="T3" fmla="*/ 376 h 457"/>
                  <a:gd name="T4" fmla="*/ 176 w 249"/>
                  <a:gd name="T5" fmla="*/ 408 h 457"/>
                  <a:gd name="T6" fmla="*/ 136 w 249"/>
                  <a:gd name="T7" fmla="*/ 400 h 457"/>
                  <a:gd name="T8" fmla="*/ 80 w 249"/>
                  <a:gd name="T9" fmla="*/ 432 h 457"/>
                  <a:gd name="T10" fmla="*/ 40 w 249"/>
                  <a:gd name="T11" fmla="*/ 456 h 457"/>
                  <a:gd name="T12" fmla="*/ 8 w 249"/>
                  <a:gd name="T13" fmla="*/ 456 h 457"/>
                  <a:gd name="T14" fmla="*/ 0 w 249"/>
                  <a:gd name="T15" fmla="*/ 448 h 457"/>
                  <a:gd name="T16" fmla="*/ 16 w 249"/>
                  <a:gd name="T17" fmla="*/ 384 h 457"/>
                  <a:gd name="T18" fmla="*/ 24 w 249"/>
                  <a:gd name="T19" fmla="*/ 368 h 457"/>
                  <a:gd name="T20" fmla="*/ 8 w 249"/>
                  <a:gd name="T21" fmla="*/ 328 h 457"/>
                  <a:gd name="T22" fmla="*/ 16 w 249"/>
                  <a:gd name="T23" fmla="*/ 264 h 457"/>
                  <a:gd name="T24" fmla="*/ 24 w 249"/>
                  <a:gd name="T25" fmla="*/ 224 h 457"/>
                  <a:gd name="T26" fmla="*/ 32 w 249"/>
                  <a:gd name="T27" fmla="*/ 208 h 457"/>
                  <a:gd name="T28" fmla="*/ 16 w 249"/>
                  <a:gd name="T29" fmla="*/ 192 h 457"/>
                  <a:gd name="T30" fmla="*/ 32 w 249"/>
                  <a:gd name="T31" fmla="*/ 160 h 457"/>
                  <a:gd name="T32" fmla="*/ 56 w 249"/>
                  <a:gd name="T33" fmla="*/ 112 h 457"/>
                  <a:gd name="T34" fmla="*/ 56 w 249"/>
                  <a:gd name="T35" fmla="*/ 80 h 457"/>
                  <a:gd name="T36" fmla="*/ 72 w 249"/>
                  <a:gd name="T37" fmla="*/ 80 h 457"/>
                  <a:gd name="T38" fmla="*/ 120 w 249"/>
                  <a:gd name="T39" fmla="*/ 24 h 457"/>
                  <a:gd name="T40" fmla="*/ 144 w 249"/>
                  <a:gd name="T41" fmla="*/ 16 h 457"/>
                  <a:gd name="T42" fmla="*/ 168 w 249"/>
                  <a:gd name="T43" fmla="*/ 0 h 457"/>
                  <a:gd name="T44" fmla="*/ 176 w 249"/>
                  <a:gd name="T45" fmla="*/ 8 h 457"/>
                  <a:gd name="T46" fmla="*/ 216 w 249"/>
                  <a:gd name="T47" fmla="*/ 0 h 457"/>
                  <a:gd name="T48" fmla="*/ 240 w 249"/>
                  <a:gd name="T49" fmla="*/ 24 h 457"/>
                  <a:gd name="T50" fmla="*/ 216 w 249"/>
                  <a:gd name="T51" fmla="*/ 32 h 457"/>
                  <a:gd name="T52" fmla="*/ 208 w 249"/>
                  <a:gd name="T53" fmla="*/ 48 h 457"/>
                  <a:gd name="T54" fmla="*/ 240 w 249"/>
                  <a:gd name="T55" fmla="*/ 48 h 457"/>
                  <a:gd name="T56" fmla="*/ 248 w 249"/>
                  <a:gd name="T57" fmla="*/ 88 h 457"/>
                  <a:gd name="T58" fmla="*/ 232 w 249"/>
                  <a:gd name="T59" fmla="*/ 120 h 457"/>
                  <a:gd name="T60" fmla="*/ 216 w 249"/>
                  <a:gd name="T61" fmla="*/ 104 h 457"/>
                  <a:gd name="T62" fmla="*/ 192 w 249"/>
                  <a:gd name="T63" fmla="*/ 120 h 457"/>
                  <a:gd name="T64" fmla="*/ 200 w 249"/>
                  <a:gd name="T65" fmla="*/ 136 h 457"/>
                  <a:gd name="T66" fmla="*/ 184 w 249"/>
                  <a:gd name="T67" fmla="*/ 160 h 457"/>
                  <a:gd name="T68" fmla="*/ 224 w 249"/>
                  <a:gd name="T69" fmla="*/ 216 h 457"/>
                  <a:gd name="T70" fmla="*/ 192 w 249"/>
                  <a:gd name="T71" fmla="*/ 304 h 457"/>
                  <a:gd name="T72" fmla="*/ 208 w 249"/>
                  <a:gd name="T73" fmla="*/ 336 h 457"/>
                  <a:gd name="T74" fmla="*/ 0 w 249"/>
                  <a:gd name="T75" fmla="*/ 0 h 457"/>
                  <a:gd name="T76" fmla="*/ 249 w 249"/>
                  <a:gd name="T77" fmla="*/ 457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T74" t="T75" r="T76" b="T77"/>
                <a:pathLst>
                  <a:path w="249" h="457">
                    <a:moveTo>
                      <a:pt x="208" y="336"/>
                    </a:moveTo>
                    <a:lnTo>
                      <a:pt x="200" y="376"/>
                    </a:lnTo>
                    <a:lnTo>
                      <a:pt x="176" y="408"/>
                    </a:lnTo>
                    <a:lnTo>
                      <a:pt x="136" y="400"/>
                    </a:lnTo>
                    <a:lnTo>
                      <a:pt x="80" y="432"/>
                    </a:lnTo>
                    <a:lnTo>
                      <a:pt x="40" y="456"/>
                    </a:lnTo>
                    <a:lnTo>
                      <a:pt x="8" y="456"/>
                    </a:lnTo>
                    <a:lnTo>
                      <a:pt x="0" y="448"/>
                    </a:lnTo>
                    <a:lnTo>
                      <a:pt x="16" y="384"/>
                    </a:lnTo>
                    <a:lnTo>
                      <a:pt x="24" y="368"/>
                    </a:lnTo>
                    <a:lnTo>
                      <a:pt x="8" y="328"/>
                    </a:lnTo>
                    <a:lnTo>
                      <a:pt x="16" y="264"/>
                    </a:lnTo>
                    <a:lnTo>
                      <a:pt x="24" y="224"/>
                    </a:lnTo>
                    <a:lnTo>
                      <a:pt x="32" y="208"/>
                    </a:lnTo>
                    <a:lnTo>
                      <a:pt x="16" y="192"/>
                    </a:lnTo>
                    <a:lnTo>
                      <a:pt x="32" y="160"/>
                    </a:lnTo>
                    <a:lnTo>
                      <a:pt x="56" y="112"/>
                    </a:lnTo>
                    <a:lnTo>
                      <a:pt x="56" y="80"/>
                    </a:lnTo>
                    <a:lnTo>
                      <a:pt x="72" y="80"/>
                    </a:lnTo>
                    <a:lnTo>
                      <a:pt x="120" y="24"/>
                    </a:lnTo>
                    <a:lnTo>
                      <a:pt x="144" y="16"/>
                    </a:lnTo>
                    <a:lnTo>
                      <a:pt x="168" y="0"/>
                    </a:lnTo>
                    <a:lnTo>
                      <a:pt x="176" y="8"/>
                    </a:lnTo>
                    <a:lnTo>
                      <a:pt x="216" y="0"/>
                    </a:lnTo>
                    <a:lnTo>
                      <a:pt x="240" y="24"/>
                    </a:lnTo>
                    <a:lnTo>
                      <a:pt x="216" y="32"/>
                    </a:lnTo>
                    <a:lnTo>
                      <a:pt x="208" y="48"/>
                    </a:lnTo>
                    <a:lnTo>
                      <a:pt x="240" y="48"/>
                    </a:lnTo>
                    <a:lnTo>
                      <a:pt x="248" y="88"/>
                    </a:lnTo>
                    <a:lnTo>
                      <a:pt x="232" y="120"/>
                    </a:lnTo>
                    <a:lnTo>
                      <a:pt x="216" y="104"/>
                    </a:lnTo>
                    <a:lnTo>
                      <a:pt x="192" y="120"/>
                    </a:lnTo>
                    <a:lnTo>
                      <a:pt x="200" y="136"/>
                    </a:lnTo>
                    <a:lnTo>
                      <a:pt x="184" y="160"/>
                    </a:lnTo>
                    <a:lnTo>
                      <a:pt x="224" y="216"/>
                    </a:lnTo>
                    <a:lnTo>
                      <a:pt x="192" y="304"/>
                    </a:lnTo>
                    <a:lnTo>
                      <a:pt x="208" y="336"/>
                    </a:lnTo>
                  </a:path>
                </a:pathLst>
              </a:cu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69" name="Freeform 32"/>
              <p:cNvSpPr/>
              <p:nvPr/>
            </p:nvSpPr>
            <p:spPr bwMode="auto">
              <a:xfrm>
                <a:off x="3152853" y="3375516"/>
                <a:ext cx="478542" cy="837847"/>
              </a:xfrm>
              <a:custGeom>
                <a:avLst/>
                <a:gdLst>
                  <a:gd name="T0" fmla="*/ 320 w 321"/>
                  <a:gd name="T1" fmla="*/ 480 h 609"/>
                  <a:gd name="T2" fmla="*/ 296 w 321"/>
                  <a:gd name="T3" fmla="*/ 496 h 609"/>
                  <a:gd name="T4" fmla="*/ 280 w 321"/>
                  <a:gd name="T5" fmla="*/ 488 h 609"/>
                  <a:gd name="T6" fmla="*/ 224 w 321"/>
                  <a:gd name="T7" fmla="*/ 488 h 609"/>
                  <a:gd name="T8" fmla="*/ 240 w 321"/>
                  <a:gd name="T9" fmla="*/ 520 h 609"/>
                  <a:gd name="T10" fmla="*/ 224 w 321"/>
                  <a:gd name="T11" fmla="*/ 560 h 609"/>
                  <a:gd name="T12" fmla="*/ 232 w 321"/>
                  <a:gd name="T13" fmla="*/ 608 h 609"/>
                  <a:gd name="T14" fmla="*/ 200 w 321"/>
                  <a:gd name="T15" fmla="*/ 600 h 609"/>
                  <a:gd name="T16" fmla="*/ 152 w 321"/>
                  <a:gd name="T17" fmla="*/ 568 h 609"/>
                  <a:gd name="T18" fmla="*/ 96 w 321"/>
                  <a:gd name="T19" fmla="*/ 552 h 609"/>
                  <a:gd name="T20" fmla="*/ 56 w 321"/>
                  <a:gd name="T21" fmla="*/ 520 h 609"/>
                  <a:gd name="T22" fmla="*/ 16 w 321"/>
                  <a:gd name="T23" fmla="*/ 520 h 609"/>
                  <a:gd name="T24" fmla="*/ 16 w 321"/>
                  <a:gd name="T25" fmla="*/ 512 h 609"/>
                  <a:gd name="T26" fmla="*/ 0 w 321"/>
                  <a:gd name="T27" fmla="*/ 504 h 609"/>
                  <a:gd name="T28" fmla="*/ 8 w 321"/>
                  <a:gd name="T29" fmla="*/ 496 h 609"/>
                  <a:gd name="T30" fmla="*/ 8 w 321"/>
                  <a:gd name="T31" fmla="*/ 472 h 609"/>
                  <a:gd name="T32" fmla="*/ 0 w 321"/>
                  <a:gd name="T33" fmla="*/ 464 h 609"/>
                  <a:gd name="T34" fmla="*/ 16 w 321"/>
                  <a:gd name="T35" fmla="*/ 456 h 609"/>
                  <a:gd name="T36" fmla="*/ 48 w 321"/>
                  <a:gd name="T37" fmla="*/ 456 h 609"/>
                  <a:gd name="T38" fmla="*/ 48 w 321"/>
                  <a:gd name="T39" fmla="*/ 344 h 609"/>
                  <a:gd name="T40" fmla="*/ 88 w 321"/>
                  <a:gd name="T41" fmla="*/ 344 h 609"/>
                  <a:gd name="T42" fmla="*/ 88 w 321"/>
                  <a:gd name="T43" fmla="*/ 360 h 609"/>
                  <a:gd name="T44" fmla="*/ 112 w 321"/>
                  <a:gd name="T45" fmla="*/ 360 h 609"/>
                  <a:gd name="T46" fmla="*/ 112 w 321"/>
                  <a:gd name="T47" fmla="*/ 328 h 609"/>
                  <a:gd name="T48" fmla="*/ 160 w 321"/>
                  <a:gd name="T49" fmla="*/ 328 h 609"/>
                  <a:gd name="T50" fmla="*/ 168 w 321"/>
                  <a:gd name="T51" fmla="*/ 280 h 609"/>
                  <a:gd name="T52" fmla="*/ 168 w 321"/>
                  <a:gd name="T53" fmla="*/ 248 h 609"/>
                  <a:gd name="T54" fmla="*/ 144 w 321"/>
                  <a:gd name="T55" fmla="*/ 232 h 609"/>
                  <a:gd name="T56" fmla="*/ 112 w 321"/>
                  <a:gd name="T57" fmla="*/ 208 h 609"/>
                  <a:gd name="T58" fmla="*/ 96 w 321"/>
                  <a:gd name="T59" fmla="*/ 184 h 609"/>
                  <a:gd name="T60" fmla="*/ 104 w 321"/>
                  <a:gd name="T61" fmla="*/ 144 h 609"/>
                  <a:gd name="T62" fmla="*/ 120 w 321"/>
                  <a:gd name="T63" fmla="*/ 128 h 609"/>
                  <a:gd name="T64" fmla="*/ 144 w 321"/>
                  <a:gd name="T65" fmla="*/ 144 h 609"/>
                  <a:gd name="T66" fmla="*/ 176 w 321"/>
                  <a:gd name="T67" fmla="*/ 144 h 609"/>
                  <a:gd name="T68" fmla="*/ 184 w 321"/>
                  <a:gd name="T69" fmla="*/ 120 h 609"/>
                  <a:gd name="T70" fmla="*/ 200 w 321"/>
                  <a:gd name="T71" fmla="*/ 120 h 609"/>
                  <a:gd name="T72" fmla="*/ 192 w 321"/>
                  <a:gd name="T73" fmla="*/ 88 h 609"/>
                  <a:gd name="T74" fmla="*/ 248 w 321"/>
                  <a:gd name="T75" fmla="*/ 32 h 609"/>
                  <a:gd name="T76" fmla="*/ 248 w 321"/>
                  <a:gd name="T77" fmla="*/ 16 h 609"/>
                  <a:gd name="T78" fmla="*/ 280 w 321"/>
                  <a:gd name="T79" fmla="*/ 16 h 609"/>
                  <a:gd name="T80" fmla="*/ 288 w 321"/>
                  <a:gd name="T81" fmla="*/ 24 h 609"/>
                  <a:gd name="T82" fmla="*/ 296 w 321"/>
                  <a:gd name="T83" fmla="*/ 8 h 609"/>
                  <a:gd name="T84" fmla="*/ 304 w 321"/>
                  <a:gd name="T85" fmla="*/ 0 h 609"/>
                  <a:gd name="T86" fmla="*/ 320 w 321"/>
                  <a:gd name="T87" fmla="*/ 24 h 609"/>
                  <a:gd name="T88" fmla="*/ 320 w 321"/>
                  <a:gd name="T89" fmla="*/ 32 h 609"/>
                  <a:gd name="T90" fmla="*/ 280 w 321"/>
                  <a:gd name="T91" fmla="*/ 112 h 609"/>
                  <a:gd name="T92" fmla="*/ 296 w 321"/>
                  <a:gd name="T93" fmla="*/ 128 h 609"/>
                  <a:gd name="T94" fmla="*/ 280 w 321"/>
                  <a:gd name="T95" fmla="*/ 184 h 609"/>
                  <a:gd name="T96" fmla="*/ 272 w 321"/>
                  <a:gd name="T97" fmla="*/ 248 h 609"/>
                  <a:gd name="T98" fmla="*/ 288 w 321"/>
                  <a:gd name="T99" fmla="*/ 288 h 609"/>
                  <a:gd name="T100" fmla="*/ 264 w 321"/>
                  <a:gd name="T101" fmla="*/ 360 h 609"/>
                  <a:gd name="T102" fmla="*/ 272 w 321"/>
                  <a:gd name="T103" fmla="*/ 376 h 609"/>
                  <a:gd name="T104" fmla="*/ 288 w 321"/>
                  <a:gd name="T105" fmla="*/ 432 h 609"/>
                  <a:gd name="T106" fmla="*/ 320 w 321"/>
                  <a:gd name="T107" fmla="*/ 480 h 609"/>
                  <a:gd name="T108" fmla="*/ 0 w 321"/>
                  <a:gd name="T109" fmla="*/ 0 h 609"/>
                  <a:gd name="T110" fmla="*/ 321 w 321"/>
                  <a:gd name="T111" fmla="*/ 60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T108" t="T109" r="T110" b="T111"/>
                <a:pathLst>
                  <a:path w="321" h="609">
                    <a:moveTo>
                      <a:pt x="320" y="480"/>
                    </a:moveTo>
                    <a:lnTo>
                      <a:pt x="296" y="496"/>
                    </a:lnTo>
                    <a:lnTo>
                      <a:pt x="280" y="488"/>
                    </a:lnTo>
                    <a:lnTo>
                      <a:pt x="224" y="488"/>
                    </a:lnTo>
                    <a:lnTo>
                      <a:pt x="240" y="520"/>
                    </a:lnTo>
                    <a:lnTo>
                      <a:pt x="224" y="560"/>
                    </a:lnTo>
                    <a:lnTo>
                      <a:pt x="232" y="608"/>
                    </a:lnTo>
                    <a:lnTo>
                      <a:pt x="200" y="600"/>
                    </a:lnTo>
                    <a:lnTo>
                      <a:pt x="152" y="568"/>
                    </a:lnTo>
                    <a:lnTo>
                      <a:pt x="96" y="552"/>
                    </a:lnTo>
                    <a:lnTo>
                      <a:pt x="56" y="520"/>
                    </a:lnTo>
                    <a:lnTo>
                      <a:pt x="16" y="520"/>
                    </a:lnTo>
                    <a:lnTo>
                      <a:pt x="16" y="512"/>
                    </a:lnTo>
                    <a:lnTo>
                      <a:pt x="0" y="504"/>
                    </a:lnTo>
                    <a:lnTo>
                      <a:pt x="8" y="496"/>
                    </a:lnTo>
                    <a:lnTo>
                      <a:pt x="8" y="472"/>
                    </a:lnTo>
                    <a:lnTo>
                      <a:pt x="0" y="464"/>
                    </a:lnTo>
                    <a:lnTo>
                      <a:pt x="16" y="456"/>
                    </a:lnTo>
                    <a:lnTo>
                      <a:pt x="48" y="456"/>
                    </a:lnTo>
                    <a:lnTo>
                      <a:pt x="48" y="344"/>
                    </a:lnTo>
                    <a:lnTo>
                      <a:pt x="88" y="344"/>
                    </a:lnTo>
                    <a:lnTo>
                      <a:pt x="88" y="360"/>
                    </a:lnTo>
                    <a:lnTo>
                      <a:pt x="112" y="360"/>
                    </a:lnTo>
                    <a:lnTo>
                      <a:pt x="112" y="328"/>
                    </a:lnTo>
                    <a:lnTo>
                      <a:pt x="160" y="328"/>
                    </a:lnTo>
                    <a:lnTo>
                      <a:pt x="168" y="280"/>
                    </a:lnTo>
                    <a:lnTo>
                      <a:pt x="168" y="248"/>
                    </a:lnTo>
                    <a:lnTo>
                      <a:pt x="144" y="232"/>
                    </a:lnTo>
                    <a:lnTo>
                      <a:pt x="112" y="208"/>
                    </a:lnTo>
                    <a:lnTo>
                      <a:pt x="96" y="184"/>
                    </a:lnTo>
                    <a:lnTo>
                      <a:pt x="104" y="144"/>
                    </a:lnTo>
                    <a:lnTo>
                      <a:pt x="120" y="128"/>
                    </a:lnTo>
                    <a:lnTo>
                      <a:pt x="144" y="144"/>
                    </a:lnTo>
                    <a:lnTo>
                      <a:pt x="176" y="144"/>
                    </a:lnTo>
                    <a:lnTo>
                      <a:pt x="184" y="120"/>
                    </a:lnTo>
                    <a:lnTo>
                      <a:pt x="200" y="120"/>
                    </a:lnTo>
                    <a:lnTo>
                      <a:pt x="192" y="88"/>
                    </a:lnTo>
                    <a:lnTo>
                      <a:pt x="248" y="32"/>
                    </a:lnTo>
                    <a:lnTo>
                      <a:pt x="248" y="16"/>
                    </a:lnTo>
                    <a:lnTo>
                      <a:pt x="280" y="16"/>
                    </a:lnTo>
                    <a:lnTo>
                      <a:pt x="288" y="24"/>
                    </a:lnTo>
                    <a:lnTo>
                      <a:pt x="296" y="8"/>
                    </a:lnTo>
                    <a:lnTo>
                      <a:pt x="304" y="0"/>
                    </a:lnTo>
                    <a:lnTo>
                      <a:pt x="320" y="24"/>
                    </a:lnTo>
                    <a:lnTo>
                      <a:pt x="320" y="32"/>
                    </a:lnTo>
                    <a:lnTo>
                      <a:pt x="280" y="112"/>
                    </a:lnTo>
                    <a:lnTo>
                      <a:pt x="296" y="128"/>
                    </a:lnTo>
                    <a:lnTo>
                      <a:pt x="280" y="184"/>
                    </a:lnTo>
                    <a:lnTo>
                      <a:pt x="272" y="248"/>
                    </a:lnTo>
                    <a:lnTo>
                      <a:pt x="288" y="288"/>
                    </a:lnTo>
                    <a:lnTo>
                      <a:pt x="264" y="360"/>
                    </a:lnTo>
                    <a:lnTo>
                      <a:pt x="272" y="376"/>
                    </a:lnTo>
                    <a:lnTo>
                      <a:pt x="288" y="432"/>
                    </a:lnTo>
                    <a:lnTo>
                      <a:pt x="320" y="480"/>
                    </a:lnTo>
                  </a:path>
                </a:pathLst>
              </a:cu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70" name="Freeform 33"/>
              <p:cNvSpPr/>
              <p:nvPr/>
            </p:nvSpPr>
            <p:spPr bwMode="auto">
              <a:xfrm>
                <a:off x="3061484" y="3387730"/>
                <a:ext cx="261542" cy="429916"/>
              </a:xfrm>
              <a:custGeom>
                <a:avLst/>
                <a:gdLst>
                  <a:gd name="T0" fmla="*/ 176 w 177"/>
                  <a:gd name="T1" fmla="*/ 120 h 313"/>
                  <a:gd name="T2" fmla="*/ 160 w 177"/>
                  <a:gd name="T3" fmla="*/ 104 h 313"/>
                  <a:gd name="T4" fmla="*/ 120 w 177"/>
                  <a:gd name="T5" fmla="*/ 88 h 313"/>
                  <a:gd name="T6" fmla="*/ 136 w 177"/>
                  <a:gd name="T7" fmla="*/ 32 h 313"/>
                  <a:gd name="T8" fmla="*/ 128 w 177"/>
                  <a:gd name="T9" fmla="*/ 0 h 313"/>
                  <a:gd name="T10" fmla="*/ 72 w 177"/>
                  <a:gd name="T11" fmla="*/ 56 h 313"/>
                  <a:gd name="T12" fmla="*/ 64 w 177"/>
                  <a:gd name="T13" fmla="*/ 112 h 313"/>
                  <a:gd name="T14" fmla="*/ 40 w 177"/>
                  <a:gd name="T15" fmla="*/ 120 h 313"/>
                  <a:gd name="T16" fmla="*/ 8 w 177"/>
                  <a:gd name="T17" fmla="*/ 144 h 313"/>
                  <a:gd name="T18" fmla="*/ 0 w 177"/>
                  <a:gd name="T19" fmla="*/ 168 h 313"/>
                  <a:gd name="T20" fmla="*/ 40 w 177"/>
                  <a:gd name="T21" fmla="*/ 192 h 313"/>
                  <a:gd name="T22" fmla="*/ 40 w 177"/>
                  <a:gd name="T23" fmla="*/ 224 h 313"/>
                  <a:gd name="T24" fmla="*/ 48 w 177"/>
                  <a:gd name="T25" fmla="*/ 240 h 313"/>
                  <a:gd name="T26" fmla="*/ 40 w 177"/>
                  <a:gd name="T27" fmla="*/ 264 h 313"/>
                  <a:gd name="T28" fmla="*/ 48 w 177"/>
                  <a:gd name="T29" fmla="*/ 280 h 313"/>
                  <a:gd name="T30" fmla="*/ 96 w 177"/>
                  <a:gd name="T31" fmla="*/ 312 h 313"/>
                  <a:gd name="T32" fmla="*/ 112 w 177"/>
                  <a:gd name="T33" fmla="*/ 312 h 313"/>
                  <a:gd name="T34" fmla="*/ 112 w 177"/>
                  <a:gd name="T35" fmla="*/ 296 h 313"/>
                  <a:gd name="T36" fmla="*/ 128 w 177"/>
                  <a:gd name="T37" fmla="*/ 272 h 313"/>
                  <a:gd name="T38" fmla="*/ 120 w 177"/>
                  <a:gd name="T39" fmla="*/ 240 h 313"/>
                  <a:gd name="T40" fmla="*/ 112 w 177"/>
                  <a:gd name="T41" fmla="*/ 240 h 313"/>
                  <a:gd name="T42" fmla="*/ 104 w 177"/>
                  <a:gd name="T43" fmla="*/ 208 h 313"/>
                  <a:gd name="T44" fmla="*/ 120 w 177"/>
                  <a:gd name="T45" fmla="*/ 208 h 313"/>
                  <a:gd name="T46" fmla="*/ 120 w 177"/>
                  <a:gd name="T47" fmla="*/ 176 h 313"/>
                  <a:gd name="T48" fmla="*/ 136 w 177"/>
                  <a:gd name="T49" fmla="*/ 176 h 313"/>
                  <a:gd name="T50" fmla="*/ 152 w 177"/>
                  <a:gd name="T51" fmla="*/ 184 h 313"/>
                  <a:gd name="T52" fmla="*/ 160 w 177"/>
                  <a:gd name="T53" fmla="*/ 136 h 313"/>
                  <a:gd name="T54" fmla="*/ 176 w 177"/>
                  <a:gd name="T55" fmla="*/ 120 h 313"/>
                  <a:gd name="T56" fmla="*/ 0 w 177"/>
                  <a:gd name="T57" fmla="*/ 0 h 313"/>
                  <a:gd name="T58" fmla="*/ 177 w 177"/>
                  <a:gd name="T59"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T56" t="T57" r="T58" b="T59"/>
                <a:pathLst>
                  <a:path w="177" h="313">
                    <a:moveTo>
                      <a:pt x="176" y="120"/>
                    </a:moveTo>
                    <a:lnTo>
                      <a:pt x="160" y="104"/>
                    </a:lnTo>
                    <a:lnTo>
                      <a:pt x="120" y="88"/>
                    </a:lnTo>
                    <a:lnTo>
                      <a:pt x="136" y="32"/>
                    </a:lnTo>
                    <a:lnTo>
                      <a:pt x="128" y="0"/>
                    </a:lnTo>
                    <a:lnTo>
                      <a:pt x="72" y="56"/>
                    </a:lnTo>
                    <a:lnTo>
                      <a:pt x="64" y="112"/>
                    </a:lnTo>
                    <a:lnTo>
                      <a:pt x="40" y="120"/>
                    </a:lnTo>
                    <a:lnTo>
                      <a:pt x="8" y="144"/>
                    </a:lnTo>
                    <a:lnTo>
                      <a:pt x="0" y="168"/>
                    </a:lnTo>
                    <a:lnTo>
                      <a:pt x="40" y="192"/>
                    </a:lnTo>
                    <a:lnTo>
                      <a:pt x="40" y="224"/>
                    </a:lnTo>
                    <a:lnTo>
                      <a:pt x="48" y="240"/>
                    </a:lnTo>
                    <a:lnTo>
                      <a:pt x="40" y="264"/>
                    </a:lnTo>
                    <a:lnTo>
                      <a:pt x="48" y="280"/>
                    </a:lnTo>
                    <a:lnTo>
                      <a:pt x="96" y="312"/>
                    </a:lnTo>
                    <a:lnTo>
                      <a:pt x="112" y="312"/>
                    </a:lnTo>
                    <a:lnTo>
                      <a:pt x="112" y="296"/>
                    </a:lnTo>
                    <a:lnTo>
                      <a:pt x="128" y="272"/>
                    </a:lnTo>
                    <a:lnTo>
                      <a:pt x="120" y="240"/>
                    </a:lnTo>
                    <a:lnTo>
                      <a:pt x="112" y="240"/>
                    </a:lnTo>
                    <a:lnTo>
                      <a:pt x="104" y="208"/>
                    </a:lnTo>
                    <a:lnTo>
                      <a:pt x="120" y="208"/>
                    </a:lnTo>
                    <a:lnTo>
                      <a:pt x="120" y="176"/>
                    </a:lnTo>
                    <a:lnTo>
                      <a:pt x="136" y="176"/>
                    </a:lnTo>
                    <a:lnTo>
                      <a:pt x="152" y="184"/>
                    </a:lnTo>
                    <a:lnTo>
                      <a:pt x="160" y="136"/>
                    </a:lnTo>
                    <a:lnTo>
                      <a:pt x="176" y="120"/>
                    </a:lnTo>
                  </a:path>
                </a:pathLst>
              </a:cu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71" name="Freeform 34"/>
              <p:cNvSpPr/>
              <p:nvPr/>
            </p:nvSpPr>
            <p:spPr bwMode="auto">
              <a:xfrm>
                <a:off x="2126100" y="2959035"/>
                <a:ext cx="1276874" cy="1156620"/>
              </a:xfrm>
              <a:custGeom>
                <a:avLst/>
                <a:gdLst>
                  <a:gd name="T0" fmla="*/ 632 w 857"/>
                  <a:gd name="T1" fmla="*/ 480 h 841"/>
                  <a:gd name="T2" fmla="*/ 672 w 857"/>
                  <a:gd name="T3" fmla="*/ 536 h 841"/>
                  <a:gd name="T4" fmla="*/ 672 w 857"/>
                  <a:gd name="T5" fmla="*/ 568 h 841"/>
                  <a:gd name="T6" fmla="*/ 736 w 857"/>
                  <a:gd name="T7" fmla="*/ 624 h 841"/>
                  <a:gd name="T8" fmla="*/ 744 w 857"/>
                  <a:gd name="T9" fmla="*/ 600 h 841"/>
                  <a:gd name="T10" fmla="*/ 752 w 857"/>
                  <a:gd name="T11" fmla="*/ 552 h 841"/>
                  <a:gd name="T12" fmla="*/ 736 w 857"/>
                  <a:gd name="T13" fmla="*/ 520 h 841"/>
                  <a:gd name="T14" fmla="*/ 752 w 857"/>
                  <a:gd name="T15" fmla="*/ 488 h 841"/>
                  <a:gd name="T16" fmla="*/ 800 w 857"/>
                  <a:gd name="T17" fmla="*/ 512 h 841"/>
                  <a:gd name="T18" fmla="*/ 856 w 857"/>
                  <a:gd name="T19" fmla="*/ 552 h 841"/>
                  <a:gd name="T20" fmla="*/ 800 w 857"/>
                  <a:gd name="T21" fmla="*/ 632 h 841"/>
                  <a:gd name="T22" fmla="*/ 776 w 857"/>
                  <a:gd name="T23" fmla="*/ 664 h 841"/>
                  <a:gd name="T24" fmla="*/ 736 w 857"/>
                  <a:gd name="T25" fmla="*/ 648 h 841"/>
                  <a:gd name="T26" fmla="*/ 704 w 857"/>
                  <a:gd name="T27" fmla="*/ 752 h 841"/>
                  <a:gd name="T28" fmla="*/ 696 w 857"/>
                  <a:gd name="T29" fmla="*/ 776 h 841"/>
                  <a:gd name="T30" fmla="*/ 688 w 857"/>
                  <a:gd name="T31" fmla="*/ 808 h 841"/>
                  <a:gd name="T32" fmla="*/ 632 w 857"/>
                  <a:gd name="T33" fmla="*/ 840 h 841"/>
                  <a:gd name="T34" fmla="*/ 592 w 857"/>
                  <a:gd name="T35" fmla="*/ 760 h 841"/>
                  <a:gd name="T36" fmla="*/ 576 w 857"/>
                  <a:gd name="T37" fmla="*/ 752 h 841"/>
                  <a:gd name="T38" fmla="*/ 528 w 857"/>
                  <a:gd name="T39" fmla="*/ 696 h 841"/>
                  <a:gd name="T40" fmla="*/ 496 w 857"/>
                  <a:gd name="T41" fmla="*/ 712 h 841"/>
                  <a:gd name="T42" fmla="*/ 488 w 857"/>
                  <a:gd name="T43" fmla="*/ 728 h 841"/>
                  <a:gd name="T44" fmla="*/ 480 w 857"/>
                  <a:gd name="T45" fmla="*/ 776 h 841"/>
                  <a:gd name="T46" fmla="*/ 464 w 857"/>
                  <a:gd name="T47" fmla="*/ 744 h 841"/>
                  <a:gd name="T48" fmla="*/ 416 w 857"/>
                  <a:gd name="T49" fmla="*/ 728 h 841"/>
                  <a:gd name="T50" fmla="*/ 408 w 857"/>
                  <a:gd name="T51" fmla="*/ 688 h 841"/>
                  <a:gd name="T52" fmla="*/ 456 w 857"/>
                  <a:gd name="T53" fmla="*/ 696 h 841"/>
                  <a:gd name="T54" fmla="*/ 488 w 857"/>
                  <a:gd name="T55" fmla="*/ 672 h 841"/>
                  <a:gd name="T56" fmla="*/ 464 w 857"/>
                  <a:gd name="T57" fmla="*/ 640 h 841"/>
                  <a:gd name="T58" fmla="*/ 504 w 857"/>
                  <a:gd name="T59" fmla="*/ 600 h 841"/>
                  <a:gd name="T60" fmla="*/ 536 w 857"/>
                  <a:gd name="T61" fmla="*/ 568 h 841"/>
                  <a:gd name="T62" fmla="*/ 480 w 857"/>
                  <a:gd name="T63" fmla="*/ 408 h 841"/>
                  <a:gd name="T64" fmla="*/ 408 w 857"/>
                  <a:gd name="T65" fmla="*/ 360 h 841"/>
                  <a:gd name="T66" fmla="*/ 344 w 857"/>
                  <a:gd name="T67" fmla="*/ 336 h 841"/>
                  <a:gd name="T68" fmla="*/ 280 w 857"/>
                  <a:gd name="T69" fmla="*/ 312 h 841"/>
                  <a:gd name="T70" fmla="*/ 208 w 857"/>
                  <a:gd name="T71" fmla="*/ 336 h 841"/>
                  <a:gd name="T72" fmla="*/ 48 w 857"/>
                  <a:gd name="T73" fmla="*/ 240 h 841"/>
                  <a:gd name="T74" fmla="*/ 8 w 857"/>
                  <a:gd name="T75" fmla="*/ 160 h 841"/>
                  <a:gd name="T76" fmla="*/ 48 w 857"/>
                  <a:gd name="T77" fmla="*/ 152 h 841"/>
                  <a:gd name="T78" fmla="*/ 112 w 857"/>
                  <a:gd name="T79" fmla="*/ 96 h 841"/>
                  <a:gd name="T80" fmla="*/ 136 w 857"/>
                  <a:gd name="T81" fmla="*/ 64 h 841"/>
                  <a:gd name="T82" fmla="*/ 216 w 857"/>
                  <a:gd name="T83" fmla="*/ 32 h 841"/>
                  <a:gd name="T84" fmla="*/ 232 w 857"/>
                  <a:gd name="T85" fmla="*/ 0 h 841"/>
                  <a:gd name="T86" fmla="*/ 288 w 857"/>
                  <a:gd name="T87" fmla="*/ 72 h 841"/>
                  <a:gd name="T88" fmla="*/ 296 w 857"/>
                  <a:gd name="T89" fmla="*/ 128 h 841"/>
                  <a:gd name="T90" fmla="*/ 312 w 857"/>
                  <a:gd name="T91" fmla="*/ 176 h 841"/>
                  <a:gd name="T92" fmla="*/ 336 w 857"/>
                  <a:gd name="T93" fmla="*/ 192 h 841"/>
                  <a:gd name="T94" fmla="*/ 408 w 857"/>
                  <a:gd name="T95" fmla="*/ 176 h 841"/>
                  <a:gd name="T96" fmla="*/ 408 w 857"/>
                  <a:gd name="T97" fmla="*/ 216 h 841"/>
                  <a:gd name="T98" fmla="*/ 384 w 857"/>
                  <a:gd name="T99" fmla="*/ 256 h 841"/>
                  <a:gd name="T100" fmla="*/ 432 w 857"/>
                  <a:gd name="T101" fmla="*/ 328 h 841"/>
                  <a:gd name="T102" fmla="*/ 496 w 857"/>
                  <a:gd name="T103" fmla="*/ 344 h 841"/>
                  <a:gd name="T104" fmla="*/ 528 w 857"/>
                  <a:gd name="T105" fmla="*/ 320 h 841"/>
                  <a:gd name="T106" fmla="*/ 584 w 857"/>
                  <a:gd name="T107" fmla="*/ 320 h 841"/>
                  <a:gd name="T108" fmla="*/ 624 w 857"/>
                  <a:gd name="T109" fmla="*/ 336 h 841"/>
                  <a:gd name="T110" fmla="*/ 576 w 857"/>
                  <a:gd name="T111" fmla="*/ 392 h 841"/>
                  <a:gd name="T112" fmla="*/ 600 w 857"/>
                  <a:gd name="T113" fmla="*/ 456 h 841"/>
                  <a:gd name="T114" fmla="*/ 0 w 857"/>
                  <a:gd name="T115" fmla="*/ 0 h 841"/>
                  <a:gd name="T116" fmla="*/ 857 w 857"/>
                  <a:gd name="T117" fmla="*/ 841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T114" t="T115" r="T116" b="T117"/>
                <a:pathLst>
                  <a:path w="857" h="841">
                    <a:moveTo>
                      <a:pt x="640" y="456"/>
                    </a:moveTo>
                    <a:lnTo>
                      <a:pt x="632" y="480"/>
                    </a:lnTo>
                    <a:lnTo>
                      <a:pt x="680" y="504"/>
                    </a:lnTo>
                    <a:lnTo>
                      <a:pt x="672" y="536"/>
                    </a:lnTo>
                    <a:lnTo>
                      <a:pt x="680" y="544"/>
                    </a:lnTo>
                    <a:lnTo>
                      <a:pt x="672" y="568"/>
                    </a:lnTo>
                    <a:lnTo>
                      <a:pt x="680" y="592"/>
                    </a:lnTo>
                    <a:lnTo>
                      <a:pt x="736" y="624"/>
                    </a:lnTo>
                    <a:lnTo>
                      <a:pt x="744" y="624"/>
                    </a:lnTo>
                    <a:lnTo>
                      <a:pt x="744" y="600"/>
                    </a:lnTo>
                    <a:lnTo>
                      <a:pt x="760" y="584"/>
                    </a:lnTo>
                    <a:lnTo>
                      <a:pt x="752" y="552"/>
                    </a:lnTo>
                    <a:lnTo>
                      <a:pt x="736" y="544"/>
                    </a:lnTo>
                    <a:lnTo>
                      <a:pt x="736" y="520"/>
                    </a:lnTo>
                    <a:lnTo>
                      <a:pt x="752" y="520"/>
                    </a:lnTo>
                    <a:lnTo>
                      <a:pt x="752" y="488"/>
                    </a:lnTo>
                    <a:lnTo>
                      <a:pt x="784" y="496"/>
                    </a:lnTo>
                    <a:lnTo>
                      <a:pt x="800" y="512"/>
                    </a:lnTo>
                    <a:lnTo>
                      <a:pt x="840" y="536"/>
                    </a:lnTo>
                    <a:lnTo>
                      <a:pt x="856" y="552"/>
                    </a:lnTo>
                    <a:lnTo>
                      <a:pt x="848" y="632"/>
                    </a:lnTo>
                    <a:lnTo>
                      <a:pt x="800" y="632"/>
                    </a:lnTo>
                    <a:lnTo>
                      <a:pt x="800" y="664"/>
                    </a:lnTo>
                    <a:lnTo>
                      <a:pt x="776" y="664"/>
                    </a:lnTo>
                    <a:lnTo>
                      <a:pt x="776" y="648"/>
                    </a:lnTo>
                    <a:lnTo>
                      <a:pt x="736" y="648"/>
                    </a:lnTo>
                    <a:lnTo>
                      <a:pt x="736" y="760"/>
                    </a:lnTo>
                    <a:lnTo>
                      <a:pt x="704" y="752"/>
                    </a:lnTo>
                    <a:lnTo>
                      <a:pt x="688" y="768"/>
                    </a:lnTo>
                    <a:lnTo>
                      <a:pt x="696" y="776"/>
                    </a:lnTo>
                    <a:lnTo>
                      <a:pt x="704" y="800"/>
                    </a:lnTo>
                    <a:lnTo>
                      <a:pt x="688" y="808"/>
                    </a:lnTo>
                    <a:lnTo>
                      <a:pt x="664" y="840"/>
                    </a:lnTo>
                    <a:lnTo>
                      <a:pt x="632" y="840"/>
                    </a:lnTo>
                    <a:lnTo>
                      <a:pt x="608" y="816"/>
                    </a:lnTo>
                    <a:lnTo>
                      <a:pt x="592" y="760"/>
                    </a:lnTo>
                    <a:lnTo>
                      <a:pt x="592" y="752"/>
                    </a:lnTo>
                    <a:lnTo>
                      <a:pt x="576" y="752"/>
                    </a:lnTo>
                    <a:lnTo>
                      <a:pt x="544" y="736"/>
                    </a:lnTo>
                    <a:lnTo>
                      <a:pt x="528" y="696"/>
                    </a:lnTo>
                    <a:lnTo>
                      <a:pt x="512" y="704"/>
                    </a:lnTo>
                    <a:lnTo>
                      <a:pt x="496" y="712"/>
                    </a:lnTo>
                    <a:lnTo>
                      <a:pt x="488" y="712"/>
                    </a:lnTo>
                    <a:lnTo>
                      <a:pt x="488" y="728"/>
                    </a:lnTo>
                    <a:lnTo>
                      <a:pt x="496" y="752"/>
                    </a:lnTo>
                    <a:lnTo>
                      <a:pt x="480" y="776"/>
                    </a:lnTo>
                    <a:lnTo>
                      <a:pt x="448" y="768"/>
                    </a:lnTo>
                    <a:lnTo>
                      <a:pt x="464" y="744"/>
                    </a:lnTo>
                    <a:lnTo>
                      <a:pt x="448" y="736"/>
                    </a:lnTo>
                    <a:lnTo>
                      <a:pt x="416" y="728"/>
                    </a:lnTo>
                    <a:lnTo>
                      <a:pt x="400" y="704"/>
                    </a:lnTo>
                    <a:lnTo>
                      <a:pt x="408" y="688"/>
                    </a:lnTo>
                    <a:lnTo>
                      <a:pt x="424" y="688"/>
                    </a:lnTo>
                    <a:lnTo>
                      <a:pt x="456" y="696"/>
                    </a:lnTo>
                    <a:lnTo>
                      <a:pt x="480" y="680"/>
                    </a:lnTo>
                    <a:lnTo>
                      <a:pt x="488" y="672"/>
                    </a:lnTo>
                    <a:lnTo>
                      <a:pt x="464" y="664"/>
                    </a:lnTo>
                    <a:lnTo>
                      <a:pt x="464" y="640"/>
                    </a:lnTo>
                    <a:lnTo>
                      <a:pt x="496" y="632"/>
                    </a:lnTo>
                    <a:lnTo>
                      <a:pt x="504" y="600"/>
                    </a:lnTo>
                    <a:lnTo>
                      <a:pt x="528" y="600"/>
                    </a:lnTo>
                    <a:lnTo>
                      <a:pt x="536" y="568"/>
                    </a:lnTo>
                    <a:lnTo>
                      <a:pt x="520" y="480"/>
                    </a:lnTo>
                    <a:lnTo>
                      <a:pt x="480" y="408"/>
                    </a:lnTo>
                    <a:lnTo>
                      <a:pt x="480" y="432"/>
                    </a:lnTo>
                    <a:lnTo>
                      <a:pt x="408" y="360"/>
                    </a:lnTo>
                    <a:lnTo>
                      <a:pt x="392" y="368"/>
                    </a:lnTo>
                    <a:lnTo>
                      <a:pt x="344" y="336"/>
                    </a:lnTo>
                    <a:lnTo>
                      <a:pt x="336" y="304"/>
                    </a:lnTo>
                    <a:lnTo>
                      <a:pt x="280" y="312"/>
                    </a:lnTo>
                    <a:lnTo>
                      <a:pt x="224" y="288"/>
                    </a:lnTo>
                    <a:lnTo>
                      <a:pt x="208" y="336"/>
                    </a:lnTo>
                    <a:lnTo>
                      <a:pt x="136" y="280"/>
                    </a:lnTo>
                    <a:lnTo>
                      <a:pt x="48" y="240"/>
                    </a:lnTo>
                    <a:lnTo>
                      <a:pt x="0" y="248"/>
                    </a:lnTo>
                    <a:lnTo>
                      <a:pt x="8" y="160"/>
                    </a:lnTo>
                    <a:lnTo>
                      <a:pt x="24" y="144"/>
                    </a:lnTo>
                    <a:lnTo>
                      <a:pt x="48" y="152"/>
                    </a:lnTo>
                    <a:lnTo>
                      <a:pt x="72" y="112"/>
                    </a:lnTo>
                    <a:lnTo>
                      <a:pt x="112" y="96"/>
                    </a:lnTo>
                    <a:lnTo>
                      <a:pt x="136" y="80"/>
                    </a:lnTo>
                    <a:lnTo>
                      <a:pt x="136" y="64"/>
                    </a:lnTo>
                    <a:lnTo>
                      <a:pt x="200" y="64"/>
                    </a:lnTo>
                    <a:lnTo>
                      <a:pt x="216" y="32"/>
                    </a:lnTo>
                    <a:lnTo>
                      <a:pt x="216" y="8"/>
                    </a:lnTo>
                    <a:lnTo>
                      <a:pt x="232" y="0"/>
                    </a:lnTo>
                    <a:lnTo>
                      <a:pt x="272" y="8"/>
                    </a:lnTo>
                    <a:lnTo>
                      <a:pt x="288" y="72"/>
                    </a:lnTo>
                    <a:lnTo>
                      <a:pt x="288" y="104"/>
                    </a:lnTo>
                    <a:lnTo>
                      <a:pt x="296" y="128"/>
                    </a:lnTo>
                    <a:lnTo>
                      <a:pt x="312" y="152"/>
                    </a:lnTo>
                    <a:lnTo>
                      <a:pt x="312" y="176"/>
                    </a:lnTo>
                    <a:lnTo>
                      <a:pt x="320" y="192"/>
                    </a:lnTo>
                    <a:lnTo>
                      <a:pt x="336" y="192"/>
                    </a:lnTo>
                    <a:lnTo>
                      <a:pt x="336" y="168"/>
                    </a:lnTo>
                    <a:lnTo>
                      <a:pt x="408" y="176"/>
                    </a:lnTo>
                    <a:lnTo>
                      <a:pt x="408" y="200"/>
                    </a:lnTo>
                    <a:lnTo>
                      <a:pt x="408" y="216"/>
                    </a:lnTo>
                    <a:lnTo>
                      <a:pt x="384" y="240"/>
                    </a:lnTo>
                    <a:lnTo>
                      <a:pt x="384" y="256"/>
                    </a:lnTo>
                    <a:lnTo>
                      <a:pt x="432" y="304"/>
                    </a:lnTo>
                    <a:lnTo>
                      <a:pt x="432" y="328"/>
                    </a:lnTo>
                    <a:lnTo>
                      <a:pt x="488" y="352"/>
                    </a:lnTo>
                    <a:lnTo>
                      <a:pt x="496" y="344"/>
                    </a:lnTo>
                    <a:lnTo>
                      <a:pt x="488" y="312"/>
                    </a:lnTo>
                    <a:lnTo>
                      <a:pt x="528" y="320"/>
                    </a:lnTo>
                    <a:lnTo>
                      <a:pt x="536" y="320"/>
                    </a:lnTo>
                    <a:lnTo>
                      <a:pt x="584" y="320"/>
                    </a:lnTo>
                    <a:lnTo>
                      <a:pt x="608" y="312"/>
                    </a:lnTo>
                    <a:lnTo>
                      <a:pt x="624" y="336"/>
                    </a:lnTo>
                    <a:lnTo>
                      <a:pt x="584" y="368"/>
                    </a:lnTo>
                    <a:lnTo>
                      <a:pt x="576" y="392"/>
                    </a:lnTo>
                    <a:lnTo>
                      <a:pt x="568" y="416"/>
                    </a:lnTo>
                    <a:lnTo>
                      <a:pt x="600" y="456"/>
                    </a:lnTo>
                    <a:lnTo>
                      <a:pt x="640" y="456"/>
                    </a:lnTo>
                  </a:path>
                </a:pathLst>
              </a:cu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72" name="Freeform 35"/>
              <p:cNvSpPr/>
              <p:nvPr/>
            </p:nvSpPr>
            <p:spPr bwMode="auto">
              <a:xfrm>
                <a:off x="2528121" y="1891573"/>
                <a:ext cx="2126600" cy="1706229"/>
              </a:xfrm>
              <a:custGeom>
                <a:avLst/>
                <a:gdLst>
                  <a:gd name="T0" fmla="*/ 16 w 1425"/>
                  <a:gd name="T1" fmla="*/ 896 h 1241"/>
                  <a:gd name="T2" fmla="*/ 64 w 1425"/>
                  <a:gd name="T3" fmla="*/ 968 h 1241"/>
                  <a:gd name="T4" fmla="*/ 136 w 1425"/>
                  <a:gd name="T5" fmla="*/ 976 h 1241"/>
                  <a:gd name="T6" fmla="*/ 112 w 1425"/>
                  <a:gd name="T7" fmla="*/ 1032 h 1241"/>
                  <a:gd name="T8" fmla="*/ 216 w 1425"/>
                  <a:gd name="T9" fmla="*/ 1128 h 1241"/>
                  <a:gd name="T10" fmla="*/ 256 w 1425"/>
                  <a:gd name="T11" fmla="*/ 1096 h 1241"/>
                  <a:gd name="T12" fmla="*/ 352 w 1425"/>
                  <a:gd name="T13" fmla="*/ 1104 h 1241"/>
                  <a:gd name="T14" fmla="*/ 328 w 1425"/>
                  <a:gd name="T15" fmla="*/ 1240 h 1241"/>
                  <a:gd name="T16" fmla="*/ 424 w 1425"/>
                  <a:gd name="T17" fmla="*/ 1200 h 1241"/>
                  <a:gd name="T18" fmla="*/ 496 w 1425"/>
                  <a:gd name="T19" fmla="*/ 1112 h 1241"/>
                  <a:gd name="T20" fmla="*/ 560 w 1425"/>
                  <a:gd name="T21" fmla="*/ 1224 h 1241"/>
                  <a:gd name="T22" fmla="*/ 600 w 1425"/>
                  <a:gd name="T23" fmla="*/ 1200 h 1241"/>
                  <a:gd name="T24" fmla="*/ 664 w 1425"/>
                  <a:gd name="T25" fmla="*/ 1112 h 1241"/>
                  <a:gd name="T26" fmla="*/ 704 w 1425"/>
                  <a:gd name="T27" fmla="*/ 1096 h 1241"/>
                  <a:gd name="T28" fmla="*/ 736 w 1425"/>
                  <a:gd name="T29" fmla="*/ 1096 h 1241"/>
                  <a:gd name="T30" fmla="*/ 800 w 1425"/>
                  <a:gd name="T31" fmla="*/ 1024 h 1241"/>
                  <a:gd name="T32" fmla="*/ 864 w 1425"/>
                  <a:gd name="T33" fmla="*/ 1008 h 1241"/>
                  <a:gd name="T34" fmla="*/ 896 w 1425"/>
                  <a:gd name="T35" fmla="*/ 920 h 1241"/>
                  <a:gd name="T36" fmla="*/ 944 w 1425"/>
                  <a:gd name="T37" fmla="*/ 912 h 1241"/>
                  <a:gd name="T38" fmla="*/ 1008 w 1425"/>
                  <a:gd name="T39" fmla="*/ 872 h 1241"/>
                  <a:gd name="T40" fmla="*/ 1088 w 1425"/>
                  <a:gd name="T41" fmla="*/ 824 h 1241"/>
                  <a:gd name="T42" fmla="*/ 1128 w 1425"/>
                  <a:gd name="T43" fmla="*/ 920 h 1241"/>
                  <a:gd name="T44" fmla="*/ 1176 w 1425"/>
                  <a:gd name="T45" fmla="*/ 888 h 1241"/>
                  <a:gd name="T46" fmla="*/ 1176 w 1425"/>
                  <a:gd name="T47" fmla="*/ 840 h 1241"/>
                  <a:gd name="T48" fmla="*/ 1352 w 1425"/>
                  <a:gd name="T49" fmla="*/ 784 h 1241"/>
                  <a:gd name="T50" fmla="*/ 1376 w 1425"/>
                  <a:gd name="T51" fmla="*/ 728 h 1241"/>
                  <a:gd name="T52" fmla="*/ 1312 w 1425"/>
                  <a:gd name="T53" fmla="*/ 672 h 1241"/>
                  <a:gd name="T54" fmla="*/ 1264 w 1425"/>
                  <a:gd name="T55" fmla="*/ 560 h 1241"/>
                  <a:gd name="T56" fmla="*/ 1336 w 1425"/>
                  <a:gd name="T57" fmla="*/ 560 h 1241"/>
                  <a:gd name="T58" fmla="*/ 1352 w 1425"/>
                  <a:gd name="T59" fmla="*/ 472 h 1241"/>
                  <a:gd name="T60" fmla="*/ 1296 w 1425"/>
                  <a:gd name="T61" fmla="*/ 432 h 1241"/>
                  <a:gd name="T62" fmla="*/ 1392 w 1425"/>
                  <a:gd name="T63" fmla="*/ 296 h 1241"/>
                  <a:gd name="T64" fmla="*/ 1424 w 1425"/>
                  <a:gd name="T65" fmla="*/ 128 h 1241"/>
                  <a:gd name="T66" fmla="*/ 1344 w 1425"/>
                  <a:gd name="T67" fmla="*/ 128 h 1241"/>
                  <a:gd name="T68" fmla="*/ 1264 w 1425"/>
                  <a:gd name="T69" fmla="*/ 72 h 1241"/>
                  <a:gd name="T70" fmla="*/ 1192 w 1425"/>
                  <a:gd name="T71" fmla="*/ 64 h 1241"/>
                  <a:gd name="T72" fmla="*/ 1168 w 1425"/>
                  <a:gd name="T73" fmla="*/ 0 h 1241"/>
                  <a:gd name="T74" fmla="*/ 1160 w 1425"/>
                  <a:gd name="T75" fmla="*/ 64 h 1241"/>
                  <a:gd name="T76" fmla="*/ 1128 w 1425"/>
                  <a:gd name="T77" fmla="*/ 168 h 1241"/>
                  <a:gd name="T78" fmla="*/ 1120 w 1425"/>
                  <a:gd name="T79" fmla="*/ 240 h 1241"/>
                  <a:gd name="T80" fmla="*/ 992 w 1425"/>
                  <a:gd name="T81" fmla="*/ 280 h 1241"/>
                  <a:gd name="T82" fmla="*/ 992 w 1425"/>
                  <a:gd name="T83" fmla="*/ 432 h 1241"/>
                  <a:gd name="T84" fmla="*/ 1056 w 1425"/>
                  <a:gd name="T85" fmla="*/ 416 h 1241"/>
                  <a:gd name="T86" fmla="*/ 1136 w 1425"/>
                  <a:gd name="T87" fmla="*/ 448 h 1241"/>
                  <a:gd name="T88" fmla="*/ 1136 w 1425"/>
                  <a:gd name="T89" fmla="*/ 504 h 1241"/>
                  <a:gd name="T90" fmla="*/ 1040 w 1425"/>
                  <a:gd name="T91" fmla="*/ 536 h 1241"/>
                  <a:gd name="T92" fmla="*/ 992 w 1425"/>
                  <a:gd name="T93" fmla="*/ 592 h 1241"/>
                  <a:gd name="T94" fmla="*/ 864 w 1425"/>
                  <a:gd name="T95" fmla="*/ 664 h 1241"/>
                  <a:gd name="T96" fmla="*/ 760 w 1425"/>
                  <a:gd name="T97" fmla="*/ 648 h 1241"/>
                  <a:gd name="T98" fmla="*/ 768 w 1425"/>
                  <a:gd name="T99" fmla="*/ 752 h 1241"/>
                  <a:gd name="T100" fmla="*/ 640 w 1425"/>
                  <a:gd name="T101" fmla="*/ 848 h 1241"/>
                  <a:gd name="T102" fmla="*/ 456 w 1425"/>
                  <a:gd name="T103" fmla="*/ 880 h 1241"/>
                  <a:gd name="T104" fmla="*/ 352 w 1425"/>
                  <a:gd name="T105" fmla="*/ 888 h 1241"/>
                  <a:gd name="T106" fmla="*/ 248 w 1425"/>
                  <a:gd name="T107" fmla="*/ 864 h 1241"/>
                  <a:gd name="T108" fmla="*/ 96 w 1425"/>
                  <a:gd name="T109" fmla="*/ 816 h 1241"/>
                  <a:gd name="T110" fmla="*/ 0 w 1425"/>
                  <a:gd name="T111" fmla="*/ 0 h 1241"/>
                  <a:gd name="T112" fmla="*/ 1425 w 1425"/>
                  <a:gd name="T113" fmla="*/ 1241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T110" t="T111" r="T112" b="T113"/>
                <a:pathLst>
                  <a:path w="1425" h="1241">
                    <a:moveTo>
                      <a:pt x="0" y="784"/>
                    </a:moveTo>
                    <a:lnTo>
                      <a:pt x="16" y="848"/>
                    </a:lnTo>
                    <a:lnTo>
                      <a:pt x="16" y="896"/>
                    </a:lnTo>
                    <a:lnTo>
                      <a:pt x="40" y="928"/>
                    </a:lnTo>
                    <a:lnTo>
                      <a:pt x="48" y="968"/>
                    </a:lnTo>
                    <a:lnTo>
                      <a:pt x="64" y="968"/>
                    </a:lnTo>
                    <a:lnTo>
                      <a:pt x="64" y="944"/>
                    </a:lnTo>
                    <a:lnTo>
                      <a:pt x="136" y="952"/>
                    </a:lnTo>
                    <a:lnTo>
                      <a:pt x="136" y="976"/>
                    </a:lnTo>
                    <a:lnTo>
                      <a:pt x="136" y="992"/>
                    </a:lnTo>
                    <a:lnTo>
                      <a:pt x="112" y="1016"/>
                    </a:lnTo>
                    <a:lnTo>
                      <a:pt x="112" y="1032"/>
                    </a:lnTo>
                    <a:lnTo>
                      <a:pt x="160" y="1080"/>
                    </a:lnTo>
                    <a:lnTo>
                      <a:pt x="160" y="1104"/>
                    </a:lnTo>
                    <a:lnTo>
                      <a:pt x="216" y="1128"/>
                    </a:lnTo>
                    <a:lnTo>
                      <a:pt x="224" y="1120"/>
                    </a:lnTo>
                    <a:lnTo>
                      <a:pt x="216" y="1088"/>
                    </a:lnTo>
                    <a:lnTo>
                      <a:pt x="256" y="1096"/>
                    </a:lnTo>
                    <a:lnTo>
                      <a:pt x="264" y="1096"/>
                    </a:lnTo>
                    <a:lnTo>
                      <a:pt x="336" y="1088"/>
                    </a:lnTo>
                    <a:lnTo>
                      <a:pt x="352" y="1104"/>
                    </a:lnTo>
                    <a:lnTo>
                      <a:pt x="312" y="1144"/>
                    </a:lnTo>
                    <a:lnTo>
                      <a:pt x="296" y="1192"/>
                    </a:lnTo>
                    <a:lnTo>
                      <a:pt x="328" y="1240"/>
                    </a:lnTo>
                    <a:lnTo>
                      <a:pt x="376" y="1232"/>
                    </a:lnTo>
                    <a:lnTo>
                      <a:pt x="400" y="1208"/>
                    </a:lnTo>
                    <a:lnTo>
                      <a:pt x="424" y="1200"/>
                    </a:lnTo>
                    <a:lnTo>
                      <a:pt x="432" y="1136"/>
                    </a:lnTo>
                    <a:lnTo>
                      <a:pt x="488" y="1088"/>
                    </a:lnTo>
                    <a:lnTo>
                      <a:pt x="496" y="1112"/>
                    </a:lnTo>
                    <a:lnTo>
                      <a:pt x="480" y="1176"/>
                    </a:lnTo>
                    <a:lnTo>
                      <a:pt x="520" y="1192"/>
                    </a:lnTo>
                    <a:lnTo>
                      <a:pt x="560" y="1224"/>
                    </a:lnTo>
                    <a:lnTo>
                      <a:pt x="576" y="1224"/>
                    </a:lnTo>
                    <a:lnTo>
                      <a:pt x="592" y="1224"/>
                    </a:lnTo>
                    <a:lnTo>
                      <a:pt x="600" y="1200"/>
                    </a:lnTo>
                    <a:lnTo>
                      <a:pt x="616" y="1200"/>
                    </a:lnTo>
                    <a:lnTo>
                      <a:pt x="608" y="1168"/>
                    </a:lnTo>
                    <a:lnTo>
                      <a:pt x="664" y="1112"/>
                    </a:lnTo>
                    <a:lnTo>
                      <a:pt x="664" y="1096"/>
                    </a:lnTo>
                    <a:lnTo>
                      <a:pt x="696" y="1096"/>
                    </a:lnTo>
                    <a:lnTo>
                      <a:pt x="704" y="1096"/>
                    </a:lnTo>
                    <a:lnTo>
                      <a:pt x="712" y="1080"/>
                    </a:lnTo>
                    <a:lnTo>
                      <a:pt x="720" y="1080"/>
                    </a:lnTo>
                    <a:lnTo>
                      <a:pt x="736" y="1096"/>
                    </a:lnTo>
                    <a:lnTo>
                      <a:pt x="736" y="1072"/>
                    </a:lnTo>
                    <a:lnTo>
                      <a:pt x="760" y="1080"/>
                    </a:lnTo>
                    <a:lnTo>
                      <a:pt x="800" y="1024"/>
                    </a:lnTo>
                    <a:lnTo>
                      <a:pt x="832" y="1016"/>
                    </a:lnTo>
                    <a:lnTo>
                      <a:pt x="848" y="1000"/>
                    </a:lnTo>
                    <a:lnTo>
                      <a:pt x="864" y="1008"/>
                    </a:lnTo>
                    <a:lnTo>
                      <a:pt x="896" y="1000"/>
                    </a:lnTo>
                    <a:lnTo>
                      <a:pt x="872" y="928"/>
                    </a:lnTo>
                    <a:lnTo>
                      <a:pt x="896" y="920"/>
                    </a:lnTo>
                    <a:lnTo>
                      <a:pt x="896" y="888"/>
                    </a:lnTo>
                    <a:lnTo>
                      <a:pt x="928" y="872"/>
                    </a:lnTo>
                    <a:lnTo>
                      <a:pt x="944" y="912"/>
                    </a:lnTo>
                    <a:lnTo>
                      <a:pt x="984" y="888"/>
                    </a:lnTo>
                    <a:lnTo>
                      <a:pt x="1000" y="896"/>
                    </a:lnTo>
                    <a:lnTo>
                      <a:pt x="1008" y="872"/>
                    </a:lnTo>
                    <a:lnTo>
                      <a:pt x="1040" y="880"/>
                    </a:lnTo>
                    <a:lnTo>
                      <a:pt x="1040" y="840"/>
                    </a:lnTo>
                    <a:lnTo>
                      <a:pt x="1088" y="824"/>
                    </a:lnTo>
                    <a:lnTo>
                      <a:pt x="1112" y="864"/>
                    </a:lnTo>
                    <a:lnTo>
                      <a:pt x="1112" y="904"/>
                    </a:lnTo>
                    <a:lnTo>
                      <a:pt x="1128" y="920"/>
                    </a:lnTo>
                    <a:lnTo>
                      <a:pt x="1160" y="912"/>
                    </a:lnTo>
                    <a:lnTo>
                      <a:pt x="1176" y="912"/>
                    </a:lnTo>
                    <a:lnTo>
                      <a:pt x="1176" y="888"/>
                    </a:lnTo>
                    <a:lnTo>
                      <a:pt x="1176" y="864"/>
                    </a:lnTo>
                    <a:lnTo>
                      <a:pt x="1160" y="832"/>
                    </a:lnTo>
                    <a:lnTo>
                      <a:pt x="1176" y="840"/>
                    </a:lnTo>
                    <a:lnTo>
                      <a:pt x="1200" y="872"/>
                    </a:lnTo>
                    <a:lnTo>
                      <a:pt x="1328" y="776"/>
                    </a:lnTo>
                    <a:lnTo>
                      <a:pt x="1352" y="784"/>
                    </a:lnTo>
                    <a:lnTo>
                      <a:pt x="1392" y="752"/>
                    </a:lnTo>
                    <a:lnTo>
                      <a:pt x="1392" y="728"/>
                    </a:lnTo>
                    <a:lnTo>
                      <a:pt x="1376" y="728"/>
                    </a:lnTo>
                    <a:lnTo>
                      <a:pt x="1376" y="688"/>
                    </a:lnTo>
                    <a:lnTo>
                      <a:pt x="1352" y="640"/>
                    </a:lnTo>
                    <a:lnTo>
                      <a:pt x="1312" y="672"/>
                    </a:lnTo>
                    <a:lnTo>
                      <a:pt x="1288" y="616"/>
                    </a:lnTo>
                    <a:lnTo>
                      <a:pt x="1296" y="592"/>
                    </a:lnTo>
                    <a:lnTo>
                      <a:pt x="1264" y="560"/>
                    </a:lnTo>
                    <a:lnTo>
                      <a:pt x="1272" y="536"/>
                    </a:lnTo>
                    <a:lnTo>
                      <a:pt x="1312" y="560"/>
                    </a:lnTo>
                    <a:lnTo>
                      <a:pt x="1336" y="560"/>
                    </a:lnTo>
                    <a:lnTo>
                      <a:pt x="1328" y="512"/>
                    </a:lnTo>
                    <a:lnTo>
                      <a:pt x="1328" y="488"/>
                    </a:lnTo>
                    <a:lnTo>
                      <a:pt x="1352" y="472"/>
                    </a:lnTo>
                    <a:lnTo>
                      <a:pt x="1352" y="456"/>
                    </a:lnTo>
                    <a:lnTo>
                      <a:pt x="1320" y="472"/>
                    </a:lnTo>
                    <a:lnTo>
                      <a:pt x="1296" y="432"/>
                    </a:lnTo>
                    <a:lnTo>
                      <a:pt x="1368" y="336"/>
                    </a:lnTo>
                    <a:lnTo>
                      <a:pt x="1384" y="360"/>
                    </a:lnTo>
                    <a:lnTo>
                      <a:pt x="1392" y="296"/>
                    </a:lnTo>
                    <a:lnTo>
                      <a:pt x="1408" y="272"/>
                    </a:lnTo>
                    <a:lnTo>
                      <a:pt x="1400" y="216"/>
                    </a:lnTo>
                    <a:lnTo>
                      <a:pt x="1424" y="128"/>
                    </a:lnTo>
                    <a:lnTo>
                      <a:pt x="1384" y="88"/>
                    </a:lnTo>
                    <a:lnTo>
                      <a:pt x="1360" y="120"/>
                    </a:lnTo>
                    <a:lnTo>
                      <a:pt x="1344" y="128"/>
                    </a:lnTo>
                    <a:lnTo>
                      <a:pt x="1296" y="144"/>
                    </a:lnTo>
                    <a:lnTo>
                      <a:pt x="1280" y="120"/>
                    </a:lnTo>
                    <a:lnTo>
                      <a:pt x="1264" y="72"/>
                    </a:lnTo>
                    <a:lnTo>
                      <a:pt x="1240" y="56"/>
                    </a:lnTo>
                    <a:lnTo>
                      <a:pt x="1224" y="72"/>
                    </a:lnTo>
                    <a:lnTo>
                      <a:pt x="1192" y="64"/>
                    </a:lnTo>
                    <a:lnTo>
                      <a:pt x="1208" y="32"/>
                    </a:lnTo>
                    <a:lnTo>
                      <a:pt x="1200" y="0"/>
                    </a:lnTo>
                    <a:lnTo>
                      <a:pt x="1168" y="0"/>
                    </a:lnTo>
                    <a:lnTo>
                      <a:pt x="1128" y="40"/>
                    </a:lnTo>
                    <a:lnTo>
                      <a:pt x="1128" y="56"/>
                    </a:lnTo>
                    <a:lnTo>
                      <a:pt x="1160" y="64"/>
                    </a:lnTo>
                    <a:lnTo>
                      <a:pt x="1168" y="88"/>
                    </a:lnTo>
                    <a:lnTo>
                      <a:pt x="1136" y="136"/>
                    </a:lnTo>
                    <a:lnTo>
                      <a:pt x="1128" y="168"/>
                    </a:lnTo>
                    <a:lnTo>
                      <a:pt x="1112" y="200"/>
                    </a:lnTo>
                    <a:lnTo>
                      <a:pt x="1112" y="232"/>
                    </a:lnTo>
                    <a:lnTo>
                      <a:pt x="1120" y="240"/>
                    </a:lnTo>
                    <a:lnTo>
                      <a:pt x="1056" y="288"/>
                    </a:lnTo>
                    <a:lnTo>
                      <a:pt x="1016" y="280"/>
                    </a:lnTo>
                    <a:lnTo>
                      <a:pt x="992" y="280"/>
                    </a:lnTo>
                    <a:lnTo>
                      <a:pt x="944" y="416"/>
                    </a:lnTo>
                    <a:lnTo>
                      <a:pt x="960" y="432"/>
                    </a:lnTo>
                    <a:lnTo>
                      <a:pt x="992" y="432"/>
                    </a:lnTo>
                    <a:lnTo>
                      <a:pt x="1032" y="432"/>
                    </a:lnTo>
                    <a:lnTo>
                      <a:pt x="1040" y="440"/>
                    </a:lnTo>
                    <a:lnTo>
                      <a:pt x="1056" y="416"/>
                    </a:lnTo>
                    <a:lnTo>
                      <a:pt x="1080" y="408"/>
                    </a:lnTo>
                    <a:lnTo>
                      <a:pt x="1104" y="416"/>
                    </a:lnTo>
                    <a:lnTo>
                      <a:pt x="1136" y="448"/>
                    </a:lnTo>
                    <a:lnTo>
                      <a:pt x="1160" y="480"/>
                    </a:lnTo>
                    <a:lnTo>
                      <a:pt x="1160" y="512"/>
                    </a:lnTo>
                    <a:lnTo>
                      <a:pt x="1136" y="504"/>
                    </a:lnTo>
                    <a:lnTo>
                      <a:pt x="1088" y="520"/>
                    </a:lnTo>
                    <a:lnTo>
                      <a:pt x="1048" y="520"/>
                    </a:lnTo>
                    <a:lnTo>
                      <a:pt x="1040" y="536"/>
                    </a:lnTo>
                    <a:lnTo>
                      <a:pt x="1016" y="536"/>
                    </a:lnTo>
                    <a:lnTo>
                      <a:pt x="992" y="560"/>
                    </a:lnTo>
                    <a:lnTo>
                      <a:pt x="992" y="592"/>
                    </a:lnTo>
                    <a:lnTo>
                      <a:pt x="968" y="608"/>
                    </a:lnTo>
                    <a:lnTo>
                      <a:pt x="912" y="616"/>
                    </a:lnTo>
                    <a:lnTo>
                      <a:pt x="864" y="664"/>
                    </a:lnTo>
                    <a:lnTo>
                      <a:pt x="800" y="664"/>
                    </a:lnTo>
                    <a:lnTo>
                      <a:pt x="784" y="648"/>
                    </a:lnTo>
                    <a:lnTo>
                      <a:pt x="760" y="648"/>
                    </a:lnTo>
                    <a:lnTo>
                      <a:pt x="752" y="680"/>
                    </a:lnTo>
                    <a:lnTo>
                      <a:pt x="728" y="704"/>
                    </a:lnTo>
                    <a:lnTo>
                      <a:pt x="768" y="752"/>
                    </a:lnTo>
                    <a:lnTo>
                      <a:pt x="720" y="784"/>
                    </a:lnTo>
                    <a:lnTo>
                      <a:pt x="696" y="824"/>
                    </a:lnTo>
                    <a:lnTo>
                      <a:pt x="640" y="848"/>
                    </a:lnTo>
                    <a:lnTo>
                      <a:pt x="560" y="856"/>
                    </a:lnTo>
                    <a:lnTo>
                      <a:pt x="496" y="864"/>
                    </a:lnTo>
                    <a:lnTo>
                      <a:pt x="456" y="880"/>
                    </a:lnTo>
                    <a:lnTo>
                      <a:pt x="408" y="912"/>
                    </a:lnTo>
                    <a:lnTo>
                      <a:pt x="384" y="912"/>
                    </a:lnTo>
                    <a:lnTo>
                      <a:pt x="352" y="888"/>
                    </a:lnTo>
                    <a:lnTo>
                      <a:pt x="312" y="888"/>
                    </a:lnTo>
                    <a:lnTo>
                      <a:pt x="280" y="864"/>
                    </a:lnTo>
                    <a:lnTo>
                      <a:pt x="248" y="864"/>
                    </a:lnTo>
                    <a:lnTo>
                      <a:pt x="224" y="824"/>
                    </a:lnTo>
                    <a:lnTo>
                      <a:pt x="160" y="816"/>
                    </a:lnTo>
                    <a:lnTo>
                      <a:pt x="96" y="816"/>
                    </a:lnTo>
                    <a:lnTo>
                      <a:pt x="64" y="792"/>
                    </a:lnTo>
                    <a:lnTo>
                      <a:pt x="0" y="784"/>
                    </a:lnTo>
                  </a:path>
                </a:pathLst>
              </a:cu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73" name="Freeform 36"/>
              <p:cNvSpPr/>
              <p:nvPr/>
            </p:nvSpPr>
            <p:spPr bwMode="auto">
              <a:xfrm>
                <a:off x="576264" y="2178591"/>
                <a:ext cx="1898179" cy="1419211"/>
              </a:xfrm>
              <a:custGeom>
                <a:avLst/>
                <a:gdLst>
                  <a:gd name="T0" fmla="*/ 1256 w 1273"/>
                  <a:gd name="T1" fmla="*/ 576 h 1033"/>
                  <a:gd name="T2" fmla="*/ 1240 w 1273"/>
                  <a:gd name="T3" fmla="*/ 632 h 1033"/>
                  <a:gd name="T4" fmla="*/ 1176 w 1273"/>
                  <a:gd name="T5" fmla="*/ 632 h 1033"/>
                  <a:gd name="T6" fmla="*/ 1152 w 1273"/>
                  <a:gd name="T7" fmla="*/ 664 h 1033"/>
                  <a:gd name="T8" fmla="*/ 1080 w 1273"/>
                  <a:gd name="T9" fmla="*/ 720 h 1033"/>
                  <a:gd name="T10" fmla="*/ 1048 w 1273"/>
                  <a:gd name="T11" fmla="*/ 728 h 1033"/>
                  <a:gd name="T12" fmla="*/ 936 w 1273"/>
                  <a:gd name="T13" fmla="*/ 824 h 1033"/>
                  <a:gd name="T14" fmla="*/ 880 w 1273"/>
                  <a:gd name="T15" fmla="*/ 880 h 1033"/>
                  <a:gd name="T16" fmla="*/ 920 w 1273"/>
                  <a:gd name="T17" fmla="*/ 944 h 1033"/>
                  <a:gd name="T18" fmla="*/ 888 w 1273"/>
                  <a:gd name="T19" fmla="*/ 992 h 1033"/>
                  <a:gd name="T20" fmla="*/ 896 w 1273"/>
                  <a:gd name="T21" fmla="*/ 1032 h 1033"/>
                  <a:gd name="T22" fmla="*/ 840 w 1273"/>
                  <a:gd name="T23" fmla="*/ 1016 h 1033"/>
                  <a:gd name="T24" fmla="*/ 808 w 1273"/>
                  <a:gd name="T25" fmla="*/ 1000 h 1033"/>
                  <a:gd name="T26" fmla="*/ 736 w 1273"/>
                  <a:gd name="T27" fmla="*/ 960 h 1033"/>
                  <a:gd name="T28" fmla="*/ 600 w 1273"/>
                  <a:gd name="T29" fmla="*/ 984 h 1033"/>
                  <a:gd name="T30" fmla="*/ 512 w 1273"/>
                  <a:gd name="T31" fmla="*/ 992 h 1033"/>
                  <a:gd name="T32" fmla="*/ 432 w 1273"/>
                  <a:gd name="T33" fmla="*/ 952 h 1033"/>
                  <a:gd name="T34" fmla="*/ 368 w 1273"/>
                  <a:gd name="T35" fmla="*/ 960 h 1033"/>
                  <a:gd name="T36" fmla="*/ 272 w 1273"/>
                  <a:gd name="T37" fmla="*/ 928 h 1033"/>
                  <a:gd name="T38" fmla="*/ 216 w 1273"/>
                  <a:gd name="T39" fmla="*/ 984 h 1033"/>
                  <a:gd name="T40" fmla="*/ 152 w 1273"/>
                  <a:gd name="T41" fmla="*/ 944 h 1033"/>
                  <a:gd name="T42" fmla="*/ 104 w 1273"/>
                  <a:gd name="T43" fmla="*/ 864 h 1033"/>
                  <a:gd name="T44" fmla="*/ 56 w 1273"/>
                  <a:gd name="T45" fmla="*/ 800 h 1033"/>
                  <a:gd name="T46" fmla="*/ 64 w 1273"/>
                  <a:gd name="T47" fmla="*/ 776 h 1033"/>
                  <a:gd name="T48" fmla="*/ 40 w 1273"/>
                  <a:gd name="T49" fmla="*/ 712 h 1033"/>
                  <a:gd name="T50" fmla="*/ 0 w 1273"/>
                  <a:gd name="T51" fmla="*/ 688 h 1033"/>
                  <a:gd name="T52" fmla="*/ 32 w 1273"/>
                  <a:gd name="T53" fmla="*/ 688 h 1033"/>
                  <a:gd name="T54" fmla="*/ 32 w 1273"/>
                  <a:gd name="T55" fmla="*/ 616 h 1033"/>
                  <a:gd name="T56" fmla="*/ 24 w 1273"/>
                  <a:gd name="T57" fmla="*/ 568 h 1033"/>
                  <a:gd name="T58" fmla="*/ 0 w 1273"/>
                  <a:gd name="T59" fmla="*/ 520 h 1033"/>
                  <a:gd name="T60" fmla="*/ 88 w 1273"/>
                  <a:gd name="T61" fmla="*/ 464 h 1033"/>
                  <a:gd name="T62" fmla="*/ 136 w 1273"/>
                  <a:gd name="T63" fmla="*/ 456 h 1033"/>
                  <a:gd name="T64" fmla="*/ 152 w 1273"/>
                  <a:gd name="T65" fmla="*/ 480 h 1033"/>
                  <a:gd name="T66" fmla="*/ 200 w 1273"/>
                  <a:gd name="T67" fmla="*/ 480 h 1033"/>
                  <a:gd name="T68" fmla="*/ 304 w 1273"/>
                  <a:gd name="T69" fmla="*/ 456 h 1033"/>
                  <a:gd name="T70" fmla="*/ 416 w 1273"/>
                  <a:gd name="T71" fmla="*/ 424 h 1033"/>
                  <a:gd name="T72" fmla="*/ 424 w 1273"/>
                  <a:gd name="T73" fmla="*/ 376 h 1033"/>
                  <a:gd name="T74" fmla="*/ 472 w 1273"/>
                  <a:gd name="T75" fmla="*/ 232 h 1033"/>
                  <a:gd name="T76" fmla="*/ 456 w 1273"/>
                  <a:gd name="T77" fmla="*/ 200 h 1033"/>
                  <a:gd name="T78" fmla="*/ 592 w 1273"/>
                  <a:gd name="T79" fmla="*/ 224 h 1033"/>
                  <a:gd name="T80" fmla="*/ 664 w 1273"/>
                  <a:gd name="T81" fmla="*/ 96 h 1033"/>
                  <a:gd name="T82" fmla="*/ 784 w 1273"/>
                  <a:gd name="T83" fmla="*/ 128 h 1033"/>
                  <a:gd name="T84" fmla="*/ 784 w 1273"/>
                  <a:gd name="T85" fmla="*/ 80 h 1033"/>
                  <a:gd name="T86" fmla="*/ 840 w 1273"/>
                  <a:gd name="T87" fmla="*/ 40 h 1033"/>
                  <a:gd name="T88" fmla="*/ 880 w 1273"/>
                  <a:gd name="T89" fmla="*/ 0 h 1033"/>
                  <a:gd name="T90" fmla="*/ 928 w 1273"/>
                  <a:gd name="T91" fmla="*/ 16 h 1033"/>
                  <a:gd name="T92" fmla="*/ 928 w 1273"/>
                  <a:gd name="T93" fmla="*/ 48 h 1033"/>
                  <a:gd name="T94" fmla="*/ 960 w 1273"/>
                  <a:gd name="T95" fmla="*/ 112 h 1033"/>
                  <a:gd name="T96" fmla="*/ 1024 w 1273"/>
                  <a:gd name="T97" fmla="*/ 144 h 1033"/>
                  <a:gd name="T98" fmla="*/ 1040 w 1273"/>
                  <a:gd name="T99" fmla="*/ 248 h 1033"/>
                  <a:gd name="T100" fmla="*/ 1016 w 1273"/>
                  <a:gd name="T101" fmla="*/ 336 h 1033"/>
                  <a:gd name="T102" fmla="*/ 1112 w 1273"/>
                  <a:gd name="T103" fmla="*/ 368 h 1033"/>
                  <a:gd name="T104" fmla="*/ 1208 w 1273"/>
                  <a:gd name="T105" fmla="*/ 440 h 1033"/>
                  <a:gd name="T106" fmla="*/ 1232 w 1273"/>
                  <a:gd name="T107" fmla="*/ 480 h 1033"/>
                  <a:gd name="T108" fmla="*/ 1272 w 1273"/>
                  <a:gd name="T109" fmla="*/ 568 h 1033"/>
                  <a:gd name="T110" fmla="*/ 0 w 1273"/>
                  <a:gd name="T111" fmla="*/ 0 h 1033"/>
                  <a:gd name="T112" fmla="*/ 1273 w 1273"/>
                  <a:gd name="T113" fmla="*/ 1033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T110" t="T111" r="T112" b="T113"/>
                <a:pathLst>
                  <a:path w="1273" h="1033">
                    <a:moveTo>
                      <a:pt x="1272" y="568"/>
                    </a:moveTo>
                    <a:lnTo>
                      <a:pt x="1256" y="576"/>
                    </a:lnTo>
                    <a:lnTo>
                      <a:pt x="1256" y="600"/>
                    </a:lnTo>
                    <a:lnTo>
                      <a:pt x="1240" y="632"/>
                    </a:lnTo>
                    <a:lnTo>
                      <a:pt x="1208" y="632"/>
                    </a:lnTo>
                    <a:lnTo>
                      <a:pt x="1176" y="632"/>
                    </a:lnTo>
                    <a:lnTo>
                      <a:pt x="1176" y="648"/>
                    </a:lnTo>
                    <a:lnTo>
                      <a:pt x="1152" y="664"/>
                    </a:lnTo>
                    <a:lnTo>
                      <a:pt x="1112" y="680"/>
                    </a:lnTo>
                    <a:lnTo>
                      <a:pt x="1080" y="720"/>
                    </a:lnTo>
                    <a:lnTo>
                      <a:pt x="1064" y="712"/>
                    </a:lnTo>
                    <a:lnTo>
                      <a:pt x="1048" y="728"/>
                    </a:lnTo>
                    <a:lnTo>
                      <a:pt x="1040" y="816"/>
                    </a:lnTo>
                    <a:lnTo>
                      <a:pt x="936" y="824"/>
                    </a:lnTo>
                    <a:lnTo>
                      <a:pt x="888" y="840"/>
                    </a:lnTo>
                    <a:lnTo>
                      <a:pt x="880" y="880"/>
                    </a:lnTo>
                    <a:lnTo>
                      <a:pt x="920" y="928"/>
                    </a:lnTo>
                    <a:lnTo>
                      <a:pt x="920" y="944"/>
                    </a:lnTo>
                    <a:lnTo>
                      <a:pt x="888" y="968"/>
                    </a:lnTo>
                    <a:lnTo>
                      <a:pt x="888" y="992"/>
                    </a:lnTo>
                    <a:lnTo>
                      <a:pt x="896" y="1000"/>
                    </a:lnTo>
                    <a:lnTo>
                      <a:pt x="896" y="1032"/>
                    </a:lnTo>
                    <a:lnTo>
                      <a:pt x="840" y="1008"/>
                    </a:lnTo>
                    <a:lnTo>
                      <a:pt x="840" y="1016"/>
                    </a:lnTo>
                    <a:lnTo>
                      <a:pt x="816" y="1016"/>
                    </a:lnTo>
                    <a:lnTo>
                      <a:pt x="808" y="1000"/>
                    </a:lnTo>
                    <a:lnTo>
                      <a:pt x="760" y="976"/>
                    </a:lnTo>
                    <a:lnTo>
                      <a:pt x="736" y="960"/>
                    </a:lnTo>
                    <a:lnTo>
                      <a:pt x="624" y="968"/>
                    </a:lnTo>
                    <a:lnTo>
                      <a:pt x="600" y="984"/>
                    </a:lnTo>
                    <a:lnTo>
                      <a:pt x="528" y="984"/>
                    </a:lnTo>
                    <a:lnTo>
                      <a:pt x="512" y="992"/>
                    </a:lnTo>
                    <a:lnTo>
                      <a:pt x="440" y="984"/>
                    </a:lnTo>
                    <a:lnTo>
                      <a:pt x="432" y="952"/>
                    </a:lnTo>
                    <a:lnTo>
                      <a:pt x="384" y="944"/>
                    </a:lnTo>
                    <a:lnTo>
                      <a:pt x="368" y="960"/>
                    </a:lnTo>
                    <a:lnTo>
                      <a:pt x="296" y="928"/>
                    </a:lnTo>
                    <a:lnTo>
                      <a:pt x="272" y="928"/>
                    </a:lnTo>
                    <a:lnTo>
                      <a:pt x="248" y="968"/>
                    </a:lnTo>
                    <a:lnTo>
                      <a:pt x="216" y="984"/>
                    </a:lnTo>
                    <a:lnTo>
                      <a:pt x="176" y="976"/>
                    </a:lnTo>
                    <a:lnTo>
                      <a:pt x="152" y="944"/>
                    </a:lnTo>
                    <a:lnTo>
                      <a:pt x="152" y="872"/>
                    </a:lnTo>
                    <a:lnTo>
                      <a:pt x="104" y="864"/>
                    </a:lnTo>
                    <a:lnTo>
                      <a:pt x="72" y="816"/>
                    </a:lnTo>
                    <a:lnTo>
                      <a:pt x="56" y="800"/>
                    </a:lnTo>
                    <a:lnTo>
                      <a:pt x="48" y="784"/>
                    </a:lnTo>
                    <a:lnTo>
                      <a:pt x="64" y="776"/>
                    </a:lnTo>
                    <a:lnTo>
                      <a:pt x="64" y="752"/>
                    </a:lnTo>
                    <a:lnTo>
                      <a:pt x="40" y="712"/>
                    </a:lnTo>
                    <a:lnTo>
                      <a:pt x="16" y="704"/>
                    </a:lnTo>
                    <a:lnTo>
                      <a:pt x="0" y="688"/>
                    </a:lnTo>
                    <a:lnTo>
                      <a:pt x="16" y="680"/>
                    </a:lnTo>
                    <a:lnTo>
                      <a:pt x="32" y="688"/>
                    </a:lnTo>
                    <a:lnTo>
                      <a:pt x="40" y="672"/>
                    </a:lnTo>
                    <a:lnTo>
                      <a:pt x="32" y="616"/>
                    </a:lnTo>
                    <a:lnTo>
                      <a:pt x="48" y="592"/>
                    </a:lnTo>
                    <a:lnTo>
                      <a:pt x="24" y="568"/>
                    </a:lnTo>
                    <a:lnTo>
                      <a:pt x="0" y="568"/>
                    </a:lnTo>
                    <a:lnTo>
                      <a:pt x="0" y="520"/>
                    </a:lnTo>
                    <a:lnTo>
                      <a:pt x="48" y="464"/>
                    </a:lnTo>
                    <a:lnTo>
                      <a:pt x="88" y="464"/>
                    </a:lnTo>
                    <a:lnTo>
                      <a:pt x="112" y="448"/>
                    </a:lnTo>
                    <a:lnTo>
                      <a:pt x="136" y="456"/>
                    </a:lnTo>
                    <a:lnTo>
                      <a:pt x="144" y="448"/>
                    </a:lnTo>
                    <a:lnTo>
                      <a:pt x="152" y="480"/>
                    </a:lnTo>
                    <a:lnTo>
                      <a:pt x="168" y="472"/>
                    </a:lnTo>
                    <a:lnTo>
                      <a:pt x="200" y="480"/>
                    </a:lnTo>
                    <a:lnTo>
                      <a:pt x="208" y="456"/>
                    </a:lnTo>
                    <a:lnTo>
                      <a:pt x="304" y="456"/>
                    </a:lnTo>
                    <a:lnTo>
                      <a:pt x="320" y="432"/>
                    </a:lnTo>
                    <a:lnTo>
                      <a:pt x="416" y="424"/>
                    </a:lnTo>
                    <a:lnTo>
                      <a:pt x="424" y="408"/>
                    </a:lnTo>
                    <a:lnTo>
                      <a:pt x="424" y="376"/>
                    </a:lnTo>
                    <a:lnTo>
                      <a:pt x="464" y="352"/>
                    </a:lnTo>
                    <a:lnTo>
                      <a:pt x="472" y="232"/>
                    </a:lnTo>
                    <a:lnTo>
                      <a:pt x="456" y="224"/>
                    </a:lnTo>
                    <a:lnTo>
                      <a:pt x="456" y="200"/>
                    </a:lnTo>
                    <a:lnTo>
                      <a:pt x="576" y="208"/>
                    </a:lnTo>
                    <a:lnTo>
                      <a:pt x="592" y="224"/>
                    </a:lnTo>
                    <a:lnTo>
                      <a:pt x="608" y="176"/>
                    </a:lnTo>
                    <a:lnTo>
                      <a:pt x="664" y="96"/>
                    </a:lnTo>
                    <a:lnTo>
                      <a:pt x="744" y="136"/>
                    </a:lnTo>
                    <a:lnTo>
                      <a:pt x="784" y="128"/>
                    </a:lnTo>
                    <a:lnTo>
                      <a:pt x="792" y="104"/>
                    </a:lnTo>
                    <a:lnTo>
                      <a:pt x="784" y="80"/>
                    </a:lnTo>
                    <a:lnTo>
                      <a:pt x="816" y="48"/>
                    </a:lnTo>
                    <a:lnTo>
                      <a:pt x="840" y="40"/>
                    </a:lnTo>
                    <a:lnTo>
                      <a:pt x="872" y="24"/>
                    </a:lnTo>
                    <a:lnTo>
                      <a:pt x="880" y="0"/>
                    </a:lnTo>
                    <a:lnTo>
                      <a:pt x="928" y="8"/>
                    </a:lnTo>
                    <a:lnTo>
                      <a:pt x="928" y="16"/>
                    </a:lnTo>
                    <a:lnTo>
                      <a:pt x="912" y="32"/>
                    </a:lnTo>
                    <a:lnTo>
                      <a:pt x="928" y="48"/>
                    </a:lnTo>
                    <a:lnTo>
                      <a:pt x="936" y="72"/>
                    </a:lnTo>
                    <a:lnTo>
                      <a:pt x="960" y="112"/>
                    </a:lnTo>
                    <a:lnTo>
                      <a:pt x="984" y="120"/>
                    </a:lnTo>
                    <a:lnTo>
                      <a:pt x="1024" y="144"/>
                    </a:lnTo>
                    <a:lnTo>
                      <a:pt x="1024" y="200"/>
                    </a:lnTo>
                    <a:lnTo>
                      <a:pt x="1040" y="248"/>
                    </a:lnTo>
                    <a:lnTo>
                      <a:pt x="1008" y="304"/>
                    </a:lnTo>
                    <a:lnTo>
                      <a:pt x="1016" y="336"/>
                    </a:lnTo>
                    <a:lnTo>
                      <a:pt x="1048" y="360"/>
                    </a:lnTo>
                    <a:lnTo>
                      <a:pt x="1112" y="368"/>
                    </a:lnTo>
                    <a:lnTo>
                      <a:pt x="1160" y="392"/>
                    </a:lnTo>
                    <a:lnTo>
                      <a:pt x="1208" y="440"/>
                    </a:lnTo>
                    <a:lnTo>
                      <a:pt x="1232" y="440"/>
                    </a:lnTo>
                    <a:lnTo>
                      <a:pt x="1232" y="480"/>
                    </a:lnTo>
                    <a:lnTo>
                      <a:pt x="1248" y="520"/>
                    </a:lnTo>
                    <a:lnTo>
                      <a:pt x="1272" y="568"/>
                    </a:lnTo>
                  </a:path>
                </a:pathLst>
              </a:cu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dirty="0"/>
              </a:p>
            </p:txBody>
          </p:sp>
          <p:sp>
            <p:nvSpPr>
              <p:cNvPr id="74" name="Freeform 37"/>
              <p:cNvSpPr/>
              <p:nvPr/>
            </p:nvSpPr>
            <p:spPr bwMode="auto">
              <a:xfrm>
                <a:off x="4525663" y="4784956"/>
                <a:ext cx="191874" cy="354192"/>
              </a:xfrm>
              <a:custGeom>
                <a:avLst/>
                <a:gdLst>
                  <a:gd name="T0" fmla="*/ 24 w 129"/>
                  <a:gd name="T1" fmla="*/ 232 h 257"/>
                  <a:gd name="T2" fmla="*/ 32 w 129"/>
                  <a:gd name="T3" fmla="*/ 248 h 257"/>
                  <a:gd name="T4" fmla="*/ 56 w 129"/>
                  <a:gd name="T5" fmla="*/ 256 h 257"/>
                  <a:gd name="T6" fmla="*/ 64 w 129"/>
                  <a:gd name="T7" fmla="*/ 224 h 257"/>
                  <a:gd name="T8" fmla="*/ 104 w 129"/>
                  <a:gd name="T9" fmla="*/ 184 h 257"/>
                  <a:gd name="T10" fmla="*/ 104 w 129"/>
                  <a:gd name="T11" fmla="*/ 128 h 257"/>
                  <a:gd name="T12" fmla="*/ 120 w 129"/>
                  <a:gd name="T13" fmla="*/ 96 h 257"/>
                  <a:gd name="T14" fmla="*/ 128 w 129"/>
                  <a:gd name="T15" fmla="*/ 72 h 257"/>
                  <a:gd name="T16" fmla="*/ 112 w 129"/>
                  <a:gd name="T17" fmla="*/ 56 h 257"/>
                  <a:gd name="T18" fmla="*/ 104 w 129"/>
                  <a:gd name="T19" fmla="*/ 0 h 257"/>
                  <a:gd name="T20" fmla="*/ 64 w 129"/>
                  <a:gd name="T21" fmla="*/ 24 h 257"/>
                  <a:gd name="T22" fmla="*/ 48 w 129"/>
                  <a:gd name="T23" fmla="*/ 24 h 257"/>
                  <a:gd name="T24" fmla="*/ 56 w 129"/>
                  <a:gd name="T25" fmla="*/ 40 h 257"/>
                  <a:gd name="T26" fmla="*/ 24 w 129"/>
                  <a:gd name="T27" fmla="*/ 72 h 257"/>
                  <a:gd name="T28" fmla="*/ 24 w 129"/>
                  <a:gd name="T29" fmla="*/ 112 h 257"/>
                  <a:gd name="T30" fmla="*/ 0 w 129"/>
                  <a:gd name="T31" fmla="*/ 136 h 257"/>
                  <a:gd name="T32" fmla="*/ 8 w 129"/>
                  <a:gd name="T33" fmla="*/ 168 h 257"/>
                  <a:gd name="T34" fmla="*/ 16 w 129"/>
                  <a:gd name="T35" fmla="*/ 224 h 257"/>
                  <a:gd name="T36" fmla="*/ 24 w 129"/>
                  <a:gd name="T37" fmla="*/ 232 h 257"/>
                  <a:gd name="T38" fmla="*/ 0 w 129"/>
                  <a:gd name="T39" fmla="*/ 0 h 257"/>
                  <a:gd name="T40" fmla="*/ 129 w 129"/>
                  <a:gd name="T41" fmla="*/ 257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T38" t="T39" r="T40" b="T41"/>
                <a:pathLst>
                  <a:path w="129" h="257">
                    <a:moveTo>
                      <a:pt x="24" y="232"/>
                    </a:moveTo>
                    <a:lnTo>
                      <a:pt x="32" y="248"/>
                    </a:lnTo>
                    <a:lnTo>
                      <a:pt x="56" y="256"/>
                    </a:lnTo>
                    <a:lnTo>
                      <a:pt x="64" y="224"/>
                    </a:lnTo>
                    <a:lnTo>
                      <a:pt x="104" y="184"/>
                    </a:lnTo>
                    <a:lnTo>
                      <a:pt x="104" y="128"/>
                    </a:lnTo>
                    <a:lnTo>
                      <a:pt x="120" y="96"/>
                    </a:lnTo>
                    <a:lnTo>
                      <a:pt x="128" y="72"/>
                    </a:lnTo>
                    <a:lnTo>
                      <a:pt x="112" y="56"/>
                    </a:lnTo>
                    <a:lnTo>
                      <a:pt x="104" y="0"/>
                    </a:lnTo>
                    <a:lnTo>
                      <a:pt x="64" y="24"/>
                    </a:lnTo>
                    <a:lnTo>
                      <a:pt x="48" y="24"/>
                    </a:lnTo>
                    <a:lnTo>
                      <a:pt x="56" y="40"/>
                    </a:lnTo>
                    <a:lnTo>
                      <a:pt x="24" y="72"/>
                    </a:lnTo>
                    <a:lnTo>
                      <a:pt x="24" y="112"/>
                    </a:lnTo>
                    <a:lnTo>
                      <a:pt x="0" y="136"/>
                    </a:lnTo>
                    <a:lnTo>
                      <a:pt x="8" y="168"/>
                    </a:lnTo>
                    <a:lnTo>
                      <a:pt x="16" y="224"/>
                    </a:lnTo>
                    <a:lnTo>
                      <a:pt x="24" y="232"/>
                    </a:lnTo>
                  </a:path>
                </a:pathLst>
              </a:cu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gr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1652" y="1293490"/>
              <a:ext cx="1239208" cy="353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2"/>
            <p:cNvSpPr txBox="1">
              <a:spLocks noChangeArrowheads="1"/>
            </p:cNvSpPr>
            <p:nvPr/>
          </p:nvSpPr>
          <p:spPr bwMode="auto">
            <a:xfrm>
              <a:off x="1009651" y="1587196"/>
              <a:ext cx="2828925" cy="276243"/>
            </a:xfrm>
            <a:prstGeom prst="rect">
              <a:avLst/>
            </a:prstGeom>
            <a:noFill/>
            <a:ln>
              <a:noFill/>
            </a:ln>
          </p:spPr>
          <p:txBody>
            <a:bodyPr>
              <a:spAutoFit/>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1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1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1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100">
                  <a:solidFill>
                    <a:schemeClr val="tx1"/>
                  </a:solidFill>
                  <a:latin typeface="Arial" panose="020B0604020202020204" pitchFamily="34" charset="0"/>
                  <a:ea typeface="宋体" panose="02010600030101010101" pitchFamily="2" charset="-122"/>
                </a:defRPr>
              </a:lvl9pPr>
            </a:lstStyle>
            <a:p>
              <a:pPr algn="ctr" eaLnBrk="1" fontAlgn="auto" hangingPunct="1">
                <a:spcBef>
                  <a:spcPts val="0"/>
                </a:spcBef>
                <a:spcAft>
                  <a:spcPts val="0"/>
                </a:spcAft>
                <a:defRPr/>
              </a:pPr>
              <a:r>
                <a:rPr lang="en-US" altLang="zh-CN" sz="1195" b="1" dirty="0"/>
                <a:t>Excitation function around 14 MeV</a:t>
              </a:r>
              <a:endParaRPr lang="zh-CN" altLang="en-US" sz="1195" b="1" dirty="0"/>
            </a:p>
          </p:txBody>
        </p:sp>
        <p:cxnSp>
          <p:nvCxnSpPr>
            <p:cNvPr id="9" name="直接箭头连接符 8"/>
            <p:cNvCxnSpPr/>
            <p:nvPr/>
          </p:nvCxnSpPr>
          <p:spPr>
            <a:xfrm>
              <a:off x="2825751" y="1863439"/>
              <a:ext cx="3071813" cy="2132151"/>
            </a:xfrm>
            <a:prstGeom prst="straightConnector1">
              <a:avLst/>
            </a:prstGeom>
            <a:ln w="34925">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pic>
          <p:nvPicPr>
            <p:cNvPr id="10" name="图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4025" y="2051346"/>
              <a:ext cx="2189163"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3"/>
            <p:cNvSpPr txBox="1">
              <a:spLocks noChangeArrowheads="1"/>
            </p:cNvSpPr>
            <p:nvPr/>
          </p:nvSpPr>
          <p:spPr bwMode="auto">
            <a:xfrm>
              <a:off x="180976" y="2301617"/>
              <a:ext cx="2811463" cy="276243"/>
            </a:xfrm>
            <a:prstGeom prst="rect">
              <a:avLst/>
            </a:prstGeom>
            <a:noFill/>
            <a:ln>
              <a:noFill/>
            </a:ln>
          </p:spPr>
          <p:txBody>
            <a:bodyPr>
              <a:spAutoFit/>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1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1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1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100">
                  <a:solidFill>
                    <a:schemeClr val="tx1"/>
                  </a:solidFill>
                  <a:latin typeface="Arial" panose="020B0604020202020204" pitchFamily="34" charset="0"/>
                  <a:ea typeface="宋体" panose="02010600030101010101" pitchFamily="2" charset="-122"/>
                </a:defRPr>
              </a:lvl9pPr>
            </a:lstStyle>
            <a:p>
              <a:pPr algn="ctr" eaLnBrk="1" fontAlgn="auto" hangingPunct="1">
                <a:spcBef>
                  <a:spcPts val="0"/>
                </a:spcBef>
                <a:spcAft>
                  <a:spcPts val="0"/>
                </a:spcAft>
                <a:defRPr/>
              </a:pPr>
              <a:r>
                <a:rPr lang="en-US" altLang="zh-CN" sz="1195" b="1" dirty="0"/>
                <a:t>ADS related data (proton induced)</a:t>
              </a:r>
              <a:endParaRPr lang="zh-CN" altLang="en-US" sz="1195" b="1" dirty="0"/>
            </a:p>
          </p:txBody>
        </p:sp>
        <p:cxnSp>
          <p:nvCxnSpPr>
            <p:cNvPr id="12" name="直接箭头连接符 11"/>
            <p:cNvCxnSpPr/>
            <p:nvPr/>
          </p:nvCxnSpPr>
          <p:spPr>
            <a:xfrm>
              <a:off x="1768476" y="2609612"/>
              <a:ext cx="4129088" cy="1376452"/>
            </a:xfrm>
            <a:prstGeom prst="straightConnector1">
              <a:avLst/>
            </a:prstGeom>
            <a:ln w="34925">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3" name="TextBox 8"/>
            <p:cNvSpPr txBox="1">
              <a:spLocks noChangeArrowheads="1"/>
            </p:cNvSpPr>
            <p:nvPr/>
          </p:nvSpPr>
          <p:spPr bwMode="auto">
            <a:xfrm>
              <a:off x="342901" y="3733635"/>
              <a:ext cx="2263775" cy="503271"/>
            </a:xfrm>
            <a:prstGeom prst="rect">
              <a:avLst/>
            </a:prstGeom>
            <a:solidFill>
              <a:schemeClr val="bg1"/>
            </a:solidFill>
            <a:ln w="9525">
              <a:noFill/>
              <a:miter lim="800000"/>
            </a:ln>
          </p:spPr>
          <p:txBody>
            <a:bodyPr lIns="89193" tIns="44596" rIns="89193" bIns="44596">
              <a:spAutoFit/>
            </a:bodyPr>
            <a:lstStyle/>
            <a:p>
              <a:pPr algn="ctr" eaLnBrk="1" fontAlgn="auto" hangingPunct="1">
                <a:lnSpc>
                  <a:spcPct val="85000"/>
                </a:lnSpc>
                <a:spcBef>
                  <a:spcPts val="0"/>
                </a:spcBef>
                <a:spcAft>
                  <a:spcPts val="0"/>
                </a:spcAft>
                <a:defRPr/>
              </a:pPr>
              <a:r>
                <a:rPr lang="zh-CN" altLang="en-US" sz="1965" dirty="0">
                  <a:solidFill>
                    <a:srgbClr val="121596"/>
                  </a:solidFill>
                  <a:latin typeface="华文行楷" panose="02010800040101010101" pitchFamily="2" charset="-122"/>
                  <a:ea typeface="华文行楷" panose="02010800040101010101" pitchFamily="2" charset="-122"/>
                </a:rPr>
                <a:t> 西北核技术研究院</a:t>
              </a:r>
              <a:endParaRPr lang="en-US" altLang="zh-CN" sz="1965" dirty="0">
                <a:solidFill>
                  <a:srgbClr val="121596"/>
                </a:solidFill>
                <a:latin typeface="华文行楷" panose="02010800040101010101" pitchFamily="2" charset="-122"/>
                <a:ea typeface="华文行楷" panose="02010800040101010101" pitchFamily="2" charset="-122"/>
              </a:endParaRPr>
            </a:p>
            <a:p>
              <a:pPr algn="ctr" eaLnBrk="1" fontAlgn="auto" hangingPunct="1">
                <a:lnSpc>
                  <a:spcPct val="85000"/>
                </a:lnSpc>
                <a:spcBef>
                  <a:spcPts val="0"/>
                </a:spcBef>
                <a:spcAft>
                  <a:spcPts val="0"/>
                </a:spcAft>
                <a:defRPr/>
              </a:pPr>
              <a:r>
                <a:rPr lang="en-US" altLang="zh-CN" sz="1195" b="1" dirty="0"/>
                <a:t>Decay data</a:t>
              </a:r>
              <a:endParaRPr lang="zh-CN" altLang="en-US" sz="1195" b="1" dirty="0"/>
            </a:p>
          </p:txBody>
        </p:sp>
        <p:cxnSp>
          <p:nvCxnSpPr>
            <p:cNvPr id="14" name="直接箭头连接符 13"/>
            <p:cNvCxnSpPr/>
            <p:nvPr/>
          </p:nvCxnSpPr>
          <p:spPr>
            <a:xfrm>
              <a:off x="2128839" y="4090846"/>
              <a:ext cx="4179887" cy="33339"/>
            </a:xfrm>
            <a:prstGeom prst="straightConnector1">
              <a:avLst/>
            </a:prstGeom>
            <a:ln w="34925">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grpSp>
          <p:nvGrpSpPr>
            <p:cNvPr id="15" name="组合 56"/>
            <p:cNvGrpSpPr/>
            <p:nvPr/>
          </p:nvGrpSpPr>
          <p:grpSpPr bwMode="auto">
            <a:xfrm>
              <a:off x="425887" y="4605335"/>
              <a:ext cx="2809875" cy="949672"/>
              <a:chOff x="425931" y="4605214"/>
              <a:chExt cx="2809553" cy="949516"/>
            </a:xfrm>
          </p:grpSpPr>
          <p:sp>
            <p:nvSpPr>
              <p:cNvPr id="40" name="矩形 18"/>
              <p:cNvSpPr>
                <a:spLocks noChangeArrowheads="1"/>
              </p:cNvSpPr>
              <p:nvPr/>
            </p:nvSpPr>
            <p:spPr bwMode="auto">
              <a:xfrm>
                <a:off x="508036" y="4605108"/>
                <a:ext cx="2663520" cy="715890"/>
              </a:xfrm>
              <a:prstGeom prst="rect">
                <a:avLst/>
              </a:prstGeom>
              <a:solidFill>
                <a:schemeClr val="bg1"/>
              </a:solidFill>
              <a:ln w="9525" algn="ctr">
                <a:noFill/>
                <a:round/>
              </a:ln>
            </p:spPr>
            <p:txBody>
              <a:bodyPr wrap="none" lIns="89193" tIns="44596" rIns="89193" bIns="44596" anchor="ct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1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1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1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100">
                    <a:solidFill>
                      <a:schemeClr val="tx1"/>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defRPr/>
                </a:pPr>
                <a:endParaRPr lang="zh-CN" altLang="en-US" sz="1795"/>
              </a:p>
            </p:txBody>
          </p:sp>
          <p:pic>
            <p:nvPicPr>
              <p:cNvPr id="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055" y="4837987"/>
                <a:ext cx="1767190" cy="362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15"/>
              <p:cNvSpPr txBox="1">
                <a:spLocks noChangeArrowheads="1"/>
              </p:cNvSpPr>
              <p:nvPr/>
            </p:nvSpPr>
            <p:spPr bwMode="auto">
              <a:xfrm>
                <a:off x="425495" y="5151153"/>
                <a:ext cx="2809553" cy="403185"/>
              </a:xfrm>
              <a:prstGeom prst="rect">
                <a:avLst/>
              </a:prstGeom>
              <a:noFill/>
              <a:ln>
                <a:noFill/>
              </a:ln>
            </p:spPr>
            <p:txBody>
              <a:bodyPr lIns="89193" tIns="44596" rIns="89193" bIns="44596">
                <a:spAutoFit/>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1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1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1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100">
                    <a:solidFill>
                      <a:schemeClr val="tx1"/>
                    </a:solidFill>
                    <a:latin typeface="Arial" panose="020B0604020202020204" pitchFamily="34" charset="0"/>
                    <a:ea typeface="宋体" panose="02010600030101010101" pitchFamily="2" charset="-122"/>
                  </a:defRPr>
                </a:lvl9pPr>
              </a:lstStyle>
              <a:p>
                <a:pPr algn="ctr" eaLnBrk="1" fontAlgn="auto" hangingPunct="1">
                  <a:lnSpc>
                    <a:spcPct val="85000"/>
                  </a:lnSpc>
                  <a:spcBef>
                    <a:spcPts val="0"/>
                  </a:spcBef>
                  <a:spcAft>
                    <a:spcPts val="0"/>
                  </a:spcAft>
                  <a:defRPr/>
                </a:pPr>
                <a:r>
                  <a:rPr lang="en-US" altLang="zh-CN" sz="1195" b="1" dirty="0"/>
                  <a:t>Integral experiments, other data measurement</a:t>
                </a:r>
                <a:endParaRPr lang="zh-CN" altLang="en-US" sz="1195" b="1" dirty="0"/>
              </a:p>
            </p:txBody>
          </p:sp>
        </p:grpSp>
        <p:cxnSp>
          <p:nvCxnSpPr>
            <p:cNvPr id="16" name="直接箭头连接符 15"/>
            <p:cNvCxnSpPr/>
            <p:nvPr/>
          </p:nvCxnSpPr>
          <p:spPr>
            <a:xfrm flipV="1">
              <a:off x="2794001" y="4471870"/>
              <a:ext cx="3159125" cy="584238"/>
            </a:xfrm>
            <a:prstGeom prst="straightConnector1">
              <a:avLst/>
            </a:prstGeom>
            <a:ln w="34925">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grpSp>
          <p:nvGrpSpPr>
            <p:cNvPr id="17" name="组合 64"/>
            <p:cNvGrpSpPr/>
            <p:nvPr/>
          </p:nvGrpSpPr>
          <p:grpSpPr bwMode="auto">
            <a:xfrm>
              <a:off x="2014538" y="5663479"/>
              <a:ext cx="2809875" cy="657948"/>
              <a:chOff x="2700955" y="6101923"/>
              <a:chExt cx="2809652" cy="658542"/>
            </a:xfrm>
          </p:grpSpPr>
          <p:sp>
            <p:nvSpPr>
              <p:cNvPr id="37" name="矩形 18"/>
              <p:cNvSpPr>
                <a:spLocks noChangeArrowheads="1"/>
              </p:cNvSpPr>
              <p:nvPr/>
            </p:nvSpPr>
            <p:spPr bwMode="auto">
              <a:xfrm>
                <a:off x="3118435" y="6126440"/>
                <a:ext cx="2020728" cy="586354"/>
              </a:xfrm>
              <a:prstGeom prst="rect">
                <a:avLst/>
              </a:prstGeom>
              <a:noFill/>
              <a:ln w="9525" algn="ctr">
                <a:noFill/>
                <a:round/>
              </a:ln>
            </p:spPr>
            <p:txBody>
              <a:bodyPr wrap="none" lIns="89193" tIns="44596" rIns="89193" bIns="44596" anchor="ct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1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1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1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100">
                    <a:solidFill>
                      <a:schemeClr val="tx1"/>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defRPr/>
                </a:pPr>
                <a:endParaRPr lang="zh-CN" altLang="en-US" sz="1795"/>
              </a:p>
            </p:txBody>
          </p:sp>
          <p:pic>
            <p:nvPicPr>
              <p:cNvPr id="38" name="图片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34778" y="6101923"/>
                <a:ext cx="1180015" cy="458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15"/>
              <p:cNvSpPr txBox="1">
                <a:spLocks noChangeArrowheads="1"/>
              </p:cNvSpPr>
              <p:nvPr/>
            </p:nvSpPr>
            <p:spPr bwMode="auto">
              <a:xfrm>
                <a:off x="2700956" y="6468082"/>
                <a:ext cx="2809652" cy="292383"/>
              </a:xfrm>
              <a:prstGeom prst="rect">
                <a:avLst/>
              </a:prstGeom>
              <a:noFill/>
              <a:ln>
                <a:noFill/>
              </a:ln>
            </p:spPr>
            <p:txBody>
              <a:bodyPr lIns="89193" tIns="44596" rIns="89193" bIns="44596">
                <a:spAutoFit/>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1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1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1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100">
                    <a:solidFill>
                      <a:schemeClr val="tx1"/>
                    </a:solidFill>
                    <a:latin typeface="Arial" panose="020B0604020202020204" pitchFamily="34" charset="0"/>
                    <a:ea typeface="宋体" panose="02010600030101010101" pitchFamily="2" charset="-122"/>
                  </a:defRPr>
                </a:lvl9pPr>
              </a:lstStyle>
              <a:p>
                <a:pPr algn="ctr" eaLnBrk="1" fontAlgn="auto" hangingPunct="1">
                  <a:spcBef>
                    <a:spcPts val="0"/>
                  </a:spcBef>
                  <a:spcAft>
                    <a:spcPts val="0"/>
                  </a:spcAft>
                  <a:defRPr/>
                </a:pPr>
                <a:r>
                  <a:rPr lang="en-US" altLang="zh-CN" sz="1195" b="1" dirty="0"/>
                  <a:t>Excitation function</a:t>
                </a:r>
                <a:endParaRPr lang="zh-CN" altLang="en-US" sz="1195" b="1" dirty="0"/>
              </a:p>
            </p:txBody>
          </p:sp>
        </p:grpSp>
        <p:cxnSp>
          <p:nvCxnSpPr>
            <p:cNvPr id="18" name="直接箭头连接符 17"/>
            <p:cNvCxnSpPr>
              <a:stCxn id="37" idx="0"/>
            </p:cNvCxnSpPr>
            <p:nvPr/>
          </p:nvCxnSpPr>
          <p:spPr>
            <a:xfrm rot="5400000" flipH="1" flipV="1">
              <a:off x="4103650" y="3838498"/>
              <a:ext cx="1189115" cy="2509837"/>
            </a:xfrm>
            <a:prstGeom prst="straightConnector1">
              <a:avLst/>
            </a:prstGeom>
            <a:ln w="34925">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9" name="TextBox 15"/>
            <p:cNvSpPr txBox="1">
              <a:spLocks noChangeArrowheads="1"/>
            </p:cNvSpPr>
            <p:nvPr/>
          </p:nvSpPr>
          <p:spPr bwMode="auto">
            <a:xfrm>
              <a:off x="7556500" y="5984855"/>
              <a:ext cx="2809875" cy="274656"/>
            </a:xfrm>
            <a:prstGeom prst="rect">
              <a:avLst/>
            </a:prstGeom>
            <a:noFill/>
            <a:ln>
              <a:noFill/>
            </a:ln>
          </p:spPr>
          <p:txBody>
            <a:bodyPr lIns="89193" tIns="44596" rIns="89193" bIns="44596">
              <a:spAutoFit/>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1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1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1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100">
                  <a:solidFill>
                    <a:schemeClr val="tx1"/>
                  </a:solidFill>
                  <a:latin typeface="Arial" panose="020B0604020202020204" pitchFamily="34" charset="0"/>
                  <a:ea typeface="宋体" panose="02010600030101010101" pitchFamily="2" charset="-122"/>
                </a:defRPr>
              </a:lvl9pPr>
            </a:lstStyle>
            <a:p>
              <a:pPr algn="ctr" eaLnBrk="1" fontAlgn="auto" hangingPunct="1">
                <a:spcBef>
                  <a:spcPts val="0"/>
                </a:spcBef>
                <a:spcAft>
                  <a:spcPts val="0"/>
                </a:spcAft>
                <a:defRPr/>
              </a:pPr>
              <a:r>
                <a:rPr lang="en-US" altLang="zh-CN" sz="1195" b="1" dirty="0"/>
                <a:t>CS measurement for wide energy</a:t>
              </a:r>
              <a:endParaRPr lang="zh-CN" altLang="en-US" sz="1195" b="1" dirty="0"/>
            </a:p>
          </p:txBody>
        </p:sp>
        <p:cxnSp>
          <p:nvCxnSpPr>
            <p:cNvPr id="20" name="直接箭头连接符 19"/>
            <p:cNvCxnSpPr/>
            <p:nvPr/>
          </p:nvCxnSpPr>
          <p:spPr>
            <a:xfrm flipH="1" flipV="1">
              <a:off x="6848475" y="5605419"/>
              <a:ext cx="1116013" cy="350860"/>
            </a:xfrm>
            <a:prstGeom prst="straightConnector1">
              <a:avLst/>
            </a:prstGeom>
            <a:ln w="34925">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grpSp>
          <p:nvGrpSpPr>
            <p:cNvPr id="21" name="组合 80"/>
            <p:cNvGrpSpPr/>
            <p:nvPr/>
          </p:nvGrpSpPr>
          <p:grpSpPr bwMode="auto">
            <a:xfrm>
              <a:off x="8702427" y="4834212"/>
              <a:ext cx="3057525" cy="790302"/>
              <a:chOff x="8702077" y="4917268"/>
              <a:chExt cx="3058382" cy="789103"/>
            </a:xfrm>
          </p:grpSpPr>
          <p:sp>
            <p:nvSpPr>
              <p:cNvPr id="34" name="矩形 4"/>
              <p:cNvSpPr>
                <a:spLocks noChangeArrowheads="1"/>
              </p:cNvSpPr>
              <p:nvPr/>
            </p:nvSpPr>
            <p:spPr bwMode="auto">
              <a:xfrm>
                <a:off x="8961161" y="5084931"/>
                <a:ext cx="2651868" cy="621396"/>
              </a:xfrm>
              <a:prstGeom prst="rect">
                <a:avLst/>
              </a:prstGeom>
              <a:noFill/>
              <a:ln w="9525" algn="ctr">
                <a:noFill/>
                <a:round/>
              </a:ln>
            </p:spPr>
            <p:txBody>
              <a:bodyPr wrap="none" lIns="89193" tIns="44596" rIns="89193" bIns="44596" anchor="ct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1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1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1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100">
                    <a:solidFill>
                      <a:schemeClr val="tx1"/>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defRPr/>
                </a:pPr>
                <a:endParaRPr lang="zh-CN" altLang="en-US" sz="1795"/>
              </a:p>
            </p:txBody>
          </p:sp>
          <p:pic>
            <p:nvPicPr>
              <p:cNvPr id="35" name="Picture 3" descr="D:\资料\PPT模板\weitpic\标识+SINAP+中英全.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87964" y="4917268"/>
                <a:ext cx="2480053" cy="272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14"/>
              <p:cNvSpPr txBox="1">
                <a:spLocks noChangeArrowheads="1"/>
              </p:cNvSpPr>
              <p:nvPr/>
            </p:nvSpPr>
            <p:spPr bwMode="auto">
              <a:xfrm>
                <a:off x="8702325" y="5134072"/>
                <a:ext cx="3058382" cy="274239"/>
              </a:xfrm>
              <a:prstGeom prst="rect">
                <a:avLst/>
              </a:prstGeom>
              <a:noFill/>
              <a:ln>
                <a:noFill/>
              </a:ln>
            </p:spPr>
            <p:txBody>
              <a:bodyPr lIns="89193" tIns="44596" rIns="89193" bIns="44596">
                <a:spAutoFit/>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1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1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1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100">
                    <a:solidFill>
                      <a:schemeClr val="tx1"/>
                    </a:solidFill>
                    <a:latin typeface="Arial" panose="020B0604020202020204" pitchFamily="34" charset="0"/>
                    <a:ea typeface="宋体" panose="02010600030101010101" pitchFamily="2" charset="-122"/>
                  </a:defRPr>
                </a:lvl9pPr>
              </a:lstStyle>
              <a:p>
                <a:pPr algn="ctr" eaLnBrk="1" fontAlgn="auto" hangingPunct="1">
                  <a:spcBef>
                    <a:spcPts val="0"/>
                  </a:spcBef>
                  <a:spcAft>
                    <a:spcPts val="0"/>
                  </a:spcAft>
                  <a:defRPr/>
                </a:pPr>
                <a:r>
                  <a:rPr lang="en-US" altLang="zh-CN" sz="1195" b="1" dirty="0" err="1"/>
                  <a:t>Th</a:t>
                </a:r>
                <a:r>
                  <a:rPr lang="en-US" altLang="zh-CN" sz="1195" b="1" dirty="0"/>
                  <a:t>-U cycle related data</a:t>
                </a:r>
                <a:endParaRPr lang="zh-CN" altLang="en-US" sz="1195" b="1" dirty="0"/>
              </a:p>
            </p:txBody>
          </p:sp>
        </p:grpSp>
        <p:cxnSp>
          <p:nvCxnSpPr>
            <p:cNvPr id="22" name="直接箭头连接符 21"/>
            <p:cNvCxnSpPr/>
            <p:nvPr/>
          </p:nvCxnSpPr>
          <p:spPr>
            <a:xfrm flipH="1" flipV="1">
              <a:off x="7888288" y="4322636"/>
              <a:ext cx="985837" cy="647742"/>
            </a:xfrm>
            <a:prstGeom prst="straightConnector1">
              <a:avLst/>
            </a:prstGeom>
            <a:ln w="34925">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grpSp>
          <p:nvGrpSpPr>
            <p:cNvPr id="23" name="组合 86"/>
            <p:cNvGrpSpPr/>
            <p:nvPr/>
          </p:nvGrpSpPr>
          <p:grpSpPr bwMode="auto">
            <a:xfrm>
              <a:off x="8813800" y="3433763"/>
              <a:ext cx="3054350" cy="644525"/>
              <a:chOff x="8676243" y="2794001"/>
              <a:chExt cx="3055109" cy="644143"/>
            </a:xfrm>
          </p:grpSpPr>
          <p:sp>
            <p:nvSpPr>
              <p:cNvPr id="32" name="矩形 21"/>
              <p:cNvSpPr>
                <a:spLocks noChangeArrowheads="1"/>
              </p:cNvSpPr>
              <p:nvPr/>
            </p:nvSpPr>
            <p:spPr bwMode="auto">
              <a:xfrm>
                <a:off x="9181193" y="2793816"/>
                <a:ext cx="2175415" cy="644185"/>
              </a:xfrm>
              <a:prstGeom prst="rect">
                <a:avLst/>
              </a:prstGeom>
              <a:noFill/>
              <a:ln w="9525" algn="ctr">
                <a:noFill/>
                <a:round/>
              </a:ln>
            </p:spPr>
            <p:txBody>
              <a:bodyPr wrap="none" lIns="89193" tIns="44596" rIns="89193" bIns="44596" anchor="ct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1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1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1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100">
                    <a:solidFill>
                      <a:schemeClr val="tx1"/>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defRPr/>
                </a:pPr>
                <a:endParaRPr lang="zh-CN" altLang="en-US" sz="1795"/>
              </a:p>
            </p:txBody>
          </p:sp>
          <p:sp>
            <p:nvSpPr>
              <p:cNvPr id="33" name="TextBox 11"/>
              <p:cNvSpPr txBox="1">
                <a:spLocks noChangeArrowheads="1"/>
              </p:cNvSpPr>
              <p:nvPr/>
            </p:nvSpPr>
            <p:spPr bwMode="auto">
              <a:xfrm>
                <a:off x="8676243" y="3153988"/>
                <a:ext cx="3055109" cy="274493"/>
              </a:xfrm>
              <a:prstGeom prst="rect">
                <a:avLst/>
              </a:prstGeom>
              <a:noFill/>
              <a:ln>
                <a:noFill/>
              </a:ln>
            </p:spPr>
            <p:txBody>
              <a:bodyPr lIns="89193" tIns="44596" rIns="89193" bIns="44596">
                <a:spAutoFit/>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1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1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1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100">
                    <a:solidFill>
                      <a:schemeClr val="tx1"/>
                    </a:solidFill>
                    <a:latin typeface="Arial" panose="020B0604020202020204" pitchFamily="34" charset="0"/>
                    <a:ea typeface="宋体" panose="02010600030101010101" pitchFamily="2" charset="-122"/>
                  </a:defRPr>
                </a:lvl9pPr>
              </a:lstStyle>
              <a:p>
                <a:pPr algn="ctr" eaLnBrk="1" fontAlgn="auto" hangingPunct="1">
                  <a:spcBef>
                    <a:spcPts val="0"/>
                  </a:spcBef>
                  <a:spcAft>
                    <a:spcPts val="0"/>
                  </a:spcAft>
                  <a:defRPr/>
                </a:pPr>
                <a:r>
                  <a:rPr lang="en-US" altLang="zh-CN" sz="1195" b="1" dirty="0"/>
                  <a:t>Charged reaction measurement (</a:t>
                </a:r>
                <a:r>
                  <a:rPr lang="en-US" altLang="zh-CN" sz="1195" b="1" dirty="0" err="1"/>
                  <a:t>n,LCP</a:t>
                </a:r>
                <a:r>
                  <a:rPr lang="en-US" altLang="zh-CN" sz="1195" b="1" dirty="0"/>
                  <a:t>) </a:t>
                </a:r>
                <a:endParaRPr lang="zh-CN" altLang="en-US" sz="1195" b="1" dirty="0"/>
              </a:p>
            </p:txBody>
          </p:sp>
        </p:grpSp>
        <p:cxnSp>
          <p:nvCxnSpPr>
            <p:cNvPr id="24" name="直接箭头连接符 23"/>
            <p:cNvCxnSpPr>
              <a:endCxn id="50" idx="0"/>
            </p:cNvCxnSpPr>
            <p:nvPr/>
          </p:nvCxnSpPr>
          <p:spPr>
            <a:xfrm rot="10800000">
              <a:off x="7335838" y="3311332"/>
              <a:ext cx="2282825" cy="423890"/>
            </a:xfrm>
            <a:prstGeom prst="straightConnector1">
              <a:avLst/>
            </a:prstGeom>
            <a:ln w="34925">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grpSp>
          <p:nvGrpSpPr>
            <p:cNvPr id="25" name="组合 130"/>
            <p:cNvGrpSpPr/>
            <p:nvPr/>
          </p:nvGrpSpPr>
          <p:grpSpPr bwMode="auto">
            <a:xfrm>
              <a:off x="9080500" y="1888951"/>
              <a:ext cx="3111500" cy="1001887"/>
              <a:chOff x="9081057" y="1084717"/>
              <a:chExt cx="3110943" cy="1001821"/>
            </a:xfrm>
          </p:grpSpPr>
          <p:pic>
            <p:nvPicPr>
              <p:cNvPr id="29" name="图片 127" descr="微信截图_20200823115932.png"/>
              <p:cNvPicPr>
                <a:picLocks noChangeAspect="1"/>
              </p:cNvPicPr>
              <p:nvPr/>
            </p:nvPicPr>
            <p:blipFill>
              <a:blip r:embed="rId7">
                <a:extLst>
                  <a:ext uri="{28A0092B-C50C-407E-A947-70E740481C1C}">
                    <a14:useLocalDpi xmlns:a14="http://schemas.microsoft.com/office/drawing/2010/main" val="0"/>
                  </a:ext>
                </a:extLst>
              </a:blip>
              <a:srcRect l="17609"/>
              <a:stretch>
                <a:fillRect/>
              </a:stretch>
            </p:blipFill>
            <p:spPr bwMode="auto">
              <a:xfrm>
                <a:off x="9705162" y="1084717"/>
                <a:ext cx="1793972" cy="53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6"/>
              <p:cNvSpPr txBox="1">
                <a:spLocks noChangeArrowheads="1"/>
              </p:cNvSpPr>
              <p:nvPr/>
            </p:nvSpPr>
            <p:spPr bwMode="auto">
              <a:xfrm>
                <a:off x="9081057" y="1525931"/>
                <a:ext cx="3110943" cy="560387"/>
              </a:xfrm>
              <a:prstGeom prst="rect">
                <a:avLst/>
              </a:prstGeom>
              <a:noFill/>
              <a:ln>
                <a:noFill/>
              </a:ln>
            </p:spPr>
            <p:txBody>
              <a:bodyPr lIns="89193" tIns="44596" rIns="89193" bIns="44596">
                <a:spAutoFit/>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1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1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1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100">
                    <a:solidFill>
                      <a:schemeClr val="tx1"/>
                    </a:solidFill>
                    <a:latin typeface="Arial" panose="020B0604020202020204" pitchFamily="34" charset="0"/>
                    <a:ea typeface="宋体" panose="02010600030101010101" pitchFamily="2" charset="-122"/>
                  </a:defRPr>
                </a:lvl9pPr>
              </a:lstStyle>
              <a:p>
                <a:pPr algn="ctr" eaLnBrk="1" fontAlgn="auto" hangingPunct="1">
                  <a:lnSpc>
                    <a:spcPct val="85000"/>
                  </a:lnSpc>
                  <a:spcBef>
                    <a:spcPts val="0"/>
                  </a:spcBef>
                  <a:spcAft>
                    <a:spcPts val="0"/>
                  </a:spcAft>
                  <a:defRPr/>
                </a:pPr>
                <a:r>
                  <a:rPr lang="en-US" altLang="zh-CN" sz="1195" b="1" dirty="0"/>
                  <a:t>Excitation function, FY, </a:t>
                </a:r>
                <a:r>
                  <a:rPr lang="el-GR" altLang="zh-CN" sz="1195" b="1" dirty="0">
                    <a:latin typeface="Times New Roman" panose="02020603050405020304"/>
                    <a:cs typeface="Times New Roman" panose="02020603050405020304"/>
                  </a:rPr>
                  <a:t>γ</a:t>
                </a:r>
                <a:r>
                  <a:rPr lang="en-US" altLang="zh-CN" sz="1195" b="1" dirty="0"/>
                  <a:t> production yields, DX and DDX, benchmark experiments, etc</a:t>
                </a:r>
                <a:endParaRPr lang="zh-CN" altLang="en-US" sz="1195" b="1" dirty="0"/>
              </a:p>
            </p:txBody>
          </p:sp>
          <p:sp>
            <p:nvSpPr>
              <p:cNvPr id="31" name="矩形 22"/>
              <p:cNvSpPr>
                <a:spLocks noChangeArrowheads="1"/>
              </p:cNvSpPr>
              <p:nvPr/>
            </p:nvSpPr>
            <p:spPr bwMode="auto">
              <a:xfrm>
                <a:off x="9115976" y="1243356"/>
                <a:ext cx="2926826" cy="822324"/>
              </a:xfrm>
              <a:prstGeom prst="rect">
                <a:avLst/>
              </a:prstGeom>
              <a:noFill/>
              <a:ln w="9525" algn="ctr">
                <a:noFill/>
                <a:round/>
              </a:ln>
            </p:spPr>
            <p:txBody>
              <a:bodyPr wrap="none" lIns="89193" tIns="44596" rIns="89193" bIns="44596" anchor="ct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1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1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1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100">
                    <a:solidFill>
                      <a:schemeClr val="tx1"/>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defRPr/>
                </a:pPr>
                <a:endParaRPr lang="zh-CN" altLang="en-US" sz="1795"/>
              </a:p>
            </p:txBody>
          </p:sp>
        </p:grpSp>
        <p:cxnSp>
          <p:nvCxnSpPr>
            <p:cNvPr id="26" name="直接箭头连接符 25"/>
            <p:cNvCxnSpPr>
              <a:endCxn id="49" idx="2"/>
            </p:cNvCxnSpPr>
            <p:nvPr/>
          </p:nvCxnSpPr>
          <p:spPr>
            <a:xfrm rot="10800000" flipV="1">
              <a:off x="7383463" y="2690580"/>
              <a:ext cx="1881187" cy="608051"/>
            </a:xfrm>
            <a:prstGeom prst="straightConnector1">
              <a:avLst/>
            </a:prstGeom>
            <a:ln w="34925">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pic>
          <p:nvPicPr>
            <p:cNvPr id="27" name="图片 75" descr="微信截图_20200823171737.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732902" y="3429210"/>
              <a:ext cx="1335779" cy="400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图片 76" descr="微信截图_20200823172131.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87109" y="5711033"/>
              <a:ext cx="1646238"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5" name="Text Box 30"/>
          <p:cNvSpPr txBox="1">
            <a:spLocks noChangeArrowheads="1"/>
          </p:cNvSpPr>
          <p:nvPr/>
        </p:nvSpPr>
        <p:spPr bwMode="auto">
          <a:xfrm>
            <a:off x="496075" y="668641"/>
            <a:ext cx="10420350" cy="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193" tIns="44596" rIns="89193" bIns="44596">
            <a:spAutoFit/>
          </a:bodyPr>
          <a:lstStyle>
            <a:lvl1pPr defTabSz="1043305">
              <a:defRPr>
                <a:solidFill>
                  <a:schemeClr val="tx1"/>
                </a:solidFill>
                <a:latin typeface="Arial" panose="020B0604020202020204" pitchFamily="34" charset="0"/>
                <a:ea typeface="宋体" panose="02010600030101010101" pitchFamily="2" charset="-122"/>
              </a:defRPr>
            </a:lvl1pPr>
            <a:lvl2pPr marL="742950" indent="-285750" defTabSz="1043305">
              <a:defRPr>
                <a:solidFill>
                  <a:schemeClr val="tx1"/>
                </a:solidFill>
                <a:latin typeface="Arial" panose="020B0604020202020204" pitchFamily="34" charset="0"/>
                <a:ea typeface="宋体" panose="02010600030101010101" pitchFamily="2" charset="-122"/>
              </a:defRPr>
            </a:lvl2pPr>
            <a:lvl3pPr marL="1143000" indent="-228600" defTabSz="1043305">
              <a:defRPr>
                <a:solidFill>
                  <a:schemeClr val="tx1"/>
                </a:solidFill>
                <a:latin typeface="Arial" panose="020B0604020202020204" pitchFamily="34" charset="0"/>
                <a:ea typeface="宋体" panose="02010600030101010101" pitchFamily="2" charset="-122"/>
              </a:defRPr>
            </a:lvl3pPr>
            <a:lvl4pPr marL="1600200" indent="-228600" defTabSz="1043305">
              <a:defRPr>
                <a:solidFill>
                  <a:schemeClr val="tx1"/>
                </a:solidFill>
                <a:latin typeface="Arial" panose="020B0604020202020204" pitchFamily="34" charset="0"/>
                <a:ea typeface="宋体" panose="02010600030101010101" pitchFamily="2" charset="-122"/>
              </a:defRPr>
            </a:lvl4pPr>
            <a:lvl5pPr marL="2057400" indent="-228600" defTabSz="1043305">
              <a:defRPr>
                <a:solidFill>
                  <a:schemeClr val="tx1"/>
                </a:solidFill>
                <a:latin typeface="Arial" panose="020B0604020202020204" pitchFamily="34" charset="0"/>
                <a:ea typeface="宋体" panose="02010600030101010101" pitchFamily="2" charset="-122"/>
              </a:defRPr>
            </a:lvl5pPr>
            <a:lvl6pPr marL="2514600" indent="-228600" defTabSz="104330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104330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104330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104330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en-US" altLang="zh-CN" sz="2800" dirty="0">
                <a:latin typeface="微软雅黑" panose="020B0503020204020204" pitchFamily="34" charset="-122"/>
                <a:ea typeface="微软雅黑" panose="020B0503020204020204" pitchFamily="34" charset="-122"/>
              </a:rPr>
              <a:t>Nuclear data measurement activities in China</a:t>
            </a:r>
            <a:endParaRPr lang="zh-CN" altLang="en-US" sz="28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endParaRPr lang="zh-CN" altLang="en-US"/>
          </a:p>
        </p:txBody>
      </p:sp>
      <p:sp>
        <p:nvSpPr>
          <p:cNvPr id="4" name="灯片编号占位符 3"/>
          <p:cNvSpPr>
            <a:spLocks noGrp="1"/>
          </p:cNvSpPr>
          <p:nvPr>
            <p:ph type="sldNum" sz="quarter" idx="4"/>
          </p:nvPr>
        </p:nvSpPr>
        <p:spPr/>
        <p:txBody>
          <a:bodyPr/>
          <a:lstStyle/>
          <a:p>
            <a:r>
              <a:rPr lang="en-US" altLang="zh-CN"/>
              <a:t>PAGE:</a:t>
            </a:r>
            <a:fld id="{B766F36F-8588-44AB-8774-D635D647852B}" type="slidenum">
              <a:rPr lang="zh-CN" altLang="en-US" smtClean="0"/>
              <a:t>9</a:t>
            </a:fld>
            <a:r>
              <a:rPr lang="en-US" altLang="zh-CN"/>
              <a:t>/15</a:t>
            </a:r>
            <a:endParaRPr lang="zh-CN" altLang="en-US" dirty="0"/>
          </a:p>
        </p:txBody>
      </p:sp>
      <p:sp>
        <p:nvSpPr>
          <p:cNvPr id="5" name="矩形 4"/>
          <p:cNvSpPr/>
          <p:nvPr/>
        </p:nvSpPr>
        <p:spPr>
          <a:xfrm>
            <a:off x="722313" y="1052513"/>
            <a:ext cx="10774362" cy="2016125"/>
          </a:xfrm>
          <a:prstGeom prst="rect">
            <a:avLst/>
          </a:prstGeom>
          <a:blipFill>
            <a:blip r:embed="rId2"/>
            <a:tile tx="0" ty="0" sx="100000" sy="100000" flip="none" algn="tl"/>
          </a:blipFill>
          <a:ln w="28575">
            <a:solidFill>
              <a:srgbClr val="0070C0"/>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 name="上箭头标注 4"/>
          <p:cNvSpPr/>
          <p:nvPr/>
        </p:nvSpPr>
        <p:spPr>
          <a:xfrm>
            <a:off x="722313" y="3108325"/>
            <a:ext cx="10774362" cy="3240088"/>
          </a:xfrm>
          <a:prstGeom prst="upArrowCallout">
            <a:avLst>
              <a:gd name="adj1" fmla="val 141345"/>
              <a:gd name="adj2" fmla="val 80694"/>
              <a:gd name="adj3" fmla="val 7581"/>
              <a:gd name="adj4" fmla="val 85591"/>
            </a:avLst>
          </a:prstGeom>
          <a:blipFill>
            <a:blip r:embed="rId2"/>
            <a:tile tx="0" ty="0" sx="100000" sy="100000" flip="none" algn="tl"/>
          </a:blipFill>
          <a:ln w="28575">
            <a:solidFill>
              <a:srgbClr val="0070C0"/>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 name="TextBox 3"/>
          <p:cNvSpPr txBox="1"/>
          <p:nvPr/>
        </p:nvSpPr>
        <p:spPr>
          <a:xfrm>
            <a:off x="119380" y="476250"/>
            <a:ext cx="11452225" cy="521970"/>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wrap="square">
            <a:spAutoFit/>
          </a:bodyPr>
          <a:lstStyle/>
          <a:p>
            <a:pPr eaLnBrk="1" hangingPunct="1">
              <a:defRPr/>
            </a:pPr>
            <a:r>
              <a:rPr lang="en-US" altLang="zh-CN" sz="2800" b="1" dirty="0">
                <a:solidFill>
                  <a:srgbClr val="00008E"/>
                </a:solidFill>
                <a:latin typeface="微软雅黑" panose="020B0503020204020204" pitchFamily="34" charset="-122"/>
                <a:ea typeface="微软雅黑" panose="020B0503020204020204" pitchFamily="34" charset="-122"/>
              </a:rPr>
              <a:t>Eval. </a:t>
            </a:r>
            <a:r>
              <a:rPr lang="en-US" altLang="en-US" sz="2800" b="1" dirty="0">
                <a:solidFill>
                  <a:srgbClr val="00008E"/>
                </a:solidFill>
                <a:latin typeface="微软雅黑" panose="020B0503020204020204" pitchFamily="34" charset="-122"/>
                <a:ea typeface="微软雅黑" panose="020B0503020204020204" pitchFamily="34" charset="-122"/>
              </a:rPr>
              <a:t>Methodology(MUP</a:t>
            </a:r>
            <a:r>
              <a:rPr lang="zh-CN" altLang="en-US" sz="2800" b="1" dirty="0">
                <a:solidFill>
                  <a:srgbClr val="00008E"/>
                </a:solidFill>
                <a:latin typeface="微软雅黑" panose="020B0503020204020204" pitchFamily="34" charset="-122"/>
                <a:ea typeface="微软雅黑" panose="020B0503020204020204" pitchFamily="34" charset="-122"/>
              </a:rPr>
              <a:t>，</a:t>
            </a:r>
            <a:r>
              <a:rPr lang="en-US" altLang="zh-CN" sz="2800" b="1" dirty="0">
                <a:solidFill>
                  <a:srgbClr val="00008E"/>
                </a:solidFill>
                <a:latin typeface="微软雅黑" panose="020B0503020204020204" pitchFamily="34" charset="-122"/>
                <a:ea typeface="微软雅黑" panose="020B0503020204020204" pitchFamily="34" charset="-122"/>
              </a:rPr>
              <a:t>UNF  theoretical </a:t>
            </a:r>
            <a:r>
              <a:rPr lang="en-US" altLang="zh-CN" sz="2800" b="1" dirty="0">
                <a:solidFill>
                  <a:srgbClr val="00008E"/>
                </a:solidFill>
                <a:latin typeface="微软雅黑" panose="020B0503020204020204" pitchFamily="34" charset="-122"/>
                <a:ea typeface="微软雅黑" panose="020B0503020204020204" pitchFamily="34" charset="-122"/>
                <a:sym typeface="+mn-ea"/>
              </a:rPr>
              <a:t>reaction c</a:t>
            </a:r>
            <a:r>
              <a:rPr lang="en-US" altLang="zh-CN" sz="2800" b="1" dirty="0">
                <a:solidFill>
                  <a:srgbClr val="00008E"/>
                </a:solidFill>
                <a:latin typeface="微软雅黑" panose="020B0503020204020204" pitchFamily="34" charset="-122"/>
                <a:ea typeface="微软雅黑" panose="020B0503020204020204" pitchFamily="34" charset="-122"/>
              </a:rPr>
              <a:t>ode)</a:t>
            </a:r>
            <a:r>
              <a:rPr lang="en-US" altLang="en-US" sz="2800" b="1" dirty="0">
                <a:solidFill>
                  <a:srgbClr val="00008E"/>
                </a:solidFill>
                <a:latin typeface="微软雅黑" panose="020B0503020204020204" pitchFamily="34" charset="-122"/>
                <a:ea typeface="微软雅黑" panose="020B0503020204020204" pitchFamily="34" charset="-122"/>
              </a:rPr>
              <a:t> </a:t>
            </a:r>
          </a:p>
        </p:txBody>
      </p:sp>
      <p:pic>
        <p:nvPicPr>
          <p:cNvPr id="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l="1759" t="12523" r="24416" b="38132"/>
          <a:stretch>
            <a:fillRect/>
          </a:stretch>
        </p:blipFill>
        <p:spPr bwMode="auto">
          <a:xfrm>
            <a:off x="876300" y="1214438"/>
            <a:ext cx="4968875" cy="173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l="13043" t="10101" r="12608" b="15710"/>
          <a:stretch>
            <a:fillRect/>
          </a:stretch>
        </p:blipFill>
        <p:spPr bwMode="auto">
          <a:xfrm>
            <a:off x="5845175" y="1214438"/>
            <a:ext cx="3097213" cy="1736725"/>
          </a:xfrm>
          <a:prstGeom prst="rect">
            <a:avLst/>
          </a:prstGeom>
          <a:noFill/>
          <a:ln w="28575">
            <a:solidFill>
              <a:srgbClr val="0070C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6"/>
          <p:cNvPicPr>
            <a:picLocks noChangeAspect="1" noChangeArrowheads="1"/>
          </p:cNvPicPr>
          <p:nvPr/>
        </p:nvPicPr>
        <p:blipFill>
          <a:blip r:embed="rId5">
            <a:extLst>
              <a:ext uri="{28A0092B-C50C-407E-A947-70E740481C1C}">
                <a14:useLocalDpi xmlns:a14="http://schemas.microsoft.com/office/drawing/2010/main" val="0"/>
              </a:ext>
            </a:extLst>
          </a:blip>
          <a:srcRect l="1085" t="11961" r="5374" b="43364"/>
          <a:stretch>
            <a:fillRect/>
          </a:stretch>
        </p:blipFill>
        <p:spPr bwMode="auto">
          <a:xfrm>
            <a:off x="830263" y="3752850"/>
            <a:ext cx="8856662" cy="2379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7"/>
          <p:cNvPicPr>
            <a:picLocks noChangeAspect="1" noChangeArrowheads="1"/>
          </p:cNvPicPr>
          <p:nvPr/>
        </p:nvPicPr>
        <p:blipFill>
          <a:blip r:embed="rId6">
            <a:extLst>
              <a:ext uri="{28A0092B-C50C-407E-A947-70E740481C1C}">
                <a14:useLocalDpi xmlns:a14="http://schemas.microsoft.com/office/drawing/2010/main" val="0"/>
              </a:ext>
            </a:extLst>
          </a:blip>
          <a:srcRect l="40591" t="12534" r="31604" b="19901"/>
          <a:stretch>
            <a:fillRect/>
          </a:stretch>
        </p:blipFill>
        <p:spPr bwMode="auto">
          <a:xfrm>
            <a:off x="9683750" y="3752850"/>
            <a:ext cx="1741488" cy="2379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矩形 11"/>
          <p:cNvSpPr>
            <a:spLocks noChangeArrowheads="1"/>
          </p:cNvSpPr>
          <p:nvPr/>
        </p:nvSpPr>
        <p:spPr bwMode="auto">
          <a:xfrm>
            <a:off x="4440238" y="6083300"/>
            <a:ext cx="11922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200">
                <a:latin typeface="Times New Roman" panose="02020603050405020304" pitchFamily="18" charset="0"/>
                <a:cs typeface="Times New Roman" panose="02020603050405020304" pitchFamily="18" charset="0"/>
              </a:rPr>
              <a:t>TDGCM + DFT</a:t>
            </a:r>
            <a:endParaRPr lang="zh-CN" altLang="en-US" sz="1200">
              <a:latin typeface="Times New Roman" panose="02020603050405020304" pitchFamily="18" charset="0"/>
              <a:cs typeface="Times New Roman" panose="02020603050405020304" pitchFamily="18" charset="0"/>
            </a:endParaRPr>
          </a:p>
        </p:txBody>
      </p:sp>
      <p:sp>
        <p:nvSpPr>
          <p:cNvPr id="13" name="矩形 12"/>
          <p:cNvSpPr>
            <a:spLocks noChangeArrowheads="1"/>
          </p:cNvSpPr>
          <p:nvPr/>
        </p:nvSpPr>
        <p:spPr bwMode="auto">
          <a:xfrm>
            <a:off x="7391400" y="6083300"/>
            <a:ext cx="18859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200">
                <a:latin typeface="Times New Roman" panose="02020603050405020304" pitchFamily="18" charset="0"/>
                <a:cs typeface="Times New Roman" panose="02020603050405020304" pitchFamily="18" charset="0"/>
              </a:rPr>
              <a:t>Machine Learning+BNN…</a:t>
            </a:r>
            <a:endParaRPr lang="zh-CN" altLang="en-US" sz="1200">
              <a:latin typeface="Times New Roman" panose="02020603050405020304" pitchFamily="18" charset="0"/>
              <a:cs typeface="Times New Roman" panose="02020603050405020304" pitchFamily="18" charset="0"/>
            </a:endParaRPr>
          </a:p>
        </p:txBody>
      </p:sp>
      <p:sp>
        <p:nvSpPr>
          <p:cNvPr id="14" name="矩形 13"/>
          <p:cNvSpPr>
            <a:spLocks noChangeArrowheads="1"/>
          </p:cNvSpPr>
          <p:nvPr/>
        </p:nvSpPr>
        <p:spPr bwMode="auto">
          <a:xfrm>
            <a:off x="1027113" y="6083300"/>
            <a:ext cx="1676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anose="020B0604020202020204" pitchFamily="34" charset="0"/>
              <a:buNone/>
            </a:pPr>
            <a:r>
              <a:rPr lang="en-US" altLang="zh-CN" sz="1200">
                <a:latin typeface="Times New Roman" panose="02020603050405020304" pitchFamily="18" charset="0"/>
                <a:cs typeface="Times New Roman" panose="02020603050405020304" pitchFamily="18" charset="0"/>
              </a:rPr>
              <a:t>Faddevv-AGS approach</a:t>
            </a:r>
            <a:endParaRPr lang="zh-CN" altLang="en-US" sz="1200">
              <a:latin typeface="Times New Roman" panose="02020603050405020304" pitchFamily="18" charset="0"/>
              <a:cs typeface="Times New Roman" panose="02020603050405020304" pitchFamily="18" charset="0"/>
            </a:endParaRPr>
          </a:p>
        </p:txBody>
      </p:sp>
      <p:sp>
        <p:nvSpPr>
          <p:cNvPr id="15" name="矩形 14"/>
          <p:cNvSpPr>
            <a:spLocks noChangeArrowheads="1"/>
          </p:cNvSpPr>
          <p:nvPr/>
        </p:nvSpPr>
        <p:spPr bwMode="auto">
          <a:xfrm>
            <a:off x="10067925" y="6083300"/>
            <a:ext cx="9588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200">
                <a:latin typeface="Times New Roman" panose="02020603050405020304" pitchFamily="18" charset="0"/>
                <a:cs typeface="Times New Roman" panose="02020603050405020304" pitchFamily="18" charset="0"/>
              </a:rPr>
              <a:t>New Format</a:t>
            </a:r>
            <a:endParaRPr lang="zh-CN" altLang="en-US" sz="1200">
              <a:latin typeface="Times New Roman" panose="02020603050405020304" pitchFamily="18" charset="0"/>
              <a:cs typeface="Times New Roman" panose="02020603050405020304" pitchFamily="18" charset="0"/>
            </a:endParaRPr>
          </a:p>
        </p:txBody>
      </p:sp>
      <p:pic>
        <p:nvPicPr>
          <p:cNvPr id="16" name="图片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42388" y="1214438"/>
            <a:ext cx="2409825" cy="1736725"/>
          </a:xfrm>
          <a:prstGeom prst="rect">
            <a:avLst/>
          </a:prstGeom>
          <a:noFill/>
          <a:ln w="28575">
            <a:solidFill>
              <a:srgbClr val="0070C0"/>
            </a:solidFill>
            <a:miter lim="800000"/>
            <a:headEnd/>
            <a:tailEnd/>
          </a:ln>
          <a:extLst>
            <a:ext uri="{909E8E84-426E-40DD-AFC4-6F175D3DCCD1}">
              <a14:hiddenFill xmlns:a14="http://schemas.microsoft.com/office/drawing/2010/main">
                <a:solidFill>
                  <a:srgbClr val="FFFFFF"/>
                </a:solidFill>
              </a14:hiddenFill>
            </a:ext>
          </a:extLst>
        </p:spPr>
      </p:pic>
      <p:sp>
        <p:nvSpPr>
          <p:cNvPr id="17" name="灯片编号占位符 1"/>
          <p:cNvSpPr txBox="1">
            <a:spLocks noChangeArrowheads="1"/>
          </p:cNvSpPr>
          <p:nvPr/>
        </p:nvSpPr>
        <p:spPr bwMode="auto">
          <a:xfrm>
            <a:off x="223838" y="6540500"/>
            <a:ext cx="503237" cy="174625"/>
          </a:xfrm>
          <a:prstGeom prst="rect">
            <a:avLst/>
          </a:prstGeom>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zh-CN"/>
            </a:defPPr>
            <a:lvl1pPr marL="0" algn="r" defTabSz="914400" rtl="0" eaLnBrk="1" latinLnBrk="0" hangingPunct="1">
              <a:defRPr sz="800" kern="1200">
                <a:solidFill>
                  <a:schemeClr val="tx1"/>
                </a:solidFill>
                <a:latin typeface="Arial" panose="020B0604020202020204" pitchFamily="34" charset="0"/>
                <a:ea typeface="宋体" panose="02010600030101010101" pitchFamily="2" charset="-122"/>
                <a:cs typeface="+mn-cs"/>
              </a:defRPr>
            </a:lvl1pPr>
            <a:lvl2pPr marL="742950" indent="-28575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2pPr>
            <a:lvl3pPr marL="1143000" indent="-2286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3pPr>
            <a:lvl4pPr marL="1600200" indent="-2286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4pPr>
            <a:lvl5pPr marL="2057400" indent="-2286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9pPr>
          </a:lstStyle>
          <a:p>
            <a:r>
              <a:rPr lang="en-US" altLang="zh-CN"/>
              <a:t>p:</a:t>
            </a:r>
            <a:fld id="{F09EFDCA-978F-445B-8A40-6F94EA245B1D}" type="slidenum">
              <a:rPr lang="zh-CN" altLang="en-US" smtClean="0"/>
              <a:t>9</a:t>
            </a:fld>
            <a:r>
              <a:rPr lang="en-US" altLang="zh-CN"/>
              <a:t>/13</a:t>
            </a:r>
            <a:endParaRPr lang="zh-CN" altLang="en-US"/>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MzEwNTM5NzYwMDRjMzkwZTVkZjY2ODkwMGIxNGU0OTU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2128</Words>
  <Application>Microsoft Office PowerPoint</Application>
  <PresentationFormat>Widescreen</PresentationFormat>
  <Paragraphs>262</Paragraphs>
  <Slides>15</Slides>
  <Notes>2</Notes>
  <HiddenSlides>6</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15</vt:i4>
      </vt:variant>
    </vt:vector>
  </HeadingPairs>
  <TitlesOfParts>
    <vt:vector size="27" baseType="lpstr">
      <vt:lpstr>等线</vt:lpstr>
      <vt:lpstr>等线 Light</vt:lpstr>
      <vt:lpstr>微软雅黑</vt:lpstr>
      <vt:lpstr>华文行楷</vt:lpstr>
      <vt:lpstr>华文中宋</vt:lpstr>
      <vt:lpstr>Arial</vt:lpstr>
      <vt:lpstr>Calibri</vt:lpstr>
      <vt:lpstr>Cooper Black</vt:lpstr>
      <vt:lpstr>Modern No. 20</vt:lpstr>
      <vt:lpstr>Times New Roman</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Xu Bing</dc:creator>
  <cp:lastModifiedBy>DIMITRIOU, Paraskevi</cp:lastModifiedBy>
  <cp:revision>148</cp:revision>
  <dcterms:created xsi:type="dcterms:W3CDTF">2023-05-15T01:25:00Z</dcterms:created>
  <dcterms:modified xsi:type="dcterms:W3CDTF">2023-10-04T16:29:06Z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A56720740B1F4BEC875DF5083F9A7287_12</vt:lpwstr>
  </property>
  <property fmtid="{D5CDD505-2E9C-101B-9397-08002B2CF9AE}" pid="3" name="KSOProductBuildVer">
    <vt:lpwstr>2052-12.1.0.15374</vt:lpwstr>
  </property>
</Properties>
</file>