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363" r:id="rId3"/>
    <p:sldId id="1792" r:id="rId4"/>
    <p:sldId id="5875" r:id="rId5"/>
    <p:sldId id="3793" r:id="rId6"/>
    <p:sldId id="3794" r:id="rId7"/>
    <p:sldId id="3786" r:id="rId8"/>
    <p:sldId id="3792" r:id="rId9"/>
    <p:sldId id="732" r:id="rId10"/>
    <p:sldId id="3787" r:id="rId11"/>
    <p:sldId id="3790" r:id="rId12"/>
    <p:sldId id="3795" r:id="rId13"/>
    <p:sldId id="3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5C9A40"/>
    <a:srgbClr val="000000"/>
    <a:srgbClr val="F3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E40F4-82E9-46A8-8BB2-81F2B8D434C4}" v="31" dt="2023-09-21T17:57:25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2AFCCE-80E4-4748-86E1-CC2D01C1B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9E3E-3F84-4D42-BEBF-2416413596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428AA-CEDA-4497-BD64-97073D5655C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0180C-A1C4-4205-A846-DF24A3C79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DE3D8-E091-45F7-9ED4-AE233B4122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E5D8-6889-4EB4-9A2E-526674C6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12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4B095-C788-4FC5-982C-0EEFC87BBDD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3673D-8A58-460C-84B2-99785899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0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B169ECC-32BF-4786-9459-8658FBDDB947}" type="slidenum">
              <a:rPr lang="en-US" smtClean="0"/>
              <a:pPr defTabSz="920750"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FF30-1815-4E85-9243-ABD4123A3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58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FF30-1815-4E85-9243-ABD4123A3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8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FF30-1815-4E85-9243-ABD4123A3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FF30-1815-4E85-9243-ABD4123A3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5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AFF30-1815-4E85-9243-ABD4123A3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6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5B169ECC-32BF-4786-9459-8658FBDDB947}" type="slidenum">
              <a:rPr lang="en-US" smtClean="0"/>
              <a:pPr defTabSz="920750"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5F05D6-87BC-4641-9E7B-7E87232D684E}"/>
              </a:ext>
            </a:extLst>
          </p:cNvPr>
          <p:cNvSpPr/>
          <p:nvPr userDrawn="1"/>
        </p:nvSpPr>
        <p:spPr>
          <a:xfrm>
            <a:off x="0" y="174171"/>
            <a:ext cx="5552896" cy="6683828"/>
          </a:xfrm>
          <a:custGeom>
            <a:avLst/>
            <a:gdLst>
              <a:gd name="connsiteX0" fmla="*/ 1145996 w 5552896"/>
              <a:gd name="connsiteY0" fmla="*/ 0 h 6683828"/>
              <a:gd name="connsiteX1" fmla="*/ 5552896 w 5552896"/>
              <a:gd name="connsiteY1" fmla="*/ 4406900 h 6683828"/>
              <a:gd name="connsiteX2" fmla="*/ 5021007 w 5552896"/>
              <a:gd name="connsiteY2" fmla="*/ 6507491 h 6683828"/>
              <a:gd name="connsiteX3" fmla="*/ 4919615 w 5552896"/>
              <a:gd name="connsiteY3" fmla="*/ 6683828 h 6683828"/>
              <a:gd name="connsiteX4" fmla="*/ 0 w 5552896"/>
              <a:gd name="connsiteY4" fmla="*/ 6683828 h 6683828"/>
              <a:gd name="connsiteX5" fmla="*/ 0 w 5552896"/>
              <a:gd name="connsiteY5" fmla="*/ 151418 h 6683828"/>
              <a:gd name="connsiteX6" fmla="*/ 44643 w 5552896"/>
              <a:gd name="connsiteY6" fmla="*/ 138741 h 6683828"/>
              <a:gd name="connsiteX7" fmla="*/ 1145996 w 5552896"/>
              <a:gd name="connsiteY7" fmla="*/ 0 h 668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896" h="6683828">
                <a:moveTo>
                  <a:pt x="1145996" y="0"/>
                </a:moveTo>
                <a:cubicBezTo>
                  <a:pt x="3579860" y="0"/>
                  <a:pt x="5552896" y="1973036"/>
                  <a:pt x="5552896" y="4406900"/>
                </a:cubicBezTo>
                <a:cubicBezTo>
                  <a:pt x="5552896" y="5167483"/>
                  <a:pt x="5360217" y="5883063"/>
                  <a:pt x="5021007" y="6507491"/>
                </a:cubicBezTo>
                <a:lnTo>
                  <a:pt x="4919615" y="6683828"/>
                </a:lnTo>
                <a:lnTo>
                  <a:pt x="0" y="6683828"/>
                </a:lnTo>
                <a:lnTo>
                  <a:pt x="0" y="151418"/>
                </a:lnTo>
                <a:lnTo>
                  <a:pt x="44643" y="138741"/>
                </a:lnTo>
                <a:cubicBezTo>
                  <a:pt x="396664" y="48170"/>
                  <a:pt x="765705" y="0"/>
                  <a:pt x="1145996" y="0"/>
                </a:cubicBezTo>
                <a:close/>
              </a:path>
            </a:pathLst>
          </a:custGeom>
          <a:blipFill dpi="0" rotWithShape="1">
            <a:blip r:embed="rId2">
              <a:alphaModFix amt="28000"/>
            </a:blip>
            <a:srcRect/>
            <a:stretch>
              <a:fillRect l="-59000" b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A5F9C-B2FB-4910-BF97-3FC139F74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2D35-3374-40B9-8710-1C6549447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3B12-C55B-4B82-8BA9-95AE94E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ECE7A-E88F-4A89-98E2-757941D0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83A18-438C-40E9-BAE5-F582279D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D0AEC-56AC-4BD1-BD5A-FB5580403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81" y="5205045"/>
            <a:ext cx="3581400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6"/>
            <a:ext cx="12192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1017332"/>
            <a:ext cx="11390071" cy="560183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89960" y="6619164"/>
            <a:ext cx="2329075" cy="231440"/>
          </a:xfrm>
        </p:spPr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19035" y="6619164"/>
            <a:ext cx="4717775" cy="231440"/>
          </a:xfrm>
        </p:spPr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6808" y="6619164"/>
            <a:ext cx="576296" cy="231440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mall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6"/>
            <a:ext cx="12192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9" y="3"/>
            <a:ext cx="11787327" cy="5775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7702"/>
            <a:ext cx="12192001" cy="6858063"/>
            <a:chOff x="0" y="7701"/>
            <a:chExt cx="9144001" cy="6858063"/>
          </a:xfrm>
        </p:grpSpPr>
        <p:sp>
          <p:nvSpPr>
            <p:cNvPr id="15" name="Right Triangle 14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7701"/>
              <a:ext cx="9144001" cy="6665477"/>
              <a:chOff x="0" y="7701"/>
              <a:chExt cx="9144001" cy="6665477"/>
            </a:xfrm>
          </p:grpSpPr>
          <p:sp>
            <p:nvSpPr>
              <p:cNvPr id="18" name="Rectangle 17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ight Triangle 18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0" y="597965"/>
                <a:ext cx="9144001" cy="551073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25" name="Straight Connector 24"/>
          <p:cNvCxnSpPr/>
          <p:nvPr/>
        </p:nvCxnSpPr>
        <p:spPr>
          <a:xfrm flipH="1">
            <a:off x="1" y="593401"/>
            <a:ext cx="11780713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87949" y="2393"/>
            <a:ext cx="408044" cy="587485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89960" y="6619164"/>
            <a:ext cx="2329075" cy="2314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19035" y="6619164"/>
            <a:ext cx="4717775" cy="2314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6808" y="6619164"/>
            <a:ext cx="576296" cy="2314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00448BA-62AF-4340-AB5F-316C0E0611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749296"/>
            <a:ext cx="11390071" cy="586986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1277471"/>
            <a:ext cx="5467574" cy="480328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277471"/>
            <a:ext cx="5592694" cy="480328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1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16" y="1031624"/>
            <a:ext cx="5468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16" y="1808546"/>
            <a:ext cx="5468112" cy="429373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031624"/>
            <a:ext cx="5468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1808864"/>
            <a:ext cx="5468112" cy="429373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8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3" y="1097280"/>
            <a:ext cx="5532851" cy="50252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32878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37B8B0-5783-417D-8EB4-D2892ACD842A}"/>
              </a:ext>
            </a:extLst>
          </p:cNvPr>
          <p:cNvSpPr txBox="1">
            <a:spLocks/>
          </p:cNvSpPr>
          <p:nvPr/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4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2" y="1069850"/>
            <a:ext cx="5676937" cy="506590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39"/>
            <a:ext cx="3779520" cy="3301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C3F3F8-FB97-4CA2-B020-4BFF49CE1262}"/>
              </a:ext>
            </a:extLst>
          </p:cNvPr>
          <p:cNvSpPr txBox="1">
            <a:spLocks/>
          </p:cNvSpPr>
          <p:nvPr/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1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62FA-AF45-4321-8D16-B5AE0921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1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29663-6CA7-4931-8F5D-849FE6A4C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76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536" y="2788248"/>
            <a:ext cx="7624925" cy="12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D6CF7-835C-4FA1-81C5-724C5FEA8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A5F9C-B2FB-4910-BF97-3FC139F74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2D35-3374-40B9-8710-1C6549447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3B12-C55B-4B82-8BA9-95AE94E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ECE7A-E88F-4A89-98E2-757941D0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83A18-438C-40E9-BAE5-F582279D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C5C00-1F70-4233-B9C7-C8D1092DA9E4}"/>
              </a:ext>
            </a:extLst>
          </p:cNvPr>
          <p:cNvSpPr/>
          <p:nvPr userDrawn="1"/>
        </p:nvSpPr>
        <p:spPr>
          <a:xfrm>
            <a:off x="0" y="4588784"/>
            <a:ext cx="12192000" cy="965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AA9015-6EE2-490F-B619-F3B2C542C7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21" y="4588784"/>
            <a:ext cx="5242549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E99FAC-1424-40AE-8DF7-B97D233DF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A5F9C-B2FB-4910-BF97-3FC139F74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2D35-3374-40B9-8710-1C6549447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3B12-C55B-4B82-8BA9-95AE94E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ECE7A-E88F-4A89-98E2-757941D0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83A18-438C-40E9-BAE5-F582279D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04775-D3B3-40BC-A7DF-1C506287A7ED}"/>
              </a:ext>
            </a:extLst>
          </p:cNvPr>
          <p:cNvSpPr/>
          <p:nvPr userDrawn="1"/>
        </p:nvSpPr>
        <p:spPr>
          <a:xfrm>
            <a:off x="0" y="4588784"/>
            <a:ext cx="12192000" cy="965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FE7C9-C4E5-4551-B3C0-F6C57889A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21" y="4588784"/>
            <a:ext cx="5242549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758E1C-8655-4BE6-AB44-E9A3C56307B7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B924F-2A3A-4B10-9995-2A56A21CB9F9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4AE35-0473-4BB6-BF52-059C1F42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74EF1-3D9D-4336-81A0-5D6255E5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B6087-4148-4F26-932B-04BBE3CF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656819"/>
            <a:ext cx="996696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40" y="586505"/>
            <a:ext cx="5565639" cy="93522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10268" y="5257801"/>
            <a:ext cx="8767233" cy="1417319"/>
          </a:xfrm>
        </p:spPr>
        <p:txBody>
          <a:bodyPr anchor="ctr">
            <a:normAutofit/>
          </a:bodyPr>
          <a:lstStyle>
            <a:lvl1pPr marL="34290" indent="0" algn="ctr">
              <a:buNone/>
              <a:defRPr sz="1800" i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46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1017332"/>
            <a:ext cx="11390071" cy="5221425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 PuRe Data Resources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15635-9927-4B1C-BCBA-74C46BB0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D26F-AC1F-4853-BE31-699FFA4D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099F6-3583-4961-ADAD-D206D1AE9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B8F4-93A4-403A-9708-D7F20BB4607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34E7D-C066-4899-8D0A-ED6A8575C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9A4E-0838-453C-BC81-15C8D263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60" r:id="rId4"/>
    <p:sldLayoutId id="2147483664" r:id="rId5"/>
    <p:sldLayoutId id="2147483665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/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7702"/>
            <a:ext cx="12192001" cy="6858063"/>
            <a:chOff x="0" y="7701"/>
            <a:chExt cx="9144001" cy="6858063"/>
          </a:xfrm>
        </p:grpSpPr>
        <p:sp>
          <p:nvSpPr>
            <p:cNvPr id="20" name="Right Triangle 19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7701"/>
              <a:ext cx="9144001" cy="6858063"/>
              <a:chOff x="0" y="7701"/>
              <a:chExt cx="9144001" cy="6858063"/>
            </a:xfrm>
          </p:grpSpPr>
          <p:sp>
            <p:nvSpPr>
              <p:cNvPr id="13" name="Rectangle 12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ight Triangle 17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467276" y="902527"/>
                <a:ext cx="8676725" cy="519347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32" name="Straight Connector 31"/>
              <p:cNvCxnSpPr>
                <a:endCxn id="20" idx="0"/>
              </p:cNvCxnSpPr>
              <p:nvPr/>
            </p:nvCxnSpPr>
            <p:spPr>
              <a:xfrm>
                <a:off x="9034983" y="6670981"/>
                <a:ext cx="109017" cy="194783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9" idx="0"/>
              </p:cNvCxnSpPr>
              <p:nvPr/>
            </p:nvCxnSpPr>
            <p:spPr>
              <a:xfrm flipH="1" flipV="1">
                <a:off x="3058832" y="6235098"/>
                <a:ext cx="233637" cy="438082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35" y="1017332"/>
            <a:ext cx="11390071" cy="50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9960" y="6308056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April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9035" y="6308056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SC PuRe Data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" y="6316801"/>
            <a:ext cx="2622792" cy="440596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8" idx="4"/>
            <a:endCxn id="18" idx="0"/>
          </p:cNvCxnSpPr>
          <p:nvPr/>
        </p:nvCxnSpPr>
        <p:spPr>
          <a:xfrm flipV="1">
            <a:off x="11568968" y="7702"/>
            <a:ext cx="623033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0"/>
          </p:cNvCxnSpPr>
          <p:nvPr/>
        </p:nvCxnSpPr>
        <p:spPr>
          <a:xfrm flipV="1">
            <a:off x="4389959" y="6673178"/>
            <a:ext cx="7662341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233414"/>
            <a:ext cx="4078443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flipH="1">
            <a:off x="623035" y="902526"/>
            <a:ext cx="10945932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 flipV="1">
            <a:off x="0" y="902527"/>
            <a:ext cx="62303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7013" indent="-173038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80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913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73038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cience.osti.gov/Initiatives/PuRe-Data/Resources-at-a-Glance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www.nndc.bnl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366136"/>
            <a:ext cx="12192000" cy="1938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07" tIns="45704" rIns="91407" bIns="45704" anchor="ctr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US Perspectives on Nuclear Data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IAEA General Conference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27 September 2023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3652313"/>
            <a:ext cx="9086850" cy="747639"/>
          </a:xfrm>
        </p:spPr>
        <p:txBody>
          <a:bodyPr vert="horz" wrap="square" lIns="82039" tIns="41020" rIns="82039" bIns="41020" rtlCol="0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dirty="0">
                <a:latin typeface="+mj-lt"/>
              </a:rPr>
              <a:t>Keith Jankowski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dirty="0">
                <a:latin typeface="+mj-lt"/>
              </a:rPr>
              <a:t>Program Manager for Nuclear Data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8366126" y="171451"/>
            <a:ext cx="2301875" cy="69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135C00"/>
                </a:solidFill>
              </a:rPr>
              <a:t>OFFICE OF</a:t>
            </a:r>
            <a:r>
              <a:rPr lang="en-US" sz="1400">
                <a:solidFill>
                  <a:srgbClr val="135C00"/>
                </a:solidFill>
              </a:rPr>
              <a:t> </a:t>
            </a:r>
            <a:r>
              <a:rPr lang="en-US" sz="3200">
                <a:solidFill>
                  <a:srgbClr val="135C00"/>
                </a:solidFill>
                <a:latin typeface="Arial Black" pitchFamily="34" charset="0"/>
              </a:rPr>
              <a:t>SCIENCE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836" y="0"/>
            <a:ext cx="11787327" cy="9025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 5: Infrastructure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0DF4CE-7664-05A5-BB91-37D0DFAA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92" y="1258790"/>
            <a:ext cx="4244799" cy="570027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boost nuclear data workforce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help keep up with pace of incoming data. A special focus on evaluators and embedded staff is planned. 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 of AI/ML methods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the nuclear data production pipeline to reduce timeline from beginning to end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Modernize databases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accommodate modern data sets to enable data preservation and sharing as well as improved/facilitated  access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with Administration priorities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related to AI/ML and DEIA</a:t>
            </a:r>
          </a:p>
          <a:p>
            <a:pPr>
              <a:spcAft>
                <a:spcPts val="10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618B74-8E7F-5001-CBF0-F0D73F20A622}"/>
              </a:ext>
            </a:extLst>
          </p:cNvPr>
          <p:cNvGrpSpPr/>
          <p:nvPr/>
        </p:nvGrpSpPr>
        <p:grpSpPr>
          <a:xfrm>
            <a:off x="9153789" y="907266"/>
            <a:ext cx="2720799" cy="2769558"/>
            <a:chOff x="8954173" y="677624"/>
            <a:chExt cx="2711753" cy="3049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D6082-ADC5-ED13-2553-2264B9EDD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78" r="68662"/>
            <a:stretch/>
          </p:blipFill>
          <p:spPr>
            <a:xfrm>
              <a:off x="9183293" y="677624"/>
              <a:ext cx="2253515" cy="23198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1ED21A-ECE7-6592-A540-2367196B2315}"/>
                </a:ext>
              </a:extLst>
            </p:cNvPr>
            <p:cNvSpPr txBox="1"/>
            <p:nvPr/>
          </p:nvSpPr>
          <p:spPr>
            <a:xfrm>
              <a:off x="9183293" y="2785902"/>
              <a:ext cx="2253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/>
                <a:t>Sponsored by the office Nuclear Physics (NP)</a:t>
              </a:r>
            </a:p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B11995-BF37-3093-0F7B-26618D075DDB}"/>
                </a:ext>
              </a:extLst>
            </p:cNvPr>
            <p:cNvSpPr txBox="1"/>
            <p:nvPr/>
          </p:nvSpPr>
          <p:spPr>
            <a:xfrm>
              <a:off x="8954173" y="3450386"/>
              <a:ext cx="2711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hlinkClick r:id="rId4"/>
                </a:rPr>
                <a:t>https://www.nndc.bnl.gov/</a:t>
              </a:r>
              <a:r>
                <a:rPr lang="en-US" sz="1200" b="1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BF258F-0ECB-262E-3D08-49072B41CF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623" y="1193100"/>
            <a:ext cx="3586252" cy="1467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6BA0D2-6882-75B5-0590-25DACB454B62}"/>
              </a:ext>
            </a:extLst>
          </p:cNvPr>
          <p:cNvSpPr txBox="1"/>
          <p:nvPr/>
        </p:nvSpPr>
        <p:spPr>
          <a:xfrm>
            <a:off x="4796704" y="2873069"/>
            <a:ext cx="47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https://science.osti.gov/Initiatives/PuRe-Data/Resources-at-a-Glance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9F2C8-9106-FE68-1519-D5E3B80FD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50"/>
          <a:stretch/>
        </p:blipFill>
        <p:spPr>
          <a:xfrm>
            <a:off x="5040569" y="3778244"/>
            <a:ext cx="4263899" cy="2508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10071E-4377-39DF-8656-7D7CCF1D3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9946" y="4054003"/>
            <a:ext cx="2400051" cy="2245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84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836" y="0"/>
            <a:ext cx="11787327" cy="9025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0DF4CE-7664-05A5-BB91-37D0DFAA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58" y="1098213"/>
            <a:ext cx="11235288" cy="4488319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data plays a critical role in all areas of nuclear science, nuclear engineering, and applications of nuclear technology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targets for increased investment and enhanced stewardship </a:t>
            </a:r>
            <a:r>
              <a:rPr lang="en-US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Workforce development</a:t>
            </a:r>
          </a:p>
          <a:p>
            <a:pPr lvl="2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On-going fission evaluations</a:t>
            </a:r>
          </a:p>
          <a:p>
            <a:pPr lvl="2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Accelerated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decay data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evaluations</a:t>
            </a:r>
          </a:p>
          <a:p>
            <a:pPr lvl="2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Improved reaction modeling with better links to nuclear structure</a:t>
            </a:r>
          </a:p>
          <a:p>
            <a:pPr lvl="2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Neutron induced data from low- to mid-energies</a:t>
            </a:r>
          </a:p>
          <a:p>
            <a:pPr lvl="2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energy reactions and material stopping power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nuclear data is often hidden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layers of abstraction (i.e., modeling/sim tools) so users can have difficulty knowing the quality going into their models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needs to be worked through increased outreach, and</a:t>
            </a:r>
          </a:p>
          <a:p>
            <a:pPr lvl="1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Infrastructure modernization to facilitate improved access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information for users</a:t>
            </a:r>
          </a:p>
          <a:p>
            <a:r>
              <a:rPr lang="en-US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Nuclear Data is inherently cross cutting and NP is strongly promoting inter-agency cooperation, the SC Nuclear Data Program anchors this activity across all federal programs and is uniquely responsible for its stewardship. </a:t>
            </a:r>
          </a:p>
        </p:txBody>
      </p:sp>
    </p:spTree>
    <p:extLst>
      <p:ext uri="{BB962C8B-B14F-4D97-AF65-F5344CB8AC3E}">
        <p14:creationId xmlns:p14="http://schemas.microsoft.com/office/powerpoint/2010/main" val="122413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3136627"/>
            <a:ext cx="12192000" cy="584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07" tIns="45704" rIns="91407" bIns="45704" anchor="ctr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8366126" y="171451"/>
            <a:ext cx="2301875" cy="69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rgbClr val="135C00"/>
                </a:solidFill>
              </a:rPr>
              <a:t>OFFICE OF</a:t>
            </a:r>
            <a:r>
              <a:rPr lang="en-US" sz="1400">
                <a:solidFill>
                  <a:srgbClr val="135C00"/>
                </a:solidFill>
              </a:rPr>
              <a:t> </a:t>
            </a:r>
            <a:r>
              <a:rPr lang="en-US" sz="3200">
                <a:solidFill>
                  <a:srgbClr val="135C00"/>
                </a:solidFill>
                <a:latin typeface="Arial Black" pitchFamily="34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339545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425" y="0"/>
            <a:ext cx="11787327" cy="9025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Nuclear Data in the 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428" y="1102192"/>
            <a:ext cx="4414843" cy="53288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NP led US Nuclear Data Program (USNDP):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works to get updated nuclear data into libraries for users. It covers the entire table of the isotopes and serves a critical role in basic research and applied missions</a:t>
            </a:r>
          </a:p>
          <a:p>
            <a:pPr marL="53975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213D329-D95B-048B-14FE-290CA866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96" y="1103009"/>
            <a:ext cx="3291412" cy="2626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B3D32-176A-2324-7D81-40B48383C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396" y="3888230"/>
            <a:ext cx="3261865" cy="281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5C0BF-90A5-1AC7-83DA-055993C11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020" y="1563439"/>
            <a:ext cx="4166944" cy="4331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7EB875-2474-987E-F17B-054B8CA21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28" y="4820067"/>
            <a:ext cx="3993226" cy="181066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7D1633-F2C5-4A0C-B52D-BFC1EED4CFB6}"/>
              </a:ext>
            </a:extLst>
          </p:cNvPr>
          <p:cNvCxnSpPr>
            <a:cxnSpLocks/>
          </p:cNvCxnSpPr>
          <p:nvPr/>
        </p:nvCxnSpPr>
        <p:spPr>
          <a:xfrm flipV="1">
            <a:off x="4222376" y="6051176"/>
            <a:ext cx="734020" cy="188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6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5281-A837-3199-6A89-D080021E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15" y="67278"/>
            <a:ext cx="11787327" cy="902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USNDP in more detail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92921-D4D5-75B9-BC32-77F1539F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164" y="3196839"/>
            <a:ext cx="5201696" cy="22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F2E86B-F5B7-7995-F00F-96B15F76AF06}"/>
              </a:ext>
            </a:extLst>
          </p:cNvPr>
          <p:cNvSpPr txBox="1">
            <a:spLocks/>
          </p:cNvSpPr>
          <p:nvPr/>
        </p:nvSpPr>
        <p:spPr>
          <a:xfrm>
            <a:off x="368427" y="1102192"/>
            <a:ext cx="6193737" cy="5328877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173038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71450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9913" indent="-171450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685800" rtl="0" eaLnBrk="1" latinLnBrk="0" hangingPunct="1">
              <a:lnSpc>
                <a:spcPct val="12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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Funding: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~$12M annually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FTE: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~13 scientific staff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Responsible for data compilation and evaluation for nuclear structure and reaction data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Leads working groups (Cross Section Evaluation Working Group) and actively participate in international groups such as IAEA (Nuclear Structure and Decay Data, Nuclear Reactions), OECD/NEA, Coordinated Research Projects, Atomic Mass Evaluation (collaborative with China)</a:t>
            </a:r>
            <a:endParaRPr lang="en-US" dirty="0"/>
          </a:p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8D651A1-0395-6FB0-A5D8-AE0E55F9C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64" y="1102192"/>
            <a:ext cx="5201696" cy="1775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122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BC0C-65FA-F1A4-0E84-0FA8466F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35" y="71960"/>
            <a:ext cx="11787327" cy="9025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Major Challenge In Addition to Data Acquisition/Curation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30C1B9A-051C-9C28-4EB4-EBC8B627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84" y="952418"/>
            <a:ext cx="10976297" cy="4953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nuclear data is often hidden deep inside codes </a:t>
            </a:r>
            <a:r>
              <a:rPr lang="en-US" sz="2500" dirty="0"/>
              <a:t>and end users often don’t know what they don’t know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10435E-8319-BBDC-AE34-173B26F6AF8C}"/>
              </a:ext>
            </a:extLst>
          </p:cNvPr>
          <p:cNvGrpSpPr/>
          <p:nvPr/>
        </p:nvGrpSpPr>
        <p:grpSpPr>
          <a:xfrm>
            <a:off x="751784" y="2035162"/>
            <a:ext cx="8009200" cy="4451292"/>
            <a:chOff x="2091400" y="2141040"/>
            <a:chExt cx="8009200" cy="445129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2FA94A6-6772-955E-F717-2FF730142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1400" y="2141040"/>
              <a:ext cx="8009200" cy="39557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0F5CDE-DF01-A009-F532-D78224A1AEAE}"/>
                </a:ext>
              </a:extLst>
            </p:cNvPr>
            <p:cNvSpPr txBox="1"/>
            <p:nvPr/>
          </p:nvSpPr>
          <p:spPr>
            <a:xfrm>
              <a:off x="5960533" y="6223000"/>
              <a:ext cx="380153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Users most often interact here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911C9DAE-2384-C24A-19E8-F5FF529A6B2C}"/>
                </a:ext>
              </a:extLst>
            </p:cNvPr>
            <p:cNvCxnSpPr>
              <a:stCxn id="42" idx="1"/>
            </p:cNvCxnSpPr>
            <p:nvPr/>
          </p:nvCxnSpPr>
          <p:spPr>
            <a:xfrm rot="10800000">
              <a:off x="5325533" y="5579534"/>
              <a:ext cx="635000" cy="82813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4E74AB4-0AA9-44CC-C84F-23818DB6ABD9}"/>
              </a:ext>
            </a:extLst>
          </p:cNvPr>
          <p:cNvSpPr/>
          <p:nvPr/>
        </p:nvSpPr>
        <p:spPr>
          <a:xfrm>
            <a:off x="3272590" y="2226733"/>
            <a:ext cx="1559292" cy="3352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8B3A48-136F-87CA-1433-0093C10C8D39}"/>
              </a:ext>
            </a:extLst>
          </p:cNvPr>
          <p:cNvSpPr txBox="1"/>
          <p:nvPr/>
        </p:nvSpPr>
        <p:spPr>
          <a:xfrm>
            <a:off x="9055936" y="1769281"/>
            <a:ext cx="321162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“Modeling and simulation tools will still give an answer, even if there is only a theoretical extrapolation”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Only recently has greatly improved nuclear data provided much needed improved precision for:</a:t>
            </a:r>
          </a:p>
          <a:p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Decay heat in reactors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Reactor anti-neutrino spectra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Beta decay data for “pandora” fission fragments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BC0C-65FA-F1A4-0E84-0FA8466F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1" y="25930"/>
            <a:ext cx="12087358" cy="9025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Nuclear Data Is Central to an Increasing Number of Federal Missions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30C1B9A-051C-9C28-4EB4-EBC8B627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94" y="1007707"/>
            <a:ext cx="10254939" cy="5112535"/>
          </a:xfrm>
        </p:spPr>
        <p:txBody>
          <a:bodyPr>
            <a:normAutofit/>
          </a:bodyPr>
          <a:lstStyle/>
          <a:p>
            <a:pPr marL="53975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Increased outreach:</a:t>
            </a:r>
          </a:p>
          <a:p>
            <a:pPr marL="53975" indent="0" algn="ctr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March 2020, increased Nuclear Data Inter-Agency Working Group (NDIAWG) membership from 8 to 16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NDIAWG meets quarterly to coordinate and prioritize needs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workshop with targeted sessions on needs</a:t>
            </a:r>
          </a:p>
          <a:p>
            <a:pPr lvl="1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Nearly annual funding opportunity since 2015, with ~$50M (USD) invested through it so far</a:t>
            </a:r>
          </a:p>
          <a:p>
            <a:pPr lvl="2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Additionally, ~$12M covers the USNDP. And other federal programs will invest in projects on their own too</a:t>
            </a:r>
          </a:p>
        </p:txBody>
      </p:sp>
    </p:spTree>
    <p:extLst>
      <p:ext uri="{BB962C8B-B14F-4D97-AF65-F5344CB8AC3E}">
        <p14:creationId xmlns:p14="http://schemas.microsoft.com/office/powerpoint/2010/main" val="103517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BC0C-65FA-F1A4-0E84-0FA8466F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5" y="91281"/>
            <a:ext cx="11787327" cy="9025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NSAC</a:t>
            </a:r>
            <a:r>
              <a:rPr lang="en-US" sz="3200" dirty="0"/>
              <a:t> Nuclear Data Charge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30C1B9A-051C-9C28-4EB4-EBC8B627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35" y="1344591"/>
            <a:ext cx="5024729" cy="532887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Nuclear Science Advisory Committee (NSAC) </a:t>
            </a:r>
          </a:p>
          <a:p>
            <a:pPr marL="225425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charged to form a subcommittee to address current status and opportunities in nuclear data</a:t>
            </a: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reports requested: </a:t>
            </a:r>
          </a:p>
          <a:p>
            <a:pPr marL="225425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detail the current status of the USNDP, both domestic and internationally, and 2) articulate opportunities to enhance nuclear data for basic nuclear science and applications</a:t>
            </a:r>
          </a:p>
          <a:p>
            <a:pPr marL="53975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48F63-3A0D-07FC-D317-8722A496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64" y="1056072"/>
            <a:ext cx="5162060" cy="492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962281-5129-5CB6-749C-1C18B8B7D8F3}"/>
              </a:ext>
            </a:extLst>
          </p:cNvPr>
          <p:cNvSpPr txBox="1"/>
          <p:nvPr/>
        </p:nvSpPr>
        <p:spPr>
          <a:xfrm>
            <a:off x="8471232" y="2019723"/>
            <a:ext cx="17211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Charge to NSAC on nuclear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EB63C-0B45-977E-805C-5E8337EF4FD4}"/>
              </a:ext>
            </a:extLst>
          </p:cNvPr>
          <p:cNvSpPr txBox="1"/>
          <p:nvPr/>
        </p:nvSpPr>
        <p:spPr>
          <a:xfrm>
            <a:off x="5117433" y="6063205"/>
            <a:ext cx="340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cross-cutting nature of nuclear data is readily apparent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7EAFC-20DC-6446-E476-363F265E0964}"/>
              </a:ext>
            </a:extLst>
          </p:cNvPr>
          <p:cNvSpPr/>
          <p:nvPr/>
        </p:nvSpPr>
        <p:spPr>
          <a:xfrm>
            <a:off x="8471232" y="3153207"/>
            <a:ext cx="3577833" cy="3370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11248-5D3B-22E2-4AFC-7B91712F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034" y="3090940"/>
            <a:ext cx="3404031" cy="343321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805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BC0C-65FA-F1A4-0E84-0FA8466F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5" y="91281"/>
            <a:ext cx="11787327" cy="9025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Opportunities Identified For Increased Impact/Stewardship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30C1B9A-051C-9C28-4EB4-EBC8B627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27" y="1224812"/>
            <a:ext cx="4949991" cy="534496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Cross-cutting themes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emerged that are used by many applications</a:t>
            </a:r>
          </a:p>
          <a:p>
            <a:pPr lvl="1">
              <a:spcAft>
                <a:spcPts val="1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development</a:t>
            </a:r>
          </a:p>
          <a:p>
            <a:pPr lvl="1">
              <a:spcAft>
                <a:spcPts val="1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On-going fission evaluations</a:t>
            </a:r>
          </a:p>
          <a:p>
            <a:pPr lvl="1">
              <a:spcAft>
                <a:spcPts val="1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Accelerated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decay 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evaluations</a:t>
            </a:r>
          </a:p>
          <a:p>
            <a:pPr lvl="1">
              <a:spcAft>
                <a:spcPts val="1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reaction modeling with better links to nuclear structure</a:t>
            </a:r>
          </a:p>
          <a:p>
            <a:pPr lvl="1">
              <a:spcAft>
                <a:spcPts val="1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Neutron induced data from low- to mid-energies</a:t>
            </a:r>
          </a:p>
          <a:p>
            <a:pPr lvl="1">
              <a:spcAft>
                <a:spcPts val="1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energy reactions and material stopping power</a:t>
            </a:r>
          </a:p>
          <a:p>
            <a:pPr>
              <a:spcAft>
                <a:spcPts val="1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F35527-9F35-A88E-F5AD-A3DDC80B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18" y="2050181"/>
            <a:ext cx="6936548" cy="33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0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4459" y="38635"/>
            <a:ext cx="11787327" cy="9025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 1: Fusion Energy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0DF4CE-7664-05A5-BB91-37D0DFAA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32" y="1344592"/>
            <a:ext cx="5272798" cy="532887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OSTP driven workshop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May 4 to discuss nuclear data needs for fusion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on June 2 discussed more details</a:t>
            </a:r>
          </a:p>
          <a:p>
            <a:pPr lvl="1"/>
            <a:endParaRPr lang="en-US" sz="1900" dirty="0">
              <a:solidFill>
                <a:srgbClr val="5C9A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need for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structural and superconducting magnet materials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Materials damage due to high energy neutrons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similar needs in other applications (fission, space)</a:t>
            </a: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with Administration Priority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developing a bold decadal vision for commercial fusion energy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ABFB9-BF76-0249-48D6-5786282E8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157" y="2890932"/>
            <a:ext cx="2479007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D0CA6-F4E9-709B-B32B-BA0E3A8EFC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387" y="1237619"/>
            <a:ext cx="2478777" cy="1394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C13682-F338-2C61-27B5-2E87797EE9CF}"/>
              </a:ext>
            </a:extLst>
          </p:cNvPr>
          <p:cNvSpPr txBox="1"/>
          <p:nvPr/>
        </p:nvSpPr>
        <p:spPr>
          <a:xfrm>
            <a:off x="11172671" y="2265971"/>
            <a:ext cx="872355" cy="33855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NSTX-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642A1-6CF6-94F7-9879-501BF22C9E09}"/>
              </a:ext>
            </a:extLst>
          </p:cNvPr>
          <p:cNvSpPr txBox="1"/>
          <p:nvPr/>
        </p:nvSpPr>
        <p:spPr>
          <a:xfrm>
            <a:off x="11323354" y="3501204"/>
            <a:ext cx="7216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DIII-D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943CA-0CBA-A0A0-7A50-124A943951B7}"/>
              </a:ext>
            </a:extLst>
          </p:cNvPr>
          <p:cNvSpPr txBox="1"/>
          <p:nvPr/>
        </p:nvSpPr>
        <p:spPr>
          <a:xfrm>
            <a:off x="8859932" y="2589836"/>
            <a:ext cx="3807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DOE/SC/FES User Facilities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E6A443-F384-8F31-37F4-AEF5A5997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60" y="4821530"/>
            <a:ext cx="3465850" cy="1495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33B2B76-8C3D-8CA9-873D-F48AB2CDA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982" y="1111619"/>
            <a:ext cx="3247998" cy="32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836" y="0"/>
            <a:ext cx="11787327" cy="9025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 2: Space Exploration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0DF4CE-7664-05A5-BB91-37D0DFAA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071361"/>
            <a:ext cx="4699122" cy="5328877"/>
          </a:xfrm>
        </p:spPr>
        <p:txBody>
          <a:bodyPr>
            <a:noAutofit/>
          </a:bodyPr>
          <a:lstStyle/>
          <a:p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NP outreach to NASA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led to needs in space exploration in human spaceflight, electronics protection, and planetary exploration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Spaceflight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requires high energy data due to galactic cosmic rays hitting spacecraft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dose to astronauts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Data collection is possible at BNL/RHIC/STAR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Protection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requires data on advanced electronics materials 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Planetary Exploration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requires data on a variety of elements that could be found on the Moon, Mars, and beyond</a:t>
            </a:r>
          </a:p>
          <a:p>
            <a:r>
              <a:rPr lang="en-US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With Administration Priority on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return to the moon and on to Mars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BC6846-10DB-F8C6-D013-0F2CE099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515" y="2084168"/>
            <a:ext cx="2858154" cy="1976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B958D8-E5D4-CDF3-F2F6-F8762540E677}"/>
              </a:ext>
            </a:extLst>
          </p:cNvPr>
          <p:cNvSpPr txBox="1"/>
          <p:nvPr/>
        </p:nvSpPr>
        <p:spPr>
          <a:xfrm>
            <a:off x="8755335" y="3991484"/>
            <a:ext cx="285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NASA Dragonfly mission to Saturn’s moon Titan, 2026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39E1C6-A9E3-2E9F-51E6-1D46C50B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232" y="875259"/>
            <a:ext cx="6537446" cy="9616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2B2684-E335-EA63-E607-6EEFE3680259}"/>
              </a:ext>
            </a:extLst>
          </p:cNvPr>
          <p:cNvSpPr txBox="1"/>
          <p:nvPr/>
        </p:nvSpPr>
        <p:spPr>
          <a:xfrm>
            <a:off x="5413629" y="1837947"/>
            <a:ext cx="5481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Graphics from presentation by J. Norbury (NASA), WANDA2022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80945-4722-7762-3592-47C857234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293" y="2072617"/>
            <a:ext cx="3024707" cy="1869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5CBEB-3FE2-BD26-5BC2-F4253F9A4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293" y="4379509"/>
            <a:ext cx="3087527" cy="2020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3741F7-D702-D368-E9C7-E296877B8FB1}"/>
              </a:ext>
            </a:extLst>
          </p:cNvPr>
          <p:cNvSpPr txBox="1"/>
          <p:nvPr/>
        </p:nvSpPr>
        <p:spPr>
          <a:xfrm>
            <a:off x="5226135" y="6427589"/>
            <a:ext cx="3242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Orion spacecraft crew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B46BA-4C99-6CEE-6424-A7317EA3F321}"/>
              </a:ext>
            </a:extLst>
          </p:cNvPr>
          <p:cNvSpPr txBox="1"/>
          <p:nvPr/>
        </p:nvSpPr>
        <p:spPr>
          <a:xfrm>
            <a:off x="5226134" y="3991484"/>
            <a:ext cx="3242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Illustration of NASA moon mission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F6BBC-D446-C80B-1F45-425F54A25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375" y="4528801"/>
            <a:ext cx="2297572" cy="23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3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006633"/>
      </a:accent1>
      <a:accent2>
        <a:srgbClr val="61A243"/>
      </a:accent2>
      <a:accent3>
        <a:srgbClr val="FF7F7F"/>
      </a:accent3>
      <a:accent4>
        <a:srgbClr val="F3C727"/>
      </a:accent4>
      <a:accent5>
        <a:srgbClr val="B87999"/>
      </a:accent5>
      <a:accent6>
        <a:srgbClr val="85C0FB"/>
      </a:accent6>
      <a:hlink>
        <a:srgbClr val="0563C1"/>
      </a:hlink>
      <a:folHlink>
        <a:srgbClr val="954F72"/>
      </a:folHlink>
    </a:clrScheme>
    <a:fontScheme name="DO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E SC Theme - Green v13 (16x9)">
  <a:themeElements>
    <a:clrScheme name="DOE SC Colors">
      <a:dk1>
        <a:sysClr val="windowText" lastClr="000000"/>
      </a:dk1>
      <a:lt1>
        <a:sysClr val="window" lastClr="FFFFFF"/>
      </a:lt1>
      <a:dk2>
        <a:srgbClr val="0F3F66"/>
      </a:dk2>
      <a:lt2>
        <a:srgbClr val="EEECE1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 SC Theme - Green v13 (16x9)" id="{E04E78B8-D2A2-4C96-9874-3B47B781C56C}" vid="{E444A822-5044-46D6-8A64-7A315606C2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21857</TotalTime>
  <Words>914</Words>
  <Application>Microsoft Office PowerPoint</Application>
  <PresentationFormat>Widescreen</PresentationFormat>
  <Paragraphs>102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DOE SC Theme - Green v13 (16x9)</vt:lpstr>
      <vt:lpstr>PowerPoint Presentation</vt:lpstr>
      <vt:lpstr>Nuclear Data in the US</vt:lpstr>
      <vt:lpstr>USNDP in more detail </vt:lpstr>
      <vt:lpstr>A Major Challenge In Addition to Data Acquisition/Curation</vt:lpstr>
      <vt:lpstr>Nuclear Data Is Central to an Increasing Number of Federal Missions</vt:lpstr>
      <vt:lpstr>NSAC Nuclear Data Charge</vt:lpstr>
      <vt:lpstr>Opportunities Identified For Increased Impact/Stewardship</vt:lpstr>
      <vt:lpstr>Opportunity 1: Fusion Energy</vt:lpstr>
      <vt:lpstr>Opportunity 2: Space Exploration</vt:lpstr>
      <vt:lpstr>Opportunity 5: Infrastructure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Wallus, Yvette</dc:creator>
  <cp:lastModifiedBy>Jankowski, Keith</cp:lastModifiedBy>
  <cp:revision>129</cp:revision>
  <cp:lastPrinted>2021-11-30T21:00:08Z</cp:lastPrinted>
  <dcterms:created xsi:type="dcterms:W3CDTF">2019-12-17T19:49:37Z</dcterms:created>
  <dcterms:modified xsi:type="dcterms:W3CDTF">2023-10-03T16:16:44Z</dcterms:modified>
</cp:coreProperties>
</file>