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8" r:id="rId4"/>
    <p:sldMasterId id="2147484239" r:id="rId5"/>
  </p:sldMasterIdLst>
  <p:notesMasterIdLst>
    <p:notesMasterId r:id="rId20"/>
  </p:notesMasterIdLst>
  <p:handoutMasterIdLst>
    <p:handoutMasterId r:id="rId21"/>
  </p:handoutMasterIdLst>
  <p:sldIdLst>
    <p:sldId id="279" r:id="rId6"/>
    <p:sldId id="329" r:id="rId7"/>
    <p:sldId id="332" r:id="rId8"/>
    <p:sldId id="322" r:id="rId9"/>
    <p:sldId id="320" r:id="rId10"/>
    <p:sldId id="333" r:id="rId11"/>
    <p:sldId id="325" r:id="rId12"/>
    <p:sldId id="331" r:id="rId13"/>
    <p:sldId id="318" r:id="rId14"/>
    <p:sldId id="323" r:id="rId15"/>
    <p:sldId id="324" r:id="rId16"/>
    <p:sldId id="312" r:id="rId17"/>
    <p:sldId id="327" r:id="rId18"/>
    <p:sldId id="330" r:id="rId19"/>
  </p:sldIdLst>
  <p:sldSz cx="12192000" cy="6858000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 Laurie, NEA/POL/CEN" initials="MLN" lastIdx="1" clrIdx="0">
    <p:extLst>
      <p:ext uri="{19B8F6BF-5375-455C-9EA6-DF929625EA0E}">
        <p15:presenceInfo xmlns:p15="http://schemas.microsoft.com/office/powerpoint/2012/main" userId="S-1-5-21-3605887142-3043520036-899046653-3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00"/>
    <a:srgbClr val="F9F9F9"/>
    <a:srgbClr val="F5F5F5"/>
    <a:srgbClr val="02889E"/>
    <a:srgbClr val="7F7F7F"/>
    <a:srgbClr val="FBBC0E"/>
    <a:srgbClr val="005878"/>
    <a:srgbClr val="22567C"/>
    <a:srgbClr val="0C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" autoAdjust="0"/>
    <p:restoredTop sz="93979" autoAdjust="0"/>
  </p:normalViewPr>
  <p:slideViewPr>
    <p:cSldViewPr>
      <p:cViewPr varScale="1">
        <p:scale>
          <a:sx n="66" d="100"/>
          <a:sy n="66" d="100"/>
        </p:scale>
        <p:origin x="102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808"/>
    </p:cViewPr>
  </p:sorterViewPr>
  <p:notesViewPr>
    <p:cSldViewPr>
      <p:cViewPr varScale="1">
        <p:scale>
          <a:sx n="77" d="100"/>
          <a:sy n="77" d="100"/>
        </p:scale>
        <p:origin x="2772" y="90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OU, Paraskevi" userId="7a3edc03-a497-4f89-b1be-81f9c5a281f6" providerId="ADAL" clId="{BF632C21-566D-47B3-A9D8-6AC1639DC416}"/>
    <pc:docChg chg="modSld">
      <pc:chgData name="DIMITRIOU, Paraskevi" userId="7a3edc03-a497-4f89-b1be-81f9c5a281f6" providerId="ADAL" clId="{BF632C21-566D-47B3-A9D8-6AC1639DC416}" dt="2023-10-04T16:23:28.143" v="2" actId="729"/>
      <pc:docMkLst>
        <pc:docMk/>
      </pc:docMkLst>
      <pc:sldChg chg="mod modShow">
        <pc:chgData name="DIMITRIOU, Paraskevi" userId="7a3edc03-a497-4f89-b1be-81f9c5a281f6" providerId="ADAL" clId="{BF632C21-566D-47B3-A9D8-6AC1639DC416}" dt="2023-10-04T16:23:28.143" v="2" actId="729"/>
        <pc:sldMkLst>
          <pc:docMk/>
          <pc:sldMk cId="2508651913" sldId="312"/>
        </pc:sldMkLst>
      </pc:sldChg>
      <pc:sldChg chg="mod modShow">
        <pc:chgData name="DIMITRIOU, Paraskevi" userId="7a3edc03-a497-4f89-b1be-81f9c5a281f6" providerId="ADAL" clId="{BF632C21-566D-47B3-A9D8-6AC1639DC416}" dt="2023-10-04T16:23:28.143" v="2" actId="729"/>
        <pc:sldMkLst>
          <pc:docMk/>
          <pc:sldMk cId="2021102083" sldId="323"/>
        </pc:sldMkLst>
      </pc:sldChg>
      <pc:sldChg chg="mod modShow">
        <pc:chgData name="DIMITRIOU, Paraskevi" userId="7a3edc03-a497-4f89-b1be-81f9c5a281f6" providerId="ADAL" clId="{BF632C21-566D-47B3-A9D8-6AC1639DC416}" dt="2023-10-04T16:23:28.143" v="2" actId="729"/>
        <pc:sldMkLst>
          <pc:docMk/>
          <pc:sldMk cId="2009053857" sldId="324"/>
        </pc:sldMkLst>
      </pc:sldChg>
      <pc:sldChg chg="mod modShow">
        <pc:chgData name="DIMITRIOU, Paraskevi" userId="7a3edc03-a497-4f89-b1be-81f9c5a281f6" providerId="ADAL" clId="{BF632C21-566D-47B3-A9D8-6AC1639DC416}" dt="2023-10-04T16:23:13.255" v="1" actId="729"/>
        <pc:sldMkLst>
          <pc:docMk/>
          <pc:sldMk cId="3262154465" sldId="325"/>
        </pc:sldMkLst>
      </pc:sldChg>
      <pc:sldChg chg="mod modShow">
        <pc:chgData name="DIMITRIOU, Paraskevi" userId="7a3edc03-a497-4f89-b1be-81f9c5a281f6" providerId="ADAL" clId="{BF632C21-566D-47B3-A9D8-6AC1639DC416}" dt="2023-10-04T16:23:28.143" v="2" actId="729"/>
        <pc:sldMkLst>
          <pc:docMk/>
          <pc:sldMk cId="4243621240" sldId="327"/>
        </pc:sldMkLst>
      </pc:sldChg>
      <pc:sldChg chg="mod modShow">
        <pc:chgData name="DIMITRIOU, Paraskevi" userId="7a3edc03-a497-4f89-b1be-81f9c5a281f6" providerId="ADAL" clId="{BF632C21-566D-47B3-A9D8-6AC1639DC416}" dt="2023-10-04T16:23:28.143" v="2" actId="729"/>
        <pc:sldMkLst>
          <pc:docMk/>
          <pc:sldMk cId="2396563867" sldId="330"/>
        </pc:sldMkLst>
      </pc:sldChg>
      <pc:sldChg chg="mod modShow">
        <pc:chgData name="DIMITRIOU, Paraskevi" userId="7a3edc03-a497-4f89-b1be-81f9c5a281f6" providerId="ADAL" clId="{BF632C21-566D-47B3-A9D8-6AC1639DC416}" dt="2023-10-04T16:23:09.234" v="0" actId="729"/>
        <pc:sldMkLst>
          <pc:docMk/>
          <pc:sldMk cId="2017887501" sldId="3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0895-6F62-48CA-B5FA-431603F5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C51EB-D780-42FF-88B0-29B39F1DD053}">
      <dgm:prSet phldrT="[Text]"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/>
            <a:t>34 </a:t>
          </a:r>
          <a:r>
            <a:rPr lang="en-GB" sz="2800" b="0" dirty="0"/>
            <a:t>member countries + partners </a:t>
          </a:r>
          <a:br>
            <a:rPr lang="en-GB" sz="2800" b="0" dirty="0"/>
          </a:br>
          <a:r>
            <a:rPr lang="en-GB" sz="2800" b="0" dirty="0"/>
            <a:t>(e.g. China, India, Brazil, etc.)</a:t>
          </a:r>
          <a:endParaRPr lang="en-US" sz="2800" b="0" dirty="0"/>
        </a:p>
      </dgm:t>
    </dgm:pt>
    <dgm:pt modelId="{D851F320-DD70-4F22-A6DA-9AFC7CA5F32F}" type="parTrans" cxnId="{DC66D4EC-A63C-425F-A7BC-5287C9AD8FE8}">
      <dgm:prSet/>
      <dgm:spPr/>
      <dgm:t>
        <a:bodyPr/>
        <a:lstStyle/>
        <a:p>
          <a:endParaRPr lang="en-US" sz="2800"/>
        </a:p>
      </dgm:t>
    </dgm:pt>
    <dgm:pt modelId="{45D747A5-9435-4BD1-896B-F4EB748DE151}" type="sibTrans" cxnId="{DC66D4EC-A63C-425F-A7BC-5287C9AD8FE8}">
      <dgm:prSet/>
      <dgm:spPr/>
      <dgm:t>
        <a:bodyPr/>
        <a:lstStyle/>
        <a:p>
          <a:endParaRPr lang="en-US" sz="2800"/>
        </a:p>
      </dgm:t>
    </dgm:pt>
    <dgm:pt modelId="{C58993F5-D670-4D83-8263-E650E6B78A0B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8 </a:t>
          </a:r>
          <a:r>
            <a:rPr lang="en-GB" sz="2800" b="0" dirty="0">
              <a:solidFill>
                <a:schemeClr val="bg1"/>
              </a:solidFill>
            </a:rPr>
            <a:t>standing technical committees 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altLang="en-US" sz="2800" b="1" dirty="0"/>
            <a:t>1 </a:t>
          </a:r>
          <a:r>
            <a:rPr lang="en-GB" altLang="en-US" sz="2800" b="0" dirty="0"/>
            <a:t>management board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sz="2800" b="1" dirty="0">
              <a:solidFill>
                <a:schemeClr val="bg1"/>
              </a:solidFill>
            </a:rPr>
            <a:t>74 </a:t>
          </a:r>
          <a:r>
            <a:rPr lang="en-GB" sz="2800" b="0" dirty="0">
              <a:solidFill>
                <a:schemeClr val="bg1"/>
              </a:solidFill>
            </a:rPr>
            <a:t>working parties and expert groups</a:t>
          </a:r>
        </a:p>
      </dgm:t>
    </dgm:pt>
    <dgm:pt modelId="{C76E00A1-2F23-46AD-8A39-8E546B87F577}" type="parTrans" cxnId="{AE12D0F7-80BC-4393-931F-4466B581F306}">
      <dgm:prSet/>
      <dgm:spPr/>
      <dgm:t>
        <a:bodyPr/>
        <a:lstStyle/>
        <a:p>
          <a:endParaRPr lang="en-US" sz="2800"/>
        </a:p>
      </dgm:t>
    </dgm:pt>
    <dgm:pt modelId="{3DEAEE45-FB6F-4990-9BFE-2A84E62FD206}" type="sibTrans" cxnId="{AE12D0F7-80BC-4393-931F-4466B581F306}">
      <dgm:prSet/>
      <dgm:spPr/>
      <dgm:t>
        <a:bodyPr/>
        <a:lstStyle/>
        <a:p>
          <a:endParaRPr lang="en-US" sz="2800"/>
        </a:p>
      </dgm:t>
    </dgm:pt>
    <dgm:pt modelId="{3AA419B1-F251-48BE-AACC-1C18220AC73C}">
      <dgm:prSet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26 </a:t>
          </a:r>
          <a:r>
            <a:rPr lang="en-US" sz="2800" b="0" dirty="0">
              <a:solidFill>
                <a:schemeClr val="bg1"/>
              </a:solidFill>
            </a:rPr>
            <a:t>international joint projects</a:t>
          </a:r>
        </a:p>
      </dgm:t>
    </dgm:pt>
    <dgm:pt modelId="{14766793-9662-4179-98B8-C35E08D54459}" type="parTrans" cxnId="{3F9E1C6A-9B5A-47B9-B7C2-AE841740842E}">
      <dgm:prSet/>
      <dgm:spPr/>
      <dgm:t>
        <a:bodyPr/>
        <a:lstStyle/>
        <a:p>
          <a:endParaRPr lang="en-US" sz="2800"/>
        </a:p>
      </dgm:t>
    </dgm:pt>
    <dgm:pt modelId="{1A2944E5-2A83-4B7B-B7A3-66A9DD1E0BDC}" type="sibTrans" cxnId="{3F9E1C6A-9B5A-47B9-B7C2-AE841740842E}">
      <dgm:prSet/>
      <dgm:spPr/>
      <dgm:t>
        <a:bodyPr/>
        <a:lstStyle/>
        <a:p>
          <a:endParaRPr lang="en-US" sz="2800"/>
        </a:p>
      </dgm:t>
    </dgm:pt>
    <dgm:pt modelId="{E49070D5-4DFA-4B18-A550-C0447525ADF9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The NEA Data Bank – </a:t>
          </a:r>
          <a:r>
            <a:rPr lang="en-US" sz="2800" b="0" dirty="0">
              <a:solidFill>
                <a:schemeClr val="bg1"/>
              </a:solidFill>
            </a:rPr>
            <a:t>a major international resource</a:t>
          </a:r>
          <a:endParaRPr lang="en-US" sz="2800" b="0" dirty="0">
            <a:solidFill>
              <a:prstClr val="black"/>
            </a:solidFill>
          </a:endParaRPr>
        </a:p>
      </dgm:t>
    </dgm:pt>
    <dgm:pt modelId="{07AAD471-F206-4B64-8C2F-0408EF4495AB}" type="parTrans" cxnId="{25845961-BE0C-413C-9906-5D51630A0BC7}">
      <dgm:prSet/>
      <dgm:spPr/>
      <dgm:t>
        <a:bodyPr/>
        <a:lstStyle/>
        <a:p>
          <a:endParaRPr lang="en-US" sz="2800"/>
        </a:p>
      </dgm:t>
    </dgm:pt>
    <dgm:pt modelId="{BD531C15-8E51-43ED-8BA8-019F62B2705E}" type="sibTrans" cxnId="{25845961-BE0C-413C-9906-5D51630A0BC7}">
      <dgm:prSet/>
      <dgm:spPr/>
      <dgm:t>
        <a:bodyPr/>
        <a:lstStyle/>
        <a:p>
          <a:endParaRPr lang="en-US" sz="2800"/>
        </a:p>
      </dgm:t>
    </dgm:pt>
    <dgm:pt modelId="{B87427A2-9D5E-4520-96E5-BCC30CFFB010}" type="pres">
      <dgm:prSet presAssocID="{B0420895-6F62-48CA-B5FA-431603F5D2D3}" presName="linear" presStyleCnt="0">
        <dgm:presLayoutVars>
          <dgm:animLvl val="lvl"/>
          <dgm:resizeHandles val="exact"/>
        </dgm:presLayoutVars>
      </dgm:prSet>
      <dgm:spPr/>
    </dgm:pt>
    <dgm:pt modelId="{A85121A9-643F-41C5-8BC6-D1554DFAD959}" type="pres">
      <dgm:prSet presAssocID="{EFCC51EB-D780-42FF-88B0-29B39F1DD053}" presName="parentText" presStyleLbl="node1" presStyleIdx="0" presStyleCnt="4" custScaleY="82415" custLinFactNeighborY="36734">
        <dgm:presLayoutVars>
          <dgm:chMax val="0"/>
          <dgm:bulletEnabled val="1"/>
        </dgm:presLayoutVars>
      </dgm:prSet>
      <dgm:spPr/>
    </dgm:pt>
    <dgm:pt modelId="{16E6F404-9D70-4988-AFB0-563D4098EE94}" type="pres">
      <dgm:prSet presAssocID="{45D747A5-9435-4BD1-896B-F4EB748DE151}" presName="spacer" presStyleCnt="0"/>
      <dgm:spPr/>
    </dgm:pt>
    <dgm:pt modelId="{108676AB-0BFB-4AC2-9E93-6B569ED7CCF7}" type="pres">
      <dgm:prSet presAssocID="{C58993F5-D670-4D83-8263-E650E6B78A0B}" presName="parentText" presStyleLbl="node1" presStyleIdx="1" presStyleCnt="4" custScaleY="112696" custLinFactNeighborY="-25">
        <dgm:presLayoutVars>
          <dgm:chMax val="0"/>
          <dgm:bulletEnabled val="1"/>
        </dgm:presLayoutVars>
      </dgm:prSet>
      <dgm:spPr/>
    </dgm:pt>
    <dgm:pt modelId="{2015D630-9BBD-47B7-8B4B-C06EF5CE128D}" type="pres">
      <dgm:prSet presAssocID="{3DEAEE45-FB6F-4990-9BFE-2A84E62FD206}" presName="spacer" presStyleCnt="0"/>
      <dgm:spPr/>
    </dgm:pt>
    <dgm:pt modelId="{8400DD9A-B325-4908-A12C-0FD6A8D27895}" type="pres">
      <dgm:prSet presAssocID="{3AA419B1-F251-48BE-AACC-1C18220AC73C}" presName="parentText" presStyleLbl="node1" presStyleIdx="2" presStyleCnt="4" custScaleY="63905" custLinFactNeighborY="-58684">
        <dgm:presLayoutVars>
          <dgm:chMax val="0"/>
          <dgm:bulletEnabled val="1"/>
        </dgm:presLayoutVars>
      </dgm:prSet>
      <dgm:spPr/>
    </dgm:pt>
    <dgm:pt modelId="{0E7BE7E5-6949-46D5-8B45-58977431A7AE}" type="pres">
      <dgm:prSet presAssocID="{1A2944E5-2A83-4B7B-B7A3-66A9DD1E0BDC}" presName="spacer" presStyleCnt="0"/>
      <dgm:spPr/>
    </dgm:pt>
    <dgm:pt modelId="{BD88F744-892F-48D0-A0EB-946C3D00BE1A}" type="pres">
      <dgm:prSet presAssocID="{E49070D5-4DFA-4B18-A550-C0447525ADF9}" presName="parentText" presStyleLbl="node1" presStyleIdx="3" presStyleCnt="4" custScaleY="57555" custLinFactY="-109" custLinFactNeighborY="-100000">
        <dgm:presLayoutVars>
          <dgm:chMax val="0"/>
          <dgm:bulletEnabled val="1"/>
        </dgm:presLayoutVars>
      </dgm:prSet>
      <dgm:spPr/>
    </dgm:pt>
  </dgm:ptLst>
  <dgm:cxnLst>
    <dgm:cxn modelId="{B0FD9B21-3D4D-4AB4-B95A-5138BA158F01}" type="presOf" srcId="{B0420895-6F62-48CA-B5FA-431603F5D2D3}" destId="{B87427A2-9D5E-4520-96E5-BCC30CFFB010}" srcOrd="0" destOrd="0" presId="urn:microsoft.com/office/officeart/2005/8/layout/vList2"/>
    <dgm:cxn modelId="{25845961-BE0C-413C-9906-5D51630A0BC7}" srcId="{B0420895-6F62-48CA-B5FA-431603F5D2D3}" destId="{E49070D5-4DFA-4B18-A550-C0447525ADF9}" srcOrd="3" destOrd="0" parTransId="{07AAD471-F206-4B64-8C2F-0408EF4495AB}" sibTransId="{BD531C15-8E51-43ED-8BA8-019F62B2705E}"/>
    <dgm:cxn modelId="{3F9E1C6A-9B5A-47B9-B7C2-AE841740842E}" srcId="{B0420895-6F62-48CA-B5FA-431603F5D2D3}" destId="{3AA419B1-F251-48BE-AACC-1C18220AC73C}" srcOrd="2" destOrd="0" parTransId="{14766793-9662-4179-98B8-C35E08D54459}" sibTransId="{1A2944E5-2A83-4B7B-B7A3-66A9DD1E0BDC}"/>
    <dgm:cxn modelId="{04EEDA4C-4072-4525-8212-F800F880124D}" type="presOf" srcId="{3AA419B1-F251-48BE-AACC-1C18220AC73C}" destId="{8400DD9A-B325-4908-A12C-0FD6A8D27895}" srcOrd="0" destOrd="0" presId="urn:microsoft.com/office/officeart/2005/8/layout/vList2"/>
    <dgm:cxn modelId="{BA5D0B8E-AFE3-43EE-8905-8DC3780FB9DE}" type="presOf" srcId="{EFCC51EB-D780-42FF-88B0-29B39F1DD053}" destId="{A85121A9-643F-41C5-8BC6-D1554DFAD959}" srcOrd="0" destOrd="0" presId="urn:microsoft.com/office/officeart/2005/8/layout/vList2"/>
    <dgm:cxn modelId="{427C1591-42DD-4FC7-86F5-093B2B18980B}" type="presOf" srcId="{E49070D5-4DFA-4B18-A550-C0447525ADF9}" destId="{BD88F744-892F-48D0-A0EB-946C3D00BE1A}" srcOrd="0" destOrd="0" presId="urn:microsoft.com/office/officeart/2005/8/layout/vList2"/>
    <dgm:cxn modelId="{861867A5-6930-4AB1-9FB6-6695E4D849F8}" type="presOf" srcId="{C58993F5-D670-4D83-8263-E650E6B78A0B}" destId="{108676AB-0BFB-4AC2-9E93-6B569ED7CCF7}" srcOrd="0" destOrd="0" presId="urn:microsoft.com/office/officeart/2005/8/layout/vList2"/>
    <dgm:cxn modelId="{DC66D4EC-A63C-425F-A7BC-5287C9AD8FE8}" srcId="{B0420895-6F62-48CA-B5FA-431603F5D2D3}" destId="{EFCC51EB-D780-42FF-88B0-29B39F1DD053}" srcOrd="0" destOrd="0" parTransId="{D851F320-DD70-4F22-A6DA-9AFC7CA5F32F}" sibTransId="{45D747A5-9435-4BD1-896B-F4EB748DE151}"/>
    <dgm:cxn modelId="{AE12D0F7-80BC-4393-931F-4466B581F306}" srcId="{B0420895-6F62-48CA-B5FA-431603F5D2D3}" destId="{C58993F5-D670-4D83-8263-E650E6B78A0B}" srcOrd="1" destOrd="0" parTransId="{C76E00A1-2F23-46AD-8A39-8E546B87F577}" sibTransId="{3DEAEE45-FB6F-4990-9BFE-2A84E62FD206}"/>
    <dgm:cxn modelId="{E5028787-A8F6-4087-9F22-85CC4C4D2112}" type="presParOf" srcId="{B87427A2-9D5E-4520-96E5-BCC30CFFB010}" destId="{A85121A9-643F-41C5-8BC6-D1554DFAD959}" srcOrd="0" destOrd="0" presId="urn:microsoft.com/office/officeart/2005/8/layout/vList2"/>
    <dgm:cxn modelId="{5A66884B-ADA5-438E-BFA3-348249F2BAC8}" type="presParOf" srcId="{B87427A2-9D5E-4520-96E5-BCC30CFFB010}" destId="{16E6F404-9D70-4988-AFB0-563D4098EE94}" srcOrd="1" destOrd="0" presId="urn:microsoft.com/office/officeart/2005/8/layout/vList2"/>
    <dgm:cxn modelId="{CC64EE52-D218-4D5B-B42E-16D43147F510}" type="presParOf" srcId="{B87427A2-9D5E-4520-96E5-BCC30CFFB010}" destId="{108676AB-0BFB-4AC2-9E93-6B569ED7CCF7}" srcOrd="2" destOrd="0" presId="urn:microsoft.com/office/officeart/2005/8/layout/vList2"/>
    <dgm:cxn modelId="{C9D660E3-E90C-4B4D-AE87-7D639FE0CD54}" type="presParOf" srcId="{B87427A2-9D5E-4520-96E5-BCC30CFFB010}" destId="{2015D630-9BBD-47B7-8B4B-C06EF5CE128D}" srcOrd="3" destOrd="0" presId="urn:microsoft.com/office/officeart/2005/8/layout/vList2"/>
    <dgm:cxn modelId="{0096787E-E4CE-430B-8490-926B4A534DF1}" type="presParOf" srcId="{B87427A2-9D5E-4520-96E5-BCC30CFFB010}" destId="{8400DD9A-B325-4908-A12C-0FD6A8D27895}" srcOrd="4" destOrd="0" presId="urn:microsoft.com/office/officeart/2005/8/layout/vList2"/>
    <dgm:cxn modelId="{2A4C5570-D1FA-489D-856F-B1B380783AB8}" type="presParOf" srcId="{B87427A2-9D5E-4520-96E5-BCC30CFFB010}" destId="{0E7BE7E5-6949-46D5-8B45-58977431A7AE}" srcOrd="5" destOrd="0" presId="urn:microsoft.com/office/officeart/2005/8/layout/vList2"/>
    <dgm:cxn modelId="{FC09BE7D-0CE4-409C-8C3B-E7CD9A740797}" type="presParOf" srcId="{B87427A2-9D5E-4520-96E5-BCC30CFFB010}" destId="{BD88F744-892F-48D0-A0EB-946C3D00B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CC089-CBF7-4A65-AD63-567203FC23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8215B6-292C-4DC8-BADE-A0F8411154D2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assist its member countries in maintaining and further developing, through </a:t>
          </a:r>
          <a:r>
            <a:rPr lang="en-US" altLang="en-US" sz="2800" b="1" dirty="0"/>
            <a:t>international co-operation, the scientific, technological and legal bases</a:t>
          </a:r>
          <a:r>
            <a:rPr lang="en-US" altLang="en-US" sz="2800" dirty="0"/>
            <a:t> required for a safe, environmentally sound and economical use of nuclear energy for peaceful purposes.</a:t>
          </a:r>
          <a:endParaRPr lang="en-US" sz="2800" dirty="0"/>
        </a:p>
      </dgm:t>
    </dgm:pt>
    <dgm:pt modelId="{A240AB26-F061-4DA1-B13F-6D328672B992}" type="parTrans" cxnId="{D19D17D9-DEFD-4754-B077-65F8C7C4ABFB}">
      <dgm:prSet/>
      <dgm:spPr/>
      <dgm:t>
        <a:bodyPr/>
        <a:lstStyle/>
        <a:p>
          <a:endParaRPr lang="en-US" sz="2600"/>
        </a:p>
      </dgm:t>
    </dgm:pt>
    <dgm:pt modelId="{AE818722-75E0-4F54-9B3A-56E9D33DCAAD}" type="sibTrans" cxnId="{D19D17D9-DEFD-4754-B077-65F8C7C4ABFB}">
      <dgm:prSet/>
      <dgm:spPr/>
      <dgm:t>
        <a:bodyPr/>
        <a:lstStyle/>
        <a:p>
          <a:endParaRPr lang="en-US" sz="2600"/>
        </a:p>
      </dgm:t>
    </dgm:pt>
    <dgm:pt modelId="{9C640E6B-D619-4B5B-82B3-9FC0577F9363}">
      <dgm:prSet phldrT="[Text]" custT="1"/>
      <dgm:spPr>
        <a:solidFill>
          <a:schemeClr val="accent2">
            <a:lumMod val="75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provide authoritative assessments and to forge </a:t>
          </a:r>
          <a:r>
            <a:rPr lang="en-US" altLang="en-US" sz="2800" b="1" dirty="0"/>
            <a:t>common understandings </a:t>
          </a:r>
          <a:r>
            <a:rPr lang="en-US" altLang="en-US" sz="2800" dirty="0"/>
            <a:t>on key issues as </a:t>
          </a:r>
          <a:r>
            <a:rPr lang="en-US" altLang="en-US" sz="2800" b="1" dirty="0"/>
            <a:t>input to government decisions on nuclear energy policy</a:t>
          </a:r>
          <a:r>
            <a:rPr lang="en-US" altLang="en-US" sz="2800" dirty="0"/>
            <a:t> and to broader OECD policy analyses in areas such as energy and the sustainable development of low-carbon economies. </a:t>
          </a:r>
          <a:endParaRPr lang="en-US" sz="2800" dirty="0"/>
        </a:p>
      </dgm:t>
    </dgm:pt>
    <dgm:pt modelId="{94EB7F12-5A90-48A7-B396-88906065AA3E}" type="parTrans" cxnId="{B9B4F671-A63B-4F94-B49C-35057B0FB6D5}">
      <dgm:prSet/>
      <dgm:spPr/>
      <dgm:t>
        <a:bodyPr/>
        <a:lstStyle/>
        <a:p>
          <a:endParaRPr lang="en-US" sz="2600"/>
        </a:p>
      </dgm:t>
    </dgm:pt>
    <dgm:pt modelId="{2AB8B355-5834-4F2E-991E-09EB1EF9C2D0}" type="sibTrans" cxnId="{B9B4F671-A63B-4F94-B49C-35057B0FB6D5}">
      <dgm:prSet/>
      <dgm:spPr/>
      <dgm:t>
        <a:bodyPr/>
        <a:lstStyle/>
        <a:p>
          <a:endParaRPr lang="en-US" sz="2600"/>
        </a:p>
      </dgm:t>
    </dgm:pt>
    <dgm:pt modelId="{8798F9A7-27AA-472F-BA70-C43686A6C59A}" type="pres">
      <dgm:prSet presAssocID="{7B3CC089-CBF7-4A65-AD63-567203FC2301}" presName="linear" presStyleCnt="0">
        <dgm:presLayoutVars>
          <dgm:animLvl val="lvl"/>
          <dgm:resizeHandles val="exact"/>
        </dgm:presLayoutVars>
      </dgm:prSet>
      <dgm:spPr/>
    </dgm:pt>
    <dgm:pt modelId="{69343FD5-F155-466E-B862-978DD051D63E}" type="pres">
      <dgm:prSet presAssocID="{EF8215B6-292C-4DC8-BADE-A0F8411154D2}" presName="parentText" presStyleLbl="node1" presStyleIdx="0" presStyleCnt="2" custScaleY="107074" custLinFactNeighborX="386" custLinFactNeighborY="-32897">
        <dgm:presLayoutVars>
          <dgm:chMax val="0"/>
          <dgm:bulletEnabled val="1"/>
        </dgm:presLayoutVars>
      </dgm:prSet>
      <dgm:spPr/>
    </dgm:pt>
    <dgm:pt modelId="{8678BBEF-2685-467B-AD6A-3023DC974D29}" type="pres">
      <dgm:prSet presAssocID="{AE818722-75E0-4F54-9B3A-56E9D33DCAAD}" presName="spacer" presStyleCnt="0"/>
      <dgm:spPr/>
    </dgm:pt>
    <dgm:pt modelId="{4310FA0F-B5AB-4101-BD66-7A6A4F32F290}" type="pres">
      <dgm:prSet presAssocID="{9C640E6B-D619-4B5B-82B3-9FC0577F9363}" presName="parentText" presStyleLbl="node1" presStyleIdx="1" presStyleCnt="2" custScaleY="111550" custLinFactY="5944" custLinFactNeighborY="100000">
        <dgm:presLayoutVars>
          <dgm:chMax val="0"/>
          <dgm:bulletEnabled val="1"/>
        </dgm:presLayoutVars>
      </dgm:prSet>
      <dgm:spPr/>
    </dgm:pt>
  </dgm:ptLst>
  <dgm:cxnLst>
    <dgm:cxn modelId="{1C71C41D-A205-46BA-B0C7-5DCEDB07E5E8}" type="presOf" srcId="{EF8215B6-292C-4DC8-BADE-A0F8411154D2}" destId="{69343FD5-F155-466E-B862-978DD051D63E}" srcOrd="0" destOrd="0" presId="urn:microsoft.com/office/officeart/2005/8/layout/vList2"/>
    <dgm:cxn modelId="{B9B4F671-A63B-4F94-B49C-35057B0FB6D5}" srcId="{7B3CC089-CBF7-4A65-AD63-567203FC2301}" destId="{9C640E6B-D619-4B5B-82B3-9FC0577F9363}" srcOrd="1" destOrd="0" parTransId="{94EB7F12-5A90-48A7-B396-88906065AA3E}" sibTransId="{2AB8B355-5834-4F2E-991E-09EB1EF9C2D0}"/>
    <dgm:cxn modelId="{F7EBCF99-B3F1-4865-948A-066C9E33E778}" type="presOf" srcId="{7B3CC089-CBF7-4A65-AD63-567203FC2301}" destId="{8798F9A7-27AA-472F-BA70-C43686A6C59A}" srcOrd="0" destOrd="0" presId="urn:microsoft.com/office/officeart/2005/8/layout/vList2"/>
    <dgm:cxn modelId="{4B3E7BC8-5A30-4302-84B8-F7B101FF6219}" type="presOf" srcId="{9C640E6B-D619-4B5B-82B3-9FC0577F9363}" destId="{4310FA0F-B5AB-4101-BD66-7A6A4F32F290}" srcOrd="0" destOrd="0" presId="urn:microsoft.com/office/officeart/2005/8/layout/vList2"/>
    <dgm:cxn modelId="{D19D17D9-DEFD-4754-B077-65F8C7C4ABFB}" srcId="{7B3CC089-CBF7-4A65-AD63-567203FC2301}" destId="{EF8215B6-292C-4DC8-BADE-A0F8411154D2}" srcOrd="0" destOrd="0" parTransId="{A240AB26-F061-4DA1-B13F-6D328672B992}" sibTransId="{AE818722-75E0-4F54-9B3A-56E9D33DCAAD}"/>
    <dgm:cxn modelId="{B44A3A44-C6B4-4D34-B00C-43C125EC7796}" type="presParOf" srcId="{8798F9A7-27AA-472F-BA70-C43686A6C59A}" destId="{69343FD5-F155-466E-B862-978DD051D63E}" srcOrd="0" destOrd="0" presId="urn:microsoft.com/office/officeart/2005/8/layout/vList2"/>
    <dgm:cxn modelId="{2BF7D196-AB67-4700-8B05-32CAF7D723C1}" type="presParOf" srcId="{8798F9A7-27AA-472F-BA70-C43686A6C59A}" destId="{8678BBEF-2685-467B-AD6A-3023DC974D29}" srcOrd="1" destOrd="0" presId="urn:microsoft.com/office/officeart/2005/8/layout/vList2"/>
    <dgm:cxn modelId="{6C18BDE1-52C2-40A4-9A0B-6F8728B42B6E}" type="presParOf" srcId="{8798F9A7-27AA-472F-BA70-C43686A6C59A}" destId="{4310FA0F-B5AB-4101-BD66-7A6A4F32F29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D63F1-99C9-4F3D-B35A-53953A2836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BBBB0-84D6-4AEB-BA4B-E993BE10522D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sz="1000" b="1" u="none" noProof="0" dirty="0">
              <a:solidFill>
                <a:schemeClr val="bg1"/>
              </a:solidFill>
            </a:rPr>
            <a:t> </a:t>
          </a:r>
          <a:br>
            <a:rPr lang="en-GB" sz="2400" b="1" u="none" noProof="0" dirty="0">
              <a:solidFill>
                <a:schemeClr val="bg1"/>
              </a:solidFill>
            </a:rPr>
          </a:br>
          <a:r>
            <a:rPr lang="en-GB" sz="2400" b="1" u="none" noProof="0" dirty="0">
              <a:solidFill>
                <a:schemeClr val="bg1"/>
              </a:solidFill>
            </a:rPr>
            <a:t>NEA serviced bodies </a:t>
          </a:r>
          <a:br>
            <a:rPr lang="en-GB" sz="1800" b="1" u="sng" noProof="0" dirty="0">
              <a:solidFill>
                <a:schemeClr val="bg1"/>
              </a:solidFill>
            </a:rPr>
          </a:br>
          <a:r>
            <a:rPr lang="en-GB" sz="1000" b="1" u="sng" noProof="0" dirty="0">
              <a:solidFill>
                <a:schemeClr val="bg1"/>
              </a:solidFill>
            </a:rPr>
            <a:t> </a:t>
          </a:r>
        </a:p>
        <a:p>
          <a:pPr algn="l"/>
          <a:r>
            <a:rPr lang="en-GB" sz="1800" b="1" noProof="0" dirty="0"/>
            <a:t>Generation IV International Forum (GIF) </a:t>
          </a:r>
          <a:br>
            <a:rPr lang="en-GB" sz="1800" b="1" noProof="0" dirty="0"/>
          </a:br>
          <a:r>
            <a:rPr lang="en-GB" sz="18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algn="l"/>
          <a:r>
            <a:rPr lang="en-GB" sz="1800" b="1" spc="-10" baseline="0" noProof="0" dirty="0"/>
            <a:t>Multinational Design Evaluation Programme (MDEP) – </a:t>
          </a:r>
          <a:r>
            <a:rPr lang="en-GB" sz="18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algn="l"/>
          <a:r>
            <a:rPr lang="en-GB" sz="1800" b="1" noProof="0" dirty="0"/>
            <a:t>International Framework for Nuclear Energy Cooperation (IFNEC) – </a:t>
          </a:r>
          <a:r>
            <a:rPr lang="en-GB" sz="1800" noProof="0" dirty="0"/>
            <a:t>65-country forum for international discussion on wide array of nuclear topics involving both developed and emerging economies.</a:t>
          </a:r>
        </a:p>
      </dgm:t>
    </dgm:pt>
    <dgm:pt modelId="{58CA35E0-E170-42D7-9CCD-A340AEF6E519}" type="par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BDD49762-A846-4D30-B1CC-CE01222E81CB}" type="sib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A5ABF74B-A461-4A77-BD68-19CE36E87A3B}">
      <dgm:prSet phldrT="[Text]" custT="1"/>
      <dgm:spPr>
        <a:solidFill>
          <a:schemeClr val="accent1"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altLang="en-US" sz="1000" b="1" u="none" noProof="0" dirty="0">
              <a:solidFill>
                <a:schemeClr val="bg1"/>
              </a:solidFill>
            </a:rPr>
            <a:t> </a:t>
          </a:r>
          <a:br>
            <a:rPr lang="en-GB" altLang="en-US" sz="2400" b="1" u="none" noProof="0" dirty="0">
              <a:solidFill>
                <a:schemeClr val="bg1"/>
              </a:solidFill>
            </a:rPr>
          </a:br>
          <a:r>
            <a:rPr lang="en-GB" altLang="en-US" sz="2400" b="1" u="none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noProof="0" dirty="0">
              <a:solidFill>
                <a:schemeClr val="bg1"/>
              </a:solidFill>
            </a:rPr>
          </a:br>
          <a:endParaRPr lang="en-GB" altLang="en-US" sz="1000" b="1" u="sng" noProof="0" dirty="0">
            <a:solidFill>
              <a:schemeClr val="bg1"/>
            </a:solidFill>
          </a:endParaRPr>
        </a:p>
        <a:p>
          <a:pPr algn="l"/>
          <a:r>
            <a:rPr lang="en-GB" altLang="en-US" sz="1800" b="1" noProof="0" dirty="0"/>
            <a:t>Nuclear safety </a:t>
          </a:r>
          <a:r>
            <a:rPr lang="en-GB" altLang="en-US" sz="1800" b="0" noProof="0" dirty="0"/>
            <a:t>research and experimental data </a:t>
          </a:r>
          <a:r>
            <a:rPr lang="en-GB" altLang="en-US" sz="1800" noProof="0" dirty="0"/>
            <a:t>(e.g. thermal-hydraulics, fuel behaviour, severe accidents).</a:t>
          </a:r>
        </a:p>
        <a:p>
          <a:pPr algn="l"/>
          <a:r>
            <a:rPr lang="en-GB" altLang="en-US" sz="1800" b="1" noProof="0" dirty="0"/>
            <a:t>Nuclear safety databases </a:t>
          </a:r>
          <a:br>
            <a:rPr lang="en-GB" altLang="en-US" sz="1800" b="1" noProof="0" dirty="0"/>
          </a:br>
          <a:r>
            <a:rPr lang="en-GB" altLang="en-US" sz="1800" noProof="0" dirty="0"/>
            <a:t>(e.g. fire, common-cause failures).</a:t>
          </a:r>
        </a:p>
        <a:p>
          <a:pPr algn="l"/>
          <a:r>
            <a:rPr lang="en-GB" altLang="en-US" sz="1800" b="1" noProof="0" dirty="0"/>
            <a:t>Nuclear science </a:t>
          </a:r>
          <a:br>
            <a:rPr lang="en-GB" altLang="en-US" sz="1800" b="1" noProof="0" dirty="0"/>
          </a:br>
          <a:r>
            <a:rPr lang="en-GB" altLang="en-US" sz="1800" noProof="0" dirty="0"/>
            <a:t>(e.g. thermodynamics of advanced fuels).</a:t>
          </a:r>
        </a:p>
        <a:p>
          <a:pPr algn="l"/>
          <a:r>
            <a:rPr lang="en-GB" altLang="en-US" sz="1800" b="1" noProof="0" dirty="0"/>
            <a:t>Radioactive waste management </a:t>
          </a:r>
          <a:br>
            <a:rPr lang="en-GB" altLang="en-US" sz="1800" b="1" noProof="0" dirty="0"/>
          </a:br>
          <a:r>
            <a:rPr lang="en-GB" altLang="en-US" sz="1800" noProof="0" dirty="0"/>
            <a:t>(e.g. thermochemical database).</a:t>
          </a:r>
        </a:p>
        <a:p>
          <a:pPr algn="l"/>
          <a:r>
            <a:rPr lang="en-GB" altLang="en-US" sz="1800" b="1" noProof="0" dirty="0"/>
            <a:t>Radiological protection </a:t>
          </a:r>
          <a:br>
            <a:rPr lang="en-GB" altLang="en-US" sz="1800" b="1" noProof="0" dirty="0"/>
          </a:br>
          <a:r>
            <a:rPr lang="en-GB" altLang="en-US" sz="1800" noProof="0" dirty="0"/>
            <a:t>(e.g. occupational exposure).</a:t>
          </a:r>
        </a:p>
        <a:p>
          <a:pPr algn="l"/>
          <a:r>
            <a:rPr lang="en-GB" altLang="en-US" sz="1800" b="1" noProof="0" dirty="0"/>
            <a:t>Nuclear Education Skills and Technology Framework (NEST)</a:t>
          </a:r>
          <a:endParaRPr lang="en-GB" sz="1800" noProof="0" dirty="0"/>
        </a:p>
      </dgm:t>
    </dgm:pt>
    <dgm:pt modelId="{00841200-C9BF-453D-9D57-8A02536F9FBC}" type="par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566F9346-739B-4F6D-BE17-3CFF5A10D9EF}" type="sib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875CF333-B056-48B5-8E32-89EBC5DBEAD5}" type="pres">
      <dgm:prSet presAssocID="{AE3D63F1-99C9-4F3D-B35A-53953A2836EC}" presName="diagram" presStyleCnt="0">
        <dgm:presLayoutVars>
          <dgm:dir/>
          <dgm:resizeHandles val="exact"/>
        </dgm:presLayoutVars>
      </dgm:prSet>
      <dgm:spPr/>
    </dgm:pt>
    <dgm:pt modelId="{C5DC0D7C-2308-4E2E-BBC4-030E00687158}" type="pres">
      <dgm:prSet presAssocID="{977BBBB0-84D6-4AEB-BA4B-E993BE10522D}" presName="node" presStyleLbl="node1" presStyleIdx="0" presStyleCnt="2" custScaleX="104000" custScaleY="148183">
        <dgm:presLayoutVars>
          <dgm:bulletEnabled val="1"/>
        </dgm:presLayoutVars>
      </dgm:prSet>
      <dgm:spPr/>
    </dgm:pt>
    <dgm:pt modelId="{0E9DC2F5-EF7B-409E-80C8-E2F326F29C27}" type="pres">
      <dgm:prSet presAssocID="{BDD49762-A846-4D30-B1CC-CE01222E81CB}" presName="sibTrans" presStyleCnt="0"/>
      <dgm:spPr/>
    </dgm:pt>
    <dgm:pt modelId="{92BE2764-474F-401A-807F-9F51C3BCCC49}" type="pres">
      <dgm:prSet presAssocID="{A5ABF74B-A461-4A77-BD68-19CE36E87A3B}" presName="node" presStyleLbl="node1" presStyleIdx="1" presStyleCnt="2" custScaleX="91951" custScaleY="148183" custLinFactNeighborX="-4765">
        <dgm:presLayoutVars>
          <dgm:bulletEnabled val="1"/>
        </dgm:presLayoutVars>
      </dgm:prSet>
      <dgm:spPr/>
    </dgm:pt>
  </dgm:ptLst>
  <dgm:cxnLst>
    <dgm:cxn modelId="{F7E4DC19-7EE1-4619-83F3-1EB0555FF5EE}" type="presOf" srcId="{977BBBB0-84D6-4AEB-BA4B-E993BE10522D}" destId="{C5DC0D7C-2308-4E2E-BBC4-030E00687158}" srcOrd="0" destOrd="0" presId="urn:microsoft.com/office/officeart/2005/8/layout/default"/>
    <dgm:cxn modelId="{E884585A-A937-4C3D-ADDD-C58C651B1074}" type="presOf" srcId="{AE3D63F1-99C9-4F3D-B35A-53953A2836EC}" destId="{875CF333-B056-48B5-8E32-89EBC5DBEAD5}" srcOrd="0" destOrd="0" presId="urn:microsoft.com/office/officeart/2005/8/layout/default"/>
    <dgm:cxn modelId="{6846A58F-78AF-4E6D-BC4A-4C187C680DEB}" srcId="{AE3D63F1-99C9-4F3D-B35A-53953A2836EC}" destId="{977BBBB0-84D6-4AEB-BA4B-E993BE10522D}" srcOrd="0" destOrd="0" parTransId="{58CA35E0-E170-42D7-9CCD-A340AEF6E519}" sibTransId="{BDD49762-A846-4D30-B1CC-CE01222E81CB}"/>
    <dgm:cxn modelId="{C90EB6C8-FB7A-4718-94DE-C513822B6962}" type="presOf" srcId="{A5ABF74B-A461-4A77-BD68-19CE36E87A3B}" destId="{92BE2764-474F-401A-807F-9F51C3BCCC49}" srcOrd="0" destOrd="0" presId="urn:microsoft.com/office/officeart/2005/8/layout/default"/>
    <dgm:cxn modelId="{FDAAC8F5-8C70-4A49-B305-77B200B2E3C3}" srcId="{AE3D63F1-99C9-4F3D-B35A-53953A2836EC}" destId="{A5ABF74B-A461-4A77-BD68-19CE36E87A3B}" srcOrd="1" destOrd="0" parTransId="{00841200-C9BF-453D-9D57-8A02536F9FBC}" sibTransId="{566F9346-739B-4F6D-BE17-3CFF5A10D9EF}"/>
    <dgm:cxn modelId="{72FF43A7-5CB3-4949-A1E3-9A9FBD914426}" type="presParOf" srcId="{875CF333-B056-48B5-8E32-89EBC5DBEAD5}" destId="{C5DC0D7C-2308-4E2E-BBC4-030E00687158}" srcOrd="0" destOrd="0" presId="urn:microsoft.com/office/officeart/2005/8/layout/default"/>
    <dgm:cxn modelId="{1332082B-C14E-480E-8BA5-595932DAD6FE}" type="presParOf" srcId="{875CF333-B056-48B5-8E32-89EBC5DBEAD5}" destId="{0E9DC2F5-EF7B-409E-80C8-E2F326F29C27}" srcOrd="1" destOrd="0" presId="urn:microsoft.com/office/officeart/2005/8/layout/default"/>
    <dgm:cxn modelId="{09A1386B-6405-4E10-AE2B-3A7EBBCF0602}" type="presParOf" srcId="{875CF333-B056-48B5-8E32-89EBC5DBEAD5}" destId="{92BE2764-474F-401A-807F-9F51C3BCCC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21A9-643F-41C5-8BC6-D1554DFAD959}">
      <dsp:nvSpPr>
        <dsp:cNvPr id="0" name=""/>
        <dsp:cNvSpPr/>
      </dsp:nvSpPr>
      <dsp:spPr>
        <a:xfrm>
          <a:off x="0" y="142933"/>
          <a:ext cx="10668000" cy="126510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/>
            <a:t>34 </a:t>
          </a:r>
          <a:r>
            <a:rPr lang="en-GB" sz="2800" b="0" kern="1200" dirty="0"/>
            <a:t>member countries + partners </a:t>
          </a:r>
          <a:br>
            <a:rPr lang="en-GB" sz="2800" b="0" kern="1200" dirty="0"/>
          </a:br>
          <a:r>
            <a:rPr lang="en-GB" sz="2800" b="0" kern="1200" dirty="0"/>
            <a:t>(e.g. China, India, Brazil, etc.)</a:t>
          </a:r>
          <a:endParaRPr lang="en-US" sz="2800" b="0" kern="1200" dirty="0"/>
        </a:p>
      </dsp:txBody>
      <dsp:txXfrm>
        <a:off x="61757" y="204690"/>
        <a:ext cx="10544486" cy="1141589"/>
      </dsp:txXfrm>
    </dsp:sp>
    <dsp:sp modelId="{108676AB-0BFB-4AC2-9E93-6B569ED7CCF7}">
      <dsp:nvSpPr>
        <dsp:cNvPr id="0" name=""/>
        <dsp:cNvSpPr/>
      </dsp:nvSpPr>
      <dsp:spPr>
        <a:xfrm>
          <a:off x="0" y="1524602"/>
          <a:ext cx="10668000" cy="1729928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8 </a:t>
          </a:r>
          <a:r>
            <a:rPr lang="en-GB" sz="2800" b="0" kern="1200" dirty="0">
              <a:solidFill>
                <a:schemeClr val="bg1"/>
              </a:solidFill>
            </a:rPr>
            <a:t>standing technical committees 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altLang="en-US" sz="2800" b="1" kern="1200" dirty="0"/>
            <a:t>1 </a:t>
          </a:r>
          <a:r>
            <a:rPr lang="en-GB" altLang="en-US" sz="2800" b="0" kern="1200" dirty="0"/>
            <a:t>management board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sz="2800" b="1" kern="1200" dirty="0">
              <a:solidFill>
                <a:schemeClr val="bg1"/>
              </a:solidFill>
            </a:rPr>
            <a:t>74 </a:t>
          </a:r>
          <a:r>
            <a:rPr lang="en-GB" sz="2800" b="0" kern="1200" dirty="0">
              <a:solidFill>
                <a:schemeClr val="bg1"/>
              </a:solidFill>
            </a:rPr>
            <a:t>working parties and expert groups</a:t>
          </a:r>
        </a:p>
      </dsp:txBody>
      <dsp:txXfrm>
        <a:off x="84448" y="1609050"/>
        <a:ext cx="10499104" cy="1561032"/>
      </dsp:txXfrm>
    </dsp:sp>
    <dsp:sp modelId="{8400DD9A-B325-4908-A12C-0FD6A8D27895}">
      <dsp:nvSpPr>
        <dsp:cNvPr id="0" name=""/>
        <dsp:cNvSpPr/>
      </dsp:nvSpPr>
      <dsp:spPr>
        <a:xfrm>
          <a:off x="0" y="3330730"/>
          <a:ext cx="10668000" cy="980967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26 </a:t>
          </a:r>
          <a:r>
            <a:rPr lang="en-US" sz="2800" b="0" kern="1200" dirty="0">
              <a:solidFill>
                <a:schemeClr val="bg1"/>
              </a:solidFill>
            </a:rPr>
            <a:t>international joint projects</a:t>
          </a:r>
        </a:p>
      </dsp:txBody>
      <dsp:txXfrm>
        <a:off x="47887" y="3378617"/>
        <a:ext cx="10572226" cy="885193"/>
      </dsp:txXfrm>
    </dsp:sp>
    <dsp:sp modelId="{BD88F744-892F-48D0-A0EB-946C3D00BE1A}">
      <dsp:nvSpPr>
        <dsp:cNvPr id="0" name=""/>
        <dsp:cNvSpPr/>
      </dsp:nvSpPr>
      <dsp:spPr>
        <a:xfrm>
          <a:off x="0" y="4418191"/>
          <a:ext cx="10668000" cy="883492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The NEA Data Bank – </a:t>
          </a:r>
          <a:r>
            <a:rPr lang="en-US" sz="2800" b="0" kern="1200" dirty="0">
              <a:solidFill>
                <a:schemeClr val="bg1"/>
              </a:solidFill>
            </a:rPr>
            <a:t>a major international resource</a:t>
          </a:r>
          <a:endParaRPr lang="en-US" sz="2800" b="0" kern="1200" dirty="0">
            <a:solidFill>
              <a:prstClr val="black"/>
            </a:solidFill>
          </a:endParaRPr>
        </a:p>
      </dsp:txBody>
      <dsp:txXfrm>
        <a:off x="43129" y="4461320"/>
        <a:ext cx="10581742" cy="79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3FD5-F155-466E-B862-978DD051D63E}">
      <dsp:nvSpPr>
        <dsp:cNvPr id="0" name=""/>
        <dsp:cNvSpPr/>
      </dsp:nvSpPr>
      <dsp:spPr>
        <a:xfrm>
          <a:off x="0" y="248278"/>
          <a:ext cx="11582400" cy="213292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assist its member countries in maintaining and further developing, through </a:t>
          </a:r>
          <a:r>
            <a:rPr lang="en-US" altLang="en-US" sz="2800" b="1" kern="1200" dirty="0"/>
            <a:t>international co-operation, the scientific, technological and legal bases</a:t>
          </a:r>
          <a:r>
            <a:rPr lang="en-US" altLang="en-US" sz="2800" kern="1200" dirty="0"/>
            <a:t> required for a safe, environmentally sound and economical use of nuclear energy for peaceful purposes.</a:t>
          </a:r>
          <a:endParaRPr lang="en-US" sz="2800" kern="1200" dirty="0"/>
        </a:p>
      </dsp:txBody>
      <dsp:txXfrm>
        <a:off x="104121" y="352399"/>
        <a:ext cx="11374158" cy="1924681"/>
      </dsp:txXfrm>
    </dsp:sp>
    <dsp:sp modelId="{4310FA0F-B5AB-4101-BD66-7A6A4F32F290}">
      <dsp:nvSpPr>
        <dsp:cNvPr id="0" name=""/>
        <dsp:cNvSpPr/>
      </dsp:nvSpPr>
      <dsp:spPr>
        <a:xfrm>
          <a:off x="0" y="2530229"/>
          <a:ext cx="11582400" cy="2222085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provide authoritative assessments and to forge </a:t>
          </a:r>
          <a:r>
            <a:rPr lang="en-US" altLang="en-US" sz="2800" b="1" kern="1200" dirty="0"/>
            <a:t>common understandings </a:t>
          </a:r>
          <a:r>
            <a:rPr lang="en-US" altLang="en-US" sz="2800" kern="1200" dirty="0"/>
            <a:t>on key issues as </a:t>
          </a:r>
          <a:r>
            <a:rPr lang="en-US" altLang="en-US" sz="2800" b="1" kern="1200" dirty="0"/>
            <a:t>input to government decisions on nuclear energy policy</a:t>
          </a:r>
          <a:r>
            <a:rPr lang="en-US" altLang="en-US" sz="2800" kern="1200" dirty="0"/>
            <a:t> and to broader OECD policy analyses in areas such as energy and the sustainable development of low-carbon economies. </a:t>
          </a:r>
          <a:endParaRPr lang="en-US" sz="2800" kern="1200" dirty="0"/>
        </a:p>
      </dsp:txBody>
      <dsp:txXfrm>
        <a:off x="108473" y="2638702"/>
        <a:ext cx="11365454" cy="200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0D7C-2308-4E2E-BBC4-030E00687158}">
      <dsp:nvSpPr>
        <dsp:cNvPr id="0" name=""/>
        <dsp:cNvSpPr/>
      </dsp:nvSpPr>
      <dsp:spPr>
        <a:xfrm>
          <a:off x="170588" y="414"/>
          <a:ext cx="6077812" cy="5195933"/>
        </a:xfrm>
        <a:prstGeom prst="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none" kern="1200" noProof="0" dirty="0">
              <a:solidFill>
                <a:schemeClr val="bg1"/>
              </a:solidFill>
            </a:rPr>
            <a:t> </a:t>
          </a:r>
          <a:br>
            <a:rPr lang="en-GB" sz="2400" b="1" u="none" kern="1200" noProof="0" dirty="0">
              <a:solidFill>
                <a:schemeClr val="bg1"/>
              </a:solidFill>
            </a:rPr>
          </a:br>
          <a:r>
            <a:rPr lang="en-GB" sz="2400" b="1" u="none" kern="1200" noProof="0" dirty="0">
              <a:solidFill>
                <a:schemeClr val="bg1"/>
              </a:solidFill>
            </a:rPr>
            <a:t>NEA serviced bodies </a:t>
          </a:r>
          <a:br>
            <a:rPr lang="en-GB" sz="1800" b="1" u="sng" kern="1200" noProof="0" dirty="0">
              <a:solidFill>
                <a:schemeClr val="bg1"/>
              </a:solidFill>
            </a:rPr>
          </a:br>
          <a:r>
            <a:rPr lang="en-GB" sz="1000" b="1" u="sng" kern="1200" noProof="0" dirty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Generation IV International Forum (GIF) </a:t>
          </a:r>
          <a:br>
            <a:rPr lang="en-GB" sz="1800" b="1" kern="1200" noProof="0" dirty="0"/>
          </a:br>
          <a:r>
            <a:rPr lang="en-GB" sz="1800" kern="12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" baseline="0" noProof="0" dirty="0"/>
            <a:t>Multinational Design Evaluation Programme (MDEP) – </a:t>
          </a:r>
          <a:r>
            <a:rPr lang="en-GB" sz="1800" kern="12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International Framework for Nuclear Energy Cooperation (IFNEC) – </a:t>
          </a:r>
          <a:r>
            <a:rPr lang="en-GB" sz="1800" kern="1200" noProof="0" dirty="0"/>
            <a:t>65-country forum for international discussion on wide array of nuclear topics involving both developed and emerging economies.</a:t>
          </a:r>
        </a:p>
      </dsp:txBody>
      <dsp:txXfrm>
        <a:off x="170588" y="414"/>
        <a:ext cx="6077812" cy="5195933"/>
      </dsp:txXfrm>
    </dsp:sp>
    <dsp:sp modelId="{92BE2764-474F-401A-807F-9F51C3BCCC49}">
      <dsp:nvSpPr>
        <dsp:cNvPr id="0" name=""/>
        <dsp:cNvSpPr/>
      </dsp:nvSpPr>
      <dsp:spPr>
        <a:xfrm>
          <a:off x="6554337" y="414"/>
          <a:ext cx="5373662" cy="5195933"/>
        </a:xfrm>
        <a:prstGeom prst="rect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000" b="1" u="none" kern="1200" noProof="0" dirty="0">
              <a:solidFill>
                <a:schemeClr val="bg1"/>
              </a:solidFill>
            </a:rPr>
            <a:t> </a:t>
          </a:r>
          <a:br>
            <a:rPr lang="en-GB" altLang="en-US" sz="2400" b="1" u="none" kern="1200" noProof="0" dirty="0">
              <a:solidFill>
                <a:schemeClr val="bg1"/>
              </a:solidFill>
            </a:rPr>
          </a:br>
          <a:r>
            <a:rPr lang="en-GB" altLang="en-US" sz="2400" b="1" u="none" kern="1200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kern="1200" noProof="0" dirty="0">
              <a:solidFill>
                <a:schemeClr val="bg1"/>
              </a:solidFill>
            </a:rPr>
          </a:br>
          <a:endParaRPr lang="en-GB" altLang="en-US" sz="1000" b="1" u="sng" kern="1200" noProof="0" dirty="0">
            <a:solidFill>
              <a:schemeClr val="bg1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</a:t>
          </a:r>
          <a:r>
            <a:rPr lang="en-GB" altLang="en-US" sz="1800" b="0" kern="1200" noProof="0" dirty="0"/>
            <a:t>research and experimental data </a:t>
          </a:r>
          <a:r>
            <a:rPr lang="en-GB" altLang="en-US" sz="1800" kern="1200" noProof="0" dirty="0"/>
            <a:t>(e.g. thermal-hydraulics, fuel behaviour, severe accidents).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databases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fire, common-cause failures).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science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thermodynamics of advanced fuels).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Radioactive waste management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thermochemical database).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Radiological protection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occupational exposure).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Education Skills and Technology Framework (NEST)</a:t>
          </a:r>
          <a:endParaRPr lang="en-GB" sz="1800" kern="1200" noProof="0" dirty="0"/>
        </a:p>
      </dsp:txBody>
      <dsp:txXfrm>
        <a:off x="6554337" y="414"/>
        <a:ext cx="5373662" cy="519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DB679FF-2913-452A-888C-C5B047A6B243}" type="datetimeFigureOut">
              <a:rPr lang="en-US" altLang="en-US"/>
              <a:pPr>
                <a:defRPr/>
              </a:pPr>
              <a:t>10/4/2023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F1D3C7-1FFC-4AB7-81FF-4059A670C6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32F0E2-BF5B-4258-9201-FE6FC3EDADAB}" type="datetimeFigureOut">
              <a:rPr lang="en-US" altLang="en-US"/>
              <a:pPr>
                <a:defRPr/>
              </a:pPr>
              <a:t>10/4/2023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24400"/>
            <a:ext cx="54467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D56A91-34BD-43C9-B2BD-B13CA2DB8B3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8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99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0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1200"/>
              </a:spcAft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48684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SmartArt</a:t>
            </a:r>
            <a:br>
              <a:rPr lang="en-GB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58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SmartArt title</a:t>
            </a:r>
            <a:endParaRPr lang="en-GB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600200"/>
            <a:ext cx="5756275" cy="426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to add SmartArt</a:t>
            </a:r>
            <a:br>
              <a:rPr lang="fr-FR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fr-FR" dirty="0"/>
            </a:b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1453970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554"/>
          <a:stretch/>
        </p:blipFill>
        <p:spPr>
          <a:xfrm>
            <a:off x="0" y="990599"/>
            <a:ext cx="12192000" cy="54864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6058" y="225292"/>
            <a:ext cx="1165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Seeking excellence in nuclear safety, technology and policy</a:t>
            </a: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1855096364"/>
              </p:ext>
            </p:extLst>
          </p:nvPr>
        </p:nvGraphicFramePr>
        <p:xfrm>
          <a:off x="762000" y="997200"/>
          <a:ext cx="10668000" cy="55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2752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6666"/>
          <a:stretch/>
        </p:blipFill>
        <p:spPr>
          <a:xfrm>
            <a:off x="0" y="990599"/>
            <a:ext cx="12192000" cy="55153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 mission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85565736"/>
              </p:ext>
            </p:extLst>
          </p:nvPr>
        </p:nvGraphicFramePr>
        <p:xfrm>
          <a:off x="381000" y="1211764"/>
          <a:ext cx="11582400" cy="487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989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nuclear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5551"/>
          <a:stretch/>
        </p:blipFill>
        <p:spPr>
          <a:xfrm>
            <a:off x="0" y="990600"/>
            <a:ext cx="121920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369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Major multinational nuclear activities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020923526"/>
              </p:ext>
            </p:extLst>
          </p:nvPr>
        </p:nvGraphicFramePr>
        <p:xfrm>
          <a:off x="0" y="1127837"/>
          <a:ext cx="12377058" cy="51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6100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ember countr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6470"/>
          <a:stretch/>
        </p:blipFill>
        <p:spPr>
          <a:xfrm>
            <a:off x="533400" y="990600"/>
            <a:ext cx="1112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member countries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5634601"/>
            <a:ext cx="1143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NEA's current membership consists of 34 countries in Europe, North America and the Asia-Pacific region. Together they account for approximately 82% of the world's installed nuclear capacity.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5618"/>
            <a:ext cx="11980293" cy="42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5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committe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0" y="4724400"/>
            <a:ext cx="6096000" cy="14478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committees (as of 1 January 2022)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744" r="2022" b="47081"/>
          <a:stretch/>
        </p:blipFill>
        <p:spPr>
          <a:xfrm>
            <a:off x="32084" y="1073400"/>
            <a:ext cx="12115800" cy="3944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228600" y="4828738"/>
            <a:ext cx="548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  <a:tabLst>
                <a:tab pos="622300" algn="l"/>
              </a:tabLst>
            </a:pP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8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standing technical committees 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 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1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 board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74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working parties and expert groups</a:t>
            </a:r>
          </a:p>
        </p:txBody>
      </p:sp>
    </p:spTree>
    <p:extLst>
      <p:ext uri="{BB962C8B-B14F-4D97-AF65-F5344CB8AC3E}">
        <p14:creationId xmlns:p14="http://schemas.microsoft.com/office/powerpoint/2010/main" val="23424663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12190847" cy="68586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476352"/>
          </a:xfrm>
          <a:prstGeom prst="rect">
            <a:avLst/>
          </a:prstGeom>
          <a:solidFill>
            <a:srgbClr val="006699">
              <a:alpha val="8470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b="0" spc="0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49028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6477000"/>
            <a:ext cx="9220200" cy="381000"/>
          </a:xfrm>
          <a:prstGeom prst="rect">
            <a:avLst/>
          </a:prstGeom>
          <a:solidFill>
            <a:srgbClr val="F9F9F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accent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27 February – 2 March 2023 WANDA2023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05437" y="5257800"/>
            <a:ext cx="112531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05436" y="2133601"/>
            <a:ext cx="11253163" cy="1337959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600"/>
              </a:spcAft>
              <a:defRPr sz="4000" b="1" spc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Click to add 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436" y="3886200"/>
            <a:ext cx="11253164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baseline="0">
                <a:solidFill>
                  <a:schemeClr val="bg2">
                    <a:lumMod val="7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Subtitle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" y="533400"/>
            <a:ext cx="2894773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481637" y="1752600"/>
            <a:ext cx="1117696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77000"/>
            <a:ext cx="6172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2023 OECD/NEA</a:t>
            </a:r>
          </a:p>
        </p:txBody>
      </p:sp>
    </p:spTree>
    <p:extLst>
      <p:ext uri="{BB962C8B-B14F-4D97-AF65-F5344CB8AC3E}">
        <p14:creationId xmlns:p14="http://schemas.microsoft.com/office/powerpoint/2010/main" val="89172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  <a:solidFill>
            <a:srgbClr val="00669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3036" y="1322614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zffoto</a:t>
            </a:r>
            <a:r>
              <a:rPr lang="en-GB" noProof="0" dirty="0"/>
              <a:t>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964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676400"/>
            <a:ext cx="5755800" cy="4191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1225800"/>
            <a:ext cx="5603400" cy="464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 “keep Text Only”.</a:t>
            </a:r>
            <a:br>
              <a:rPr lang="en-GB" noProof="0" dirty="0"/>
            </a:br>
            <a:r>
              <a:rPr lang="en-GB" noProof="0" dirty="0"/>
              <a:t>Font is automatically set as Verdana.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353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8965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b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5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mareksaroch.cz,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725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 b="2710"/>
          <a:stretch/>
        </p:blipFill>
        <p:spPr>
          <a:xfrm>
            <a:off x="0" y="-1"/>
            <a:ext cx="12217401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305800" y="152400"/>
            <a:ext cx="3810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Pand</a:t>
            </a:r>
            <a:r>
              <a:rPr lang="en-GB" noProof="0" dirty="0"/>
              <a:t> P Studio,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0657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678" r="-48" b="14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2876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Ad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5098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© 2022 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233840"/>
            <a:ext cx="6452563" cy="1899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insert background picture:</a:t>
            </a:r>
            <a:br>
              <a:rPr lang="en-US" dirty="0"/>
            </a:br>
            <a:r>
              <a:rPr lang="en-US" dirty="0"/>
              <a:t>  - Go to the “Design” ribbon</a:t>
            </a:r>
            <a:br>
              <a:rPr lang="en-US" dirty="0"/>
            </a:br>
            <a:r>
              <a:rPr lang="en-US" dirty="0"/>
              <a:t>  - Click on “Format Background”</a:t>
            </a:r>
            <a:br>
              <a:rPr lang="en-US" dirty="0"/>
            </a:br>
            <a:r>
              <a:rPr lang="en-US" dirty="0"/>
              <a:t>  - Under “fill” select “Picture or texture fill”</a:t>
            </a:r>
            <a:br>
              <a:rPr lang="en-US" dirty="0"/>
            </a:br>
            <a:r>
              <a:rPr lang="en-US" dirty="0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836" y="2324100"/>
            <a:ext cx="6528764" cy="396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 dirty="0">
                <a:solidFill>
                  <a:srgbClr val="C5192D"/>
                </a:solidFill>
              </a:rPr>
            </a:br>
            <a:br>
              <a:rPr lang="en-GB" sz="2400" dirty="0">
                <a:solidFill>
                  <a:srgbClr val="C5192D"/>
                </a:solidFill>
              </a:rPr>
            </a:br>
            <a:r>
              <a:rPr lang="en-GB" noProof="0" dirty="0"/>
              <a:t>Add the any photo copyright information to the allocated box on the “Closing Slide”).</a:t>
            </a:r>
            <a:br>
              <a:rPr lang="en-GB" noProof="0" dirty="0"/>
            </a:br>
            <a:br>
              <a:rPr lang="en-GB" sz="2400" dirty="0">
                <a:solidFill>
                  <a:srgbClr val="C5192D"/>
                </a:solidFill>
              </a:rPr>
            </a:br>
            <a:r>
              <a:rPr lang="en-US" dirty="0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523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12190847" cy="68586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476352"/>
          </a:xfrm>
          <a:prstGeom prst="rect">
            <a:avLst/>
          </a:prstGeom>
          <a:solidFill>
            <a:srgbClr val="006699">
              <a:alpha val="8470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b="0" spc="0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201811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041089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 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041090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302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7222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</a:t>
            </a:r>
            <a:br>
              <a:rPr lang="en-GB" noProof="0" dirty="0"/>
            </a:br>
            <a:r>
              <a:rPr lang="en-GB" noProof="0" dirty="0"/>
              <a:t>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743102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586413"/>
            <a:ext cx="66343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319213"/>
            <a:ext cx="48414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350" y="1676401"/>
            <a:ext cx="6638034" cy="3821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319214"/>
            <a:ext cx="6638034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16685181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438400"/>
            <a:ext cx="5493554" cy="338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438400"/>
            <a:ext cx="5493554" cy="335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4660639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4427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067425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163270"/>
            <a:ext cx="4267032" cy="4827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38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67547"/>
            <a:ext cx="3469800" cy="193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2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4013143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</p:spTree>
    <p:extLst>
      <p:ext uri="{BB962C8B-B14F-4D97-AF65-F5344CB8AC3E}">
        <p14:creationId xmlns:p14="http://schemas.microsoft.com/office/powerpoint/2010/main" val="1936965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600200"/>
            <a:ext cx="5755800" cy="42672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559230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2023 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pPr algn="r"/>
              <a:t>‹#›</a:t>
            </a:fld>
            <a:endParaRPr lang="en-GB" sz="1100" b="1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www.oecd-nea.org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73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734800" cy="44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23" r:id="rId2"/>
    <p:sldLayoutId id="2147484227" r:id="rId3"/>
    <p:sldLayoutId id="2147484225" r:id="rId4"/>
    <p:sldLayoutId id="2147484210" r:id="rId5"/>
    <p:sldLayoutId id="2147484226" r:id="rId6"/>
    <p:sldLayoutId id="2147484228" r:id="rId7"/>
    <p:sldLayoutId id="2147484231" r:id="rId8"/>
    <p:sldLayoutId id="2147484222" r:id="rId9"/>
    <p:sldLayoutId id="2147484230" r:id="rId10"/>
    <p:sldLayoutId id="2147484229" r:id="rId11"/>
    <p:sldLayoutId id="2147484236" r:id="rId12"/>
    <p:sldLayoutId id="2147484235" r:id="rId13"/>
    <p:sldLayoutId id="2147484237" r:id="rId14"/>
    <p:sldLayoutId id="2147484233" r:id="rId15"/>
    <p:sldLayoutId id="2147484234" r:id="rId16"/>
    <p:sldLayoutId id="2147484240" r:id="rId17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kern="1200" baseline="0">
          <a:solidFill>
            <a:schemeClr val="accent1"/>
          </a:solidFill>
          <a:latin typeface="+mj-lt"/>
          <a:ea typeface="+mn-ea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38" r:id="rId2"/>
    <p:sldLayoutId id="2147484215" r:id="rId3"/>
    <p:sldLayoutId id="2147484224" r:id="rId4"/>
    <p:sldLayoutId id="2147484213" r:id="rId5"/>
    <p:sldLayoutId id="2147484220" r:id="rId6"/>
    <p:sldLayoutId id="21474842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Side Event at the 67</a:t>
            </a:r>
            <a:r>
              <a:rPr lang="en-GB" baseline="30000" dirty="0"/>
              <a:t>th</a:t>
            </a:r>
            <a:r>
              <a:rPr lang="en-GB" dirty="0"/>
              <a:t> IAEA General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5437" y="5562600"/>
            <a:ext cx="11253163" cy="838200"/>
          </a:xfrm>
        </p:spPr>
        <p:txBody>
          <a:bodyPr/>
          <a:lstStyle/>
          <a:p>
            <a:r>
              <a:rPr lang="en-GB" dirty="0"/>
              <a:t>Michael Fleming</a:t>
            </a:r>
          </a:p>
          <a:p>
            <a:r>
              <a:rPr lang="en-GB" dirty="0"/>
              <a:t>Head of the Data Bank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the best nuclear data for tomorrow’s nuclear solutions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05436" y="3886200"/>
            <a:ext cx="11253164" cy="990600"/>
          </a:xfrm>
        </p:spPr>
        <p:txBody>
          <a:bodyPr/>
          <a:lstStyle/>
          <a:p>
            <a:r>
              <a:rPr lang="en-US" dirty="0"/>
              <a:t>Side Event at the 67</a:t>
            </a:r>
            <a:r>
              <a:rPr lang="en-US" baseline="30000" dirty="0"/>
              <a:t>th</a:t>
            </a:r>
            <a:r>
              <a:rPr lang="en-US" dirty="0"/>
              <a:t> IAEA General Conference</a:t>
            </a:r>
          </a:p>
        </p:txBody>
      </p:sp>
    </p:spTree>
    <p:extLst>
      <p:ext uri="{BB962C8B-B14F-4D97-AF65-F5344CB8AC3E}">
        <p14:creationId xmlns:p14="http://schemas.microsoft.com/office/powerpoint/2010/main" val="282698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accuracy requirements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1225800"/>
            <a:ext cx="7196775" cy="6165600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b="1" dirty="0"/>
              <a:t>Target Accuracy Requirements (TARs) </a:t>
            </a:r>
            <a:r>
              <a:rPr lang="en-GB" dirty="0"/>
              <a:t>are required for each/any system with representative models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Several (any) parameters can be considered, </a:t>
            </a:r>
            <a:r>
              <a:rPr lang="en-GB" dirty="0" err="1">
                <a:solidFill>
                  <a:schemeClr val="accent1"/>
                </a:solidFill>
              </a:rPr>
              <a:t>k</a:t>
            </a:r>
            <a:r>
              <a:rPr lang="en-GB" baseline="-25000" dirty="0" err="1">
                <a:solidFill>
                  <a:schemeClr val="accent1"/>
                </a:solidFill>
              </a:rPr>
              <a:t>eff</a:t>
            </a:r>
            <a:r>
              <a:rPr lang="en-GB" dirty="0">
                <a:solidFill>
                  <a:schemeClr val="accent1"/>
                </a:solidFill>
              </a:rPr>
              <a:t>, power peaking, reactivity swing, transmutation…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These are used with sensitivity and uncertainty (S/U) analyses to precisely identify needs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Several international efforts have yielded TARs and, through S/U analyses, actionable requests for the most impactful nuclear data quantities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75" y="1371600"/>
            <a:ext cx="4728525" cy="265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191000"/>
            <a:ext cx="3429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S/U and prioritization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768600"/>
            <a:ext cx="8077200" cy="6165600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The High-Priority Request List </a:t>
            </a:r>
            <a:r>
              <a:rPr lang="en-GB" b="1" dirty="0"/>
              <a:t>is a process </a:t>
            </a:r>
            <a:r>
              <a:rPr lang="en-GB" dirty="0"/>
              <a:t>for creating      requests requiring system, TAR and sensitivity analysis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Rigorous </a:t>
            </a:r>
            <a:r>
              <a:rPr lang="en-GB" b="1" dirty="0"/>
              <a:t>international peer-review </a:t>
            </a:r>
            <a:r>
              <a:rPr lang="en-GB" dirty="0"/>
              <a:t>with experimentalists and other experts (including feasibility)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Long-term WPEC Expert Group </a:t>
            </a:r>
            <a:r>
              <a:rPr lang="en-GB" b="1" dirty="0"/>
              <a:t>with IAEA partnership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295757"/>
            <a:ext cx="3879387" cy="267652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28600" y="3743325"/>
            <a:ext cx="11740200" cy="280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1pPr>
            <a:lvl2pPr marL="432000" indent="-2160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2pPr>
            <a:lvl3pPr marL="648000" indent="-2160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charset="0"/>
              </a:defRPr>
            </a:lvl3pPr>
            <a:lvl4pPr marL="864000" indent="-2160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4pPr>
            <a:lvl5pPr marL="10800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  <a:p>
            <a:pPr lvl="1"/>
            <a:r>
              <a:rPr lang="en-GB" dirty="0"/>
              <a:t>Examples (c.f. oecd-nea.org/</a:t>
            </a:r>
            <a:r>
              <a:rPr lang="en-GB" dirty="0" err="1"/>
              <a:t>dbdata</a:t>
            </a:r>
            <a:r>
              <a:rPr lang="en-GB" dirty="0"/>
              <a:t>/</a:t>
            </a:r>
            <a:r>
              <a:rPr lang="en-GB" dirty="0" err="1"/>
              <a:t>hprl</a:t>
            </a:r>
            <a:r>
              <a:rPr lang="en-GB" dirty="0"/>
              <a:t>/) include:</a:t>
            </a:r>
          </a:p>
          <a:p>
            <a:pPr lvl="2"/>
            <a:r>
              <a:rPr lang="en-GB" dirty="0"/>
              <a:t>U8 inelastic E-dep. targets for 5 different advanced concepts with different targets</a:t>
            </a:r>
          </a:p>
          <a:p>
            <a:pPr lvl="2"/>
            <a:r>
              <a:rPr lang="en-GB" dirty="0"/>
              <a:t>K(n,*p) for </a:t>
            </a:r>
            <a:r>
              <a:rPr lang="en-GB" dirty="0" err="1"/>
              <a:t>Ar</a:t>
            </a:r>
            <a:r>
              <a:rPr lang="en-GB" dirty="0"/>
              <a:t> production @10% above 10MeV for material testing</a:t>
            </a:r>
          </a:p>
          <a:p>
            <a:pPr lvl="2"/>
            <a:r>
              <a:rPr lang="en-GB" dirty="0"/>
              <a:t>Cl(</a:t>
            </a:r>
            <a:r>
              <a:rPr lang="en-GB" dirty="0" err="1"/>
              <a:t>n,p</a:t>
            </a:r>
            <a:r>
              <a:rPr lang="en-GB" dirty="0"/>
              <a:t>) and related data for MSR (c.f. WANDA22 presentation by O. Cabellos)</a:t>
            </a:r>
          </a:p>
          <a:p>
            <a:pPr lvl="2"/>
            <a:r>
              <a:rPr lang="en-GB" dirty="0"/>
              <a:t>Er-167 capture and RPs for </a:t>
            </a:r>
            <a:r>
              <a:rPr lang="en-GB" dirty="0" err="1"/>
              <a:t>sHBRs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27 other active high-priority and 100+ others of lower priority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05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 Nuclear Energy Agency (NEA)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768600"/>
            <a:ext cx="4762500" cy="616560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Founded 1958, 34 members**, 8 technical committees + Data Bank Management Board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74 Working Parties and Expert Groups, 26 international joint projects, multiple treaty-based organizations (e.g. GIF)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Host for JEFF library project, core EXFOR center, WPEC and Subgroups (CIELO, HPRL, GNDS, and more)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International software distribution and benchmark dev/distribution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272838" y="6491287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88DF2EF-AB50-4386-A5E2-E74593F6D71B}" type="slidenum">
              <a:rPr lang="en-GB" altLang="fr-FR" sz="100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8" b="2771"/>
          <a:stretch>
            <a:fillRect/>
          </a:stretch>
        </p:blipFill>
        <p:spPr bwMode="auto">
          <a:xfrm>
            <a:off x="5486400" y="1219200"/>
            <a:ext cx="6324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1420475" y="6189662"/>
            <a:ext cx="466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CF222BD-579E-40FA-BBCE-677DF57300BB}" type="slidenum">
              <a:rPr lang="en-GB" altLang="fr-FR" sz="1000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fr-FR" sz="1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5400" y="2724150"/>
            <a:ext cx="243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496300" y="249555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5562600" y="6091237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/>
              <a:t>**Russian membership suspended 11 May 2022</a:t>
            </a:r>
          </a:p>
        </p:txBody>
      </p:sp>
    </p:spTree>
    <p:extLst>
      <p:ext uri="{BB962C8B-B14F-4D97-AF65-F5344CB8AC3E}">
        <p14:creationId xmlns:p14="http://schemas.microsoft.com/office/powerpoint/2010/main" val="25086519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integration with simulation system</a:t>
            </a:r>
            <a:endParaRPr lang="en-GB" u="sng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1" y="692400"/>
            <a:ext cx="4991099" cy="6165600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marL="216000" lvl="1" indent="0">
              <a:buNone/>
            </a:pPr>
            <a:endParaRPr lang="en-GB" b="1" dirty="0"/>
          </a:p>
          <a:p>
            <a:pPr lvl="1"/>
            <a:r>
              <a:rPr lang="en-GB" dirty="0"/>
              <a:t>Data </a:t>
            </a:r>
            <a:r>
              <a:rPr lang="en-GB" dirty="0" err="1"/>
              <a:t>centers</a:t>
            </a:r>
            <a:r>
              <a:rPr lang="en-GB" dirty="0"/>
              <a:t> have done a good job creating ACE files and running a suite of ICSBEP experiments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NNDC and Data Bank have moved to </a:t>
            </a:r>
            <a:r>
              <a:rPr lang="en-GB" dirty="0" err="1"/>
              <a:t>GitLab</a:t>
            </a:r>
            <a:r>
              <a:rPr lang="en-GB" dirty="0"/>
              <a:t> pipelines with trivial extensibility for other software systems (ideally with dev integration)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Downstream testing can/must be automated and can offer two- or one-way feedback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181600" y="998648"/>
            <a:ext cx="7010400" cy="5439102"/>
            <a:chOff x="6368426" y="1604158"/>
            <a:chExt cx="5630818" cy="4644242"/>
          </a:xfrm>
        </p:grpSpPr>
        <p:pic>
          <p:nvPicPr>
            <p:cNvPr id="6" name="Picture 5" descr="Diagram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426" y="1604158"/>
              <a:ext cx="5630818" cy="464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584" y="1863637"/>
              <a:ext cx="13684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63" y="2010303"/>
            <a:ext cx="1687436" cy="4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integration with simulation system (II)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1" y="692400"/>
            <a:ext cx="5067299" cy="6165600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This is practical: Serpent-2 (VTT) source repository linked to JEFF and suite of ICSBEP inputs all in VC with pipelines and </a:t>
            </a:r>
            <a:r>
              <a:rPr lang="en-GB" b="1" dirty="0"/>
              <a:t>available for licensees </a:t>
            </a:r>
            <a:r>
              <a:rPr lang="en-GB" dirty="0"/>
              <a:t>(in DB member countries)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Direct value for developers, nuclear data community, and all users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10 CFR 810 is a challenge, since it excludes software from our NEA / US DOE bilateral agreement – now applying to MCNP and SCALE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582" y="1293938"/>
            <a:ext cx="6563338" cy="2481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89" y="2791309"/>
            <a:ext cx="5968831" cy="2542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700" y="4308478"/>
            <a:ext cx="5102700" cy="210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0" y="18065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Software source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3851" y="357506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Benchmark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1251" y="49261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ND dev pipelines</a:t>
            </a:r>
          </a:p>
        </p:txBody>
      </p:sp>
    </p:spTree>
    <p:extLst>
      <p:ext uri="{BB962C8B-B14F-4D97-AF65-F5344CB8AC3E}">
        <p14:creationId xmlns:p14="http://schemas.microsoft.com/office/powerpoint/2010/main" val="239656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drivers for Nuclear Energy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52400" y="768600"/>
            <a:ext cx="6019800" cy="6394200"/>
          </a:xfrm>
        </p:spPr>
        <p:txBody>
          <a:bodyPr>
            <a:normAutofit/>
          </a:bodyPr>
          <a:lstStyle/>
          <a:p>
            <a:pPr marL="673200" lvl="1" indent="-457200">
              <a:buAutoNum type="arabicPeriod"/>
            </a:pPr>
            <a:endParaRPr lang="en-US" dirty="0"/>
          </a:p>
          <a:p>
            <a:pPr marL="673200" lvl="1" indent="-457200">
              <a:buAutoNum type="arabicPeriod"/>
            </a:pPr>
            <a:endParaRPr lang="en-US" dirty="0"/>
          </a:p>
          <a:p>
            <a:pPr lvl="1"/>
            <a:r>
              <a:rPr lang="en-US" dirty="0"/>
              <a:t>NEA projections show that to successfully achieve net zero by 2050, nuclear energy capacity must at least double compared to current installed capacity.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Several NEA member countries are acting now to </a:t>
            </a:r>
            <a:r>
              <a:rPr lang="en-US" dirty="0" err="1"/>
              <a:t>realise</a:t>
            </a:r>
            <a:r>
              <a:rPr lang="en-US" dirty="0"/>
              <a:t> this deployment, including multilateral co-ordination at ministerial level.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Multiple technologies are part of these roadmaps, including a wide variety of SMRs enjoying significant resource allocation.</a:t>
            </a:r>
          </a:p>
          <a:p>
            <a:pPr marL="673200" lvl="1" indent="-457200"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1D7DA-0009-6C8D-C8B7-7A61C620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220790"/>
            <a:ext cx="3888014" cy="243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53EAA-3B15-0610-D872-9BB2ECE7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1498"/>
            <a:ext cx="3048000" cy="366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E6091-0E7E-7EEB-4C09-3A21B4E34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756" y="3962401"/>
            <a:ext cx="4193388" cy="216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3793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reminders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768600"/>
            <a:ext cx="10789920" cy="6165600"/>
          </a:xfrm>
        </p:spPr>
        <p:txBody>
          <a:bodyPr>
            <a:normAutofit/>
          </a:bodyPr>
          <a:lstStyle/>
          <a:p>
            <a:pPr marL="673200" lvl="1" indent="-457200">
              <a:buAutoNum type="arabicPeriod"/>
            </a:pPr>
            <a:endParaRPr lang="en-US" dirty="0"/>
          </a:p>
          <a:p>
            <a:pPr marL="673200" lvl="1" indent="-457200">
              <a:buAutoNum type="arabicPeriod"/>
            </a:pPr>
            <a:endParaRPr lang="en-US" dirty="0"/>
          </a:p>
          <a:p>
            <a:pPr marL="673200" lvl="1" indent="-457200">
              <a:buAutoNum type="arabicPeriod"/>
            </a:pPr>
            <a:endParaRPr lang="en-US" dirty="0"/>
          </a:p>
          <a:p>
            <a:pPr lvl="1"/>
            <a:r>
              <a:rPr lang="en-US" dirty="0"/>
              <a:t>Nuclear data is an </a:t>
            </a:r>
            <a:r>
              <a:rPr lang="en-US" b="1" dirty="0"/>
              <a:t>applications-driven</a:t>
            </a:r>
            <a:r>
              <a:rPr lang="en-US" dirty="0"/>
              <a:t> field, delivering information for modelling and simulation solutions that must be collectively validated.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decades of effort, nuclear data library projects have already achieved impressive results for their stakeholders, who use them in daily operations.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systems and/or extrapolated scenarios (e.g. waste disposal, materials damage, high burnup) </a:t>
            </a:r>
            <a:r>
              <a:rPr lang="en-US" b="1" dirty="0"/>
              <a:t>require more/different data than the past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Rigorous processes are required to </a:t>
            </a:r>
            <a:r>
              <a:rPr lang="en-US" dirty="0" err="1"/>
              <a:t>prioritise</a:t>
            </a:r>
            <a:r>
              <a:rPr lang="en-US" dirty="0"/>
              <a:t> improvements that specifically meet application needs and will have an impact on users.</a:t>
            </a:r>
          </a:p>
          <a:p>
            <a:pPr marL="673200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916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pipeline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685800"/>
            <a:ext cx="10789920" cy="6165600"/>
          </a:xfrm>
        </p:spPr>
        <p:txBody>
          <a:bodyPr>
            <a:normAutofit/>
          </a:bodyPr>
          <a:lstStyle/>
          <a:p>
            <a:pPr marL="673200" lvl="1" indent="-457200">
              <a:buAutoNum type="arabicPeriod"/>
            </a:pPr>
            <a:endParaRPr lang="en-US" dirty="0"/>
          </a:p>
          <a:p>
            <a:pPr marL="673200" lvl="1" indent="-457200">
              <a:buAutoNum type="arabicPeriod"/>
            </a:pPr>
            <a:endParaRPr lang="en-US" dirty="0"/>
          </a:p>
          <a:p>
            <a:pPr lvl="1"/>
            <a:r>
              <a:rPr lang="en-US" dirty="0"/>
              <a:t>‘The pipeline’ (source: D. Brown) is exceptionally relevant for illustrating how data projects develop products – but let’s build in the user community more:</a:t>
            </a:r>
          </a:p>
          <a:p>
            <a:pPr marL="673200" lvl="1" indent="-457200"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5" y="5181600"/>
            <a:ext cx="7408985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058" y="28128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Work with users to identify ND-related issues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058" y="38862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Quantify needs</a:t>
            </a:r>
            <a:r>
              <a:rPr lang="en-US" sz="1600" dirty="0"/>
              <a:t> in terms of targets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9530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S/U analysis to prioritize </a:t>
            </a:r>
            <a:r>
              <a:rPr lang="en-US" sz="1600" dirty="0" err="1"/>
              <a:t>exp</a:t>
            </a:r>
            <a:r>
              <a:rPr lang="en-US" sz="1600" dirty="0"/>
              <a:t>/</a:t>
            </a:r>
            <a:r>
              <a:rPr lang="en-US" sz="1600" dirty="0" err="1"/>
              <a:t>eval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448800" y="49530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Document the application impact(s)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448800" y="38862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Adjust or provide support for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48800" y="28128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Integrate into simulation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5720" y="4191000"/>
            <a:ext cx="6138279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Preserve everything required to understand and reproduce the evaluation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000" y="2590800"/>
            <a:ext cx="0" cy="3429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734800" y="2590800"/>
            <a:ext cx="0" cy="3429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05721" y="2404248"/>
            <a:ext cx="6138279" cy="491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End-user community</a:t>
            </a:r>
          </a:p>
        </p:txBody>
      </p:sp>
    </p:spTree>
    <p:extLst>
      <p:ext uri="{BB962C8B-B14F-4D97-AF65-F5344CB8AC3E}">
        <p14:creationId xmlns:p14="http://schemas.microsoft.com/office/powerpoint/2010/main" val="30296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Stakeholder / user engagement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997200"/>
            <a:ext cx="5981700" cy="5403600"/>
          </a:xfrm>
        </p:spPr>
        <p:txBody>
          <a:bodyPr>
            <a:normAutofit fontScale="85000" lnSpcReduction="10000"/>
          </a:bodyPr>
          <a:lstStyle/>
          <a:p>
            <a:pPr marL="673200" lvl="1" indent="-457200">
              <a:buAutoNum type="arabicPeriod"/>
            </a:pPr>
            <a:endParaRPr lang="en-GB" dirty="0"/>
          </a:p>
          <a:p>
            <a:pPr lvl="1"/>
            <a:r>
              <a:rPr lang="en-GB" dirty="0"/>
              <a:t>Last user engagement in 2019 Stakeholder meeting</a:t>
            </a:r>
          </a:p>
          <a:p>
            <a:pPr lvl="2"/>
            <a:r>
              <a:rPr lang="en-GB" dirty="0">
                <a:solidFill>
                  <a:srgbClr val="00B050"/>
                </a:solidFill>
              </a:rPr>
              <a:t>Several user communities engaged for the first time</a:t>
            </a:r>
          </a:p>
          <a:p>
            <a:pPr lvl="2"/>
            <a:r>
              <a:rPr lang="en-GB" dirty="0">
                <a:solidFill>
                  <a:srgbClr val="00B050"/>
                </a:solidFill>
              </a:rPr>
              <a:t>New issues raised and bilateral exchanges to quantify/address problems</a:t>
            </a:r>
          </a:p>
          <a:p>
            <a:pPr lvl="2"/>
            <a:r>
              <a:rPr lang="en-GB" dirty="0">
                <a:solidFill>
                  <a:schemeClr val="accent6"/>
                </a:solidFill>
              </a:rPr>
              <a:t>Request: maximize participation from end-user communities to bring new perspectives / needs</a:t>
            </a:r>
          </a:p>
          <a:p>
            <a:pPr marL="673200" lvl="1" indent="-457200">
              <a:buAutoNum type="arabicPeriod"/>
            </a:pPr>
            <a:endParaRPr lang="en-GB" dirty="0"/>
          </a:p>
          <a:p>
            <a:pPr lvl="1"/>
            <a:r>
              <a:rPr lang="en-GB" dirty="0"/>
              <a:t>Latest stakeholder meeting 20 September 2023</a:t>
            </a:r>
          </a:p>
          <a:p>
            <a:pPr lvl="2"/>
            <a:r>
              <a:rPr lang="en-GB" dirty="0">
                <a:solidFill>
                  <a:srgbClr val="00B050"/>
                </a:solidFill>
              </a:rPr>
              <a:t>Topics considering:</a:t>
            </a:r>
          </a:p>
          <a:p>
            <a:pPr lvl="3"/>
            <a:r>
              <a:rPr lang="en-GB" dirty="0">
                <a:solidFill>
                  <a:srgbClr val="00B050"/>
                </a:solidFill>
              </a:rPr>
              <a:t>Advanced reactors / fusion</a:t>
            </a:r>
          </a:p>
          <a:p>
            <a:pPr lvl="3"/>
            <a:r>
              <a:rPr lang="en-GB" dirty="0">
                <a:solidFill>
                  <a:srgbClr val="00B050"/>
                </a:solidFill>
              </a:rPr>
              <a:t>Materials modelling</a:t>
            </a:r>
          </a:p>
          <a:p>
            <a:pPr lvl="3"/>
            <a:r>
              <a:rPr lang="en-GB" dirty="0">
                <a:solidFill>
                  <a:srgbClr val="00B050"/>
                </a:solidFill>
              </a:rPr>
              <a:t>Source facilities</a:t>
            </a:r>
          </a:p>
          <a:p>
            <a:pPr lvl="3"/>
            <a:r>
              <a:rPr lang="en-GB" dirty="0">
                <a:solidFill>
                  <a:srgbClr val="00B050"/>
                </a:solidFill>
              </a:rPr>
              <a:t>Waste and handling</a:t>
            </a:r>
          </a:p>
          <a:p>
            <a:pPr lvl="3"/>
            <a:r>
              <a:rPr lang="en-GB" dirty="0">
                <a:solidFill>
                  <a:srgbClr val="00B050"/>
                </a:solidFill>
              </a:rPr>
              <a:t>Medical applications / isotopes</a:t>
            </a:r>
          </a:p>
          <a:p>
            <a:pPr lvl="3"/>
            <a:r>
              <a:rPr lang="en-GB" dirty="0">
                <a:solidFill>
                  <a:srgbClr val="00B050"/>
                </a:solidFill>
              </a:rPr>
              <a:t>More</a:t>
            </a:r>
          </a:p>
          <a:p>
            <a:pPr lvl="2"/>
            <a:r>
              <a:rPr lang="en-GB" dirty="0">
                <a:solidFill>
                  <a:schemeClr val="accent6"/>
                </a:solidFill>
              </a:rPr>
              <a:t>Necessary to conduct routinely and translate stakeholder engagement into quantifiable targets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997200"/>
            <a:ext cx="3463480" cy="490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6B377-A29F-66D7-1498-B6F89808C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3333" b="17778"/>
          <a:stretch/>
        </p:blipFill>
        <p:spPr>
          <a:xfrm>
            <a:off x="6248400" y="4565306"/>
            <a:ext cx="5791200" cy="171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International co-operation through NEA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" y="781737"/>
            <a:ext cx="7696201" cy="6152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31800" lvl="1" indent="-215900"/>
            <a:endParaRPr lang="en-GB" dirty="0">
              <a:cs typeface="Arial"/>
            </a:endParaRPr>
          </a:p>
          <a:p>
            <a:pPr marL="431800" lvl="1" indent="-215900"/>
            <a:endParaRPr lang="en-GB" dirty="0">
              <a:cs typeface="Arial"/>
            </a:endParaRPr>
          </a:p>
          <a:p>
            <a:pPr marL="431800" lvl="1" indent="-215900"/>
            <a:r>
              <a:rPr lang="en-GB" dirty="0">
                <a:cs typeface="Arial"/>
              </a:rPr>
              <a:t>NEA facilitates international co-operation through several bodies including:</a:t>
            </a:r>
            <a:endParaRPr lang="en-GB" dirty="0"/>
          </a:p>
          <a:p>
            <a:pPr marL="647700" lvl="2" indent="-215900"/>
            <a:r>
              <a:rPr lang="en-GB">
                <a:cs typeface="Arial"/>
              </a:rPr>
              <a:t>Joint Evaluated Fission and Fusion (JEFF) project</a:t>
            </a:r>
            <a:endParaRPr lang="en-GB"/>
          </a:p>
          <a:p>
            <a:pPr marL="647700" lvl="2" indent="-215900"/>
            <a:r>
              <a:rPr lang="en-GB" dirty="0">
                <a:cs typeface="Arial"/>
              </a:rPr>
              <a:t>Working Party on Evaluation Co-operation (WPEC)</a:t>
            </a:r>
            <a:endParaRPr lang="en-GB" dirty="0"/>
          </a:p>
          <a:p>
            <a:pPr marL="647700" lvl="2" indent="-215900"/>
            <a:r>
              <a:rPr lang="en-GB" dirty="0">
                <a:cs typeface="Arial"/>
              </a:rPr>
              <a:t>The High-Priority Request List (HPRL)</a:t>
            </a:r>
            <a:endParaRPr lang="en-GB" dirty="0"/>
          </a:p>
          <a:p>
            <a:pPr marL="647700" lvl="2" indent="-215900"/>
            <a:r>
              <a:rPr lang="en-GB" dirty="0">
                <a:cs typeface="Arial"/>
              </a:rPr>
              <a:t>Numerous JEFF and WPEC subgroups / technical </a:t>
            </a:r>
            <a:r>
              <a:rPr lang="en-GB">
                <a:cs typeface="Arial"/>
              </a:rPr>
              <a:t>committees advancing individual projects</a:t>
            </a:r>
            <a:endParaRPr lang="en-GB" dirty="0"/>
          </a:p>
          <a:p>
            <a:pPr marL="647700" lvl="2" indent="-215900"/>
            <a:endParaRPr lang="en-GB" dirty="0"/>
          </a:p>
          <a:p>
            <a:pPr marL="647700" lvl="2" indent="-215900"/>
            <a:endParaRPr lang="en-GB" dirty="0"/>
          </a:p>
          <a:p>
            <a:pPr marL="647700" lvl="2" indent="-215900"/>
            <a:endParaRPr lang="en-GB" dirty="0"/>
          </a:p>
          <a:p>
            <a:pPr marL="647700" lvl="2" indent="-215900"/>
            <a:endParaRPr lang="en-GB" dirty="0"/>
          </a:p>
          <a:p>
            <a:pPr marL="431800" lvl="1" indent="-215900"/>
            <a:endParaRPr lang="en-GB" dirty="0"/>
          </a:p>
          <a:p>
            <a:pPr marL="431800" lvl="1" indent="-215900"/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295757"/>
            <a:ext cx="3879387" cy="267652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28600" y="3743325"/>
            <a:ext cx="11740200" cy="2809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000" indent="-21600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1pPr>
            <a:lvl2pPr marL="432000" indent="-2160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2pPr>
            <a:lvl3pPr marL="648000" indent="-2160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charset="0"/>
              </a:defRPr>
            </a:lvl3pPr>
            <a:lvl4pPr marL="864000" indent="-2160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4pPr>
            <a:lvl5pPr marL="10800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215900"/>
            <a:endParaRPr lang="en-GB" dirty="0"/>
          </a:p>
          <a:p>
            <a:pPr marL="431800" lvl="1" indent="-215900"/>
            <a:endParaRPr lang="en-GB" dirty="0"/>
          </a:p>
          <a:p>
            <a:pPr marL="431800" lvl="1" indent="-215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8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1143000"/>
            <a:ext cx="4266250" cy="243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Demonstrating the impacts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1143000"/>
            <a:ext cx="7061200" cy="616560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endParaRPr lang="en-GB" sz="1900" dirty="0"/>
          </a:p>
          <a:p>
            <a:pPr lvl="1"/>
            <a:r>
              <a:rPr lang="en-GB" sz="1900" dirty="0"/>
              <a:t>NEA hosts the international benchmark databases for criticality safety, reactor physics, shielding, spent fuel, fuel performance, thermal hydraulics, and more</a:t>
            </a:r>
          </a:p>
          <a:p>
            <a:pPr lvl="1"/>
            <a:endParaRPr lang="en-GB" sz="1900" b="1" dirty="0"/>
          </a:p>
          <a:p>
            <a:pPr lvl="1"/>
            <a:r>
              <a:rPr lang="en-GB" sz="1900" b="1" dirty="0"/>
              <a:t>Coupled with databases and applications </a:t>
            </a:r>
            <a:r>
              <a:rPr lang="en-GB" sz="1900" dirty="0"/>
              <a:t>users can sift through experiments/data and perform analyses including S/U and perturbation </a:t>
            </a:r>
            <a:endParaRPr lang="en-GB" sz="1900" b="1" dirty="0"/>
          </a:p>
          <a:p>
            <a:pPr lvl="1"/>
            <a:endParaRPr lang="en-GB" sz="1900" dirty="0"/>
          </a:p>
          <a:p>
            <a:pPr lvl="1"/>
            <a:r>
              <a:rPr lang="en-GB" sz="1900" dirty="0"/>
              <a:t>These tools allow users to identify representative systems and </a:t>
            </a:r>
            <a:r>
              <a:rPr lang="en-GB" sz="1900" b="1" dirty="0"/>
              <a:t>see the impact of new data </a:t>
            </a:r>
          </a:p>
          <a:p>
            <a:pPr marL="216000" lvl="1" indent="0">
              <a:buNone/>
            </a:pPr>
            <a:endParaRPr lang="en-GB" sz="1900" dirty="0"/>
          </a:p>
          <a:p>
            <a:pPr lvl="1"/>
            <a:r>
              <a:rPr lang="en-GB" sz="1900" dirty="0"/>
              <a:t>Coupled with direct data processing and integration with simulation systems, we can close the loop and feed the user community with data to address emerging needs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3557855"/>
            <a:ext cx="4266250" cy="2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Parting observations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" y="533400"/>
            <a:ext cx="11391900" cy="6165600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Challenging to create better data libraries that can convince users to update and prove their worth to the user communities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Target accuracies from end-users and peer-reviewed priority requests give </a:t>
            </a:r>
            <a:r>
              <a:rPr lang="en-GB" b="1" dirty="0"/>
              <a:t>concrete objectives</a:t>
            </a:r>
            <a:r>
              <a:rPr lang="en-GB" dirty="0"/>
              <a:t> that can direct data development and provide evidence for adoption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Maximizing the direct, automatic, reproducible link between data development and testing processes in all user communities </a:t>
            </a:r>
            <a:r>
              <a:rPr lang="en-GB" b="1" dirty="0"/>
              <a:t>is possible and necessary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NEA and its Data Bank have a broad international mission, in co-operation with IAEA and other international partners, to assist in this crucial mission</a:t>
            </a:r>
          </a:p>
        </p:txBody>
      </p:sp>
    </p:spTree>
    <p:extLst>
      <p:ext uri="{BB962C8B-B14F-4D97-AF65-F5344CB8AC3E}">
        <p14:creationId xmlns:p14="http://schemas.microsoft.com/office/powerpoint/2010/main" val="22478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620000" y="3657600"/>
            <a:ext cx="4800600" cy="2209800"/>
          </a:xfrm>
        </p:spPr>
        <p:txBody>
          <a:bodyPr/>
          <a:lstStyle/>
          <a:p>
            <a:endParaRPr lang="en-GB" sz="1400" dirty="0"/>
          </a:p>
          <a:p>
            <a:r>
              <a:rPr lang="en-GB" sz="1400" dirty="0"/>
              <a:t>michael.fleming@oecd-nea.org</a:t>
            </a:r>
          </a:p>
          <a:p>
            <a:r>
              <a:rPr lang="en-GB" sz="1400" dirty="0"/>
              <a:t>oecd-nea.org/databank</a:t>
            </a:r>
          </a:p>
          <a:p>
            <a:endParaRPr lang="en-GB" sz="1400" dirty="0"/>
          </a:p>
          <a:p>
            <a:r>
              <a:rPr lang="en-GB" sz="1400" dirty="0"/>
              <a:t>data@oecd-nea.org</a:t>
            </a:r>
          </a:p>
          <a:p>
            <a:r>
              <a:rPr lang="en-GB" sz="1400" dirty="0"/>
              <a:t>programs@oecd-nea.org</a:t>
            </a:r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 for your attention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74988"/>
            <a:ext cx="2459790" cy="350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95" y="2832389"/>
            <a:ext cx="2312185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6389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A Slides">
  <a:themeElements>
    <a:clrScheme name="Custom 3">
      <a:dk1>
        <a:sysClr val="windowText" lastClr="000000"/>
      </a:dk1>
      <a:lt1>
        <a:sysClr val="window" lastClr="FFFFFF"/>
      </a:lt1>
      <a:dk2>
        <a:srgbClr val="22567C"/>
      </a:dk2>
      <a:lt2>
        <a:srgbClr val="00B0F0"/>
      </a:lt2>
      <a:accent1>
        <a:srgbClr val="006699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F7F7F7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+mn-lt" panose="020B0604030504040204" pitchFamily="34" charset="0"/>
            <a:ea typeface="+mn-lt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A cover and closing slides">
  <a:themeElements>
    <a:clrScheme name="NEA Slide colours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02889E"/>
      </a:accent1>
      <a:accent2>
        <a:srgbClr val="83CDE0"/>
      </a:accent2>
      <a:accent3>
        <a:srgbClr val="FBBC0E"/>
      </a:accent3>
      <a:accent4>
        <a:srgbClr val="EF7D00"/>
      </a:accent4>
      <a:accent5>
        <a:srgbClr val="D14648"/>
      </a:accent5>
      <a:accent6>
        <a:srgbClr val="48AF54"/>
      </a:accent6>
      <a:hlink>
        <a:srgbClr val="22567C"/>
      </a:hlink>
      <a:folHlink>
        <a:srgbClr val="599ED1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845EBE4FE9649860744FD16291214" ma:contentTypeVersion="2" ma:contentTypeDescription="Create a new document." ma:contentTypeScope="" ma:versionID="b7d85cbb1ecadc89615241d6566ade13">
  <xsd:schema xmlns:xsd="http://www.w3.org/2001/XMLSchema" xmlns:xs="http://www.w3.org/2001/XMLSchema" xmlns:p="http://schemas.microsoft.com/office/2006/metadata/properties" xmlns:ns1="http://schemas.microsoft.com/sharepoint/v3" xmlns:ns2="73276e6d-5d35-4d0e-8838-e005d91caedd" xmlns:ns3="d9aaeb4a-5cd2-47e2-92eb-78c87c142820" targetNamespace="http://schemas.microsoft.com/office/2006/metadata/properties" ma:root="true" ma:fieldsID="c7dddc3c437a52435fb407738881342e" ns1:_="" ns2:_="" ns3:_="">
    <xsd:import namespace="http://schemas.microsoft.com/sharepoint/v3"/>
    <xsd:import namespace="73276e6d-5d35-4d0e-8838-e005d91caedd"/>
    <xsd:import namespace="d9aaeb4a-5cd2-47e2-92eb-78c87c142820"/>
    <xsd:element name="properties">
      <xsd:complexType>
        <xsd:sequence>
          <xsd:element name="documentManagement">
            <xsd:complexType>
              <xsd:all>
                <xsd:element ref="ns1:DocumentSetDescription" minOccurs="0"/>
                <xsd:element ref="ns2:NEA_WG_Meeting_Date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8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76e6d-5d35-4d0e-8838-e005d91caedd" elementFormDefault="qualified">
    <xsd:import namespace="http://schemas.microsoft.com/office/2006/documentManagement/types"/>
    <xsd:import namespace="http://schemas.microsoft.com/office/infopath/2007/PartnerControls"/>
    <xsd:element name="NEA_WG_Meeting_Date" ma:index="9" ma:displayName="Meeting Date" ma:format="DateTime" ma:internalName="NEA_WG_Meeting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aeb4a-5cd2-47e2-92eb-78c87c142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A_WG_Meeting_Date xmlns="73276e6d-5d35-4d0e-8838-e005d91caedd">2022-12-02T10:00:00+00:00</NEA_WG_Meeting_Date>
    <DocumentSetDescription xmlns="http://schemas.microsoft.com/sharepoint/v3">11-MBDAV</DocumentSet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4505ED-AE7F-423C-AD47-A9BA940E8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276e6d-5d35-4d0e-8838-e005d91caedd"/>
    <ds:schemaRef ds:uri="d9aaeb4a-5cd2-47e2-92eb-78c87c142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A3929F-EA50-41C7-B7B2-9E432C276BD2}">
  <ds:schemaRefs>
    <ds:schemaRef ds:uri="http://purl.org/dc/terms/"/>
    <ds:schemaRef ds:uri="http://www.w3.org/XML/1998/namespace"/>
    <ds:schemaRef ds:uri="http://schemas.microsoft.com/office/2006/documentManagement/types"/>
    <ds:schemaRef ds:uri="d9aaeb4a-5cd2-47e2-92eb-78c87c142820"/>
    <ds:schemaRef ds:uri="73276e6d-5d35-4d0e-8838-e005d91caedd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64EBAF-3602-4B8C-BE38-8D0720EFA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14848</TotalTime>
  <Words>1051</Words>
  <Application>Microsoft Office PowerPoint</Application>
  <PresentationFormat>Widescreen</PresentationFormat>
  <Paragraphs>146</Paragraphs>
  <Slides>14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NEA Slides</vt:lpstr>
      <vt:lpstr>NEA cover and closing slides</vt:lpstr>
      <vt:lpstr>Providing the best nuclear data for tomorrow’s nuclear solutions </vt:lpstr>
      <vt:lpstr>Global drivers for Nuclear Energy</vt:lpstr>
      <vt:lpstr>Some reminders</vt:lpstr>
      <vt:lpstr>The pipeline</vt:lpstr>
      <vt:lpstr>Stakeholder / user engagement</vt:lpstr>
      <vt:lpstr>International co-operation through NEA</vt:lpstr>
      <vt:lpstr>Demonstrating the impacts</vt:lpstr>
      <vt:lpstr>Parting observations</vt:lpstr>
      <vt:lpstr>Thank you for your attention</vt:lpstr>
      <vt:lpstr>Target accuracy requirements</vt:lpstr>
      <vt:lpstr>S/U and prioritization</vt:lpstr>
      <vt:lpstr>OECD Nuclear Energy Agency (NEA)</vt:lpstr>
      <vt:lpstr>Automated integration with simulation system</vt:lpstr>
      <vt:lpstr>Automated integration with simulation system (II)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DIMITRIOU, Paraskevi</cp:lastModifiedBy>
  <cp:revision>1020</cp:revision>
  <cp:lastPrinted>2014-06-17T14:24:23Z</cp:lastPrinted>
  <dcterms:created xsi:type="dcterms:W3CDTF">2011-02-16T10:53:39Z</dcterms:created>
  <dcterms:modified xsi:type="dcterms:W3CDTF">2023-10-04T16:23:30Z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0x010100566845EBE4FE9649860744FD16291214</vt:lpwstr>
  </property>
  <property fmtid="{D5CDD505-2E9C-101B-9397-08002B2CF9AE}" pid="3" name="MSIP_Label_8c2c6731-6033-4ef1-b85c-53c0c1d10558_Enabled">
    <vt:lpwstr>true</vt:lpwstr>
  </property>
  <property fmtid="{D5CDD505-2E9C-101B-9397-08002B2CF9AE}" pid="4" name="MSIP_Label_8c2c6731-6033-4ef1-b85c-53c0c1d10558_SetDate">
    <vt:lpwstr>2023-09-25T09:55:48Z</vt:lpwstr>
  </property>
  <property fmtid="{D5CDD505-2E9C-101B-9397-08002B2CF9AE}" pid="5" name="MSIP_Label_8c2c6731-6033-4ef1-b85c-53c0c1d10558_Method">
    <vt:lpwstr>Standard</vt:lpwstr>
  </property>
  <property fmtid="{D5CDD505-2E9C-101B-9397-08002B2CF9AE}" pid="6" name="MSIP_Label_8c2c6731-6033-4ef1-b85c-53c0c1d10558_Name">
    <vt:lpwstr>Restricted Use</vt:lpwstr>
  </property>
  <property fmtid="{D5CDD505-2E9C-101B-9397-08002B2CF9AE}" pid="7" name="MSIP_Label_8c2c6731-6033-4ef1-b85c-53c0c1d10558_SiteId">
    <vt:lpwstr>43fb75bb-aa83-4e03-822a-e2b52d988840</vt:lpwstr>
  </property>
  <property fmtid="{D5CDD505-2E9C-101B-9397-08002B2CF9AE}" pid="8" name="MSIP_Label_8c2c6731-6033-4ef1-b85c-53c0c1d10558_ActionId">
    <vt:lpwstr>2058486a-4ad8-4bbf-bcc8-ac8dd91c037b</vt:lpwstr>
  </property>
  <property fmtid="{D5CDD505-2E9C-101B-9397-08002B2CF9AE}" pid="9" name="MSIP_Label_8c2c6731-6033-4ef1-b85c-53c0c1d10558_ContentBits">
    <vt:lpwstr>2</vt:lpwstr>
  </property>
</Properties>
</file>