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8" r:id="rId3"/>
    <p:sldId id="306" r:id="rId4"/>
    <p:sldId id="281" r:id="rId5"/>
    <p:sldId id="283" r:id="rId6"/>
    <p:sldId id="271" r:id="rId7"/>
    <p:sldId id="273" r:id="rId8"/>
    <p:sldId id="289" r:id="rId9"/>
    <p:sldId id="259" r:id="rId10"/>
    <p:sldId id="275" r:id="rId11"/>
    <p:sldId id="274" r:id="rId12"/>
    <p:sldId id="276" r:id="rId13"/>
    <p:sldId id="277" r:id="rId14"/>
    <p:sldId id="260" r:id="rId15"/>
    <p:sldId id="278" r:id="rId16"/>
    <p:sldId id="300" r:id="rId17"/>
    <p:sldId id="305" r:id="rId18"/>
    <p:sldId id="302" r:id="rId19"/>
    <p:sldId id="304" r:id="rId20"/>
    <p:sldId id="301" r:id="rId21"/>
    <p:sldId id="284" r:id="rId22"/>
    <p:sldId id="279" r:id="rId23"/>
    <p:sldId id="311" r:id="rId24"/>
    <p:sldId id="313" r:id="rId25"/>
    <p:sldId id="314" r:id="rId26"/>
    <p:sldId id="303" r:id="rId27"/>
    <p:sldId id="295" r:id="rId28"/>
    <p:sldId id="310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>
      <p:cViewPr varScale="1">
        <p:scale>
          <a:sx n="79" d="100"/>
          <a:sy n="79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8DAFF-D2D6-41A7-AAD5-5A77D995F868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B7390-6EFE-4A9E-8BEC-CE4E63A9A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4E66C-A412-4B25-A407-993A74402BB1}" type="slidenum">
              <a:rPr lang="en-US"/>
              <a:pPr/>
              <a:t>4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Lucida Sans Unicode" pitchFamily="34" charset="0"/>
                <a:cs typeface="Lucida Sans Unicode" pitchFamily="34" charset="0"/>
              </a:rPr>
              <a:t>It is seen that Tfiss increases with fissility as expected from Tss dependence on fissility. It is interesting to see the bunching into groups corresponding </a:t>
            </a:r>
            <a:endParaRPr lang="el-GR" baseline="-25000">
              <a:latin typeface="Lucida Sans Unicode" pitchFamily="34" charset="0"/>
              <a:cs typeface="Lucida Sans Unicode" pitchFamily="34" charset="0"/>
            </a:endParaRPr>
          </a:p>
          <a:p>
            <a:r>
              <a:rPr lang="en-US"/>
              <a:t>to two different mass asymmetry.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E5277-2316-4A54-AACD-3C177C965429}" type="slidenum">
              <a:rPr lang="en-US"/>
              <a:pPr/>
              <a:t>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7390-6EFE-4A9E-8BEC-CE4E63A9A74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7390-6EFE-4A9E-8BEC-CE4E63A9A74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39538-FFA6-4B10-9330-F2BCD3966365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8204-2EB7-48EA-B0D5-A1630741F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ds.iaea.or.at/reports-new/indc-reports/indc-nds/indc-nds-0251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533400" y="4572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800" b="1" dirty="0">
                <a:solidFill>
                  <a:srgbClr val="C00000"/>
                </a:solidFill>
                <a:latin typeface="Calibri" pitchFamily="34" charset="0"/>
              </a:rPr>
              <a:t>Study of Prompt Neutron energy spectra in fast neutron induced fission of </a:t>
            </a:r>
            <a:r>
              <a:rPr lang="en-IN" sz="2800" b="1" baseline="30000" dirty="0" smtClean="0">
                <a:solidFill>
                  <a:srgbClr val="C00000"/>
                </a:solidFill>
                <a:latin typeface="Calibri" pitchFamily="34" charset="0"/>
              </a:rPr>
              <a:t>238</a:t>
            </a:r>
            <a:r>
              <a:rPr lang="en-IN" sz="2800" b="1" dirty="0" smtClean="0">
                <a:solidFill>
                  <a:srgbClr val="C00000"/>
                </a:solidFill>
                <a:latin typeface="Calibri" pitchFamily="34" charset="0"/>
              </a:rPr>
              <a:t>U</a:t>
            </a:r>
            <a:endParaRPr lang="en-US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ALOK SAXENA</a:t>
            </a:r>
          </a:p>
          <a:p>
            <a:endParaRPr lang="en-IN" dirty="0" smtClean="0"/>
          </a:p>
          <a:p>
            <a:r>
              <a:rPr lang="en-IN" dirty="0" smtClean="0"/>
              <a:t>Nuclear Physics Division, BARC and Nuclear Data Physics Centre of India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DSC015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175" y="1447800"/>
            <a:ext cx="4949825" cy="371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DSC015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022725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0400" y="609600"/>
            <a:ext cx="270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Fission Ionization Chamber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ffspe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781800" cy="480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457200" y="91440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000" b="1">
                <a:latin typeface="Calibri" pitchFamily="34" charset="0"/>
              </a:rPr>
              <a:t>Typical Fission Fragment spectrum for </a:t>
            </a:r>
            <a:r>
              <a:rPr lang="en-IN" sz="2000" b="1" baseline="30000">
                <a:latin typeface="Calibri" pitchFamily="34" charset="0"/>
              </a:rPr>
              <a:t>252</a:t>
            </a:r>
            <a:r>
              <a:rPr lang="en-IN" sz="2000" b="1">
                <a:latin typeface="Calibri" pitchFamily="34" charset="0"/>
              </a:rPr>
              <a:t>Cf obtained </a:t>
            </a:r>
          </a:p>
          <a:p>
            <a:pPr algn="ctr"/>
            <a:r>
              <a:rPr lang="en-IN" sz="2000" b="1">
                <a:latin typeface="Calibri" pitchFamily="34" charset="0"/>
              </a:rPr>
              <a:t>using small fission detector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59396" name="TextBox 6"/>
          <p:cNvSpPr txBox="1">
            <a:spLocks noChangeArrowheads="1"/>
          </p:cNvSpPr>
          <p:nvPr/>
        </p:nvSpPr>
        <p:spPr bwMode="auto">
          <a:xfrm>
            <a:off x="1524000" y="16764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latin typeface="Calibri" pitchFamily="34" charset="0"/>
              </a:rPr>
              <a:t>FF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SC004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29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0" y="56388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000">
                <a:latin typeface="Calibri" pitchFamily="34" charset="0"/>
              </a:rPr>
              <a:t>i</a:t>
            </a:r>
            <a:r>
              <a:rPr lang="en-IN" sz="2000">
                <a:solidFill>
                  <a:schemeClr val="tx1"/>
                </a:solidFill>
                <a:latin typeface="Calibri" pitchFamily="34" charset="0"/>
              </a:rPr>
              <a:t>) Typical view of a </a:t>
            </a:r>
            <a:r>
              <a:rPr lang="en-IN" sz="2000">
                <a:solidFill>
                  <a:srgbClr val="FF0000"/>
                </a:solidFill>
                <a:latin typeface="Calibri" pitchFamily="34" charset="0"/>
              </a:rPr>
              <a:t>NE-213 </a:t>
            </a:r>
            <a:r>
              <a:rPr lang="en-IN" sz="2000">
                <a:solidFill>
                  <a:schemeClr val="tx1"/>
                </a:solidFill>
                <a:latin typeface="Calibri" pitchFamily="34" charset="0"/>
              </a:rPr>
              <a:t>neutron detector.</a:t>
            </a:r>
          </a:p>
          <a:p>
            <a:r>
              <a:rPr lang="en-IN" sz="2000">
                <a:solidFill>
                  <a:schemeClr val="tx1"/>
                </a:solidFill>
                <a:latin typeface="Calibri" pitchFamily="34" charset="0"/>
              </a:rPr>
              <a:t>ii) Front view of a PSD module used for </a:t>
            </a:r>
            <a:r>
              <a:rPr lang="en-IN" sz="2000">
                <a:solidFill>
                  <a:srgbClr val="FF0000"/>
                </a:solidFill>
                <a:latin typeface="Calibri" pitchFamily="34" charset="0"/>
              </a:rPr>
              <a:t>n-</a:t>
            </a:r>
            <a:r>
              <a:rPr lang="en-IN" sz="200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IN" sz="2000">
                <a:solidFill>
                  <a:schemeClr val="tx1"/>
                </a:solidFill>
                <a:latin typeface="Calibri" pitchFamily="34" charset="0"/>
              </a:rPr>
              <a:t> discrimination.</a:t>
            </a:r>
            <a:endParaRPr lang="en-US" sz="20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P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41148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533400" y="25146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latin typeface="Calibri" pitchFamily="34" charset="0"/>
              </a:rPr>
              <a:t>PSD</a:t>
            </a:r>
            <a:endParaRPr lang="en-US">
              <a:latin typeface="Calibri" pitchFamily="34" charset="0"/>
            </a:endParaRPr>
          </a:p>
        </p:txBody>
      </p:sp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304800" y="83820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000" b="1" dirty="0">
                <a:latin typeface="Calibri" pitchFamily="34" charset="0"/>
              </a:rPr>
              <a:t>Typical  Pulse shape discrimination (PSD) spectrum obtained using </a:t>
            </a:r>
            <a:r>
              <a:rPr lang="en-IN" sz="2000" b="1" dirty="0">
                <a:solidFill>
                  <a:srgbClr val="FF0000"/>
                </a:solidFill>
                <a:latin typeface="Calibri" pitchFamily="34" charset="0"/>
              </a:rPr>
              <a:t> NE-213  </a:t>
            </a:r>
            <a:r>
              <a:rPr lang="en-IN" sz="2000" b="1" dirty="0">
                <a:latin typeface="Calibri" pitchFamily="34" charset="0"/>
              </a:rPr>
              <a:t>Organic Scintillation Detector for 252Cf Spontaneous fission source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61445" name="Picture 8" descr="PSDvsP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362200"/>
            <a:ext cx="4572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5181600" y="28194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200">
                <a:latin typeface="Calibri" pitchFamily="34" charset="0"/>
              </a:rPr>
              <a:t>n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61447" name="TextBox 9"/>
          <p:cNvSpPr txBox="1">
            <a:spLocks noChangeArrowheads="1"/>
          </p:cNvSpPr>
          <p:nvPr/>
        </p:nvSpPr>
        <p:spPr bwMode="auto">
          <a:xfrm>
            <a:off x="5715000" y="40386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200">
                <a:latin typeface="Symbol" pitchFamily="18" charset="2"/>
              </a:rPr>
              <a:t>g</a:t>
            </a:r>
            <a:endParaRPr lang="en-US" sz="3200">
              <a:latin typeface="Symbol" pitchFamily="18" charset="2"/>
            </a:endParaRPr>
          </a:p>
        </p:txBody>
      </p:sp>
      <p:sp>
        <p:nvSpPr>
          <p:cNvPr id="61448" name="TextBox 10"/>
          <p:cNvSpPr txBox="1">
            <a:spLocks noChangeArrowheads="1"/>
          </p:cNvSpPr>
          <p:nvPr/>
        </p:nvSpPr>
        <p:spPr bwMode="auto">
          <a:xfrm>
            <a:off x="2743200" y="44196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200">
                <a:latin typeface="Calibri" pitchFamily="34" charset="0"/>
              </a:rPr>
              <a:t>n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61449" name="TextBox 11"/>
          <p:cNvSpPr txBox="1">
            <a:spLocks noChangeArrowheads="1"/>
          </p:cNvSpPr>
          <p:nvPr/>
        </p:nvSpPr>
        <p:spPr bwMode="auto">
          <a:xfrm>
            <a:off x="1828800" y="25146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200">
                <a:latin typeface="Symbol" pitchFamily="18" charset="2"/>
              </a:rPr>
              <a:t>g</a:t>
            </a:r>
            <a:endParaRPr lang="en-US" sz="3200">
              <a:latin typeface="Symbol" pitchFamily="18" charset="2"/>
            </a:endParaRPr>
          </a:p>
        </p:txBody>
      </p:sp>
      <p:sp>
        <p:nvSpPr>
          <p:cNvPr id="61450" name="TextBox 12"/>
          <p:cNvSpPr txBox="1">
            <a:spLocks noChangeArrowheads="1"/>
          </p:cNvSpPr>
          <p:nvPr/>
        </p:nvSpPr>
        <p:spPr bwMode="auto">
          <a:xfrm>
            <a:off x="5638800" y="25908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latin typeface="Calibri" pitchFamily="34" charset="0"/>
              </a:rPr>
              <a:t>Pulse height Vs  PSD spectrum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SDvsTOF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45720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67" name="Picture 3" descr="TOF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41910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8" name="TextBox 5"/>
          <p:cNvSpPr txBox="1">
            <a:spLocks noChangeArrowheads="1"/>
          </p:cNvSpPr>
          <p:nvPr/>
        </p:nvSpPr>
        <p:spPr bwMode="auto">
          <a:xfrm>
            <a:off x="457200" y="2286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latin typeface="Calibri" pitchFamily="34" charset="0"/>
              </a:rPr>
              <a:t>TOF</a:t>
            </a:r>
            <a:endParaRPr lang="en-US">
              <a:latin typeface="Calibri" pitchFamily="34" charset="0"/>
            </a:endParaRPr>
          </a:p>
        </p:txBody>
      </p:sp>
      <p:sp>
        <p:nvSpPr>
          <p:cNvPr id="62469" name="TextBox 6"/>
          <p:cNvSpPr txBox="1">
            <a:spLocks noChangeArrowheads="1"/>
          </p:cNvSpPr>
          <p:nvPr/>
        </p:nvSpPr>
        <p:spPr bwMode="auto">
          <a:xfrm>
            <a:off x="152400" y="83820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000" b="1" dirty="0">
                <a:latin typeface="Calibri" pitchFamily="34" charset="0"/>
              </a:rPr>
              <a:t>Typical </a:t>
            </a:r>
            <a:r>
              <a:rPr lang="en-IN" sz="2000" b="1" dirty="0">
                <a:solidFill>
                  <a:srgbClr val="FF0000"/>
                </a:solidFill>
                <a:latin typeface="Calibri" pitchFamily="34" charset="0"/>
              </a:rPr>
              <a:t>Time of Flight spectrum obtained for </a:t>
            </a:r>
            <a:r>
              <a:rPr lang="en-IN" sz="2000" b="1" dirty="0" smtClean="0">
                <a:solidFill>
                  <a:srgbClr val="FF0000"/>
                </a:solidFill>
                <a:latin typeface="Calibri" pitchFamily="34" charset="0"/>
              </a:rPr>
              <a:t>70 cm </a:t>
            </a:r>
            <a:r>
              <a:rPr lang="en-IN" sz="2000" b="1" dirty="0">
                <a:solidFill>
                  <a:srgbClr val="FF0000"/>
                </a:solidFill>
                <a:latin typeface="Calibri" pitchFamily="34" charset="0"/>
              </a:rPr>
              <a:t>flight path using </a:t>
            </a:r>
          </a:p>
          <a:p>
            <a:pPr algn="ctr"/>
            <a:r>
              <a:rPr lang="en-IN" sz="2000" b="1" dirty="0">
                <a:solidFill>
                  <a:srgbClr val="FF0000"/>
                </a:solidFill>
                <a:latin typeface="Calibri" pitchFamily="34" charset="0"/>
              </a:rPr>
              <a:t>NE-213 Detector 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2470" name="TextBox 9"/>
          <p:cNvSpPr txBox="1">
            <a:spLocks noChangeArrowheads="1"/>
          </p:cNvSpPr>
          <p:nvPr/>
        </p:nvSpPr>
        <p:spPr bwMode="auto">
          <a:xfrm>
            <a:off x="2286000" y="43434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200">
                <a:latin typeface="Calibri" pitchFamily="34" charset="0"/>
              </a:rPr>
              <a:t>n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62471" name="TextBox 10"/>
          <p:cNvSpPr txBox="1">
            <a:spLocks noChangeArrowheads="1"/>
          </p:cNvSpPr>
          <p:nvPr/>
        </p:nvSpPr>
        <p:spPr bwMode="auto">
          <a:xfrm>
            <a:off x="1676400" y="23622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200">
                <a:latin typeface="Symbol" pitchFamily="18" charset="2"/>
              </a:rPr>
              <a:t>g</a:t>
            </a:r>
            <a:endParaRPr lang="en-US" sz="3200">
              <a:latin typeface="Symbol" pitchFamily="18" charset="2"/>
            </a:endParaRPr>
          </a:p>
        </p:txBody>
      </p:sp>
      <p:sp>
        <p:nvSpPr>
          <p:cNvPr id="62472" name="TextBox 11"/>
          <p:cNvSpPr txBox="1">
            <a:spLocks noChangeArrowheads="1"/>
          </p:cNvSpPr>
          <p:nvPr/>
        </p:nvSpPr>
        <p:spPr bwMode="auto">
          <a:xfrm>
            <a:off x="5562600" y="38100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200">
                <a:latin typeface="Symbol" pitchFamily="18" charset="2"/>
              </a:rPr>
              <a:t>g</a:t>
            </a:r>
            <a:endParaRPr lang="en-US" sz="3200">
              <a:latin typeface="Symbol" pitchFamily="18" charset="2"/>
            </a:endParaRPr>
          </a:p>
        </p:txBody>
      </p:sp>
      <p:sp>
        <p:nvSpPr>
          <p:cNvPr id="62473" name="TextBox 12"/>
          <p:cNvSpPr txBox="1">
            <a:spLocks noChangeArrowheads="1"/>
          </p:cNvSpPr>
          <p:nvPr/>
        </p:nvSpPr>
        <p:spPr bwMode="auto">
          <a:xfrm>
            <a:off x="6629400" y="26670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200">
                <a:latin typeface="Calibri" pitchFamily="34" charset="0"/>
              </a:rPr>
              <a:t>n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62474" name="TextBox 13"/>
          <p:cNvSpPr txBox="1">
            <a:spLocks noChangeArrowheads="1"/>
          </p:cNvSpPr>
          <p:nvPr/>
        </p:nvSpPr>
        <p:spPr bwMode="auto">
          <a:xfrm>
            <a:off x="4648200" y="21336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latin typeface="Calibri" pitchFamily="34" charset="0"/>
              </a:rPr>
              <a:t>TOF Vs PSD spectrum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52400" y="5867400"/>
            <a:ext cx="876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>
                <a:latin typeface="Calibri" pitchFamily="34" charset="0"/>
              </a:rPr>
              <a:t>Fig: </a:t>
            </a:r>
            <a:r>
              <a:rPr lang="en-US">
                <a:latin typeface="Calibri" pitchFamily="34" charset="0"/>
              </a:rPr>
              <a:t> Efficiency as a function of neutron kinetic energy. 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990600" y="914400"/>
          <a:ext cx="7010400" cy="4572000"/>
        </p:xfrm>
        <a:graphic>
          <a:graphicData uri="http://schemas.openxmlformats.org/presentationml/2006/ole">
            <p:oleObj spid="_x0000_s29698" name="SPW 10.0 Graph" r:id="rId3" imgW="5720400" imgH="4201560" progId="">
              <p:embed/>
            </p:oleObj>
          </a:graphicData>
        </a:graphic>
      </p:graphicFrame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334000" y="16002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latin typeface="Calibri" pitchFamily="34" charset="0"/>
              </a:rPr>
              <a:t>Threshold : 140keV</a:t>
            </a:r>
            <a:endParaRPr lang="en-US">
              <a:latin typeface="Calibri" pitchFamily="34" charset="0"/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676400" y="152400"/>
          <a:ext cx="2654300" cy="914400"/>
        </p:xfrm>
        <a:graphic>
          <a:graphicData uri="http://schemas.openxmlformats.org/presentationml/2006/ole">
            <p:oleObj spid="_x0000_s29699" name="Equation" r:id="rId4" imgW="1409088" imgH="482391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95250"/>
            <a:ext cx="89535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0400" y="762000"/>
            <a:ext cx="176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30 </a:t>
            </a:r>
            <a:r>
              <a:rPr lang="en-IN" dirty="0" err="1" smtClean="0"/>
              <a:t>keV</a:t>
            </a:r>
            <a:r>
              <a:rPr lang="en-IN" dirty="0" smtClean="0"/>
              <a:t> threshold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33400" y="609600"/>
          <a:ext cx="7696200" cy="5943600"/>
        </p:xfrm>
        <a:graphic>
          <a:graphicData uri="http://schemas.openxmlformats.org/presentationml/2006/ole">
            <p:oleObj spid="_x0000_s88066" name="SPW 10.0 Graph" r:id="rId3" imgW="5461560" imgH="4481280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Administrator\Desktop\TOFvsPS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914400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238U(</a:t>
            </a:r>
            <a:r>
              <a:rPr lang="en-IN" sz="2400" dirty="0" err="1" smtClean="0"/>
              <a:t>n,f</a:t>
            </a:r>
            <a:r>
              <a:rPr lang="en-IN" sz="2400" dirty="0" smtClean="0"/>
              <a:t>) at E</a:t>
            </a:r>
            <a:r>
              <a:rPr lang="en-IN" sz="2400" baseline="-25000" dirty="0" smtClean="0"/>
              <a:t>n</a:t>
            </a:r>
            <a:r>
              <a:rPr lang="en-IN" sz="2400" dirty="0" smtClean="0"/>
              <a:t>=3.0 </a:t>
            </a:r>
            <a:r>
              <a:rPr lang="en-IN" sz="2400" dirty="0" err="1" smtClean="0"/>
              <a:t>MeV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1828800"/>
            <a:ext cx="121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TOF </a:t>
            </a:r>
            <a:r>
              <a:rPr lang="en-IN" dirty="0" err="1" smtClean="0"/>
              <a:t>vs</a:t>
            </a:r>
            <a:r>
              <a:rPr lang="en-IN" dirty="0" smtClean="0"/>
              <a:t> PSD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I:\nuclear data\neutron_CRP\to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14800" y="6248400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TOF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75260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Gamma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191000"/>
            <a:ext cx="9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Neutron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82880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ja-JP" sz="2400" dirty="0">
                <a:ea typeface="Times New Roman" pitchFamily="18" charset="0"/>
                <a:cs typeface="Courier"/>
              </a:rPr>
              <a:t>M.S. </a:t>
            </a:r>
            <a:r>
              <a:rPr lang="en-US" altLang="ja-JP" sz="2400" dirty="0" err="1">
                <a:ea typeface="Times New Roman" pitchFamily="18" charset="0"/>
                <a:cs typeface="Courier"/>
              </a:rPr>
              <a:t>Samant</a:t>
            </a:r>
            <a:r>
              <a:rPr lang="en-US" altLang="ja-JP" sz="2400" dirty="0">
                <a:ea typeface="Times New Roman" pitchFamily="18" charset="0"/>
                <a:cs typeface="Courier"/>
              </a:rPr>
              <a:t>, R.P. </a:t>
            </a:r>
            <a:r>
              <a:rPr lang="en-US" altLang="ja-JP" sz="2400" dirty="0" err="1">
                <a:ea typeface="Times New Roman" pitchFamily="18" charset="0"/>
                <a:cs typeface="Courier"/>
              </a:rPr>
              <a:t>Anand</a:t>
            </a:r>
            <a:r>
              <a:rPr lang="en-US" altLang="ja-JP" sz="2400" dirty="0">
                <a:ea typeface="Times New Roman" pitchFamily="18" charset="0"/>
                <a:cs typeface="Courier"/>
              </a:rPr>
              <a:t>, R.K. </a:t>
            </a:r>
            <a:r>
              <a:rPr lang="en-US" altLang="ja-JP" sz="2400" dirty="0" err="1">
                <a:ea typeface="Times New Roman" pitchFamily="18" charset="0"/>
                <a:cs typeface="Courier"/>
              </a:rPr>
              <a:t>Choudhury</a:t>
            </a:r>
            <a:r>
              <a:rPr lang="en-US" altLang="ja-JP" sz="2400" dirty="0">
                <a:ea typeface="Times New Roman" pitchFamily="18" charset="0"/>
                <a:cs typeface="Courier"/>
              </a:rPr>
              <a:t>, S.S. </a:t>
            </a:r>
            <a:r>
              <a:rPr lang="en-US" altLang="ja-JP" sz="2400" dirty="0" err="1">
                <a:ea typeface="Times New Roman" pitchFamily="18" charset="0"/>
                <a:cs typeface="Courier"/>
              </a:rPr>
              <a:t>Kapoor</a:t>
            </a:r>
            <a:r>
              <a:rPr lang="en-US" altLang="ja-JP" sz="2400" dirty="0">
                <a:ea typeface="Times New Roman" pitchFamily="18" charset="0"/>
                <a:cs typeface="Courier"/>
              </a:rPr>
              <a:t>, K. Kumar, D.M. </a:t>
            </a:r>
            <a:r>
              <a:rPr lang="en-US" altLang="ja-JP" sz="2400" dirty="0" err="1">
                <a:ea typeface="Times New Roman" pitchFamily="18" charset="0"/>
                <a:cs typeface="Courier"/>
              </a:rPr>
              <a:t>Nadkarni</a:t>
            </a:r>
            <a:r>
              <a:rPr lang="en-US" altLang="ja-JP" sz="2400" dirty="0">
                <a:ea typeface="Times New Roman" pitchFamily="18" charset="0"/>
                <a:cs typeface="Courier"/>
              </a:rPr>
              <a:t> and A. </a:t>
            </a:r>
            <a:r>
              <a:rPr lang="en-US" altLang="ja-JP" sz="2400" dirty="0" err="1">
                <a:ea typeface="Times New Roman" pitchFamily="18" charset="0"/>
                <a:cs typeface="Courier"/>
              </a:rPr>
              <a:t>Saxena</a:t>
            </a:r>
            <a:r>
              <a:rPr lang="en-US" altLang="ja-JP" sz="2400" dirty="0">
                <a:ea typeface="Times New Roman" pitchFamily="18" charset="0"/>
                <a:cs typeface="Courier"/>
              </a:rPr>
              <a:t>,</a:t>
            </a:r>
          </a:p>
          <a:p>
            <a:pPr eaLnBrk="0" hangingPunct="0"/>
            <a:endParaRPr lang="en-US" altLang="ja-JP" sz="2400" dirty="0">
              <a:ea typeface="Times New Roman" pitchFamily="18" charset="0"/>
              <a:cs typeface="Courier"/>
            </a:endParaRPr>
          </a:p>
          <a:p>
            <a:pPr eaLnBrk="0" hangingPunct="0"/>
            <a:r>
              <a:rPr lang="en-US" altLang="ja-JP" sz="2400" dirty="0">
                <a:ea typeface="Times New Roman" pitchFamily="18" charset="0"/>
                <a:cs typeface="Courier"/>
              </a:rPr>
              <a:t> “Determination of nuclear level densities of neutron rich fragment nuclei from measurement of prompt neutron emission spectra,” pp.94-103 (1991) </a:t>
            </a:r>
          </a:p>
          <a:p>
            <a:pPr eaLnBrk="0" hangingPunct="0"/>
            <a:r>
              <a:rPr lang="en-US" altLang="ja-JP" sz="2400" dirty="0">
                <a:ea typeface="Times New Roman" pitchFamily="18" charset="0"/>
                <a:cs typeface="Courier"/>
              </a:rPr>
              <a:t>in </a:t>
            </a:r>
          </a:p>
          <a:p>
            <a:pPr eaLnBrk="0" hangingPunct="0"/>
            <a:r>
              <a:rPr lang="en-US" altLang="ja-JP" sz="2400" dirty="0" smtClean="0">
                <a:ea typeface="Times New Roman" pitchFamily="18" charset="0"/>
                <a:cs typeface="Courier"/>
              </a:rPr>
              <a:t> </a:t>
            </a:r>
            <a:r>
              <a:rPr lang="en-US" altLang="ja-JP" sz="2400" dirty="0">
                <a:ea typeface="Times New Roman" pitchFamily="18" charset="0"/>
                <a:cs typeface="Courier"/>
              </a:rPr>
              <a:t>"Nuclear Data for Neutron Emission in the Fission Process,  Proceedings of a Consultants Meeting," INDC(NDS)-251, 1991; IAEA Nuclear  Data Section, 252 pages. </a:t>
            </a:r>
            <a:r>
              <a:rPr lang="en-US" altLang="ja-JP" sz="2400" dirty="0" smtClean="0">
                <a:ea typeface="Times New Roman" pitchFamily="18" charset="0"/>
                <a:cs typeface="Courier"/>
              </a:rPr>
              <a:t> Compiled by S. </a:t>
            </a:r>
            <a:r>
              <a:rPr lang="en-US" altLang="ja-JP" sz="2400" dirty="0" err="1" smtClean="0">
                <a:ea typeface="Times New Roman" pitchFamily="18" charset="0"/>
                <a:cs typeface="Courier"/>
              </a:rPr>
              <a:t>Ganesan</a:t>
            </a:r>
            <a:r>
              <a:rPr lang="en-US" altLang="ja-JP" sz="2400" dirty="0" smtClean="0">
                <a:ea typeface="Times New Roman" pitchFamily="18" charset="0"/>
                <a:cs typeface="Courier"/>
              </a:rPr>
              <a:t>, </a:t>
            </a:r>
            <a:r>
              <a:rPr lang="fr-FR" altLang="ja-JP" sz="2400" dirty="0" smtClean="0">
                <a:ea typeface="Times New Roman" pitchFamily="18" charset="0"/>
                <a:cs typeface="Courier"/>
              </a:rPr>
              <a:t>Document </a:t>
            </a:r>
            <a:r>
              <a:rPr lang="fr-FR" altLang="ja-JP" sz="2400" dirty="0" err="1">
                <a:ea typeface="Times New Roman" pitchFamily="18" charset="0"/>
                <a:cs typeface="Courier"/>
              </a:rPr>
              <a:t>available</a:t>
            </a:r>
            <a:r>
              <a:rPr lang="fr-FR" altLang="ja-JP" sz="2400" dirty="0">
                <a:ea typeface="Times New Roman" pitchFamily="18" charset="0"/>
                <a:cs typeface="Courier"/>
              </a:rPr>
              <a:t> </a:t>
            </a:r>
            <a:r>
              <a:rPr lang="fr-FR" altLang="ja-JP" sz="2400" dirty="0" err="1">
                <a:ea typeface="Times New Roman" pitchFamily="18" charset="0"/>
                <a:cs typeface="Courier"/>
              </a:rPr>
              <a:t>at</a:t>
            </a:r>
            <a:r>
              <a:rPr lang="fr-FR" altLang="ja-JP" sz="2400" dirty="0">
                <a:ea typeface="Times New Roman" pitchFamily="18" charset="0"/>
                <a:cs typeface="Courier"/>
              </a:rPr>
              <a:t> </a:t>
            </a:r>
            <a:br>
              <a:rPr lang="fr-FR" altLang="ja-JP" sz="2400" dirty="0">
                <a:ea typeface="Times New Roman" pitchFamily="18" charset="0"/>
                <a:cs typeface="Courier"/>
              </a:rPr>
            </a:br>
            <a:r>
              <a:rPr lang="fr-FR" altLang="ja-JP" sz="2400" dirty="0">
                <a:ea typeface="Times New Roman" pitchFamily="18" charset="0"/>
                <a:cs typeface="Courier"/>
                <a:hlinkClick r:id="rId2"/>
              </a:rPr>
              <a:t>http://www-nds.iaea.or.at/reports-new/indc-reports/indc-nds/indc-nds-0251.pdf</a:t>
            </a:r>
            <a:endParaRPr lang="en-US" altLang="ja-JP" sz="2400" dirty="0">
              <a:cs typeface="Courier"/>
            </a:endParaRPr>
          </a:p>
          <a:p>
            <a:pPr eaLnBrk="0" hangingPunct="0"/>
            <a:endParaRPr lang="en-US" altLang="ja-JP" sz="2400" dirty="0">
              <a:cs typeface="Couri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286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S. S. </a:t>
            </a:r>
            <a:r>
              <a:rPr lang="en-IN" sz="2400" dirty="0" err="1" smtClean="0">
                <a:solidFill>
                  <a:srgbClr val="FF0000"/>
                </a:solidFill>
              </a:rPr>
              <a:t>Kapoor</a:t>
            </a:r>
            <a:r>
              <a:rPr lang="en-IN" sz="2400" dirty="0" smtClean="0">
                <a:solidFill>
                  <a:srgbClr val="FF0000"/>
                </a:solidFill>
              </a:rPr>
              <a:t>, R. </a:t>
            </a:r>
            <a:r>
              <a:rPr lang="en-IN" sz="2400" dirty="0" err="1" smtClean="0">
                <a:solidFill>
                  <a:srgbClr val="FF0000"/>
                </a:solidFill>
              </a:rPr>
              <a:t>Ramanna</a:t>
            </a:r>
            <a:r>
              <a:rPr lang="en-IN" sz="2400" dirty="0" smtClean="0">
                <a:solidFill>
                  <a:srgbClr val="FF0000"/>
                </a:solidFill>
              </a:rPr>
              <a:t> and P. N. Rama </a:t>
            </a:r>
            <a:r>
              <a:rPr lang="en-IN" sz="2400" dirty="0" err="1" smtClean="0">
                <a:solidFill>
                  <a:srgbClr val="FF0000"/>
                </a:solidFill>
              </a:rPr>
              <a:t>Rao</a:t>
            </a:r>
            <a:r>
              <a:rPr lang="en-IN" sz="2400" dirty="0" smtClean="0">
                <a:solidFill>
                  <a:srgbClr val="FF0000"/>
                </a:solidFill>
              </a:rPr>
              <a:t>, Emission of prompt neutrons in the thermal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neutron fission of U235, Physical Review, Vol. 131, 283-296 (1963).</a:t>
            </a:r>
          </a:p>
          <a:p>
            <a:endParaRPr lang="en-IN" sz="2400" dirty="0" smtClean="0">
              <a:solidFill>
                <a:srgbClr val="FF0000"/>
              </a:solidFill>
            </a:endParaRPr>
          </a:p>
          <a:p>
            <a:endParaRPr lang="en-I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 descr="https://mail-attachment.googleusercontent.com/attachment/u/0/?ui=2&amp;ik=e842b4a474&amp;view=att&amp;th=141cb75b4a858fa5&amp;attid=0.4&amp;disp=inline&amp;realattid=file4&amp;safe=1&amp;zw&amp;saduie=AG9B_P_cxpxvBLlVCBFTkljr5pog&amp;sadet=1382098032041&amp;sads=ugM9737je9Gg7BUMjlIgyEtoH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2" name="AutoShape 4" descr="https://mail-attachment.googleusercontent.com/attachment/u/0/?ui=2&amp;ik=e842b4a474&amp;view=att&amp;th=141cb75b4a858fa5&amp;attid=0.4&amp;disp=inline&amp;realattid=file4&amp;safe=1&amp;zw&amp;saduie=AG9B_P_cxpxvBLlVCBFTkljr5pog&amp;sadet=1382098032041&amp;sads=ugM9737je9Gg7BUMjlIgyEtoH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3" name="Picture 5" descr="C:\Users\Administrator\Desktop\to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  <p:pic>
        <p:nvPicPr>
          <p:cNvPr id="83974" name="Picture 6" descr="C:\Users\Administrator\Desktop\neutro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6172200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TOF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2743200"/>
            <a:ext cx="234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Neutron after PSD gate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:\238U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381000"/>
            <a:ext cx="22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238U(</a:t>
            </a:r>
            <a:r>
              <a:rPr lang="en-IN" dirty="0" err="1" smtClean="0"/>
              <a:t>n,f</a:t>
            </a:r>
            <a:r>
              <a:rPr lang="en-IN" dirty="0" smtClean="0"/>
              <a:t>) at 2.5 </a:t>
            </a:r>
            <a:r>
              <a:rPr lang="en-IN" dirty="0" err="1" smtClean="0"/>
              <a:t>MeV</a:t>
            </a:r>
            <a:r>
              <a:rPr lang="e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685800"/>
            <a:ext cx="121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TOF </a:t>
            </a:r>
            <a:r>
              <a:rPr lang="en-IN" dirty="0" err="1" smtClean="0"/>
              <a:t>vs</a:t>
            </a:r>
            <a:r>
              <a:rPr lang="en-IN" dirty="0" smtClean="0"/>
              <a:t> PSD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238U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67200" y="2209800"/>
            <a:ext cx="234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Neutron after PSD gate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3340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En=2.5 </a:t>
            </a:r>
            <a:r>
              <a:rPr lang="en-IN" dirty="0" err="1" smtClean="0"/>
              <a:t>MeV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5486400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TOF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33600" y="0"/>
          <a:ext cx="4572000" cy="6705600"/>
        </p:xfrm>
        <a:graphic>
          <a:graphicData uri="http://schemas.openxmlformats.org/presentationml/2006/ole">
            <p:oleObj spid="_x0000_s105474" name="SPW 10.0 Graph" r:id="rId3" imgW="4923000" imgH="8460720" progId="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1827213" y="1389063"/>
          <a:ext cx="5489575" cy="4081462"/>
        </p:xfrm>
        <a:graphic>
          <a:graphicData uri="http://schemas.openxmlformats.org/presentationml/2006/ole">
            <p:oleObj spid="_x0000_s112642" name="SPW 10.0 Graph" r:id="rId3" imgW="5490000" imgH="408096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1800" y="26670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ENDF VII.1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1827213" y="1389063"/>
          <a:ext cx="5489575" cy="4081462"/>
        </p:xfrm>
        <a:graphic>
          <a:graphicData uri="http://schemas.openxmlformats.org/presentationml/2006/ole">
            <p:oleObj spid="_x0000_s113666" name="SPW 10.0 Graph" r:id="rId3" imgW="5490000" imgH="40809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0" y="2286000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ENDF VII.1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762000" y="187994"/>
          <a:ext cx="4953000" cy="6670006"/>
        </p:xfrm>
        <a:graphic>
          <a:graphicData uri="http://schemas.openxmlformats.org/presentationml/2006/ole">
            <p:oleObj spid="_x0000_s86018" name="SPW 10.0 Graph" r:id="rId4" imgW="5585760" imgH="7524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5562600" y="167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err="1" smtClean="0"/>
              <a:t>Cai</a:t>
            </a:r>
            <a:r>
              <a:rPr lang="en-IN" dirty="0" smtClean="0"/>
              <a:t> </a:t>
            </a:r>
            <a:r>
              <a:rPr lang="en-IN" dirty="0" err="1" smtClean="0"/>
              <a:t>Chonghai</a:t>
            </a:r>
            <a:r>
              <a:rPr lang="en-IN" dirty="0" smtClean="0"/>
              <a:t> and </a:t>
            </a:r>
            <a:r>
              <a:rPr lang="en-IN" dirty="0" err="1" smtClean="0"/>
              <a:t>Shen</a:t>
            </a:r>
            <a:r>
              <a:rPr lang="en-IN" dirty="0" smtClean="0"/>
              <a:t> </a:t>
            </a:r>
            <a:r>
              <a:rPr lang="en-IN" dirty="0" err="1" smtClean="0"/>
              <a:t>Qingbiao</a:t>
            </a:r>
            <a:r>
              <a:rPr lang="en-IN" dirty="0" smtClean="0"/>
              <a:t>, </a:t>
            </a:r>
          </a:p>
          <a:p>
            <a:r>
              <a:rPr lang="en-IN" dirty="0" smtClean="0"/>
              <a:t>. </a:t>
            </a:r>
            <a:r>
              <a:rPr lang="en-IN" dirty="0" err="1" smtClean="0"/>
              <a:t>Nucl</a:t>
            </a:r>
            <a:r>
              <a:rPr lang="en-IN" dirty="0" smtClean="0"/>
              <a:t>. Data </a:t>
            </a:r>
            <a:r>
              <a:rPr lang="en-IN" dirty="0" err="1" smtClean="0"/>
              <a:t>Prog</a:t>
            </a:r>
            <a:r>
              <a:rPr lang="en-IN" dirty="0" smtClean="0"/>
              <a:t>., CNIC-00412, No. 3 </a:t>
            </a:r>
          </a:p>
          <a:p>
            <a:r>
              <a:rPr lang="en-IN" dirty="0" smtClean="0"/>
              <a:t>(1990) 29.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385763"/>
            <a:ext cx="8124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200400"/>
            <a:ext cx="3276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Collaborators:</a:t>
            </a: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VV Desai</a:t>
            </a:r>
          </a:p>
          <a:p>
            <a:r>
              <a:rPr lang="en-US" sz="2800" dirty="0" err="1" smtClean="0">
                <a:solidFill>
                  <a:srgbClr val="00B0F0"/>
                </a:solidFill>
              </a:rPr>
              <a:t>B.K.Nayak</a:t>
            </a:r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SV </a:t>
            </a:r>
            <a:r>
              <a:rPr lang="en-US" sz="2800" dirty="0" err="1" smtClean="0">
                <a:solidFill>
                  <a:srgbClr val="00B0F0"/>
                </a:solidFill>
              </a:rPr>
              <a:t>Suryanarayana</a:t>
            </a:r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err="1" smtClean="0">
                <a:solidFill>
                  <a:srgbClr val="00B0F0"/>
                </a:solidFill>
              </a:rPr>
              <a:t>Arun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Agarwal</a:t>
            </a:r>
            <a:endParaRPr lang="en-US" sz="2800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37880" y="990600"/>
            <a:ext cx="90061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Further work is in progress to repeat 2.0 </a:t>
            </a:r>
            <a:r>
              <a:rPr lang="en-IN" sz="2800" dirty="0" err="1" smtClean="0"/>
              <a:t>MeV</a:t>
            </a:r>
            <a:r>
              <a:rPr lang="en-IN" sz="2800" dirty="0" smtClean="0"/>
              <a:t> measurement </a:t>
            </a:r>
          </a:p>
          <a:p>
            <a:r>
              <a:rPr lang="en-IN" sz="2800" dirty="0" smtClean="0"/>
              <a:t>and also to improve the statistics for </a:t>
            </a:r>
            <a:r>
              <a:rPr lang="en-IN" sz="2800" baseline="30000" dirty="0" smtClean="0"/>
              <a:t>252</a:t>
            </a:r>
            <a:r>
              <a:rPr lang="en-IN" sz="2800" dirty="0" smtClean="0"/>
              <a:t>Cf data for </a:t>
            </a:r>
          </a:p>
          <a:p>
            <a:r>
              <a:rPr lang="en-IN" sz="2800" dirty="0" smtClean="0"/>
              <a:t>reducing uncertainties in efficiency data.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9800"/>
            <a:ext cx="7772400" cy="2895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8638" y="1600200"/>
            <a:ext cx="5546725" cy="4525963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371600" y="990600"/>
            <a:ext cx="615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M.S. </a:t>
            </a:r>
            <a:r>
              <a:rPr lang="en-US" dirty="0" err="1" smtClean="0"/>
              <a:t>Samant</a:t>
            </a:r>
            <a:r>
              <a:rPr lang="en-US" dirty="0" smtClean="0"/>
              <a:t> et al. Phys</a:t>
            </a:r>
            <a:r>
              <a:rPr lang="en-US" dirty="0" smtClean="0"/>
              <a:t>. Rev. C </a:t>
            </a:r>
            <a:r>
              <a:rPr lang="en-US" b="1" dirty="0" smtClean="0"/>
              <a:t>51</a:t>
            </a:r>
            <a:r>
              <a:rPr lang="en-US" dirty="0" smtClean="0"/>
              <a:t>, 3127 – Published 1 June 1995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47434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39" name="Text Box 1027"/>
          <p:cNvSpPr txBox="1">
            <a:spLocks noChangeArrowheads="1"/>
          </p:cNvSpPr>
          <p:nvPr/>
        </p:nvSpPr>
        <p:spPr bwMode="auto">
          <a:xfrm>
            <a:off x="3581400" y="3962400"/>
            <a:ext cx="801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180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l-GR" sz="180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1800" baseline="-2500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BG</a:t>
            </a:r>
            <a:endParaRPr lang="el-GR" sz="1800" baseline="-2500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40" name="Rectangle 1028"/>
          <p:cNvSpPr>
            <a:spLocks noChangeArrowheads="1"/>
          </p:cNvSpPr>
          <p:nvPr/>
        </p:nvSpPr>
        <p:spPr bwMode="auto">
          <a:xfrm>
            <a:off x="3657600" y="2362200"/>
            <a:ext cx="801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990000"/>
                </a:solidFill>
                <a:latin typeface="Arial" pitchFamily="34" charset="0"/>
              </a:rPr>
              <a:t>α</a:t>
            </a:r>
            <a:r>
              <a:rPr lang="en-US" sz="1800">
                <a:solidFill>
                  <a:srgbClr val="990000"/>
                </a:solidFill>
                <a:latin typeface="Arial" pitchFamily="34" charset="0"/>
              </a:rPr>
              <a:t>&gt;</a:t>
            </a:r>
            <a:r>
              <a:rPr lang="el-GR" sz="1800">
                <a:solidFill>
                  <a:srgbClr val="990000"/>
                </a:solidFill>
                <a:latin typeface="Arial" pitchFamily="34" charset="0"/>
              </a:rPr>
              <a:t>α</a:t>
            </a:r>
            <a:r>
              <a:rPr lang="en-US" sz="1800" baseline="-25000">
                <a:solidFill>
                  <a:srgbClr val="990000"/>
                </a:solidFill>
                <a:latin typeface="Arial" pitchFamily="34" charset="0"/>
              </a:rPr>
              <a:t>BG</a:t>
            </a:r>
          </a:p>
        </p:txBody>
      </p:sp>
      <p:sp>
        <p:nvSpPr>
          <p:cNvPr id="167941" name="Rectangle 1029"/>
          <p:cNvSpPr>
            <a:spLocks noChangeArrowheads="1"/>
          </p:cNvSpPr>
          <p:nvPr/>
        </p:nvSpPr>
        <p:spPr bwMode="auto">
          <a:xfrm>
            <a:off x="1828800" y="3581400"/>
            <a:ext cx="801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1800">
                <a:solidFill>
                  <a:srgbClr val="990000"/>
                </a:solidFill>
                <a:latin typeface="Arial" pitchFamily="34" charset="0"/>
              </a:rPr>
              <a:t>&lt;</a:t>
            </a:r>
            <a:r>
              <a:rPr lang="el-GR" sz="1800">
                <a:solidFill>
                  <a:srgbClr val="990000"/>
                </a:solidFill>
                <a:latin typeface="Arial" pitchFamily="34" charset="0"/>
              </a:rPr>
              <a:t>α</a:t>
            </a:r>
            <a:r>
              <a:rPr lang="en-US" sz="1800" baseline="-25000">
                <a:solidFill>
                  <a:srgbClr val="990000"/>
                </a:solidFill>
                <a:latin typeface="Arial" pitchFamily="34" charset="0"/>
              </a:rPr>
              <a:t>BG</a:t>
            </a:r>
          </a:p>
        </p:txBody>
      </p:sp>
      <p:sp>
        <p:nvSpPr>
          <p:cNvPr id="167942" name="Rectangle 1030"/>
          <p:cNvSpPr>
            <a:spLocks noChangeArrowheads="1"/>
          </p:cNvSpPr>
          <p:nvPr/>
        </p:nvSpPr>
        <p:spPr bwMode="auto">
          <a:xfrm>
            <a:off x="1981200" y="1828800"/>
            <a:ext cx="801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990000"/>
                </a:solidFill>
                <a:latin typeface="Arial" pitchFamily="34" charset="0"/>
              </a:rPr>
              <a:t>α</a:t>
            </a:r>
            <a:r>
              <a:rPr lang="en-US" sz="1800">
                <a:solidFill>
                  <a:srgbClr val="990000"/>
                </a:solidFill>
                <a:latin typeface="Arial" pitchFamily="34" charset="0"/>
              </a:rPr>
              <a:t>&lt;</a:t>
            </a:r>
            <a:r>
              <a:rPr lang="el-GR" sz="1800">
                <a:solidFill>
                  <a:srgbClr val="990000"/>
                </a:solidFill>
                <a:latin typeface="Arial" pitchFamily="34" charset="0"/>
              </a:rPr>
              <a:t>α</a:t>
            </a:r>
            <a:r>
              <a:rPr lang="en-US" sz="1800" baseline="-25000">
                <a:solidFill>
                  <a:srgbClr val="990000"/>
                </a:solidFill>
                <a:latin typeface="Arial" pitchFamily="34" charset="0"/>
              </a:rPr>
              <a:t>BG</a:t>
            </a:r>
          </a:p>
        </p:txBody>
      </p:sp>
      <p:pic>
        <p:nvPicPr>
          <p:cNvPr id="167943" name="Picture 1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54513" y="2051050"/>
            <a:ext cx="23669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7944" name="Text Box 1032"/>
          <p:cNvSpPr txBox="1">
            <a:spLocks noChangeArrowheads="1"/>
          </p:cNvSpPr>
          <p:nvPr/>
        </p:nvSpPr>
        <p:spPr bwMode="auto">
          <a:xfrm>
            <a:off x="4860925" y="2474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>
              <a:latin typeface="Arial" pitchFamily="34" charset="0"/>
            </a:endParaRPr>
          </a:p>
        </p:txBody>
      </p:sp>
      <p:sp>
        <p:nvSpPr>
          <p:cNvPr id="167945" name="Text Box 1033"/>
          <p:cNvSpPr txBox="1">
            <a:spLocks noChangeArrowheads="1"/>
          </p:cNvSpPr>
          <p:nvPr/>
        </p:nvSpPr>
        <p:spPr bwMode="auto">
          <a:xfrm>
            <a:off x="5181600" y="3200400"/>
            <a:ext cx="1489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180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=7x10</a:t>
            </a:r>
            <a:r>
              <a:rPr lang="en-US" sz="1800" baseline="3000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180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s</a:t>
            </a:r>
            <a:r>
              <a:rPr lang="en-US" sz="1800" baseline="3000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l-GR" sz="1800" baseline="3000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46" name="Text Box 1034"/>
          <p:cNvSpPr txBox="1">
            <a:spLocks noChangeArrowheads="1"/>
          </p:cNvSpPr>
          <p:nvPr/>
        </p:nvSpPr>
        <p:spPr bwMode="auto">
          <a:xfrm>
            <a:off x="4937125" y="37703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>
              <a:latin typeface="Arial" pitchFamily="34" charset="0"/>
            </a:endParaRPr>
          </a:p>
        </p:txBody>
      </p:sp>
      <p:sp>
        <p:nvSpPr>
          <p:cNvPr id="167947" name="Rectangle 1035"/>
          <p:cNvSpPr>
            <a:spLocks noChangeArrowheads="1"/>
          </p:cNvSpPr>
          <p:nvPr/>
        </p:nvSpPr>
        <p:spPr bwMode="auto">
          <a:xfrm>
            <a:off x="5638800" y="4192588"/>
            <a:ext cx="2524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i="1">
                <a:solidFill>
                  <a:srgbClr val="2410B6"/>
                </a:solidFill>
                <a:latin typeface="Arial" pitchFamily="34" charset="0"/>
                <a:sym typeface="Symbol" pitchFamily="18" charset="2"/>
              </a:rPr>
              <a:t></a:t>
            </a:r>
            <a:r>
              <a:rPr lang="en-GB" b="1" i="1" baseline="-25000">
                <a:solidFill>
                  <a:srgbClr val="2410B6"/>
                </a:solidFill>
                <a:latin typeface="Arial" pitchFamily="34" charset="0"/>
              </a:rPr>
              <a:t>fo</a:t>
            </a:r>
            <a:r>
              <a:rPr lang="en-GB" b="1" i="1">
                <a:solidFill>
                  <a:srgbClr val="2410B6"/>
                </a:solidFill>
                <a:latin typeface="Arial" pitchFamily="34" charset="0"/>
              </a:rPr>
              <a:t> =10-15 10</a:t>
            </a:r>
            <a:r>
              <a:rPr lang="en-GB" b="1" i="1" baseline="30000">
                <a:solidFill>
                  <a:srgbClr val="2410B6"/>
                </a:solidFill>
                <a:latin typeface="Arial" pitchFamily="34" charset="0"/>
              </a:rPr>
              <a:t>-21</a:t>
            </a:r>
            <a:r>
              <a:rPr lang="en-GB" b="1" i="1">
                <a:solidFill>
                  <a:srgbClr val="2410B6"/>
                </a:solidFill>
                <a:latin typeface="Arial" pitchFamily="34" charset="0"/>
              </a:rPr>
              <a:t> s</a:t>
            </a:r>
            <a:endParaRPr lang="en-US" b="1" i="1">
              <a:solidFill>
                <a:srgbClr val="2410B6"/>
              </a:solidFill>
              <a:latin typeface="Arial" pitchFamily="34" charset="0"/>
            </a:endParaRPr>
          </a:p>
        </p:txBody>
      </p:sp>
      <p:sp>
        <p:nvSpPr>
          <p:cNvPr id="167948" name="Rectangle 1036"/>
          <p:cNvSpPr>
            <a:spLocks noChangeArrowheads="1"/>
          </p:cNvSpPr>
          <p:nvPr/>
        </p:nvSpPr>
        <p:spPr bwMode="auto">
          <a:xfrm>
            <a:off x="5638800" y="4724400"/>
            <a:ext cx="2587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i="1">
                <a:solidFill>
                  <a:srgbClr val="2410B6"/>
                </a:solidFill>
                <a:latin typeface="Arial" pitchFamily="34" charset="0"/>
                <a:sym typeface="Symbol" pitchFamily="18" charset="2"/>
              </a:rPr>
              <a:t></a:t>
            </a:r>
            <a:r>
              <a:rPr lang="en-GB" b="1" i="1" baseline="-25000">
                <a:solidFill>
                  <a:srgbClr val="2410B6"/>
                </a:solidFill>
                <a:latin typeface="Arial" pitchFamily="34" charset="0"/>
                <a:sym typeface="Symbol" pitchFamily="18" charset="2"/>
              </a:rPr>
              <a:t>ss </a:t>
            </a:r>
            <a:r>
              <a:rPr lang="en-GB" b="1" i="1">
                <a:solidFill>
                  <a:srgbClr val="2410B6"/>
                </a:solidFill>
                <a:latin typeface="Arial" pitchFamily="34" charset="0"/>
                <a:sym typeface="Symbol" pitchFamily="18" charset="2"/>
              </a:rPr>
              <a:t>= 5-30 x10</a:t>
            </a:r>
            <a:r>
              <a:rPr lang="en-GB" b="1" i="1" baseline="30000">
                <a:solidFill>
                  <a:srgbClr val="2410B6"/>
                </a:solidFill>
                <a:latin typeface="Arial" pitchFamily="34" charset="0"/>
                <a:sym typeface="Symbol" pitchFamily="18" charset="2"/>
              </a:rPr>
              <a:t>-21 </a:t>
            </a:r>
            <a:r>
              <a:rPr lang="en-GB" b="1" i="1">
                <a:solidFill>
                  <a:srgbClr val="2410B6"/>
                </a:solidFill>
                <a:latin typeface="Arial" pitchFamily="34" charset="0"/>
                <a:sym typeface="Symbol" pitchFamily="18" charset="2"/>
              </a:rPr>
              <a:t>s</a:t>
            </a:r>
            <a:endParaRPr lang="en-US" b="1" i="1" baseline="-25000">
              <a:solidFill>
                <a:srgbClr val="2410B6"/>
              </a:solidFill>
              <a:latin typeface="Arial" pitchFamily="34" charset="0"/>
            </a:endParaRPr>
          </a:p>
        </p:txBody>
      </p:sp>
      <p:sp>
        <p:nvSpPr>
          <p:cNvPr id="167949" name="Text Box 1037"/>
          <p:cNvSpPr txBox="1">
            <a:spLocks noChangeArrowheads="1"/>
          </p:cNvSpPr>
          <p:nvPr/>
        </p:nvSpPr>
        <p:spPr bwMode="auto">
          <a:xfrm>
            <a:off x="6019800" y="5257800"/>
            <a:ext cx="1704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800" baseline="-2500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en-US" sz="180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 1x10</a:t>
            </a:r>
            <a:r>
              <a:rPr lang="en-US" sz="1800" baseline="3000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180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en-US" sz="1800" baseline="3000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l-GR" sz="1800" baseline="3000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50" name="Text Box 1038"/>
          <p:cNvSpPr txBox="1">
            <a:spLocks noChangeArrowheads="1"/>
          </p:cNvSpPr>
          <p:nvPr/>
        </p:nvSpPr>
        <p:spPr bwMode="auto">
          <a:xfrm>
            <a:off x="5562600" y="3733800"/>
            <a:ext cx="2286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i="1">
                <a:solidFill>
                  <a:srgbClr val="2410B6"/>
                </a:solidFill>
                <a:latin typeface="Arial" pitchFamily="34" charset="0"/>
                <a:sym typeface="Symbol" pitchFamily="18" charset="2"/>
              </a:rPr>
              <a:t></a:t>
            </a:r>
            <a:r>
              <a:rPr lang="en-GB" b="1" i="1" baseline="-25000">
                <a:solidFill>
                  <a:srgbClr val="2410B6"/>
                </a:solidFill>
                <a:latin typeface="Arial" pitchFamily="34" charset="0"/>
              </a:rPr>
              <a:t>tr </a:t>
            </a:r>
            <a:r>
              <a:rPr lang="en-GB" b="1" i="1">
                <a:solidFill>
                  <a:srgbClr val="2410B6"/>
                </a:solidFill>
                <a:latin typeface="Arial" pitchFamily="34" charset="0"/>
              </a:rPr>
              <a:t>=8x10</a:t>
            </a:r>
            <a:r>
              <a:rPr lang="en-GB" b="1" i="1" baseline="30000">
                <a:solidFill>
                  <a:srgbClr val="2410B6"/>
                </a:solidFill>
                <a:latin typeface="Arial" pitchFamily="34" charset="0"/>
              </a:rPr>
              <a:t>-21</a:t>
            </a:r>
            <a:r>
              <a:rPr lang="en-GB" b="1" i="1">
                <a:solidFill>
                  <a:srgbClr val="2410B6"/>
                </a:solidFill>
                <a:latin typeface="Arial" pitchFamily="34" charset="0"/>
              </a:rPr>
              <a:t> s</a:t>
            </a:r>
            <a:endParaRPr lang="en-US" b="1" i="1" baseline="-25000">
              <a:solidFill>
                <a:srgbClr val="2410B6"/>
              </a:solidFill>
              <a:latin typeface="Arial" pitchFamily="34" charset="0"/>
            </a:endParaRPr>
          </a:p>
        </p:txBody>
      </p:sp>
      <p:sp>
        <p:nvSpPr>
          <p:cNvPr id="167951" name="Text Box 1039"/>
          <p:cNvSpPr txBox="1">
            <a:spLocks noChangeArrowheads="1"/>
          </p:cNvSpPr>
          <p:nvPr/>
        </p:nvSpPr>
        <p:spPr bwMode="auto">
          <a:xfrm>
            <a:off x="1422400" y="279400"/>
            <a:ext cx="159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FF"/>
                </a:solidFill>
                <a:latin typeface="Arial" pitchFamily="34" charset="0"/>
              </a:rPr>
              <a:t>Pre-saddle delay</a:t>
            </a:r>
          </a:p>
        </p:txBody>
      </p:sp>
      <p:sp>
        <p:nvSpPr>
          <p:cNvPr id="167952" name="Text Box 1040"/>
          <p:cNvSpPr txBox="1">
            <a:spLocks noChangeArrowheads="1"/>
          </p:cNvSpPr>
          <p:nvPr/>
        </p:nvSpPr>
        <p:spPr bwMode="auto">
          <a:xfrm>
            <a:off x="1143000" y="1524000"/>
            <a:ext cx="226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FF"/>
                </a:solidFill>
                <a:latin typeface="Arial" pitchFamily="34" charset="0"/>
              </a:rPr>
              <a:t>Saddle to Scission delay</a:t>
            </a:r>
          </a:p>
        </p:txBody>
      </p:sp>
      <p:sp>
        <p:nvSpPr>
          <p:cNvPr id="167953" name="Text Box 1041"/>
          <p:cNvSpPr txBox="1">
            <a:spLocks noChangeArrowheads="1"/>
          </p:cNvSpPr>
          <p:nvPr/>
        </p:nvSpPr>
        <p:spPr bwMode="auto">
          <a:xfrm>
            <a:off x="1143000" y="312420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FF"/>
                </a:solidFill>
                <a:latin typeface="Arial" pitchFamily="34" charset="0"/>
              </a:rPr>
              <a:t>Total fission delay</a:t>
            </a:r>
          </a:p>
        </p:txBody>
      </p:sp>
      <p:sp>
        <p:nvSpPr>
          <p:cNvPr id="167955" name="Text Box 1043"/>
          <p:cNvSpPr txBox="1">
            <a:spLocks noChangeArrowheads="1"/>
          </p:cNvSpPr>
          <p:nvPr/>
        </p:nvSpPr>
        <p:spPr bwMode="auto">
          <a:xfrm>
            <a:off x="5257800" y="1600200"/>
            <a:ext cx="388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/>
              <a:t>A.Saxena et al,Phys.Rev C49</a:t>
            </a:r>
          </a:p>
          <a:p>
            <a:pPr marL="457200" indent="-457200"/>
            <a:r>
              <a:rPr lang="en-US"/>
              <a:t>,932(1994)</a:t>
            </a:r>
          </a:p>
          <a:p>
            <a:pPr marL="457200" indent="-457200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305800" cy="71913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sz="3200" b="1">
                <a:solidFill>
                  <a:srgbClr val="FF0000"/>
                </a:solidFill>
                <a:latin typeface="Comic Sans MS" pitchFamily="66" charset="0"/>
              </a:rPr>
              <a:t>Measurements at LNL,Legnaro (Italy)</a:t>
            </a:r>
          </a:p>
        </p:txBody>
      </p:sp>
      <p:sp>
        <p:nvSpPr>
          <p:cNvPr id="157699" name="Text Box 2051"/>
          <p:cNvSpPr txBox="1">
            <a:spLocks noChangeArrowheads="1"/>
          </p:cNvSpPr>
          <p:nvPr/>
        </p:nvSpPr>
        <p:spPr bwMode="auto">
          <a:xfrm>
            <a:off x="228600" y="2019300"/>
            <a:ext cx="849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000">
                <a:solidFill>
                  <a:srgbClr val="000066"/>
                </a:solidFill>
                <a:latin typeface="Comic Sans MS" pitchFamily="66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it-IT">
                <a:solidFill>
                  <a:srgbClr val="000066"/>
                </a:solidFill>
                <a:latin typeface="Comic Sans MS" pitchFamily="66" charset="0"/>
              </a:rPr>
              <a:t> </a:t>
            </a:r>
            <a:endParaRPr lang="it-IT" sz="2000" b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57700" name="Text Box 2052"/>
          <p:cNvSpPr txBox="1">
            <a:spLocks noChangeArrowheads="1"/>
          </p:cNvSpPr>
          <p:nvPr/>
        </p:nvSpPr>
        <p:spPr bwMode="auto">
          <a:xfrm>
            <a:off x="762000" y="1828800"/>
            <a:ext cx="7620000" cy="1562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470-630 MeV    </a:t>
            </a:r>
            <a:r>
              <a:rPr lang="en-US" b="1" baseline="30000">
                <a:solidFill>
                  <a:srgbClr val="FF0000"/>
                </a:solidFill>
                <a:latin typeface="Arial" pitchFamily="34" charset="0"/>
              </a:rPr>
              <a:t>80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Se + </a:t>
            </a:r>
            <a:r>
              <a:rPr lang="en-US" b="1" baseline="30000">
                <a:solidFill>
                  <a:srgbClr val="FF0000"/>
                </a:solidFill>
                <a:latin typeface="Arial" pitchFamily="34" charset="0"/>
              </a:rPr>
              <a:t>208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Pb</a:t>
            </a:r>
          </a:p>
          <a:p>
            <a:endParaRPr lang="en-US" b="1">
              <a:solidFill>
                <a:srgbClr val="FF0000"/>
              </a:solidFill>
              <a:latin typeface="Arial" pitchFamily="34" charset="0"/>
            </a:endParaRPr>
          </a:p>
          <a:p>
            <a:endParaRPr lang="en-US" b="1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372 MeV    </a:t>
            </a:r>
            <a:r>
              <a:rPr lang="en-US" b="1" baseline="30000">
                <a:solidFill>
                  <a:srgbClr val="FF0000"/>
                </a:solidFill>
                <a:latin typeface="Arial" pitchFamily="34" charset="0"/>
              </a:rPr>
              <a:t>56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Fe+</a:t>
            </a:r>
            <a:r>
              <a:rPr lang="en-US" b="1" baseline="30000">
                <a:solidFill>
                  <a:srgbClr val="FF0000"/>
                </a:solidFill>
                <a:latin typeface="Arial" pitchFamily="34" charset="0"/>
              </a:rPr>
              <a:t>232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Th</a:t>
            </a:r>
          </a:p>
        </p:txBody>
      </p:sp>
      <p:sp>
        <p:nvSpPr>
          <p:cNvPr id="157701" name="Line 2053"/>
          <p:cNvSpPr>
            <a:spLocks noChangeShapeType="1"/>
          </p:cNvSpPr>
          <p:nvPr/>
        </p:nvSpPr>
        <p:spPr bwMode="auto">
          <a:xfrm>
            <a:off x="5410200" y="2667000"/>
            <a:ext cx="287338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2" name="Text Box 2054"/>
          <p:cNvSpPr txBox="1">
            <a:spLocks noChangeArrowheads="1"/>
          </p:cNvSpPr>
          <p:nvPr/>
        </p:nvSpPr>
        <p:spPr bwMode="auto">
          <a:xfrm>
            <a:off x="6629400" y="2200275"/>
            <a:ext cx="12033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baseline="30000">
                <a:solidFill>
                  <a:srgbClr val="FF0000"/>
                </a:solidFill>
                <a:latin typeface="Arial" pitchFamily="34" charset="0"/>
              </a:rPr>
              <a:t>288</a:t>
            </a:r>
            <a:r>
              <a:rPr lang="en-US" sz="3600" b="1" baseline="-25000">
                <a:solidFill>
                  <a:srgbClr val="FF0000"/>
                </a:solidFill>
                <a:latin typeface="Arial" pitchFamily="34" charset="0"/>
              </a:rPr>
              <a:t>116</a:t>
            </a:r>
            <a:endParaRPr lang="en-US" sz="3600" b="1">
              <a:solidFill>
                <a:srgbClr val="FF0000"/>
              </a:solidFill>
              <a:latin typeface="Arial" pitchFamily="34" charset="0"/>
            </a:endParaRPr>
          </a:p>
          <a:p>
            <a:endParaRPr lang="en-US" baseline="3000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57703" name="Text Box 2055"/>
          <p:cNvSpPr txBox="1">
            <a:spLocks noChangeArrowheads="1"/>
          </p:cNvSpPr>
          <p:nvPr/>
        </p:nvSpPr>
        <p:spPr bwMode="auto">
          <a:xfrm>
            <a:off x="1066800" y="4953000"/>
            <a:ext cx="7483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Comic Sans MS" pitchFamily="66" charset="0"/>
              </a:rPr>
              <a:t>Measurement of fragment mass and kinetic energy </a:t>
            </a:r>
          </a:p>
          <a:p>
            <a:r>
              <a:rPr lang="en-US">
                <a:solidFill>
                  <a:srgbClr val="0066FF"/>
                </a:solidFill>
                <a:latin typeface="Comic Sans MS" pitchFamily="66" charset="0"/>
              </a:rPr>
              <a:t>and neutron correlations</a:t>
            </a:r>
          </a:p>
        </p:txBody>
      </p:sp>
      <p:sp>
        <p:nvSpPr>
          <p:cNvPr id="157704" name="Rectangle 2056"/>
          <p:cNvSpPr>
            <a:spLocks noChangeArrowheads="1"/>
          </p:cNvSpPr>
          <p:nvPr/>
        </p:nvSpPr>
        <p:spPr bwMode="auto">
          <a:xfrm>
            <a:off x="2895600" y="3889375"/>
            <a:ext cx="1838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baseline="30000">
                <a:solidFill>
                  <a:srgbClr val="FF0000"/>
                </a:solidFill>
                <a:latin typeface="Arial" pitchFamily="34" charset="0"/>
              </a:rPr>
              <a:t>80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Se + </a:t>
            </a:r>
            <a:r>
              <a:rPr lang="en-US" b="1" baseline="30000">
                <a:solidFill>
                  <a:srgbClr val="FF0000"/>
                </a:solidFill>
                <a:latin typeface="Arial" pitchFamily="34" charset="0"/>
              </a:rPr>
              <a:t>232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Th</a:t>
            </a:r>
          </a:p>
        </p:txBody>
      </p:sp>
      <p:sp>
        <p:nvSpPr>
          <p:cNvPr id="157705" name="Line 2057"/>
          <p:cNvSpPr>
            <a:spLocks noChangeShapeType="1"/>
          </p:cNvSpPr>
          <p:nvPr/>
        </p:nvSpPr>
        <p:spPr bwMode="auto">
          <a:xfrm>
            <a:off x="4800600" y="4191000"/>
            <a:ext cx="287338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6" name="Rectangle 2058"/>
          <p:cNvSpPr>
            <a:spLocks noChangeArrowheads="1"/>
          </p:cNvSpPr>
          <p:nvPr/>
        </p:nvSpPr>
        <p:spPr bwMode="auto">
          <a:xfrm>
            <a:off x="5562600" y="3886200"/>
            <a:ext cx="4572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baseline="30000">
                <a:solidFill>
                  <a:srgbClr val="FF0000"/>
                </a:solidFill>
                <a:latin typeface="Arial" pitchFamily="34" charset="0"/>
              </a:rPr>
              <a:t>312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124</a:t>
            </a:r>
          </a:p>
          <a:p>
            <a:pPr>
              <a:spcBef>
                <a:spcPct val="50000"/>
              </a:spcBef>
            </a:pPr>
            <a:endParaRPr lang="en-US" b="1" baseline="30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7707" name="Rectangle 2059"/>
          <p:cNvSpPr>
            <a:spLocks noChangeArrowheads="1"/>
          </p:cNvSpPr>
          <p:nvPr/>
        </p:nvSpPr>
        <p:spPr bwMode="auto">
          <a:xfrm>
            <a:off x="685800" y="3886200"/>
            <a:ext cx="2016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470-630 MeV</a:t>
            </a:r>
          </a:p>
        </p:txBody>
      </p:sp>
      <p:sp>
        <p:nvSpPr>
          <p:cNvPr id="157708" name="Text Box 2060"/>
          <p:cNvSpPr txBox="1">
            <a:spLocks noChangeArrowheads="1"/>
          </p:cNvSpPr>
          <p:nvPr/>
        </p:nvSpPr>
        <p:spPr bwMode="auto">
          <a:xfrm>
            <a:off x="914400" y="6164263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R.G.Thomas et al ,Phys.Rev.C75,024604(2007)</a:t>
            </a:r>
          </a:p>
        </p:txBody>
      </p:sp>
      <p:sp>
        <p:nvSpPr>
          <p:cNvPr id="157709" name="Text Box 2061"/>
          <p:cNvSpPr txBox="1">
            <a:spLocks noChangeArrowheads="1"/>
          </p:cNvSpPr>
          <p:nvPr/>
        </p:nvSpPr>
        <p:spPr bwMode="auto">
          <a:xfrm>
            <a:off x="609600" y="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EXPERIMENTS PROPOSED BY BARC  GROUP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ChangeArrowheads="1"/>
          </p:cNvSpPr>
          <p:nvPr/>
        </p:nvSpPr>
        <p:spPr bwMode="auto">
          <a:xfrm>
            <a:off x="0" y="11350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9747" name="Text Box 1027"/>
          <p:cNvSpPr txBox="1">
            <a:spLocks noChangeArrowheads="1"/>
          </p:cNvSpPr>
          <p:nvPr/>
        </p:nvSpPr>
        <p:spPr bwMode="auto">
          <a:xfrm>
            <a:off x="1584325" y="112713"/>
            <a:ext cx="130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 baseline="30000">
                <a:latin typeface="Arial" pitchFamily="34" charset="0"/>
              </a:rPr>
              <a:t>80</a:t>
            </a:r>
            <a:r>
              <a:rPr lang="en-US" sz="1800" b="1">
                <a:latin typeface="Arial" pitchFamily="34" charset="0"/>
              </a:rPr>
              <a:t>Se+</a:t>
            </a:r>
            <a:r>
              <a:rPr lang="en-US" sz="1800" b="1" baseline="30000">
                <a:latin typeface="Arial" pitchFamily="34" charset="0"/>
              </a:rPr>
              <a:t>208</a:t>
            </a:r>
            <a:r>
              <a:rPr lang="en-US" sz="1800" b="1">
                <a:latin typeface="Arial" pitchFamily="34" charset="0"/>
              </a:rPr>
              <a:t>Pb</a:t>
            </a:r>
          </a:p>
        </p:txBody>
      </p:sp>
      <p:sp>
        <p:nvSpPr>
          <p:cNvPr id="159748" name="AutoShape 1028"/>
          <p:cNvSpPr>
            <a:spLocks noChangeArrowheads="1"/>
          </p:cNvSpPr>
          <p:nvPr/>
        </p:nvSpPr>
        <p:spPr bwMode="auto">
          <a:xfrm>
            <a:off x="3124200" y="228600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9749" name="Text Box 1029"/>
          <p:cNvSpPr txBox="1">
            <a:spLocks noChangeArrowheads="1"/>
          </p:cNvSpPr>
          <p:nvPr/>
        </p:nvSpPr>
        <p:spPr bwMode="auto">
          <a:xfrm>
            <a:off x="4191000" y="228600"/>
            <a:ext cx="817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 baseline="30000">
                <a:latin typeface="Arial" pitchFamily="34" charset="0"/>
              </a:rPr>
              <a:t>288</a:t>
            </a:r>
            <a:r>
              <a:rPr lang="en-US" sz="1800" b="1">
                <a:latin typeface="Arial" pitchFamily="34" charset="0"/>
              </a:rPr>
              <a:t>116</a:t>
            </a:r>
          </a:p>
        </p:txBody>
      </p:sp>
      <p:sp>
        <p:nvSpPr>
          <p:cNvPr id="159750" name="Rectangle 1030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9751" name="Object 1031"/>
          <p:cNvGraphicFramePr>
            <a:graphicFrameLocks noChangeAspect="1"/>
          </p:cNvGraphicFramePr>
          <p:nvPr/>
        </p:nvGraphicFramePr>
        <p:xfrm>
          <a:off x="5867400" y="2624138"/>
          <a:ext cx="3276600" cy="3074987"/>
        </p:xfrm>
        <a:graphic>
          <a:graphicData uri="http://schemas.openxmlformats.org/presentationml/2006/ole">
            <p:oleObj spid="_x0000_s28674" name="SPW 7.1 Graph" r:id="rId3" imgW="5469941" imgH="4542739" progId="">
              <p:embed/>
            </p:oleObj>
          </a:graphicData>
        </a:graphic>
      </p:graphicFrame>
      <p:sp>
        <p:nvSpPr>
          <p:cNvPr id="159752" name="Text Box 1032"/>
          <p:cNvSpPr txBox="1">
            <a:spLocks noChangeArrowheads="1"/>
          </p:cNvSpPr>
          <p:nvPr/>
        </p:nvSpPr>
        <p:spPr bwMode="auto">
          <a:xfrm>
            <a:off x="5105400" y="2514600"/>
            <a:ext cx="12969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 baseline="30000">
                <a:latin typeface="Arial" pitchFamily="34" charset="0"/>
              </a:rPr>
              <a:t>80</a:t>
            </a:r>
            <a:r>
              <a:rPr lang="en-US" sz="1800" b="1">
                <a:latin typeface="Arial" pitchFamily="34" charset="0"/>
              </a:rPr>
              <a:t>Se+</a:t>
            </a:r>
            <a:r>
              <a:rPr lang="en-US" sz="1800" b="1" baseline="30000">
                <a:latin typeface="Arial" pitchFamily="34" charset="0"/>
              </a:rPr>
              <a:t>232</a:t>
            </a:r>
            <a:r>
              <a:rPr lang="en-US" sz="1800" b="1">
                <a:latin typeface="Arial" pitchFamily="34" charset="0"/>
              </a:rPr>
              <a:t>Th</a:t>
            </a:r>
          </a:p>
        </p:txBody>
      </p:sp>
      <p:sp>
        <p:nvSpPr>
          <p:cNvPr id="159753" name="AutoShape 1033"/>
          <p:cNvSpPr>
            <a:spLocks noChangeArrowheads="1"/>
          </p:cNvSpPr>
          <p:nvPr/>
        </p:nvSpPr>
        <p:spPr bwMode="auto">
          <a:xfrm>
            <a:off x="6781800" y="2667000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9754" name="Rectangle 1034"/>
          <p:cNvSpPr>
            <a:spLocks noChangeArrowheads="1"/>
          </p:cNvSpPr>
          <p:nvPr/>
        </p:nvSpPr>
        <p:spPr bwMode="auto">
          <a:xfrm>
            <a:off x="7772400" y="2590800"/>
            <a:ext cx="817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 baseline="30000">
                <a:latin typeface="Arial" pitchFamily="34" charset="0"/>
              </a:rPr>
              <a:t>312</a:t>
            </a:r>
            <a:r>
              <a:rPr lang="en-US" sz="1800" b="1">
                <a:latin typeface="Arial" pitchFamily="34" charset="0"/>
              </a:rPr>
              <a:t>124</a:t>
            </a:r>
          </a:p>
        </p:txBody>
      </p:sp>
      <p:graphicFrame>
        <p:nvGraphicFramePr>
          <p:cNvPr id="159755" name="Object 1035"/>
          <p:cNvGraphicFramePr>
            <a:graphicFrameLocks noChangeAspect="1"/>
          </p:cNvGraphicFramePr>
          <p:nvPr/>
        </p:nvGraphicFramePr>
        <p:xfrm>
          <a:off x="0" y="838200"/>
          <a:ext cx="5037138" cy="4235450"/>
        </p:xfrm>
        <a:graphic>
          <a:graphicData uri="http://schemas.openxmlformats.org/presentationml/2006/ole">
            <p:oleObj spid="_x0000_s28675" name="SPW 7.1 Graph" r:id="rId4" imgW="5469941" imgH="4588459" progId="">
              <p:embed/>
            </p:oleObj>
          </a:graphicData>
        </a:graphic>
      </p:graphicFrame>
      <p:sp>
        <p:nvSpPr>
          <p:cNvPr id="159756" name="Rectangle 1036"/>
          <p:cNvSpPr>
            <a:spLocks noChangeArrowheads="1"/>
          </p:cNvSpPr>
          <p:nvPr/>
        </p:nvSpPr>
        <p:spPr bwMode="auto">
          <a:xfrm>
            <a:off x="1066800" y="5029200"/>
            <a:ext cx="3090863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ν </a:t>
            </a:r>
            <a:r>
              <a:rPr lang="en-US" sz="3200" baseline="30000">
                <a:solidFill>
                  <a:srgbClr val="009900"/>
                </a:solidFill>
                <a:latin typeface="Arial" pitchFamily="34" charset="0"/>
              </a:rPr>
              <a:t>sf</a:t>
            </a:r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 </a:t>
            </a:r>
            <a:r>
              <a:rPr lang="en-US" sz="3200" baseline="-25000">
                <a:solidFill>
                  <a:srgbClr val="009900"/>
                </a:solidFill>
                <a:latin typeface="Arial" pitchFamily="34" charset="0"/>
              </a:rPr>
              <a:t>tot</a:t>
            </a:r>
            <a:r>
              <a:rPr lang="en-US" sz="1800" b="1" baseline="-25000">
                <a:latin typeface="Arial" pitchFamily="34" charset="0"/>
              </a:rPr>
              <a:t> </a:t>
            </a:r>
            <a:r>
              <a:rPr lang="en-US" sz="1800" b="1">
                <a:latin typeface="Arial" pitchFamily="34" charset="0"/>
              </a:rPr>
              <a:t> </a:t>
            </a:r>
            <a:r>
              <a:rPr lang="en-US" sz="1800" b="1">
                <a:solidFill>
                  <a:srgbClr val="009900"/>
                </a:solidFill>
                <a:latin typeface="Arial" pitchFamily="34" charset="0"/>
              </a:rPr>
              <a:t>=10</a:t>
            </a:r>
            <a:r>
              <a:rPr lang="en-US" sz="18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±2 for Se+Pb</a:t>
            </a:r>
          </a:p>
          <a:p>
            <a:pPr>
              <a:spcBef>
                <a:spcPct val="20000"/>
              </a:spcBef>
            </a:pPr>
            <a:r>
              <a:rPr lang="en-US" sz="18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             12±1 for Fe+Th</a:t>
            </a:r>
          </a:p>
          <a:p>
            <a:pPr>
              <a:spcBef>
                <a:spcPct val="20000"/>
              </a:spcBef>
            </a:pPr>
            <a:endParaRPr lang="en-US" sz="1800" b="1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8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            =17±2 for Se+Th </a:t>
            </a:r>
            <a:endParaRPr lang="en-US" sz="1800" b="1" baseline="-25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baseline="30000" dirty="0" smtClean="0">
                <a:solidFill>
                  <a:srgbClr val="CC3300"/>
                </a:solidFill>
              </a:rPr>
              <a:t>7</a:t>
            </a:r>
            <a:r>
              <a:rPr lang="en-US" sz="3600" b="1" dirty="0" smtClean="0">
                <a:solidFill>
                  <a:srgbClr val="CC3300"/>
                </a:solidFill>
              </a:rPr>
              <a:t>Li(p,n</a:t>
            </a:r>
            <a:r>
              <a:rPr lang="en-US" sz="3600" b="1" baseline="-25000" dirty="0" smtClean="0">
                <a:solidFill>
                  <a:srgbClr val="CC3300"/>
                </a:solidFill>
              </a:rPr>
              <a:t>0</a:t>
            </a:r>
            <a:r>
              <a:rPr lang="en-US" sz="3600" b="1" dirty="0" smtClean="0">
                <a:solidFill>
                  <a:srgbClr val="CC3300"/>
                </a:solidFill>
              </a:rPr>
              <a:t>)</a:t>
            </a:r>
            <a:r>
              <a:rPr lang="en-US" sz="3600" b="1" baseline="30000" dirty="0" smtClean="0">
                <a:solidFill>
                  <a:srgbClr val="CC3300"/>
                </a:solidFill>
              </a:rPr>
              <a:t>7</a:t>
            </a:r>
            <a:r>
              <a:rPr lang="en-US" sz="3600" b="1" dirty="0" smtClean="0">
                <a:solidFill>
                  <a:srgbClr val="CC3300"/>
                </a:solidFill>
              </a:rPr>
              <a:t>Be</a:t>
            </a:r>
            <a:r>
              <a:rPr lang="en-US" sz="3600" dirty="0" smtClean="0">
                <a:solidFill>
                  <a:srgbClr val="CC3300"/>
                </a:solidFill>
              </a:rPr>
              <a:t> </a:t>
            </a:r>
            <a:r>
              <a:rPr lang="en-US" sz="3600" b="1" dirty="0" smtClean="0">
                <a:solidFill>
                  <a:srgbClr val="CC3300"/>
                </a:solidFill>
              </a:rPr>
              <a:t>Reaction as Source of Neutrons</a:t>
            </a:r>
            <a:r>
              <a:rPr lang="en-US" sz="3600" dirty="0" smtClean="0">
                <a:solidFill>
                  <a:srgbClr val="CC3300"/>
                </a:solidFill>
              </a:rPr>
              <a:t> </a:t>
            </a:r>
            <a:endParaRPr lang="en-US" sz="3600" b="1" dirty="0" smtClean="0">
              <a:solidFill>
                <a:srgbClr val="CC33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2C9A31"/>
                </a:solidFill>
              </a:rPr>
              <a:t> small kinematic energy spread 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2C9A31"/>
                </a:solidFill>
              </a:rPr>
              <a:t> reasonable neutron intensity.</a:t>
            </a:r>
          </a:p>
          <a:p>
            <a:pPr>
              <a:buFontTx/>
              <a:buNone/>
            </a:pPr>
            <a:endParaRPr lang="en-US" dirty="0" smtClean="0">
              <a:solidFill>
                <a:srgbClr val="2C9A31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52600" y="3352800"/>
            <a:ext cx="4664075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>
                <a:solidFill>
                  <a:srgbClr val="9966FF"/>
                </a:solidFill>
              </a:rPr>
              <a:t>7</a:t>
            </a:r>
            <a:r>
              <a:rPr lang="en-US">
                <a:solidFill>
                  <a:srgbClr val="9966FF"/>
                </a:solidFill>
              </a:rPr>
              <a:t>Li + p </a:t>
            </a:r>
            <a:r>
              <a:rPr lang="en-US">
                <a:solidFill>
                  <a:srgbClr val="9966FF"/>
                </a:solidFill>
                <a:sym typeface="Symbol" pitchFamily="18" charset="2"/>
              </a:rPr>
              <a:t></a:t>
            </a:r>
            <a:r>
              <a:rPr lang="en-US">
                <a:solidFill>
                  <a:srgbClr val="9966FF"/>
                </a:solidFill>
              </a:rPr>
              <a:t> </a:t>
            </a:r>
            <a:r>
              <a:rPr lang="en-US" baseline="30000">
                <a:solidFill>
                  <a:srgbClr val="9966FF"/>
                </a:solidFill>
              </a:rPr>
              <a:t>7</a:t>
            </a:r>
            <a:r>
              <a:rPr lang="en-US">
                <a:solidFill>
                  <a:srgbClr val="9966FF"/>
                </a:solidFill>
              </a:rPr>
              <a:t>Be + n ,   Q = -1.64MeV</a:t>
            </a:r>
            <a:r>
              <a:rPr lang="en-US">
                <a:solidFill>
                  <a:srgbClr val="FF3399"/>
                </a:solidFill>
              </a:rPr>
              <a:t/>
            </a:r>
            <a:br>
              <a:rPr lang="en-US">
                <a:solidFill>
                  <a:srgbClr val="FF3399"/>
                </a:solidFill>
              </a:rPr>
            </a:br>
            <a:endParaRPr lang="en-US">
              <a:solidFill>
                <a:srgbClr val="FF3399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5192713"/>
            <a:ext cx="686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Used </a:t>
            </a:r>
            <a:r>
              <a:rPr lang="en-US" b="1" baseline="30000">
                <a:solidFill>
                  <a:srgbClr val="FF0000"/>
                </a:solidFill>
              </a:rPr>
              <a:t> Nat</a:t>
            </a:r>
            <a:r>
              <a:rPr lang="en-US" b="1">
                <a:solidFill>
                  <a:srgbClr val="FF0000"/>
                </a:solidFill>
              </a:rPr>
              <a:t>Li  as the (p,n) threshold of  </a:t>
            </a:r>
            <a:r>
              <a:rPr lang="en-US" b="1" baseline="30000">
                <a:solidFill>
                  <a:srgbClr val="FF0000"/>
                </a:solidFill>
              </a:rPr>
              <a:t>6</a:t>
            </a:r>
            <a:r>
              <a:rPr lang="en-US" b="1">
                <a:solidFill>
                  <a:srgbClr val="FF0000"/>
                </a:solidFill>
              </a:rPr>
              <a:t>Li (7.5%) </a:t>
            </a:r>
          </a:p>
          <a:p>
            <a:r>
              <a:rPr lang="en-US" b="1">
                <a:solidFill>
                  <a:srgbClr val="FF0000"/>
                </a:solidFill>
              </a:rPr>
              <a:t>at 5.9223 MeV is outside the useful lower energy range of the</a:t>
            </a:r>
          </a:p>
          <a:p>
            <a:r>
              <a:rPr lang="en-US" b="1">
                <a:solidFill>
                  <a:srgbClr val="FF0000"/>
                </a:solidFill>
              </a:rPr>
              <a:t> p-</a:t>
            </a:r>
            <a:r>
              <a:rPr lang="en-US" b="1" baseline="30000">
                <a:solidFill>
                  <a:srgbClr val="FF0000"/>
                </a:solidFill>
              </a:rPr>
              <a:t>7</a:t>
            </a:r>
            <a:r>
              <a:rPr lang="en-US" b="1">
                <a:solidFill>
                  <a:srgbClr val="FF0000"/>
                </a:solidFill>
              </a:rPr>
              <a:t>Li reaction.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AE68A-1111-4071-B96C-5B527B34AB88}" type="slidenum">
              <a:rPr lang="en-US"/>
              <a:pPr/>
              <a:t>8</a:t>
            </a:fld>
            <a:endParaRPr lang="en-US"/>
          </a:p>
        </p:txBody>
      </p:sp>
      <p:pic>
        <p:nvPicPr>
          <p:cNvPr id="372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74675"/>
            <a:ext cx="60340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5638800" y="5299075"/>
            <a:ext cx="92075" cy="92075"/>
          </a:xfrm>
          <a:prstGeom prst="star16">
            <a:avLst>
              <a:gd name="adj" fmla="val 37500"/>
            </a:avLst>
          </a:prstGeom>
          <a:solidFill>
            <a:srgbClr val="3366FF"/>
          </a:solidFill>
          <a:ln w="31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4098925" y="1412875"/>
            <a:ext cx="92075" cy="92075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2741" name="Line 9"/>
          <p:cNvSpPr>
            <a:spLocks noChangeShapeType="1"/>
          </p:cNvSpPr>
          <p:nvPr/>
        </p:nvSpPr>
        <p:spPr bwMode="auto">
          <a:xfrm>
            <a:off x="3429000" y="5257800"/>
            <a:ext cx="0" cy="381000"/>
          </a:xfrm>
          <a:prstGeom prst="line">
            <a:avLst/>
          </a:prstGeom>
          <a:noFill/>
          <a:ln w="666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V="1">
            <a:off x="3414713" y="5299075"/>
            <a:ext cx="76200" cy="76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3414713" y="5451475"/>
            <a:ext cx="76200" cy="152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2744" name="Text Box 6"/>
          <p:cNvSpPr txBox="1">
            <a:spLocks noChangeArrowheads="1"/>
          </p:cNvSpPr>
          <p:nvPr/>
        </p:nvSpPr>
        <p:spPr bwMode="auto">
          <a:xfrm>
            <a:off x="2286000" y="6019800"/>
            <a:ext cx="3290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A schematic diagram of Folded Tandem Ion Accelerator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72746" name="Rectangle 10"/>
          <p:cNvSpPr>
            <a:spLocks noChangeArrowheads="1"/>
          </p:cNvSpPr>
          <p:nvPr/>
        </p:nvSpPr>
        <p:spPr bwMode="auto">
          <a:xfrm>
            <a:off x="6705600" y="19050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/>
              <a:t>Specifications</a:t>
            </a:r>
          </a:p>
        </p:txBody>
      </p:sp>
      <p:graphicFrame>
        <p:nvGraphicFramePr>
          <p:cNvPr id="372782" name="Group 46"/>
          <p:cNvGraphicFramePr>
            <a:graphicFrameLocks noGrp="1"/>
          </p:cNvGraphicFramePr>
          <p:nvPr/>
        </p:nvGraphicFramePr>
        <p:xfrm>
          <a:off x="6705600" y="2590800"/>
          <a:ext cx="2209800" cy="2467674"/>
        </p:xfrm>
        <a:graphic>
          <a:graphicData uri="http://schemas.openxmlformats.org/drawingml/2006/table">
            <a:tbl>
              <a:tblPr/>
              <a:tblGrid>
                <a:gridCol w="1104900"/>
                <a:gridCol w="11049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Column voltage rating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6MV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Voltage stability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2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Heavy ion energy range: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1(n+1) to 5(n+1) MeV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Proton energy 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to 5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439 L -0.12847 -0.00439 L -0.14774 -0.02682 L -0.1684 -0.1267 L -0.1684 -0.14798 L -0.1684 -0.56601 " pathEditMode="fixed" rAng="0" ptsTypes="AAAAAA">
                                      <p:cBhvr>
                                        <p:cTn id="6" dur="2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9653E-6 L -0.01615 -0.01618 L -0.02726 -0.00185 L -0.02882 0.53804 L -0.03507 0.56486 L -0.04619 0.57781 L -0.05903 0.58035 L -0.34497 0.58035 " pathEditMode="relative" rAng="0" ptsTypes="AAAAAAAA">
                                      <p:cBhvr>
                                        <p:cTn id="9" dur="2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19653E-6 L 0.01337 -0.02197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9.82659E-7 L 0.02083 0.0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  <p:bldP spid="102408" grpId="0" animBg="1"/>
      <p:bldP spid="102410" grpId="0" animBg="1"/>
      <p:bldP spid="1024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228600" y="3048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800" b="1">
                <a:latin typeface="Calibri" pitchFamily="34" charset="0"/>
              </a:rPr>
              <a:t>Schematic of Experimental  Setup: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20125" cy="48387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5143500" y="2400300"/>
            <a:ext cx="1371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5257800" y="13716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latin typeface="Calibri" pitchFamily="34" charset="0"/>
              </a:rPr>
              <a:t>Glass Slab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24600" y="3505200"/>
            <a:ext cx="2362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019800" y="3810000"/>
            <a:ext cx="1143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019800" y="2667000"/>
            <a:ext cx="1143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3" name="TextBox 24"/>
          <p:cNvSpPr txBox="1">
            <a:spLocks noChangeArrowheads="1"/>
          </p:cNvSpPr>
          <p:nvPr/>
        </p:nvSpPr>
        <p:spPr bwMode="auto">
          <a:xfrm>
            <a:off x="6629400" y="3048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6019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flux: </a:t>
            </a:r>
            <a:r>
              <a:rPr lang="el-GR" dirty="0" smtClean="0">
                <a:solidFill>
                  <a:srgbClr val="FF0000"/>
                </a:solidFill>
              </a:rPr>
              <a:t>῀</a:t>
            </a:r>
            <a:r>
              <a:rPr lang="en-US" dirty="0" smtClean="0">
                <a:solidFill>
                  <a:srgbClr val="FF0000"/>
                </a:solidFill>
              </a:rPr>
              <a:t>2 x 10</a:t>
            </a:r>
            <a:r>
              <a:rPr lang="en-US" baseline="30000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neutrons /cm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/s at sample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066800"/>
            <a:ext cx="153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5”dia x2” thick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648</Words>
  <Application>Microsoft Office PowerPoint</Application>
  <PresentationFormat>On-screen Show (4:3)</PresentationFormat>
  <Paragraphs>130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SPW 7.1 Graph</vt:lpstr>
      <vt:lpstr>SPW 10.0 Graph</vt:lpstr>
      <vt:lpstr>Equation</vt:lpstr>
      <vt:lpstr>Slide 1</vt:lpstr>
      <vt:lpstr>Slide 2</vt:lpstr>
      <vt:lpstr>Slide 3</vt:lpstr>
      <vt:lpstr>Slide 4</vt:lpstr>
      <vt:lpstr>Measurements at LNL,Legnaro (Italy)</vt:lpstr>
      <vt:lpstr>Slide 6</vt:lpstr>
      <vt:lpstr>7Li(p,n0)7Be Reaction as Source of Neutrons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</dc:creator>
  <cp:lastModifiedBy>barc</cp:lastModifiedBy>
  <cp:revision>65</cp:revision>
  <dcterms:created xsi:type="dcterms:W3CDTF">2013-10-03T06:26:13Z</dcterms:created>
  <dcterms:modified xsi:type="dcterms:W3CDTF">2013-10-31T05:30:29Z</dcterms:modified>
</cp:coreProperties>
</file>