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995" r:id="rId2"/>
  </p:sldMasterIdLst>
  <p:notesMasterIdLst>
    <p:notesMasterId r:id="rId21"/>
  </p:notesMasterIdLst>
  <p:handoutMasterIdLst>
    <p:handoutMasterId r:id="rId22"/>
  </p:handoutMasterIdLst>
  <p:sldIdLst>
    <p:sldId id="337" r:id="rId3"/>
    <p:sldId id="646" r:id="rId4"/>
    <p:sldId id="647" r:id="rId5"/>
    <p:sldId id="648" r:id="rId6"/>
    <p:sldId id="649" r:id="rId7"/>
    <p:sldId id="651" r:id="rId8"/>
    <p:sldId id="652" r:id="rId9"/>
    <p:sldId id="650" r:id="rId10"/>
    <p:sldId id="653" r:id="rId11"/>
    <p:sldId id="654" r:id="rId12"/>
    <p:sldId id="655" r:id="rId13"/>
    <p:sldId id="656" r:id="rId14"/>
    <p:sldId id="657" r:id="rId15"/>
    <p:sldId id="658" r:id="rId16"/>
    <p:sldId id="660" r:id="rId17"/>
    <p:sldId id="661" r:id="rId18"/>
    <p:sldId id="662" r:id="rId19"/>
    <p:sldId id="663" r:id="rId20"/>
  </p:sldIdLst>
  <p:sldSz cx="9144000" cy="6858000" type="screen4x3"/>
  <p:notesSz cx="6669088" cy="992822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ED64C8AA-725A-4868-8E3C-70F7C901D165}">
          <p14:sldIdLst>
            <p14:sldId id="337"/>
            <p14:sldId id="646"/>
            <p14:sldId id="647"/>
            <p14:sldId id="648"/>
            <p14:sldId id="649"/>
            <p14:sldId id="651"/>
            <p14:sldId id="652"/>
            <p14:sldId id="650"/>
            <p14:sldId id="653"/>
            <p14:sldId id="654"/>
            <p14:sldId id="655"/>
            <p14:sldId id="656"/>
            <p14:sldId id="657"/>
            <p14:sldId id="658"/>
            <p14:sldId id="660"/>
            <p14:sldId id="661"/>
            <p14:sldId id="662"/>
            <p14:sldId id="6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63300"/>
    <a:srgbClr val="FF0000"/>
    <a:srgbClr val="000000"/>
    <a:srgbClr val="0000FF"/>
    <a:srgbClr val="FBBDE6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3" autoAdjust="0"/>
    <p:restoredTop sz="98495" autoAdjust="0"/>
  </p:normalViewPr>
  <p:slideViewPr>
    <p:cSldViewPr>
      <p:cViewPr varScale="1">
        <p:scale>
          <a:sx n="105" d="100"/>
          <a:sy n="105" d="100"/>
        </p:scale>
        <p:origin x="-78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040" y="-84"/>
      </p:cViewPr>
      <p:guideLst>
        <p:guide orient="horz" pos="3127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21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21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7A83A3-35B9-485D-B67C-E53FC8530CA0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678967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u="none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u="none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/>
            </a:lvl1pPr>
          </a:lstStyle>
          <a:p>
            <a:pPr>
              <a:defRPr/>
            </a:pPr>
            <a:fld id="{0ADAC7F7-31BF-45D5-9A84-B523E077591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43962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DCF5C8F-66F0-4AC9-A465-2AB8B4685007}" type="slidenum">
              <a:rPr lang="ja-JP" altLang="en-US" sz="1200" smtClean="0"/>
              <a:pPr eaLnBrk="1" hangingPunct="1"/>
              <a:t>1</a:t>
            </a:fld>
            <a:endParaRPr lang="en-US" altLang="ja-JP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6463"/>
            <a:ext cx="48910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6125"/>
            <a:ext cx="4960938" cy="37211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2013-10-21</a:t>
            </a:r>
            <a:endParaRPr lang="en-GB" altLang="ja-JP"/>
          </a:p>
        </p:txBody>
      </p:sp>
      <p:sp>
        <p:nvSpPr>
          <p:cNvPr id="5" name="Rectangle 13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6" name="Rectangle 13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584AC-3ECF-45B3-A704-2E077C6071A1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75510272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2013-10-21</a:t>
            </a:r>
            <a:endParaRPr lang="en-GB" altLang="ja-JP"/>
          </a:p>
        </p:txBody>
      </p:sp>
      <p:sp>
        <p:nvSpPr>
          <p:cNvPr id="5" name="Rectangle 13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6" name="Rectangle 13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5FB81-EB01-4E32-9535-493C2C69E207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0971624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0"/>
            <a:ext cx="2151063" cy="618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8288" y="0"/>
            <a:ext cx="6300787" cy="618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2013-10-21</a:t>
            </a:r>
            <a:endParaRPr lang="en-GB" altLang="ja-JP"/>
          </a:p>
        </p:txBody>
      </p:sp>
      <p:sp>
        <p:nvSpPr>
          <p:cNvPr id="5" name="Rectangle 13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6" name="Rectangle 13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A7AF5-3E3B-4AD1-B4DA-05F6181F6F3E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18492778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2013-10-21</a:t>
            </a:r>
            <a:endParaRPr lang="en-GB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54888-1383-4C39-8306-F6FA042749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91948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2013-10-21</a:t>
            </a:r>
            <a:endParaRPr lang="en-GB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051DB-74F1-4665-BCE6-C4CFA432B0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73374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2013-10-21</a:t>
            </a:r>
            <a:endParaRPr lang="en-GB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2D29B-C4F9-48E9-BEB4-7C424FE0A5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35139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288" y="1412875"/>
            <a:ext cx="4225925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12875"/>
            <a:ext cx="4225925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2013-10-21</a:t>
            </a:r>
            <a:endParaRPr lang="en-GB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DBE35-38A7-4F60-A551-AC713F022B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67654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2013-10-21</a:t>
            </a:r>
            <a:endParaRPr lang="en-GB"/>
          </a:p>
        </p:txBody>
      </p:sp>
      <p:sp>
        <p:nvSpPr>
          <p:cNvPr id="8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9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A5B2-111B-4A57-B6A9-14255AE42B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22694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2013-10-21</a:t>
            </a:r>
            <a:endParaRPr lang="en-GB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9BADE-9C0F-4340-8CCA-53CDF246A9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8801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2013-10-21</a:t>
            </a:r>
            <a:endParaRPr lang="en-GB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6F2E9-347B-4891-AD72-B47595CCF2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2459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2013-10-21</a:t>
            </a:r>
            <a:endParaRPr lang="en-GB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AC3A1-B9C7-4DD0-B567-02D7246F63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72132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2013-10-21</a:t>
            </a:r>
            <a:endParaRPr lang="en-GB" altLang="ja-JP"/>
          </a:p>
        </p:txBody>
      </p:sp>
      <p:sp>
        <p:nvSpPr>
          <p:cNvPr id="5" name="Rectangle 13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6" name="Rectangle 13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44F5D-34C8-4187-B444-69866DC0A4C7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67580078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2013-10-21</a:t>
            </a:r>
            <a:endParaRPr lang="en-GB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F01EC-103C-4C81-A6BD-9713108871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10677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2013-10-21</a:t>
            </a:r>
            <a:endParaRPr lang="en-GB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384AD-23B4-41ED-9C95-A16D0EB45A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99061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0"/>
            <a:ext cx="2151063" cy="618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8288" y="0"/>
            <a:ext cx="6300787" cy="6188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2013-10-21</a:t>
            </a:r>
            <a:endParaRPr lang="en-GB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3E4A-89D6-4D72-8FD7-96AD2D89A5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9804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2013-10-21</a:t>
            </a:r>
            <a:endParaRPr lang="en-GB" altLang="ja-JP"/>
          </a:p>
        </p:txBody>
      </p:sp>
      <p:sp>
        <p:nvSpPr>
          <p:cNvPr id="5" name="Rectangle 13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6" name="Rectangle 13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A793-5A76-45F6-92D4-A0B00A568868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2171927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8288" y="1412875"/>
            <a:ext cx="4225925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412875"/>
            <a:ext cx="4225925" cy="477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2013-10-21</a:t>
            </a:r>
            <a:endParaRPr lang="en-GB" altLang="ja-JP"/>
          </a:p>
        </p:txBody>
      </p:sp>
      <p:sp>
        <p:nvSpPr>
          <p:cNvPr id="6" name="Rectangle 13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7" name="Rectangle 13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8F233-5485-4CAF-885C-765D8B27A864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46259763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2013-10-21</a:t>
            </a:r>
            <a:endParaRPr lang="en-GB" altLang="ja-JP"/>
          </a:p>
        </p:txBody>
      </p:sp>
      <p:sp>
        <p:nvSpPr>
          <p:cNvPr id="8" name="Rectangle 13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9" name="Rectangle 13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F0F03-1ABE-4B26-8E4B-7BBE9188CA85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86123446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2013-10-21</a:t>
            </a:r>
            <a:endParaRPr lang="en-GB" altLang="ja-JP"/>
          </a:p>
        </p:txBody>
      </p:sp>
      <p:sp>
        <p:nvSpPr>
          <p:cNvPr id="4" name="Rectangle 13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5" name="Rectangle 13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AF16D-3B30-4594-B313-83DD5FD493D5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66947311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2013-10-21</a:t>
            </a:r>
            <a:endParaRPr lang="en-GB" altLang="ja-JP"/>
          </a:p>
        </p:txBody>
      </p:sp>
      <p:sp>
        <p:nvSpPr>
          <p:cNvPr id="3" name="Rectangle 13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4" name="Rectangle 13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996FA-84C6-4E5E-B1D9-9DDF4E3CD09F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62391187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2013-10-21</a:t>
            </a:r>
            <a:endParaRPr lang="en-GB" altLang="ja-JP"/>
          </a:p>
        </p:txBody>
      </p:sp>
      <p:sp>
        <p:nvSpPr>
          <p:cNvPr id="6" name="Rectangle 13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7" name="Rectangle 13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5464A-B49A-4915-AB19-AF5E16C52395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01499770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2013-10-21</a:t>
            </a:r>
            <a:endParaRPr lang="en-GB" altLang="ja-JP"/>
          </a:p>
        </p:txBody>
      </p:sp>
      <p:sp>
        <p:nvSpPr>
          <p:cNvPr id="6" name="Rectangle 13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7" name="Rectangle 13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05D8-88A5-4937-A330-420F640CE76F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46665193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5081588"/>
            <a:ext cx="9145588" cy="1776412"/>
            <a:chOff x="1" y="3248"/>
            <a:chExt cx="6241" cy="1119"/>
          </a:xfrm>
        </p:grpSpPr>
        <p:sp>
          <p:nvSpPr>
            <p:cNvPr id="2121" name="Rectangle 3"/>
            <p:cNvSpPr>
              <a:spLocks noChangeArrowheads="1"/>
            </p:cNvSpPr>
            <p:nvPr userDrawn="1"/>
          </p:nvSpPr>
          <p:spPr bwMode="auto">
            <a:xfrm>
              <a:off x="1" y="4350"/>
              <a:ext cx="6241" cy="17"/>
            </a:xfrm>
            <a:prstGeom prst="rect">
              <a:avLst/>
            </a:prstGeom>
            <a:solidFill>
              <a:srgbClr val="55A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22" name="Rectangle 4"/>
            <p:cNvSpPr>
              <a:spLocks noChangeArrowheads="1"/>
            </p:cNvSpPr>
            <p:nvPr userDrawn="1"/>
          </p:nvSpPr>
          <p:spPr bwMode="auto">
            <a:xfrm>
              <a:off x="1" y="4333"/>
              <a:ext cx="6241" cy="34"/>
            </a:xfrm>
            <a:prstGeom prst="rect">
              <a:avLst/>
            </a:prstGeom>
            <a:solidFill>
              <a:srgbClr val="55A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23" name="Rectangle 5"/>
            <p:cNvSpPr>
              <a:spLocks noChangeArrowheads="1"/>
            </p:cNvSpPr>
            <p:nvPr userDrawn="1"/>
          </p:nvSpPr>
          <p:spPr bwMode="auto">
            <a:xfrm>
              <a:off x="1" y="4317"/>
              <a:ext cx="6241" cy="33"/>
            </a:xfrm>
            <a:prstGeom prst="rect">
              <a:avLst/>
            </a:prstGeom>
            <a:solidFill>
              <a:srgbClr val="57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24" name="Rectangle 6"/>
            <p:cNvSpPr>
              <a:spLocks noChangeArrowheads="1"/>
            </p:cNvSpPr>
            <p:nvPr userDrawn="1"/>
          </p:nvSpPr>
          <p:spPr bwMode="auto">
            <a:xfrm>
              <a:off x="1" y="4300"/>
              <a:ext cx="6241" cy="33"/>
            </a:xfrm>
            <a:prstGeom prst="rect">
              <a:avLst/>
            </a:prstGeom>
            <a:solidFill>
              <a:srgbClr val="59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25" name="Rectangle 7"/>
            <p:cNvSpPr>
              <a:spLocks noChangeArrowheads="1"/>
            </p:cNvSpPr>
            <p:nvPr userDrawn="1"/>
          </p:nvSpPr>
          <p:spPr bwMode="auto">
            <a:xfrm>
              <a:off x="1" y="4283"/>
              <a:ext cx="6241" cy="34"/>
            </a:xfrm>
            <a:prstGeom prst="rect">
              <a:avLst/>
            </a:prstGeom>
            <a:solidFill>
              <a:srgbClr val="5BA7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26" name="Rectangle 8"/>
            <p:cNvSpPr>
              <a:spLocks noChangeArrowheads="1"/>
            </p:cNvSpPr>
            <p:nvPr userDrawn="1"/>
          </p:nvSpPr>
          <p:spPr bwMode="auto">
            <a:xfrm>
              <a:off x="1" y="4266"/>
              <a:ext cx="6241" cy="34"/>
            </a:xfrm>
            <a:prstGeom prst="rect">
              <a:avLst/>
            </a:prstGeom>
            <a:solidFill>
              <a:srgbClr val="5CA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27" name="Rectangle 9"/>
            <p:cNvSpPr>
              <a:spLocks noChangeArrowheads="1"/>
            </p:cNvSpPr>
            <p:nvPr userDrawn="1"/>
          </p:nvSpPr>
          <p:spPr bwMode="auto">
            <a:xfrm>
              <a:off x="1" y="4249"/>
              <a:ext cx="6241" cy="34"/>
            </a:xfrm>
            <a:prstGeom prst="rect">
              <a:avLst/>
            </a:prstGeom>
            <a:solidFill>
              <a:srgbClr val="5EA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28" name="Rectangle 10"/>
            <p:cNvSpPr>
              <a:spLocks noChangeArrowheads="1"/>
            </p:cNvSpPr>
            <p:nvPr userDrawn="1"/>
          </p:nvSpPr>
          <p:spPr bwMode="auto">
            <a:xfrm>
              <a:off x="1" y="4233"/>
              <a:ext cx="6241" cy="33"/>
            </a:xfrm>
            <a:prstGeom prst="rect">
              <a:avLst/>
            </a:prstGeom>
            <a:solidFill>
              <a:srgbClr val="61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29" name="Rectangle 11"/>
            <p:cNvSpPr>
              <a:spLocks noChangeArrowheads="1"/>
            </p:cNvSpPr>
            <p:nvPr userDrawn="1"/>
          </p:nvSpPr>
          <p:spPr bwMode="auto">
            <a:xfrm>
              <a:off x="1" y="4216"/>
              <a:ext cx="6241" cy="33"/>
            </a:xfrm>
            <a:prstGeom prst="rect">
              <a:avLst/>
            </a:prstGeom>
            <a:solidFill>
              <a:srgbClr val="63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30" name="Rectangle 12"/>
            <p:cNvSpPr>
              <a:spLocks noChangeArrowheads="1"/>
            </p:cNvSpPr>
            <p:nvPr userDrawn="1"/>
          </p:nvSpPr>
          <p:spPr bwMode="auto">
            <a:xfrm>
              <a:off x="1" y="4199"/>
              <a:ext cx="6241" cy="34"/>
            </a:xfrm>
            <a:prstGeom prst="rect">
              <a:avLst/>
            </a:prstGeom>
            <a:solidFill>
              <a:srgbClr val="64A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31" name="Rectangle 13"/>
            <p:cNvSpPr>
              <a:spLocks noChangeArrowheads="1"/>
            </p:cNvSpPr>
            <p:nvPr userDrawn="1"/>
          </p:nvSpPr>
          <p:spPr bwMode="auto">
            <a:xfrm>
              <a:off x="1" y="4182"/>
              <a:ext cx="6241" cy="34"/>
            </a:xfrm>
            <a:prstGeom prst="rect">
              <a:avLst/>
            </a:prstGeom>
            <a:solidFill>
              <a:srgbClr val="66A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32" name="Rectangle 14"/>
            <p:cNvSpPr>
              <a:spLocks noChangeArrowheads="1"/>
            </p:cNvSpPr>
            <p:nvPr userDrawn="1"/>
          </p:nvSpPr>
          <p:spPr bwMode="auto">
            <a:xfrm>
              <a:off x="1" y="4157"/>
              <a:ext cx="6241" cy="42"/>
            </a:xfrm>
            <a:prstGeom prst="rect">
              <a:avLst/>
            </a:prstGeom>
            <a:solidFill>
              <a:srgbClr val="67A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33" name="Rectangle 15"/>
            <p:cNvSpPr>
              <a:spLocks noChangeArrowheads="1"/>
            </p:cNvSpPr>
            <p:nvPr userDrawn="1"/>
          </p:nvSpPr>
          <p:spPr bwMode="auto">
            <a:xfrm>
              <a:off x="1" y="4140"/>
              <a:ext cx="6241" cy="42"/>
            </a:xfrm>
            <a:prstGeom prst="rect">
              <a:avLst/>
            </a:prstGeom>
            <a:solidFill>
              <a:srgbClr val="69AE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34" name="Rectangle 16"/>
            <p:cNvSpPr>
              <a:spLocks noChangeArrowheads="1"/>
            </p:cNvSpPr>
            <p:nvPr userDrawn="1"/>
          </p:nvSpPr>
          <p:spPr bwMode="auto">
            <a:xfrm>
              <a:off x="1" y="4123"/>
              <a:ext cx="6241" cy="34"/>
            </a:xfrm>
            <a:prstGeom prst="rect">
              <a:avLst/>
            </a:prstGeom>
            <a:solidFill>
              <a:srgbClr val="6EB0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35" name="Rectangle 17"/>
            <p:cNvSpPr>
              <a:spLocks noChangeArrowheads="1"/>
            </p:cNvSpPr>
            <p:nvPr userDrawn="1"/>
          </p:nvSpPr>
          <p:spPr bwMode="auto">
            <a:xfrm>
              <a:off x="1" y="4107"/>
              <a:ext cx="6241" cy="33"/>
            </a:xfrm>
            <a:prstGeom prst="rect">
              <a:avLst/>
            </a:prstGeom>
            <a:solidFill>
              <a:srgbClr val="70B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36" name="Rectangle 18"/>
            <p:cNvSpPr>
              <a:spLocks noChangeArrowheads="1"/>
            </p:cNvSpPr>
            <p:nvPr userDrawn="1"/>
          </p:nvSpPr>
          <p:spPr bwMode="auto">
            <a:xfrm>
              <a:off x="1" y="4090"/>
              <a:ext cx="6241" cy="33"/>
            </a:xfrm>
            <a:prstGeom prst="rect">
              <a:avLst/>
            </a:prstGeom>
            <a:solidFill>
              <a:srgbClr val="73B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37" name="Rectangle 19"/>
            <p:cNvSpPr>
              <a:spLocks noChangeArrowheads="1"/>
            </p:cNvSpPr>
            <p:nvPr userDrawn="1"/>
          </p:nvSpPr>
          <p:spPr bwMode="auto">
            <a:xfrm>
              <a:off x="1" y="4073"/>
              <a:ext cx="6241" cy="34"/>
            </a:xfrm>
            <a:prstGeom prst="rect">
              <a:avLst/>
            </a:prstGeom>
            <a:solidFill>
              <a:srgbClr val="76B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38" name="Rectangle 20"/>
            <p:cNvSpPr>
              <a:spLocks noChangeArrowheads="1"/>
            </p:cNvSpPr>
            <p:nvPr userDrawn="1"/>
          </p:nvSpPr>
          <p:spPr bwMode="auto">
            <a:xfrm>
              <a:off x="1" y="4056"/>
              <a:ext cx="6241" cy="34"/>
            </a:xfrm>
            <a:prstGeom prst="rect">
              <a:avLst/>
            </a:prstGeom>
            <a:solidFill>
              <a:srgbClr val="77B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39" name="Rectangle 21"/>
            <p:cNvSpPr>
              <a:spLocks noChangeArrowheads="1"/>
            </p:cNvSpPr>
            <p:nvPr userDrawn="1"/>
          </p:nvSpPr>
          <p:spPr bwMode="auto">
            <a:xfrm>
              <a:off x="1" y="4039"/>
              <a:ext cx="6241" cy="34"/>
            </a:xfrm>
            <a:prstGeom prst="rect">
              <a:avLst/>
            </a:prstGeom>
            <a:solidFill>
              <a:srgbClr val="79B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40" name="Rectangle 22"/>
            <p:cNvSpPr>
              <a:spLocks noChangeArrowheads="1"/>
            </p:cNvSpPr>
            <p:nvPr userDrawn="1"/>
          </p:nvSpPr>
          <p:spPr bwMode="auto">
            <a:xfrm>
              <a:off x="1" y="4022"/>
              <a:ext cx="6241" cy="34"/>
            </a:xfrm>
            <a:prstGeom prst="rect">
              <a:avLst/>
            </a:prstGeom>
            <a:solidFill>
              <a:srgbClr val="7DB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41" name="Rectangle 23"/>
            <p:cNvSpPr>
              <a:spLocks noChangeArrowheads="1"/>
            </p:cNvSpPr>
            <p:nvPr userDrawn="1"/>
          </p:nvSpPr>
          <p:spPr bwMode="auto">
            <a:xfrm>
              <a:off x="1" y="4006"/>
              <a:ext cx="6241" cy="33"/>
            </a:xfrm>
            <a:prstGeom prst="rect">
              <a:avLst/>
            </a:prstGeom>
            <a:solidFill>
              <a:srgbClr val="7FB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42" name="Rectangle 24"/>
            <p:cNvSpPr>
              <a:spLocks noChangeArrowheads="1"/>
            </p:cNvSpPr>
            <p:nvPr userDrawn="1"/>
          </p:nvSpPr>
          <p:spPr bwMode="auto">
            <a:xfrm>
              <a:off x="1" y="3989"/>
              <a:ext cx="6241" cy="33"/>
            </a:xfrm>
            <a:prstGeom prst="rect">
              <a:avLst/>
            </a:prstGeom>
            <a:solidFill>
              <a:srgbClr val="81B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43" name="Rectangle 25"/>
            <p:cNvSpPr>
              <a:spLocks noChangeArrowheads="1"/>
            </p:cNvSpPr>
            <p:nvPr userDrawn="1"/>
          </p:nvSpPr>
          <p:spPr bwMode="auto">
            <a:xfrm>
              <a:off x="1" y="3972"/>
              <a:ext cx="6241" cy="34"/>
            </a:xfrm>
            <a:prstGeom prst="rect">
              <a:avLst/>
            </a:prstGeom>
            <a:solidFill>
              <a:srgbClr val="82B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44" name="Rectangle 26"/>
            <p:cNvSpPr>
              <a:spLocks noChangeArrowheads="1"/>
            </p:cNvSpPr>
            <p:nvPr userDrawn="1"/>
          </p:nvSpPr>
          <p:spPr bwMode="auto">
            <a:xfrm>
              <a:off x="1" y="3955"/>
              <a:ext cx="6241" cy="34"/>
            </a:xfrm>
            <a:prstGeom prst="rect">
              <a:avLst/>
            </a:prstGeom>
            <a:solidFill>
              <a:srgbClr val="84B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45" name="Rectangle 27"/>
            <p:cNvSpPr>
              <a:spLocks noChangeArrowheads="1"/>
            </p:cNvSpPr>
            <p:nvPr userDrawn="1"/>
          </p:nvSpPr>
          <p:spPr bwMode="auto">
            <a:xfrm>
              <a:off x="1" y="3938"/>
              <a:ext cx="6241" cy="34"/>
            </a:xfrm>
            <a:prstGeom prst="rect">
              <a:avLst/>
            </a:prstGeom>
            <a:solidFill>
              <a:srgbClr val="86BD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46" name="Rectangle 28"/>
            <p:cNvSpPr>
              <a:spLocks noChangeArrowheads="1"/>
            </p:cNvSpPr>
            <p:nvPr userDrawn="1"/>
          </p:nvSpPr>
          <p:spPr bwMode="auto">
            <a:xfrm>
              <a:off x="1" y="3922"/>
              <a:ext cx="6241" cy="33"/>
            </a:xfrm>
            <a:prstGeom prst="rect">
              <a:avLst/>
            </a:prstGeom>
            <a:solidFill>
              <a:srgbClr val="89BE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47" name="Rectangle 29"/>
            <p:cNvSpPr>
              <a:spLocks noChangeArrowheads="1"/>
            </p:cNvSpPr>
            <p:nvPr userDrawn="1"/>
          </p:nvSpPr>
          <p:spPr bwMode="auto">
            <a:xfrm>
              <a:off x="1" y="3905"/>
              <a:ext cx="6241" cy="33"/>
            </a:xfrm>
            <a:prstGeom prst="rect">
              <a:avLst/>
            </a:prstGeom>
            <a:solidFill>
              <a:srgbClr val="8BB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48" name="Rectangle 30"/>
            <p:cNvSpPr>
              <a:spLocks noChangeArrowheads="1"/>
            </p:cNvSpPr>
            <p:nvPr userDrawn="1"/>
          </p:nvSpPr>
          <p:spPr bwMode="auto">
            <a:xfrm>
              <a:off x="1" y="3888"/>
              <a:ext cx="6241" cy="34"/>
            </a:xfrm>
            <a:prstGeom prst="rect">
              <a:avLst/>
            </a:prstGeom>
            <a:solidFill>
              <a:srgbClr val="8DC0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49" name="Rectangle 31"/>
            <p:cNvSpPr>
              <a:spLocks noChangeArrowheads="1"/>
            </p:cNvSpPr>
            <p:nvPr userDrawn="1"/>
          </p:nvSpPr>
          <p:spPr bwMode="auto">
            <a:xfrm>
              <a:off x="1" y="3871"/>
              <a:ext cx="6241" cy="34"/>
            </a:xfrm>
            <a:prstGeom prst="rect">
              <a:avLst/>
            </a:prstGeom>
            <a:solidFill>
              <a:srgbClr val="8EC0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50" name="Rectangle 32"/>
            <p:cNvSpPr>
              <a:spLocks noChangeArrowheads="1"/>
            </p:cNvSpPr>
            <p:nvPr userDrawn="1"/>
          </p:nvSpPr>
          <p:spPr bwMode="auto">
            <a:xfrm>
              <a:off x="1" y="3854"/>
              <a:ext cx="6241" cy="34"/>
            </a:xfrm>
            <a:prstGeom prst="rect">
              <a:avLst/>
            </a:prstGeom>
            <a:solidFill>
              <a:srgbClr val="90C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51" name="Rectangle 33"/>
            <p:cNvSpPr>
              <a:spLocks noChangeArrowheads="1"/>
            </p:cNvSpPr>
            <p:nvPr userDrawn="1"/>
          </p:nvSpPr>
          <p:spPr bwMode="auto">
            <a:xfrm>
              <a:off x="1" y="3838"/>
              <a:ext cx="6241" cy="33"/>
            </a:xfrm>
            <a:prstGeom prst="rect">
              <a:avLst/>
            </a:prstGeom>
            <a:solidFill>
              <a:srgbClr val="92C2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52" name="Rectangle 34"/>
            <p:cNvSpPr>
              <a:spLocks noChangeArrowheads="1"/>
            </p:cNvSpPr>
            <p:nvPr userDrawn="1"/>
          </p:nvSpPr>
          <p:spPr bwMode="auto">
            <a:xfrm>
              <a:off x="1" y="3821"/>
              <a:ext cx="6241" cy="33"/>
            </a:xfrm>
            <a:prstGeom prst="rect">
              <a:avLst/>
            </a:prstGeom>
            <a:solidFill>
              <a:srgbClr val="97C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53" name="Rectangle 35"/>
            <p:cNvSpPr>
              <a:spLocks noChangeArrowheads="1"/>
            </p:cNvSpPr>
            <p:nvPr userDrawn="1"/>
          </p:nvSpPr>
          <p:spPr bwMode="auto">
            <a:xfrm>
              <a:off x="1" y="3796"/>
              <a:ext cx="6241" cy="42"/>
            </a:xfrm>
            <a:prstGeom prst="rect">
              <a:avLst/>
            </a:prstGeom>
            <a:solidFill>
              <a:srgbClr val="9AC6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54" name="Rectangle 36"/>
            <p:cNvSpPr>
              <a:spLocks noChangeArrowheads="1"/>
            </p:cNvSpPr>
            <p:nvPr userDrawn="1"/>
          </p:nvSpPr>
          <p:spPr bwMode="auto">
            <a:xfrm>
              <a:off x="1" y="3779"/>
              <a:ext cx="6241" cy="42"/>
            </a:xfrm>
            <a:prstGeom prst="rect">
              <a:avLst/>
            </a:prstGeom>
            <a:solidFill>
              <a:srgbClr val="9DC8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55" name="Rectangle 37"/>
            <p:cNvSpPr>
              <a:spLocks noChangeArrowheads="1"/>
            </p:cNvSpPr>
            <p:nvPr userDrawn="1"/>
          </p:nvSpPr>
          <p:spPr bwMode="auto">
            <a:xfrm>
              <a:off x="1" y="3762"/>
              <a:ext cx="6241" cy="34"/>
            </a:xfrm>
            <a:prstGeom prst="rect">
              <a:avLst/>
            </a:prstGeom>
            <a:solidFill>
              <a:srgbClr val="9EC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56" name="Rectangle 38"/>
            <p:cNvSpPr>
              <a:spLocks noChangeArrowheads="1"/>
            </p:cNvSpPr>
            <p:nvPr userDrawn="1"/>
          </p:nvSpPr>
          <p:spPr bwMode="auto">
            <a:xfrm>
              <a:off x="1" y="3745"/>
              <a:ext cx="6241" cy="34"/>
            </a:xfrm>
            <a:prstGeom prst="rect">
              <a:avLst/>
            </a:prstGeom>
            <a:solidFill>
              <a:srgbClr val="A1CA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57" name="Rectangle 39"/>
            <p:cNvSpPr>
              <a:spLocks noChangeArrowheads="1"/>
            </p:cNvSpPr>
            <p:nvPr userDrawn="1"/>
          </p:nvSpPr>
          <p:spPr bwMode="auto">
            <a:xfrm>
              <a:off x="1" y="3728"/>
              <a:ext cx="6241" cy="34"/>
            </a:xfrm>
            <a:prstGeom prst="rect">
              <a:avLst/>
            </a:prstGeom>
            <a:solidFill>
              <a:srgbClr val="A5C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58" name="Rectangle 40"/>
            <p:cNvSpPr>
              <a:spLocks noChangeArrowheads="1"/>
            </p:cNvSpPr>
            <p:nvPr userDrawn="1"/>
          </p:nvSpPr>
          <p:spPr bwMode="auto">
            <a:xfrm>
              <a:off x="1" y="3712"/>
              <a:ext cx="6241" cy="33"/>
            </a:xfrm>
            <a:prstGeom prst="rect">
              <a:avLst/>
            </a:prstGeom>
            <a:solidFill>
              <a:srgbClr val="A8CE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59" name="Rectangle 41"/>
            <p:cNvSpPr>
              <a:spLocks noChangeArrowheads="1"/>
            </p:cNvSpPr>
            <p:nvPr userDrawn="1"/>
          </p:nvSpPr>
          <p:spPr bwMode="auto">
            <a:xfrm>
              <a:off x="1" y="3695"/>
              <a:ext cx="6241" cy="33"/>
            </a:xfrm>
            <a:prstGeom prst="rect">
              <a:avLst/>
            </a:prstGeom>
            <a:solidFill>
              <a:srgbClr val="ABD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60" name="Rectangle 42"/>
            <p:cNvSpPr>
              <a:spLocks noChangeArrowheads="1"/>
            </p:cNvSpPr>
            <p:nvPr userDrawn="1"/>
          </p:nvSpPr>
          <p:spPr bwMode="auto">
            <a:xfrm>
              <a:off x="1" y="3678"/>
              <a:ext cx="6241" cy="34"/>
            </a:xfrm>
            <a:prstGeom prst="rect">
              <a:avLst/>
            </a:prstGeom>
            <a:solidFill>
              <a:srgbClr val="AD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61" name="Rectangle 43"/>
            <p:cNvSpPr>
              <a:spLocks noChangeArrowheads="1"/>
            </p:cNvSpPr>
            <p:nvPr userDrawn="1"/>
          </p:nvSpPr>
          <p:spPr bwMode="auto">
            <a:xfrm>
              <a:off x="1" y="3661"/>
              <a:ext cx="6241" cy="34"/>
            </a:xfrm>
            <a:prstGeom prst="rect">
              <a:avLst/>
            </a:prstGeom>
            <a:solidFill>
              <a:srgbClr val="AE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62" name="Rectangle 44"/>
            <p:cNvSpPr>
              <a:spLocks noChangeArrowheads="1"/>
            </p:cNvSpPr>
            <p:nvPr userDrawn="1"/>
          </p:nvSpPr>
          <p:spPr bwMode="auto">
            <a:xfrm>
              <a:off x="1" y="3644"/>
              <a:ext cx="6241" cy="34"/>
            </a:xfrm>
            <a:prstGeom prst="rect">
              <a:avLst/>
            </a:prstGeom>
            <a:solidFill>
              <a:srgbClr val="B1D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63" name="Rectangle 45"/>
            <p:cNvSpPr>
              <a:spLocks noChangeArrowheads="1"/>
            </p:cNvSpPr>
            <p:nvPr userDrawn="1"/>
          </p:nvSpPr>
          <p:spPr bwMode="auto">
            <a:xfrm>
              <a:off x="1" y="3628"/>
              <a:ext cx="6241" cy="33"/>
            </a:xfrm>
            <a:prstGeom prst="rect">
              <a:avLst/>
            </a:prstGeom>
            <a:solidFill>
              <a:srgbClr val="B5D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64" name="Rectangle 46"/>
            <p:cNvSpPr>
              <a:spLocks noChangeArrowheads="1"/>
            </p:cNvSpPr>
            <p:nvPr userDrawn="1"/>
          </p:nvSpPr>
          <p:spPr bwMode="auto">
            <a:xfrm>
              <a:off x="1" y="3611"/>
              <a:ext cx="6241" cy="33"/>
            </a:xfrm>
            <a:prstGeom prst="rect">
              <a:avLst/>
            </a:prstGeom>
            <a:solidFill>
              <a:srgbClr val="B7D7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65" name="Rectangle 47"/>
            <p:cNvSpPr>
              <a:spLocks noChangeArrowheads="1"/>
            </p:cNvSpPr>
            <p:nvPr userDrawn="1"/>
          </p:nvSpPr>
          <p:spPr bwMode="auto">
            <a:xfrm>
              <a:off x="1" y="3594"/>
              <a:ext cx="6241" cy="34"/>
            </a:xfrm>
            <a:prstGeom prst="rect">
              <a:avLst/>
            </a:prstGeom>
            <a:solidFill>
              <a:srgbClr val="B9D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66" name="Rectangle 48"/>
            <p:cNvSpPr>
              <a:spLocks noChangeArrowheads="1"/>
            </p:cNvSpPr>
            <p:nvPr userDrawn="1"/>
          </p:nvSpPr>
          <p:spPr bwMode="auto">
            <a:xfrm>
              <a:off x="1" y="3577"/>
              <a:ext cx="6241" cy="34"/>
            </a:xfrm>
            <a:prstGeom prst="rect">
              <a:avLst/>
            </a:prstGeom>
            <a:solidFill>
              <a:srgbClr val="BCD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67" name="Rectangle 49"/>
            <p:cNvSpPr>
              <a:spLocks noChangeArrowheads="1"/>
            </p:cNvSpPr>
            <p:nvPr userDrawn="1"/>
          </p:nvSpPr>
          <p:spPr bwMode="auto">
            <a:xfrm>
              <a:off x="1" y="3560"/>
              <a:ext cx="6241" cy="34"/>
            </a:xfrm>
            <a:prstGeom prst="rect">
              <a:avLst/>
            </a:prstGeom>
            <a:solidFill>
              <a:srgbClr val="BCD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68" name="Rectangle 50"/>
            <p:cNvSpPr>
              <a:spLocks noChangeArrowheads="1"/>
            </p:cNvSpPr>
            <p:nvPr userDrawn="1"/>
          </p:nvSpPr>
          <p:spPr bwMode="auto">
            <a:xfrm>
              <a:off x="1" y="3544"/>
              <a:ext cx="6241" cy="33"/>
            </a:xfrm>
            <a:prstGeom prst="rect">
              <a:avLst/>
            </a:prstGeom>
            <a:solidFill>
              <a:srgbClr val="BFD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69" name="Rectangle 51"/>
            <p:cNvSpPr>
              <a:spLocks noChangeArrowheads="1"/>
            </p:cNvSpPr>
            <p:nvPr userDrawn="1"/>
          </p:nvSpPr>
          <p:spPr bwMode="auto">
            <a:xfrm>
              <a:off x="1" y="3527"/>
              <a:ext cx="6241" cy="33"/>
            </a:xfrm>
            <a:prstGeom prst="rect">
              <a:avLst/>
            </a:prstGeom>
            <a:solidFill>
              <a:srgbClr val="C3D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70" name="Rectangle 52"/>
            <p:cNvSpPr>
              <a:spLocks noChangeArrowheads="1"/>
            </p:cNvSpPr>
            <p:nvPr userDrawn="1"/>
          </p:nvSpPr>
          <p:spPr bwMode="auto">
            <a:xfrm>
              <a:off x="1" y="3510"/>
              <a:ext cx="6241" cy="34"/>
            </a:xfrm>
            <a:prstGeom prst="rect">
              <a:avLst/>
            </a:prstGeom>
            <a:solidFill>
              <a:srgbClr val="C7E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71" name="Rectangle 53"/>
            <p:cNvSpPr>
              <a:spLocks noChangeArrowheads="1"/>
            </p:cNvSpPr>
            <p:nvPr userDrawn="1"/>
          </p:nvSpPr>
          <p:spPr bwMode="auto">
            <a:xfrm>
              <a:off x="1" y="3493"/>
              <a:ext cx="6241" cy="34"/>
            </a:xfrm>
            <a:prstGeom prst="rect">
              <a:avLst/>
            </a:prstGeom>
            <a:solidFill>
              <a:srgbClr val="CBE1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72" name="Rectangle 54"/>
            <p:cNvSpPr>
              <a:spLocks noChangeArrowheads="1"/>
            </p:cNvSpPr>
            <p:nvPr userDrawn="1"/>
          </p:nvSpPr>
          <p:spPr bwMode="auto">
            <a:xfrm>
              <a:off x="1" y="3476"/>
              <a:ext cx="6241" cy="34"/>
            </a:xfrm>
            <a:prstGeom prst="rect">
              <a:avLst/>
            </a:prstGeom>
            <a:solidFill>
              <a:srgbClr val="CDE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73" name="Rectangle 55"/>
            <p:cNvSpPr>
              <a:spLocks noChangeArrowheads="1"/>
            </p:cNvSpPr>
            <p:nvPr userDrawn="1"/>
          </p:nvSpPr>
          <p:spPr bwMode="auto">
            <a:xfrm>
              <a:off x="1" y="3460"/>
              <a:ext cx="6241" cy="33"/>
            </a:xfrm>
            <a:prstGeom prst="rect">
              <a:avLst/>
            </a:prstGeom>
            <a:solidFill>
              <a:srgbClr val="D1E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74" name="Rectangle 56"/>
            <p:cNvSpPr>
              <a:spLocks noChangeArrowheads="1"/>
            </p:cNvSpPr>
            <p:nvPr userDrawn="1"/>
          </p:nvSpPr>
          <p:spPr bwMode="auto">
            <a:xfrm>
              <a:off x="1" y="3434"/>
              <a:ext cx="6241" cy="42"/>
            </a:xfrm>
            <a:prstGeom prst="rect">
              <a:avLst/>
            </a:prstGeom>
            <a:solidFill>
              <a:srgbClr val="D5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75" name="Rectangle 57"/>
            <p:cNvSpPr>
              <a:spLocks noChangeArrowheads="1"/>
            </p:cNvSpPr>
            <p:nvPr userDrawn="1"/>
          </p:nvSpPr>
          <p:spPr bwMode="auto">
            <a:xfrm>
              <a:off x="1" y="3418"/>
              <a:ext cx="6241" cy="42"/>
            </a:xfrm>
            <a:prstGeom prst="rect">
              <a:avLst/>
            </a:prstGeom>
            <a:solidFill>
              <a:srgbClr val="DAE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76" name="Rectangle 58"/>
            <p:cNvSpPr>
              <a:spLocks noChangeArrowheads="1"/>
            </p:cNvSpPr>
            <p:nvPr userDrawn="1"/>
          </p:nvSpPr>
          <p:spPr bwMode="auto">
            <a:xfrm>
              <a:off x="1" y="3399"/>
              <a:ext cx="6241" cy="35"/>
            </a:xfrm>
            <a:prstGeom prst="rect">
              <a:avLst/>
            </a:prstGeom>
            <a:solidFill>
              <a:srgbClr val="DEEB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77" name="Rectangle 59"/>
            <p:cNvSpPr>
              <a:spLocks noChangeArrowheads="1"/>
            </p:cNvSpPr>
            <p:nvPr userDrawn="1"/>
          </p:nvSpPr>
          <p:spPr bwMode="auto">
            <a:xfrm>
              <a:off x="1" y="3383"/>
              <a:ext cx="6241" cy="35"/>
            </a:xfrm>
            <a:prstGeom prst="rect">
              <a:avLst/>
            </a:prstGeom>
            <a:solidFill>
              <a:srgbClr val="E1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78" name="Rectangle 60"/>
            <p:cNvSpPr>
              <a:spLocks noChangeArrowheads="1"/>
            </p:cNvSpPr>
            <p:nvPr userDrawn="1"/>
          </p:nvSpPr>
          <p:spPr bwMode="auto">
            <a:xfrm>
              <a:off x="1" y="3366"/>
              <a:ext cx="6241" cy="33"/>
            </a:xfrm>
            <a:prstGeom prst="rect">
              <a:avLst/>
            </a:prstGeom>
            <a:solidFill>
              <a:srgbClr val="E3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79" name="Rectangle 61"/>
            <p:cNvSpPr>
              <a:spLocks noChangeArrowheads="1"/>
            </p:cNvSpPr>
            <p:nvPr userDrawn="1"/>
          </p:nvSpPr>
          <p:spPr bwMode="auto">
            <a:xfrm>
              <a:off x="1" y="3349"/>
              <a:ext cx="6241" cy="34"/>
            </a:xfrm>
            <a:prstGeom prst="rect">
              <a:avLst/>
            </a:prstGeom>
            <a:solidFill>
              <a:srgbClr val="E6F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80" name="Rectangle 62"/>
            <p:cNvSpPr>
              <a:spLocks noChangeArrowheads="1"/>
            </p:cNvSpPr>
            <p:nvPr userDrawn="1"/>
          </p:nvSpPr>
          <p:spPr bwMode="auto">
            <a:xfrm>
              <a:off x="1" y="3332"/>
              <a:ext cx="6241" cy="34"/>
            </a:xfrm>
            <a:prstGeom prst="rect">
              <a:avLst/>
            </a:prstGeom>
            <a:solidFill>
              <a:srgbClr val="E9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81" name="Rectangle 63"/>
            <p:cNvSpPr>
              <a:spLocks noChangeArrowheads="1"/>
            </p:cNvSpPr>
            <p:nvPr userDrawn="1"/>
          </p:nvSpPr>
          <p:spPr bwMode="auto">
            <a:xfrm>
              <a:off x="1" y="3315"/>
              <a:ext cx="6241" cy="34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82" name="Rectangle 64"/>
            <p:cNvSpPr>
              <a:spLocks noChangeArrowheads="1"/>
            </p:cNvSpPr>
            <p:nvPr userDrawn="1"/>
          </p:nvSpPr>
          <p:spPr bwMode="auto">
            <a:xfrm>
              <a:off x="1" y="3298"/>
              <a:ext cx="6241" cy="34"/>
            </a:xfrm>
            <a:prstGeom prst="rect">
              <a:avLst/>
            </a:prstGeom>
            <a:solidFill>
              <a:srgbClr val="F1F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83" name="Rectangle 65"/>
            <p:cNvSpPr>
              <a:spLocks noChangeArrowheads="1"/>
            </p:cNvSpPr>
            <p:nvPr userDrawn="1"/>
          </p:nvSpPr>
          <p:spPr bwMode="auto">
            <a:xfrm>
              <a:off x="1" y="3282"/>
              <a:ext cx="6241" cy="33"/>
            </a:xfrm>
            <a:prstGeom prst="rect">
              <a:avLst/>
            </a:prstGeom>
            <a:solidFill>
              <a:srgbClr val="F5F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84" name="Rectangle 66"/>
            <p:cNvSpPr>
              <a:spLocks noChangeArrowheads="1"/>
            </p:cNvSpPr>
            <p:nvPr userDrawn="1"/>
          </p:nvSpPr>
          <p:spPr bwMode="auto">
            <a:xfrm>
              <a:off x="1" y="3265"/>
              <a:ext cx="6241" cy="33"/>
            </a:xfrm>
            <a:prstGeom prst="rect">
              <a:avLst/>
            </a:prstGeom>
            <a:solidFill>
              <a:srgbClr val="F6F9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85" name="Rectangle 67"/>
            <p:cNvSpPr>
              <a:spLocks noChangeArrowheads="1"/>
            </p:cNvSpPr>
            <p:nvPr userDrawn="1"/>
          </p:nvSpPr>
          <p:spPr bwMode="auto">
            <a:xfrm>
              <a:off x="1" y="3248"/>
              <a:ext cx="6241" cy="34"/>
            </a:xfrm>
            <a:prstGeom prst="rect">
              <a:avLst/>
            </a:prstGeom>
            <a:solidFill>
              <a:srgbClr val="F9FB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</p:grpSp>
      <p:grpSp>
        <p:nvGrpSpPr>
          <p:cNvPr id="2051" name="Group 68"/>
          <p:cNvGrpSpPr>
            <a:grpSpLocks/>
          </p:cNvGrpSpPr>
          <p:nvPr/>
        </p:nvGrpSpPr>
        <p:grpSpPr bwMode="auto">
          <a:xfrm>
            <a:off x="1588" y="0"/>
            <a:ext cx="9145587" cy="1720850"/>
            <a:chOff x="1" y="-54"/>
            <a:chExt cx="6241" cy="1084"/>
          </a:xfrm>
        </p:grpSpPr>
        <p:sp>
          <p:nvSpPr>
            <p:cNvPr id="2059" name="Rectangle 69"/>
            <p:cNvSpPr>
              <a:spLocks noChangeArrowheads="1"/>
            </p:cNvSpPr>
            <p:nvPr userDrawn="1"/>
          </p:nvSpPr>
          <p:spPr bwMode="auto">
            <a:xfrm>
              <a:off x="1" y="996"/>
              <a:ext cx="6241" cy="34"/>
            </a:xfrm>
            <a:prstGeom prst="rect">
              <a:avLst/>
            </a:prstGeom>
            <a:solidFill>
              <a:srgbClr val="FA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60" name="Rectangle 70"/>
            <p:cNvSpPr>
              <a:spLocks noChangeArrowheads="1"/>
            </p:cNvSpPr>
            <p:nvPr userDrawn="1"/>
          </p:nvSpPr>
          <p:spPr bwMode="auto">
            <a:xfrm>
              <a:off x="1" y="979"/>
              <a:ext cx="6241" cy="34"/>
            </a:xfrm>
            <a:prstGeom prst="rect">
              <a:avLst/>
            </a:prstGeom>
            <a:solidFill>
              <a:srgbClr val="F8FB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61" name="Rectangle 71"/>
            <p:cNvSpPr>
              <a:spLocks noChangeArrowheads="1"/>
            </p:cNvSpPr>
            <p:nvPr userDrawn="1"/>
          </p:nvSpPr>
          <p:spPr bwMode="auto">
            <a:xfrm>
              <a:off x="1" y="963"/>
              <a:ext cx="6241" cy="33"/>
            </a:xfrm>
            <a:prstGeom prst="rect">
              <a:avLst/>
            </a:prstGeom>
            <a:solidFill>
              <a:srgbClr val="F6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62" name="Rectangle 72"/>
            <p:cNvSpPr>
              <a:spLocks noChangeArrowheads="1"/>
            </p:cNvSpPr>
            <p:nvPr userDrawn="1"/>
          </p:nvSpPr>
          <p:spPr bwMode="auto">
            <a:xfrm>
              <a:off x="1" y="946"/>
              <a:ext cx="6241" cy="33"/>
            </a:xfrm>
            <a:prstGeom prst="rect">
              <a:avLst/>
            </a:prstGeom>
            <a:solidFill>
              <a:srgbClr val="F3F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63" name="Rectangle 73"/>
            <p:cNvSpPr>
              <a:spLocks noChangeArrowheads="1"/>
            </p:cNvSpPr>
            <p:nvPr userDrawn="1"/>
          </p:nvSpPr>
          <p:spPr bwMode="auto">
            <a:xfrm>
              <a:off x="1" y="929"/>
              <a:ext cx="6241" cy="34"/>
            </a:xfrm>
            <a:prstGeom prst="rect">
              <a:avLst/>
            </a:prstGeom>
            <a:solidFill>
              <a:srgbClr val="EE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64" name="Rectangle 74"/>
            <p:cNvSpPr>
              <a:spLocks noChangeArrowheads="1"/>
            </p:cNvSpPr>
            <p:nvPr userDrawn="1"/>
          </p:nvSpPr>
          <p:spPr bwMode="auto">
            <a:xfrm>
              <a:off x="1" y="912"/>
              <a:ext cx="6241" cy="34"/>
            </a:xfrm>
            <a:prstGeom prst="rect">
              <a:avLst/>
            </a:prstGeom>
            <a:solidFill>
              <a:srgbClr val="EB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65" name="Rectangle 75"/>
            <p:cNvSpPr>
              <a:spLocks noChangeArrowheads="1"/>
            </p:cNvSpPr>
            <p:nvPr userDrawn="1"/>
          </p:nvSpPr>
          <p:spPr bwMode="auto">
            <a:xfrm>
              <a:off x="1" y="895"/>
              <a:ext cx="6241" cy="34"/>
            </a:xfrm>
            <a:prstGeom prst="rect">
              <a:avLst/>
            </a:prstGeom>
            <a:solidFill>
              <a:srgbClr val="E8F2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66" name="Rectangle 76"/>
            <p:cNvSpPr>
              <a:spLocks noChangeArrowheads="1"/>
            </p:cNvSpPr>
            <p:nvPr userDrawn="1"/>
          </p:nvSpPr>
          <p:spPr bwMode="auto">
            <a:xfrm>
              <a:off x="1" y="870"/>
              <a:ext cx="6241" cy="42"/>
            </a:xfrm>
            <a:prstGeom prst="rect">
              <a:avLst/>
            </a:prstGeom>
            <a:solidFill>
              <a:srgbClr val="E4F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67" name="Rectangle 77"/>
            <p:cNvSpPr>
              <a:spLocks noChangeArrowheads="1"/>
            </p:cNvSpPr>
            <p:nvPr userDrawn="1"/>
          </p:nvSpPr>
          <p:spPr bwMode="auto">
            <a:xfrm>
              <a:off x="1" y="853"/>
              <a:ext cx="6241" cy="42"/>
            </a:xfrm>
            <a:prstGeom prst="rect">
              <a:avLst/>
            </a:prstGeom>
            <a:solidFill>
              <a:srgbClr val="E3EF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68" name="Rectangle 78"/>
            <p:cNvSpPr>
              <a:spLocks noChangeArrowheads="1"/>
            </p:cNvSpPr>
            <p:nvPr userDrawn="1"/>
          </p:nvSpPr>
          <p:spPr bwMode="auto">
            <a:xfrm>
              <a:off x="1" y="837"/>
              <a:ext cx="6241" cy="33"/>
            </a:xfrm>
            <a:prstGeom prst="rect">
              <a:avLst/>
            </a:prstGeom>
            <a:solidFill>
              <a:srgbClr val="DF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69" name="Rectangle 79"/>
            <p:cNvSpPr>
              <a:spLocks noChangeArrowheads="1"/>
            </p:cNvSpPr>
            <p:nvPr userDrawn="1"/>
          </p:nvSpPr>
          <p:spPr bwMode="auto">
            <a:xfrm>
              <a:off x="1" y="820"/>
              <a:ext cx="6241" cy="33"/>
            </a:xfrm>
            <a:prstGeom prst="rect">
              <a:avLst/>
            </a:prstGeom>
            <a:solidFill>
              <a:srgbClr val="DAE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70" name="Rectangle 80"/>
            <p:cNvSpPr>
              <a:spLocks noChangeArrowheads="1"/>
            </p:cNvSpPr>
            <p:nvPr userDrawn="1"/>
          </p:nvSpPr>
          <p:spPr bwMode="auto">
            <a:xfrm>
              <a:off x="1" y="803"/>
              <a:ext cx="6241" cy="34"/>
            </a:xfrm>
            <a:prstGeom prst="rect">
              <a:avLst/>
            </a:prstGeom>
            <a:solidFill>
              <a:srgbClr val="D6E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71" name="Rectangle 81"/>
            <p:cNvSpPr>
              <a:spLocks noChangeArrowheads="1"/>
            </p:cNvSpPr>
            <p:nvPr userDrawn="1"/>
          </p:nvSpPr>
          <p:spPr bwMode="auto">
            <a:xfrm>
              <a:off x="1" y="786"/>
              <a:ext cx="6241" cy="34"/>
            </a:xfrm>
            <a:prstGeom prst="rect">
              <a:avLst/>
            </a:prstGeom>
            <a:solidFill>
              <a:srgbClr val="D3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72" name="Rectangle 82"/>
            <p:cNvSpPr>
              <a:spLocks noChangeArrowheads="1"/>
            </p:cNvSpPr>
            <p:nvPr userDrawn="1"/>
          </p:nvSpPr>
          <p:spPr bwMode="auto">
            <a:xfrm>
              <a:off x="1" y="769"/>
              <a:ext cx="6241" cy="34"/>
            </a:xfrm>
            <a:prstGeom prst="rect">
              <a:avLst/>
            </a:prstGeom>
            <a:solidFill>
              <a:srgbClr val="CFE5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73" name="Rectangle 83"/>
            <p:cNvSpPr>
              <a:spLocks noChangeArrowheads="1"/>
            </p:cNvSpPr>
            <p:nvPr userDrawn="1"/>
          </p:nvSpPr>
          <p:spPr bwMode="auto">
            <a:xfrm>
              <a:off x="1" y="753"/>
              <a:ext cx="6241" cy="33"/>
            </a:xfrm>
            <a:prstGeom prst="rect">
              <a:avLst/>
            </a:prstGeom>
            <a:solidFill>
              <a:srgbClr val="CDE3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74" name="Rectangle 84"/>
            <p:cNvSpPr>
              <a:spLocks noChangeArrowheads="1"/>
            </p:cNvSpPr>
            <p:nvPr userDrawn="1"/>
          </p:nvSpPr>
          <p:spPr bwMode="auto">
            <a:xfrm>
              <a:off x="1" y="736"/>
              <a:ext cx="6241" cy="33"/>
            </a:xfrm>
            <a:prstGeom prst="rect">
              <a:avLst/>
            </a:prstGeom>
            <a:solidFill>
              <a:srgbClr val="C9E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75" name="Rectangle 85"/>
            <p:cNvSpPr>
              <a:spLocks noChangeArrowheads="1"/>
            </p:cNvSpPr>
            <p:nvPr userDrawn="1"/>
          </p:nvSpPr>
          <p:spPr bwMode="auto">
            <a:xfrm>
              <a:off x="1" y="719"/>
              <a:ext cx="6241" cy="34"/>
            </a:xfrm>
            <a:prstGeom prst="rect">
              <a:avLst/>
            </a:prstGeom>
            <a:solidFill>
              <a:srgbClr val="C3D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76" name="Rectangle 86"/>
            <p:cNvSpPr>
              <a:spLocks noChangeArrowheads="1"/>
            </p:cNvSpPr>
            <p:nvPr userDrawn="1"/>
          </p:nvSpPr>
          <p:spPr bwMode="auto">
            <a:xfrm>
              <a:off x="1" y="702"/>
              <a:ext cx="6241" cy="34"/>
            </a:xfrm>
            <a:prstGeom prst="rect">
              <a:avLst/>
            </a:prstGeom>
            <a:solidFill>
              <a:srgbClr val="C0D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77" name="Rectangle 87"/>
            <p:cNvSpPr>
              <a:spLocks noChangeArrowheads="1"/>
            </p:cNvSpPr>
            <p:nvPr userDrawn="1"/>
          </p:nvSpPr>
          <p:spPr bwMode="auto">
            <a:xfrm>
              <a:off x="1" y="685"/>
              <a:ext cx="6241" cy="34"/>
            </a:xfrm>
            <a:prstGeom prst="rect">
              <a:avLst/>
            </a:prstGeom>
            <a:solidFill>
              <a:srgbClr val="BDD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78" name="Rectangle 88"/>
            <p:cNvSpPr>
              <a:spLocks noChangeArrowheads="1"/>
            </p:cNvSpPr>
            <p:nvPr userDrawn="1"/>
          </p:nvSpPr>
          <p:spPr bwMode="auto">
            <a:xfrm>
              <a:off x="1" y="669"/>
              <a:ext cx="6241" cy="33"/>
            </a:xfrm>
            <a:prstGeom prst="rect">
              <a:avLst/>
            </a:prstGeom>
            <a:solidFill>
              <a:srgbClr val="BCD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79" name="Rectangle 89"/>
            <p:cNvSpPr>
              <a:spLocks noChangeArrowheads="1"/>
            </p:cNvSpPr>
            <p:nvPr userDrawn="1"/>
          </p:nvSpPr>
          <p:spPr bwMode="auto">
            <a:xfrm>
              <a:off x="1" y="652"/>
              <a:ext cx="6241" cy="33"/>
            </a:xfrm>
            <a:prstGeom prst="rect">
              <a:avLst/>
            </a:prstGeom>
            <a:solidFill>
              <a:srgbClr val="BAD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80" name="Rectangle 90"/>
            <p:cNvSpPr>
              <a:spLocks noChangeArrowheads="1"/>
            </p:cNvSpPr>
            <p:nvPr userDrawn="1"/>
          </p:nvSpPr>
          <p:spPr bwMode="auto">
            <a:xfrm>
              <a:off x="1" y="635"/>
              <a:ext cx="6241" cy="34"/>
            </a:xfrm>
            <a:prstGeom prst="rect">
              <a:avLst/>
            </a:prstGeom>
            <a:solidFill>
              <a:srgbClr val="B8D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81" name="Rectangle 91"/>
            <p:cNvSpPr>
              <a:spLocks noChangeArrowheads="1"/>
            </p:cNvSpPr>
            <p:nvPr userDrawn="1"/>
          </p:nvSpPr>
          <p:spPr bwMode="auto">
            <a:xfrm>
              <a:off x="1" y="618"/>
              <a:ext cx="6241" cy="34"/>
            </a:xfrm>
            <a:prstGeom prst="rect">
              <a:avLst/>
            </a:prstGeom>
            <a:solidFill>
              <a:srgbClr val="B4D7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82" name="Rectangle 92"/>
            <p:cNvSpPr>
              <a:spLocks noChangeArrowheads="1"/>
            </p:cNvSpPr>
            <p:nvPr userDrawn="1"/>
          </p:nvSpPr>
          <p:spPr bwMode="auto">
            <a:xfrm>
              <a:off x="1" y="601"/>
              <a:ext cx="6241" cy="34"/>
            </a:xfrm>
            <a:prstGeom prst="rect">
              <a:avLst/>
            </a:prstGeom>
            <a:solidFill>
              <a:srgbClr val="B2D5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83" name="Rectangle 93"/>
            <p:cNvSpPr>
              <a:spLocks noChangeArrowheads="1"/>
            </p:cNvSpPr>
            <p:nvPr userDrawn="1"/>
          </p:nvSpPr>
          <p:spPr bwMode="auto">
            <a:xfrm>
              <a:off x="1" y="585"/>
              <a:ext cx="6241" cy="33"/>
            </a:xfrm>
            <a:prstGeom prst="rect">
              <a:avLst/>
            </a:prstGeom>
            <a:solidFill>
              <a:srgbClr val="AFD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84" name="Rectangle 94"/>
            <p:cNvSpPr>
              <a:spLocks noChangeArrowheads="1"/>
            </p:cNvSpPr>
            <p:nvPr userDrawn="1"/>
          </p:nvSpPr>
          <p:spPr bwMode="auto">
            <a:xfrm>
              <a:off x="1" y="568"/>
              <a:ext cx="6241" cy="33"/>
            </a:xfrm>
            <a:prstGeom prst="rect">
              <a:avLst/>
            </a:prstGeom>
            <a:solidFill>
              <a:srgbClr val="AED3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85" name="Rectangle 95"/>
            <p:cNvSpPr>
              <a:spLocks noChangeArrowheads="1"/>
            </p:cNvSpPr>
            <p:nvPr userDrawn="1"/>
          </p:nvSpPr>
          <p:spPr bwMode="auto">
            <a:xfrm>
              <a:off x="1" y="551"/>
              <a:ext cx="6241" cy="34"/>
            </a:xfrm>
            <a:prstGeom prst="rect">
              <a:avLst/>
            </a:prstGeom>
            <a:solidFill>
              <a:srgbClr val="ACD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86" name="Rectangle 96"/>
            <p:cNvSpPr>
              <a:spLocks noChangeArrowheads="1"/>
            </p:cNvSpPr>
            <p:nvPr userDrawn="1"/>
          </p:nvSpPr>
          <p:spPr bwMode="auto">
            <a:xfrm>
              <a:off x="1" y="534"/>
              <a:ext cx="6241" cy="34"/>
            </a:xfrm>
            <a:prstGeom prst="rect">
              <a:avLst/>
            </a:prstGeom>
            <a:solidFill>
              <a:srgbClr val="A9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87" name="Rectangle 97"/>
            <p:cNvSpPr>
              <a:spLocks noChangeArrowheads="1"/>
            </p:cNvSpPr>
            <p:nvPr userDrawn="1"/>
          </p:nvSpPr>
          <p:spPr bwMode="auto">
            <a:xfrm>
              <a:off x="1" y="509"/>
              <a:ext cx="6241" cy="42"/>
            </a:xfrm>
            <a:prstGeom prst="rect">
              <a:avLst/>
            </a:prstGeom>
            <a:solidFill>
              <a:srgbClr val="A5C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88" name="Rectangle 98"/>
            <p:cNvSpPr>
              <a:spLocks noChangeArrowheads="1"/>
            </p:cNvSpPr>
            <p:nvPr userDrawn="1"/>
          </p:nvSpPr>
          <p:spPr bwMode="auto">
            <a:xfrm>
              <a:off x="1" y="492"/>
              <a:ext cx="6241" cy="42"/>
            </a:xfrm>
            <a:prstGeom prst="rect">
              <a:avLst/>
            </a:prstGeom>
            <a:solidFill>
              <a:srgbClr val="A2C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89" name="Rectangle 99"/>
            <p:cNvSpPr>
              <a:spLocks noChangeArrowheads="1"/>
            </p:cNvSpPr>
            <p:nvPr userDrawn="1"/>
          </p:nvSpPr>
          <p:spPr bwMode="auto">
            <a:xfrm>
              <a:off x="1" y="475"/>
              <a:ext cx="6241" cy="34"/>
            </a:xfrm>
            <a:prstGeom prst="rect">
              <a:avLst/>
            </a:prstGeom>
            <a:solidFill>
              <a:srgbClr val="9FC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90" name="Rectangle 100"/>
            <p:cNvSpPr>
              <a:spLocks noChangeArrowheads="1"/>
            </p:cNvSpPr>
            <p:nvPr userDrawn="1"/>
          </p:nvSpPr>
          <p:spPr bwMode="auto">
            <a:xfrm>
              <a:off x="1" y="459"/>
              <a:ext cx="6241" cy="33"/>
            </a:xfrm>
            <a:prstGeom prst="rect">
              <a:avLst/>
            </a:prstGeom>
            <a:solidFill>
              <a:srgbClr val="9EC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91" name="Rectangle 101"/>
            <p:cNvSpPr>
              <a:spLocks noChangeArrowheads="1"/>
            </p:cNvSpPr>
            <p:nvPr userDrawn="1"/>
          </p:nvSpPr>
          <p:spPr bwMode="auto">
            <a:xfrm>
              <a:off x="1" y="442"/>
              <a:ext cx="6241" cy="33"/>
            </a:xfrm>
            <a:prstGeom prst="rect">
              <a:avLst/>
            </a:prstGeom>
            <a:solidFill>
              <a:srgbClr val="9BC8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92" name="Rectangle 102"/>
            <p:cNvSpPr>
              <a:spLocks noChangeArrowheads="1"/>
            </p:cNvSpPr>
            <p:nvPr userDrawn="1"/>
          </p:nvSpPr>
          <p:spPr bwMode="auto">
            <a:xfrm>
              <a:off x="1" y="425"/>
              <a:ext cx="6241" cy="34"/>
            </a:xfrm>
            <a:prstGeom prst="rect">
              <a:avLst/>
            </a:prstGeom>
            <a:solidFill>
              <a:srgbClr val="97C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93" name="Rectangle 103"/>
            <p:cNvSpPr>
              <a:spLocks noChangeArrowheads="1"/>
            </p:cNvSpPr>
            <p:nvPr userDrawn="1"/>
          </p:nvSpPr>
          <p:spPr bwMode="auto">
            <a:xfrm>
              <a:off x="1" y="408"/>
              <a:ext cx="6241" cy="34"/>
            </a:xfrm>
            <a:prstGeom prst="rect">
              <a:avLst/>
            </a:prstGeom>
            <a:solidFill>
              <a:srgbClr val="94C4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94" name="Rectangle 104"/>
            <p:cNvSpPr>
              <a:spLocks noChangeArrowheads="1"/>
            </p:cNvSpPr>
            <p:nvPr userDrawn="1"/>
          </p:nvSpPr>
          <p:spPr bwMode="auto">
            <a:xfrm>
              <a:off x="1" y="391"/>
              <a:ext cx="6241" cy="34"/>
            </a:xfrm>
            <a:prstGeom prst="rect">
              <a:avLst/>
            </a:prstGeom>
            <a:solidFill>
              <a:srgbClr val="90C2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95" name="Rectangle 105"/>
            <p:cNvSpPr>
              <a:spLocks noChangeArrowheads="1"/>
            </p:cNvSpPr>
            <p:nvPr userDrawn="1"/>
          </p:nvSpPr>
          <p:spPr bwMode="auto">
            <a:xfrm>
              <a:off x="1" y="375"/>
              <a:ext cx="6241" cy="33"/>
            </a:xfrm>
            <a:prstGeom prst="rect">
              <a:avLst/>
            </a:prstGeom>
            <a:solidFill>
              <a:srgbClr val="8FC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96" name="Rectangle 106"/>
            <p:cNvSpPr>
              <a:spLocks noChangeArrowheads="1"/>
            </p:cNvSpPr>
            <p:nvPr userDrawn="1"/>
          </p:nvSpPr>
          <p:spPr bwMode="auto">
            <a:xfrm>
              <a:off x="1" y="358"/>
              <a:ext cx="6241" cy="33"/>
            </a:xfrm>
            <a:prstGeom prst="rect">
              <a:avLst/>
            </a:prstGeom>
            <a:solidFill>
              <a:srgbClr val="8EC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97" name="Rectangle 107"/>
            <p:cNvSpPr>
              <a:spLocks noChangeArrowheads="1"/>
            </p:cNvSpPr>
            <p:nvPr userDrawn="1"/>
          </p:nvSpPr>
          <p:spPr bwMode="auto">
            <a:xfrm>
              <a:off x="1" y="341"/>
              <a:ext cx="6241" cy="34"/>
            </a:xfrm>
            <a:prstGeom prst="rect">
              <a:avLst/>
            </a:prstGeom>
            <a:solidFill>
              <a:srgbClr val="8CC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98" name="Rectangle 108"/>
            <p:cNvSpPr>
              <a:spLocks noChangeArrowheads="1"/>
            </p:cNvSpPr>
            <p:nvPr userDrawn="1"/>
          </p:nvSpPr>
          <p:spPr bwMode="auto">
            <a:xfrm>
              <a:off x="1" y="324"/>
              <a:ext cx="6241" cy="34"/>
            </a:xfrm>
            <a:prstGeom prst="rect">
              <a:avLst/>
            </a:prstGeom>
            <a:solidFill>
              <a:srgbClr val="89BE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099" name="Rectangle 109"/>
            <p:cNvSpPr>
              <a:spLocks noChangeArrowheads="1"/>
            </p:cNvSpPr>
            <p:nvPr userDrawn="1"/>
          </p:nvSpPr>
          <p:spPr bwMode="auto">
            <a:xfrm>
              <a:off x="1" y="307"/>
              <a:ext cx="6241" cy="34"/>
            </a:xfrm>
            <a:prstGeom prst="rect">
              <a:avLst/>
            </a:prstGeom>
            <a:solidFill>
              <a:srgbClr val="87BE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00" name="Rectangle 110"/>
            <p:cNvSpPr>
              <a:spLocks noChangeArrowheads="1"/>
            </p:cNvSpPr>
            <p:nvPr userDrawn="1"/>
          </p:nvSpPr>
          <p:spPr bwMode="auto">
            <a:xfrm>
              <a:off x="1" y="290"/>
              <a:ext cx="6241" cy="34"/>
            </a:xfrm>
            <a:prstGeom prst="rect">
              <a:avLst/>
            </a:prstGeom>
            <a:solidFill>
              <a:srgbClr val="85BC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01" name="Rectangle 111"/>
            <p:cNvSpPr>
              <a:spLocks noChangeArrowheads="1"/>
            </p:cNvSpPr>
            <p:nvPr userDrawn="1"/>
          </p:nvSpPr>
          <p:spPr bwMode="auto">
            <a:xfrm>
              <a:off x="1" y="274"/>
              <a:ext cx="6241" cy="33"/>
            </a:xfrm>
            <a:prstGeom prst="rect">
              <a:avLst/>
            </a:prstGeom>
            <a:solidFill>
              <a:srgbClr val="83BC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02" name="Rectangle 112"/>
            <p:cNvSpPr>
              <a:spLocks noChangeArrowheads="1"/>
            </p:cNvSpPr>
            <p:nvPr userDrawn="1"/>
          </p:nvSpPr>
          <p:spPr bwMode="auto">
            <a:xfrm>
              <a:off x="1" y="257"/>
              <a:ext cx="6241" cy="33"/>
            </a:xfrm>
            <a:prstGeom prst="rect">
              <a:avLst/>
            </a:prstGeom>
            <a:solidFill>
              <a:srgbClr val="82B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03" name="Rectangle 113"/>
            <p:cNvSpPr>
              <a:spLocks noChangeArrowheads="1"/>
            </p:cNvSpPr>
            <p:nvPr userDrawn="1"/>
          </p:nvSpPr>
          <p:spPr bwMode="auto">
            <a:xfrm>
              <a:off x="1" y="240"/>
              <a:ext cx="6241" cy="34"/>
            </a:xfrm>
            <a:prstGeom prst="rect">
              <a:avLst/>
            </a:prstGeom>
            <a:solidFill>
              <a:srgbClr val="80B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04" name="Rectangle 114"/>
            <p:cNvSpPr>
              <a:spLocks noChangeArrowheads="1"/>
            </p:cNvSpPr>
            <p:nvPr userDrawn="1"/>
          </p:nvSpPr>
          <p:spPr bwMode="auto">
            <a:xfrm>
              <a:off x="1" y="223"/>
              <a:ext cx="6241" cy="34"/>
            </a:xfrm>
            <a:prstGeom prst="rect">
              <a:avLst/>
            </a:prstGeom>
            <a:solidFill>
              <a:srgbClr val="7DB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05" name="Rectangle 115"/>
            <p:cNvSpPr>
              <a:spLocks noChangeArrowheads="1"/>
            </p:cNvSpPr>
            <p:nvPr userDrawn="1"/>
          </p:nvSpPr>
          <p:spPr bwMode="auto">
            <a:xfrm>
              <a:off x="1" y="206"/>
              <a:ext cx="6241" cy="34"/>
            </a:xfrm>
            <a:prstGeom prst="rect">
              <a:avLst/>
            </a:prstGeom>
            <a:solidFill>
              <a:srgbClr val="7AB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06" name="Rectangle 116"/>
            <p:cNvSpPr>
              <a:spLocks noChangeArrowheads="1"/>
            </p:cNvSpPr>
            <p:nvPr userDrawn="1"/>
          </p:nvSpPr>
          <p:spPr bwMode="auto">
            <a:xfrm>
              <a:off x="1" y="190"/>
              <a:ext cx="6241" cy="33"/>
            </a:xfrm>
            <a:prstGeom prst="rect">
              <a:avLst/>
            </a:prstGeom>
            <a:solidFill>
              <a:srgbClr val="77B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07" name="Rectangle 117"/>
            <p:cNvSpPr>
              <a:spLocks noChangeArrowheads="1"/>
            </p:cNvSpPr>
            <p:nvPr userDrawn="1"/>
          </p:nvSpPr>
          <p:spPr bwMode="auto">
            <a:xfrm>
              <a:off x="1" y="173"/>
              <a:ext cx="6241" cy="33"/>
            </a:xfrm>
            <a:prstGeom prst="rect">
              <a:avLst/>
            </a:prstGeom>
            <a:solidFill>
              <a:srgbClr val="77B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08" name="Rectangle 118"/>
            <p:cNvSpPr>
              <a:spLocks noChangeArrowheads="1"/>
            </p:cNvSpPr>
            <p:nvPr userDrawn="1"/>
          </p:nvSpPr>
          <p:spPr bwMode="auto">
            <a:xfrm>
              <a:off x="1" y="148"/>
              <a:ext cx="6241" cy="42"/>
            </a:xfrm>
            <a:prstGeom prst="rect">
              <a:avLst/>
            </a:prstGeom>
            <a:solidFill>
              <a:srgbClr val="74B4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09" name="Rectangle 119"/>
            <p:cNvSpPr>
              <a:spLocks noChangeArrowheads="1"/>
            </p:cNvSpPr>
            <p:nvPr userDrawn="1"/>
          </p:nvSpPr>
          <p:spPr bwMode="auto">
            <a:xfrm>
              <a:off x="1" y="131"/>
              <a:ext cx="6241" cy="42"/>
            </a:xfrm>
            <a:prstGeom prst="rect">
              <a:avLst/>
            </a:prstGeom>
            <a:solidFill>
              <a:srgbClr val="71B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10" name="Rectangle 120"/>
            <p:cNvSpPr>
              <a:spLocks noChangeArrowheads="1"/>
            </p:cNvSpPr>
            <p:nvPr userDrawn="1"/>
          </p:nvSpPr>
          <p:spPr bwMode="auto">
            <a:xfrm>
              <a:off x="1" y="114"/>
              <a:ext cx="6241" cy="34"/>
            </a:xfrm>
            <a:prstGeom prst="rect">
              <a:avLst/>
            </a:prstGeom>
            <a:solidFill>
              <a:srgbClr val="6DB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11" name="Rectangle 121"/>
            <p:cNvSpPr>
              <a:spLocks noChangeArrowheads="1"/>
            </p:cNvSpPr>
            <p:nvPr userDrawn="1"/>
          </p:nvSpPr>
          <p:spPr bwMode="auto">
            <a:xfrm>
              <a:off x="1" y="97"/>
              <a:ext cx="6241" cy="34"/>
            </a:xfrm>
            <a:prstGeom prst="rect">
              <a:avLst/>
            </a:prstGeom>
            <a:solidFill>
              <a:srgbClr val="6AA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12" name="Rectangle 122"/>
            <p:cNvSpPr>
              <a:spLocks noChangeArrowheads="1"/>
            </p:cNvSpPr>
            <p:nvPr userDrawn="1"/>
          </p:nvSpPr>
          <p:spPr bwMode="auto">
            <a:xfrm>
              <a:off x="1" y="80"/>
              <a:ext cx="6241" cy="34"/>
            </a:xfrm>
            <a:prstGeom prst="rect">
              <a:avLst/>
            </a:prstGeom>
            <a:solidFill>
              <a:srgbClr val="68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13" name="Rectangle 123"/>
            <p:cNvSpPr>
              <a:spLocks noChangeArrowheads="1"/>
            </p:cNvSpPr>
            <p:nvPr userDrawn="1"/>
          </p:nvSpPr>
          <p:spPr bwMode="auto">
            <a:xfrm>
              <a:off x="1" y="64"/>
              <a:ext cx="6241" cy="33"/>
            </a:xfrm>
            <a:prstGeom prst="rect">
              <a:avLst/>
            </a:prstGeom>
            <a:solidFill>
              <a:srgbClr val="67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14" name="Rectangle 124"/>
            <p:cNvSpPr>
              <a:spLocks noChangeArrowheads="1"/>
            </p:cNvSpPr>
            <p:nvPr userDrawn="1"/>
          </p:nvSpPr>
          <p:spPr bwMode="auto">
            <a:xfrm>
              <a:off x="1" y="47"/>
              <a:ext cx="6241" cy="33"/>
            </a:xfrm>
            <a:prstGeom prst="rect">
              <a:avLst/>
            </a:prstGeom>
            <a:solidFill>
              <a:srgbClr val="64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15" name="Rectangle 125"/>
            <p:cNvSpPr>
              <a:spLocks noChangeArrowheads="1"/>
            </p:cNvSpPr>
            <p:nvPr userDrawn="1"/>
          </p:nvSpPr>
          <p:spPr bwMode="auto">
            <a:xfrm>
              <a:off x="1" y="30"/>
              <a:ext cx="6241" cy="34"/>
            </a:xfrm>
            <a:prstGeom prst="rect">
              <a:avLst/>
            </a:prstGeom>
            <a:solidFill>
              <a:srgbClr val="63A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16" name="Rectangle 126"/>
            <p:cNvSpPr>
              <a:spLocks noChangeArrowheads="1"/>
            </p:cNvSpPr>
            <p:nvPr userDrawn="1"/>
          </p:nvSpPr>
          <p:spPr bwMode="auto">
            <a:xfrm>
              <a:off x="1" y="13"/>
              <a:ext cx="6241" cy="34"/>
            </a:xfrm>
            <a:prstGeom prst="rect">
              <a:avLst/>
            </a:prstGeom>
            <a:solidFill>
              <a:srgbClr val="60A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17" name="Rectangle 127"/>
            <p:cNvSpPr>
              <a:spLocks noChangeArrowheads="1"/>
            </p:cNvSpPr>
            <p:nvPr userDrawn="1"/>
          </p:nvSpPr>
          <p:spPr bwMode="auto">
            <a:xfrm>
              <a:off x="1" y="-4"/>
              <a:ext cx="6241" cy="34"/>
            </a:xfrm>
            <a:prstGeom prst="rect">
              <a:avLst/>
            </a:prstGeom>
            <a:solidFill>
              <a:srgbClr val="5EA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18" name="Rectangle 128"/>
            <p:cNvSpPr>
              <a:spLocks noChangeArrowheads="1"/>
            </p:cNvSpPr>
            <p:nvPr userDrawn="1"/>
          </p:nvSpPr>
          <p:spPr bwMode="auto">
            <a:xfrm>
              <a:off x="1" y="-20"/>
              <a:ext cx="6241" cy="33"/>
            </a:xfrm>
            <a:prstGeom prst="rect">
              <a:avLst/>
            </a:prstGeom>
            <a:solidFill>
              <a:srgbClr val="5CA9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19" name="Rectangle 129"/>
            <p:cNvSpPr>
              <a:spLocks noChangeArrowheads="1"/>
            </p:cNvSpPr>
            <p:nvPr userDrawn="1"/>
          </p:nvSpPr>
          <p:spPr bwMode="auto">
            <a:xfrm>
              <a:off x="1" y="-37"/>
              <a:ext cx="6241" cy="33"/>
            </a:xfrm>
            <a:prstGeom prst="rect">
              <a:avLst/>
            </a:prstGeom>
            <a:solidFill>
              <a:srgbClr val="5BA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  <p:sp>
          <p:nvSpPr>
            <p:cNvPr id="2120" name="Rectangle 130"/>
            <p:cNvSpPr>
              <a:spLocks noChangeArrowheads="1"/>
            </p:cNvSpPr>
            <p:nvPr userDrawn="1"/>
          </p:nvSpPr>
          <p:spPr bwMode="auto">
            <a:xfrm>
              <a:off x="1" y="-54"/>
              <a:ext cx="6241" cy="34"/>
            </a:xfrm>
            <a:prstGeom prst="rect">
              <a:avLst/>
            </a:prstGeom>
            <a:solidFill>
              <a:srgbClr val="55A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ja-JP" b="1">
                <a:ea typeface="ＭＳ Ｐゴシック" pitchFamily="34" charset="-128"/>
              </a:endParaRPr>
            </a:p>
          </p:txBody>
        </p:sp>
      </p:grpSp>
      <p:sp>
        <p:nvSpPr>
          <p:cNvPr id="209" name="Text Box 136"/>
          <p:cNvSpPr txBox="1">
            <a:spLocks noChangeArrowheads="1"/>
          </p:cNvSpPr>
          <p:nvPr/>
        </p:nvSpPr>
        <p:spPr bwMode="auto">
          <a:xfrm>
            <a:off x="1778000" y="1562100"/>
            <a:ext cx="5586413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400" smtClean="0"/>
              <a:t>International Atomic Energy Agency</a:t>
            </a:r>
          </a:p>
        </p:txBody>
      </p:sp>
      <p:pic>
        <p:nvPicPr>
          <p:cNvPr id="2053" name="Picture 13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68300"/>
            <a:ext cx="1284287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56"/>
          <p:cNvSpPr>
            <a:spLocks noGrp="1" noChangeArrowheads="1"/>
          </p:cNvSpPr>
          <p:nvPr>
            <p:ph type="title"/>
          </p:nvPr>
        </p:nvSpPr>
        <p:spPr bwMode="auto">
          <a:xfrm>
            <a:off x="268288" y="0"/>
            <a:ext cx="8604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マスタ タイトルの書式設定</a:t>
            </a:r>
          </a:p>
        </p:txBody>
      </p:sp>
      <p:sp>
        <p:nvSpPr>
          <p:cNvPr id="2055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8288" y="1412875"/>
            <a:ext cx="860425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マスタ テキストの書式設定</a:t>
            </a:r>
          </a:p>
          <a:p>
            <a:pPr lvl="1"/>
            <a:r>
              <a:rPr lang="en-GB" smtClean="0"/>
              <a:t>第 </a:t>
            </a:r>
            <a:r>
              <a:rPr lang="en-GB" altLang="ja-JP" smtClean="0"/>
              <a:t>2 </a:t>
            </a:r>
            <a:r>
              <a:rPr lang="en-GB" smtClean="0"/>
              <a:t>レベル</a:t>
            </a:r>
          </a:p>
          <a:p>
            <a:pPr lvl="2"/>
            <a:r>
              <a:rPr lang="en-GB" smtClean="0"/>
              <a:t>第 </a:t>
            </a:r>
            <a:r>
              <a:rPr lang="en-GB" altLang="ja-JP" smtClean="0"/>
              <a:t>3 </a:t>
            </a:r>
            <a:r>
              <a:rPr lang="en-GB" smtClean="0"/>
              <a:t>レベル</a:t>
            </a:r>
          </a:p>
          <a:p>
            <a:pPr lvl="3"/>
            <a:r>
              <a:rPr lang="en-GB" smtClean="0"/>
              <a:t>第 </a:t>
            </a:r>
            <a:r>
              <a:rPr lang="en-GB" altLang="ja-JP" smtClean="0"/>
              <a:t>4 </a:t>
            </a:r>
            <a:r>
              <a:rPr lang="en-GB" smtClean="0"/>
              <a:t>レベル</a:t>
            </a:r>
          </a:p>
          <a:p>
            <a:pPr lvl="4"/>
            <a:r>
              <a:rPr lang="en-GB" smtClean="0"/>
              <a:t>第 </a:t>
            </a:r>
            <a:r>
              <a:rPr lang="en-GB" altLang="ja-JP" smtClean="0"/>
              <a:t>5 </a:t>
            </a:r>
            <a:r>
              <a:rPr lang="en-GB" smtClean="0"/>
              <a:t>レベル</a:t>
            </a:r>
          </a:p>
        </p:txBody>
      </p:sp>
      <p:sp>
        <p:nvSpPr>
          <p:cNvPr id="211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389688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 smtClean="0"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 smtClean="0"/>
              <a:t>2013-10-21</a:t>
            </a:r>
            <a:endParaRPr lang="en-GB" altLang="ja-JP"/>
          </a:p>
        </p:txBody>
      </p:sp>
      <p:sp>
        <p:nvSpPr>
          <p:cNvPr id="212" name="Rectangle 1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389688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 b="0" u="none" smtClean="0"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213" name="Rectangle 1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89688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ea typeface="ＭＳ Ｐゴシック" pitchFamily="50" charset="-128"/>
              </a:defRPr>
            </a:lvl1pPr>
          </a:lstStyle>
          <a:p>
            <a:pPr>
              <a:defRPr/>
            </a:pPr>
            <a:fld id="{4EB81CA5-04A5-4800-B02D-12FCD06E3D30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ransition spd="med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800" b="1">
          <a:solidFill>
            <a:srgbClr val="000066"/>
          </a:solidFill>
          <a:latin typeface="+mn-lt"/>
        </a:defRPr>
      </a:lvl2pPr>
      <a:lvl3pPr marL="1162050" indent="-2476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3pPr>
      <a:lvl4pPr marL="1630363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4pPr>
      <a:lvl5pPr marL="20875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5pPr>
      <a:lvl6pPr marL="25447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6pPr>
      <a:lvl7pPr marL="30019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7pPr>
      <a:lvl8pPr marL="34591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8pPr>
      <a:lvl9pPr marL="39163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400" b="1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6124575"/>
            <a:ext cx="9145588" cy="733425"/>
            <a:chOff x="1" y="3905"/>
            <a:chExt cx="6241" cy="462"/>
          </a:xfrm>
        </p:grpSpPr>
        <p:sp>
          <p:nvSpPr>
            <p:cNvPr id="3125" name="Rectangle 3"/>
            <p:cNvSpPr>
              <a:spLocks noChangeArrowheads="1"/>
            </p:cNvSpPr>
            <p:nvPr userDrawn="1"/>
          </p:nvSpPr>
          <p:spPr bwMode="auto">
            <a:xfrm>
              <a:off x="1" y="4350"/>
              <a:ext cx="6241" cy="17"/>
            </a:xfrm>
            <a:prstGeom prst="rect">
              <a:avLst/>
            </a:prstGeom>
            <a:solidFill>
              <a:srgbClr val="55A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26" name="Rectangle 4"/>
            <p:cNvSpPr>
              <a:spLocks noChangeArrowheads="1"/>
            </p:cNvSpPr>
            <p:nvPr userDrawn="1"/>
          </p:nvSpPr>
          <p:spPr bwMode="auto">
            <a:xfrm>
              <a:off x="1" y="4333"/>
              <a:ext cx="6241" cy="34"/>
            </a:xfrm>
            <a:prstGeom prst="rect">
              <a:avLst/>
            </a:prstGeom>
            <a:solidFill>
              <a:srgbClr val="55A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27" name="Rectangle 5"/>
            <p:cNvSpPr>
              <a:spLocks noChangeArrowheads="1"/>
            </p:cNvSpPr>
            <p:nvPr userDrawn="1"/>
          </p:nvSpPr>
          <p:spPr bwMode="auto">
            <a:xfrm>
              <a:off x="1" y="4317"/>
              <a:ext cx="6241" cy="33"/>
            </a:xfrm>
            <a:prstGeom prst="rect">
              <a:avLst/>
            </a:prstGeom>
            <a:solidFill>
              <a:srgbClr val="5AA6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28" name="Rectangle 6"/>
            <p:cNvSpPr>
              <a:spLocks noChangeArrowheads="1"/>
            </p:cNvSpPr>
            <p:nvPr userDrawn="1"/>
          </p:nvSpPr>
          <p:spPr bwMode="auto">
            <a:xfrm>
              <a:off x="1" y="4300"/>
              <a:ext cx="6241" cy="33"/>
            </a:xfrm>
            <a:prstGeom prst="rect">
              <a:avLst/>
            </a:prstGeom>
            <a:solidFill>
              <a:srgbClr val="5EA8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29" name="Rectangle 7"/>
            <p:cNvSpPr>
              <a:spLocks noChangeArrowheads="1"/>
            </p:cNvSpPr>
            <p:nvPr userDrawn="1"/>
          </p:nvSpPr>
          <p:spPr bwMode="auto">
            <a:xfrm>
              <a:off x="1" y="4283"/>
              <a:ext cx="6241" cy="34"/>
            </a:xfrm>
            <a:prstGeom prst="rect">
              <a:avLst/>
            </a:prstGeom>
            <a:solidFill>
              <a:srgbClr val="62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30" name="Rectangle 8"/>
            <p:cNvSpPr>
              <a:spLocks noChangeArrowheads="1"/>
            </p:cNvSpPr>
            <p:nvPr userDrawn="1"/>
          </p:nvSpPr>
          <p:spPr bwMode="auto">
            <a:xfrm>
              <a:off x="1" y="4266"/>
              <a:ext cx="6241" cy="34"/>
            </a:xfrm>
            <a:prstGeom prst="rect">
              <a:avLst/>
            </a:prstGeom>
            <a:solidFill>
              <a:srgbClr val="66AC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31" name="Rectangle 9"/>
            <p:cNvSpPr>
              <a:spLocks noChangeArrowheads="1"/>
            </p:cNvSpPr>
            <p:nvPr userDrawn="1"/>
          </p:nvSpPr>
          <p:spPr bwMode="auto">
            <a:xfrm>
              <a:off x="1" y="4249"/>
              <a:ext cx="6241" cy="34"/>
            </a:xfrm>
            <a:prstGeom prst="rect">
              <a:avLst/>
            </a:prstGeom>
            <a:solidFill>
              <a:srgbClr val="6B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32" name="Rectangle 10"/>
            <p:cNvSpPr>
              <a:spLocks noChangeArrowheads="1"/>
            </p:cNvSpPr>
            <p:nvPr userDrawn="1"/>
          </p:nvSpPr>
          <p:spPr bwMode="auto">
            <a:xfrm>
              <a:off x="1" y="4233"/>
              <a:ext cx="6241" cy="33"/>
            </a:xfrm>
            <a:prstGeom prst="rect">
              <a:avLst/>
            </a:prstGeom>
            <a:solidFill>
              <a:srgbClr val="75B4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33" name="Rectangle 11"/>
            <p:cNvSpPr>
              <a:spLocks noChangeArrowheads="1"/>
            </p:cNvSpPr>
            <p:nvPr userDrawn="1"/>
          </p:nvSpPr>
          <p:spPr bwMode="auto">
            <a:xfrm>
              <a:off x="1" y="4216"/>
              <a:ext cx="6241" cy="33"/>
            </a:xfrm>
            <a:prstGeom prst="rect">
              <a:avLst/>
            </a:prstGeom>
            <a:solidFill>
              <a:srgbClr val="7CB7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34" name="Rectangle 12"/>
            <p:cNvSpPr>
              <a:spLocks noChangeArrowheads="1"/>
            </p:cNvSpPr>
            <p:nvPr userDrawn="1"/>
          </p:nvSpPr>
          <p:spPr bwMode="auto">
            <a:xfrm>
              <a:off x="1" y="4199"/>
              <a:ext cx="6241" cy="34"/>
            </a:xfrm>
            <a:prstGeom prst="rect">
              <a:avLst/>
            </a:prstGeom>
            <a:solidFill>
              <a:srgbClr val="80B9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35" name="Rectangle 13"/>
            <p:cNvSpPr>
              <a:spLocks noChangeArrowheads="1"/>
            </p:cNvSpPr>
            <p:nvPr userDrawn="1"/>
          </p:nvSpPr>
          <p:spPr bwMode="auto">
            <a:xfrm>
              <a:off x="1" y="4182"/>
              <a:ext cx="6241" cy="34"/>
            </a:xfrm>
            <a:prstGeom prst="rect">
              <a:avLst/>
            </a:prstGeom>
            <a:solidFill>
              <a:srgbClr val="84BB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36" name="Rectangle 14"/>
            <p:cNvSpPr>
              <a:spLocks noChangeArrowheads="1"/>
            </p:cNvSpPr>
            <p:nvPr userDrawn="1"/>
          </p:nvSpPr>
          <p:spPr bwMode="auto">
            <a:xfrm>
              <a:off x="1" y="4157"/>
              <a:ext cx="6241" cy="42"/>
            </a:xfrm>
            <a:prstGeom prst="rect">
              <a:avLst/>
            </a:prstGeom>
            <a:solidFill>
              <a:srgbClr val="88BD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37" name="Rectangle 15"/>
            <p:cNvSpPr>
              <a:spLocks noChangeArrowheads="1"/>
            </p:cNvSpPr>
            <p:nvPr userDrawn="1"/>
          </p:nvSpPr>
          <p:spPr bwMode="auto">
            <a:xfrm>
              <a:off x="1" y="4140"/>
              <a:ext cx="6241" cy="42"/>
            </a:xfrm>
            <a:prstGeom prst="rect">
              <a:avLst/>
            </a:prstGeom>
            <a:solidFill>
              <a:srgbClr val="8DC0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38" name="Rectangle 16"/>
            <p:cNvSpPr>
              <a:spLocks noChangeArrowheads="1"/>
            </p:cNvSpPr>
            <p:nvPr userDrawn="1"/>
          </p:nvSpPr>
          <p:spPr bwMode="auto">
            <a:xfrm>
              <a:off x="1" y="4123"/>
              <a:ext cx="6241" cy="34"/>
            </a:xfrm>
            <a:prstGeom prst="rect">
              <a:avLst/>
            </a:prstGeom>
            <a:solidFill>
              <a:srgbClr val="97C5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39" name="Rectangle 17"/>
            <p:cNvSpPr>
              <a:spLocks noChangeArrowheads="1"/>
            </p:cNvSpPr>
            <p:nvPr userDrawn="1"/>
          </p:nvSpPr>
          <p:spPr bwMode="auto">
            <a:xfrm>
              <a:off x="1" y="4107"/>
              <a:ext cx="6241" cy="33"/>
            </a:xfrm>
            <a:prstGeom prst="rect">
              <a:avLst/>
            </a:prstGeom>
            <a:solidFill>
              <a:srgbClr val="9EC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40" name="Rectangle 18"/>
            <p:cNvSpPr>
              <a:spLocks noChangeArrowheads="1"/>
            </p:cNvSpPr>
            <p:nvPr userDrawn="1"/>
          </p:nvSpPr>
          <p:spPr bwMode="auto">
            <a:xfrm>
              <a:off x="1" y="4090"/>
              <a:ext cx="6241" cy="33"/>
            </a:xfrm>
            <a:prstGeom prst="rect">
              <a:avLst/>
            </a:prstGeom>
            <a:solidFill>
              <a:srgbClr val="A4C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41" name="Rectangle 19"/>
            <p:cNvSpPr>
              <a:spLocks noChangeArrowheads="1"/>
            </p:cNvSpPr>
            <p:nvPr userDrawn="1"/>
          </p:nvSpPr>
          <p:spPr bwMode="auto">
            <a:xfrm>
              <a:off x="1" y="4073"/>
              <a:ext cx="6241" cy="34"/>
            </a:xfrm>
            <a:prstGeom prst="rect">
              <a:avLst/>
            </a:prstGeom>
            <a:solidFill>
              <a:srgbClr val="A9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42" name="Rectangle 20"/>
            <p:cNvSpPr>
              <a:spLocks noChangeArrowheads="1"/>
            </p:cNvSpPr>
            <p:nvPr userDrawn="1"/>
          </p:nvSpPr>
          <p:spPr bwMode="auto">
            <a:xfrm>
              <a:off x="1" y="4056"/>
              <a:ext cx="6241" cy="34"/>
            </a:xfrm>
            <a:prstGeom prst="rect">
              <a:avLst/>
            </a:prstGeom>
            <a:solidFill>
              <a:srgbClr val="AED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43" name="Rectangle 21"/>
            <p:cNvSpPr>
              <a:spLocks noChangeArrowheads="1"/>
            </p:cNvSpPr>
            <p:nvPr userDrawn="1"/>
          </p:nvSpPr>
          <p:spPr bwMode="auto">
            <a:xfrm>
              <a:off x="1" y="4039"/>
              <a:ext cx="6241" cy="34"/>
            </a:xfrm>
            <a:prstGeom prst="rect">
              <a:avLst/>
            </a:prstGeom>
            <a:solidFill>
              <a:srgbClr val="B5D6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44" name="Rectangle 22"/>
            <p:cNvSpPr>
              <a:spLocks noChangeArrowheads="1"/>
            </p:cNvSpPr>
            <p:nvPr userDrawn="1"/>
          </p:nvSpPr>
          <p:spPr bwMode="auto">
            <a:xfrm>
              <a:off x="1" y="4022"/>
              <a:ext cx="6241" cy="34"/>
            </a:xfrm>
            <a:prstGeom prst="rect">
              <a:avLst/>
            </a:prstGeom>
            <a:solidFill>
              <a:srgbClr val="BEDB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45" name="Rectangle 23"/>
            <p:cNvSpPr>
              <a:spLocks noChangeArrowheads="1"/>
            </p:cNvSpPr>
            <p:nvPr userDrawn="1"/>
          </p:nvSpPr>
          <p:spPr bwMode="auto">
            <a:xfrm>
              <a:off x="1" y="4006"/>
              <a:ext cx="6241" cy="33"/>
            </a:xfrm>
            <a:prstGeom prst="rect">
              <a:avLst/>
            </a:prstGeom>
            <a:solidFill>
              <a:srgbClr val="C3DE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46" name="Rectangle 24"/>
            <p:cNvSpPr>
              <a:spLocks noChangeArrowheads="1"/>
            </p:cNvSpPr>
            <p:nvPr userDrawn="1"/>
          </p:nvSpPr>
          <p:spPr bwMode="auto">
            <a:xfrm>
              <a:off x="1" y="3989"/>
              <a:ext cx="6241" cy="33"/>
            </a:xfrm>
            <a:prstGeom prst="rect">
              <a:avLst/>
            </a:prstGeom>
            <a:solidFill>
              <a:srgbClr val="CDE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47" name="Rectangle 25"/>
            <p:cNvSpPr>
              <a:spLocks noChangeArrowheads="1"/>
            </p:cNvSpPr>
            <p:nvPr userDrawn="1"/>
          </p:nvSpPr>
          <p:spPr bwMode="auto">
            <a:xfrm>
              <a:off x="1" y="3972"/>
              <a:ext cx="6241" cy="34"/>
            </a:xfrm>
            <a:prstGeom prst="rect">
              <a:avLst/>
            </a:prstGeom>
            <a:solidFill>
              <a:srgbClr val="D5E6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48" name="Rectangle 26"/>
            <p:cNvSpPr>
              <a:spLocks noChangeArrowheads="1"/>
            </p:cNvSpPr>
            <p:nvPr userDrawn="1"/>
          </p:nvSpPr>
          <p:spPr bwMode="auto">
            <a:xfrm>
              <a:off x="1" y="3955"/>
              <a:ext cx="6241" cy="34"/>
            </a:xfrm>
            <a:prstGeom prst="rect">
              <a:avLst/>
            </a:prstGeom>
            <a:solidFill>
              <a:srgbClr val="DCE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49" name="Rectangle 27"/>
            <p:cNvSpPr>
              <a:spLocks noChangeArrowheads="1"/>
            </p:cNvSpPr>
            <p:nvPr userDrawn="1"/>
          </p:nvSpPr>
          <p:spPr bwMode="auto">
            <a:xfrm>
              <a:off x="1" y="3938"/>
              <a:ext cx="6241" cy="34"/>
            </a:xfrm>
            <a:prstGeom prst="rect">
              <a:avLst/>
            </a:prstGeom>
            <a:solidFill>
              <a:srgbClr val="E3EE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50" name="Rectangle 28"/>
            <p:cNvSpPr>
              <a:spLocks noChangeArrowheads="1"/>
            </p:cNvSpPr>
            <p:nvPr userDrawn="1"/>
          </p:nvSpPr>
          <p:spPr bwMode="auto">
            <a:xfrm>
              <a:off x="1" y="3922"/>
              <a:ext cx="6241" cy="33"/>
            </a:xfrm>
            <a:prstGeom prst="rect">
              <a:avLst/>
            </a:prstGeom>
            <a:solidFill>
              <a:srgbClr val="F1F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51" name="Rectangle 29"/>
            <p:cNvSpPr>
              <a:spLocks noChangeArrowheads="1"/>
            </p:cNvSpPr>
            <p:nvPr userDrawn="1"/>
          </p:nvSpPr>
          <p:spPr bwMode="auto">
            <a:xfrm>
              <a:off x="1" y="3905"/>
              <a:ext cx="6241" cy="33"/>
            </a:xfrm>
            <a:prstGeom prst="rect">
              <a:avLst/>
            </a:prstGeom>
            <a:solidFill>
              <a:srgbClr val="F8FB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</p:grpSp>
      <p:grpSp>
        <p:nvGrpSpPr>
          <p:cNvPr id="3075" name="Group 30"/>
          <p:cNvGrpSpPr>
            <a:grpSpLocks/>
          </p:cNvGrpSpPr>
          <p:nvPr/>
        </p:nvGrpSpPr>
        <p:grpSpPr bwMode="auto">
          <a:xfrm>
            <a:off x="0" y="0"/>
            <a:ext cx="9145588" cy="681038"/>
            <a:chOff x="1" y="-54"/>
            <a:chExt cx="6241" cy="429"/>
          </a:xfrm>
        </p:grpSpPr>
        <p:sp>
          <p:nvSpPr>
            <p:cNvPr id="3101" name="Rectangle 31"/>
            <p:cNvSpPr>
              <a:spLocks noChangeArrowheads="1"/>
            </p:cNvSpPr>
            <p:nvPr userDrawn="1"/>
          </p:nvSpPr>
          <p:spPr bwMode="auto">
            <a:xfrm>
              <a:off x="1" y="341"/>
              <a:ext cx="6241" cy="34"/>
            </a:xfrm>
            <a:prstGeom prst="rect">
              <a:avLst/>
            </a:prstGeom>
            <a:solidFill>
              <a:srgbClr val="F9F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02" name="Rectangle 32"/>
            <p:cNvSpPr>
              <a:spLocks noChangeArrowheads="1"/>
            </p:cNvSpPr>
            <p:nvPr userDrawn="1"/>
          </p:nvSpPr>
          <p:spPr bwMode="auto">
            <a:xfrm>
              <a:off x="1" y="324"/>
              <a:ext cx="6241" cy="34"/>
            </a:xfrm>
            <a:prstGeom prst="rect">
              <a:avLst/>
            </a:prstGeom>
            <a:solidFill>
              <a:srgbClr val="EDF5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03" name="Rectangle 33"/>
            <p:cNvSpPr>
              <a:spLocks noChangeArrowheads="1"/>
            </p:cNvSpPr>
            <p:nvPr userDrawn="1"/>
          </p:nvSpPr>
          <p:spPr bwMode="auto">
            <a:xfrm>
              <a:off x="1" y="307"/>
              <a:ext cx="6241" cy="34"/>
            </a:xfrm>
            <a:prstGeom prst="rect">
              <a:avLst/>
            </a:prstGeom>
            <a:solidFill>
              <a:srgbClr val="E4F0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04" name="Rectangle 34"/>
            <p:cNvSpPr>
              <a:spLocks noChangeArrowheads="1"/>
            </p:cNvSpPr>
            <p:nvPr userDrawn="1"/>
          </p:nvSpPr>
          <p:spPr bwMode="auto">
            <a:xfrm>
              <a:off x="1" y="290"/>
              <a:ext cx="6241" cy="34"/>
            </a:xfrm>
            <a:prstGeom prst="rect">
              <a:avLst/>
            </a:prstGeom>
            <a:solidFill>
              <a:srgbClr val="DEE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05" name="Rectangle 35"/>
            <p:cNvSpPr>
              <a:spLocks noChangeArrowheads="1"/>
            </p:cNvSpPr>
            <p:nvPr userDrawn="1"/>
          </p:nvSpPr>
          <p:spPr bwMode="auto">
            <a:xfrm>
              <a:off x="1" y="274"/>
              <a:ext cx="6241" cy="33"/>
            </a:xfrm>
            <a:prstGeom prst="rect">
              <a:avLst/>
            </a:prstGeom>
            <a:solidFill>
              <a:srgbClr val="D6E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06" name="Rectangle 36"/>
            <p:cNvSpPr>
              <a:spLocks noChangeArrowheads="1"/>
            </p:cNvSpPr>
            <p:nvPr userDrawn="1"/>
          </p:nvSpPr>
          <p:spPr bwMode="auto">
            <a:xfrm>
              <a:off x="1" y="257"/>
              <a:ext cx="6241" cy="33"/>
            </a:xfrm>
            <a:prstGeom prst="rect">
              <a:avLst/>
            </a:prstGeom>
            <a:solidFill>
              <a:srgbClr val="CFE4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07" name="Rectangle 37"/>
            <p:cNvSpPr>
              <a:spLocks noChangeArrowheads="1"/>
            </p:cNvSpPr>
            <p:nvPr userDrawn="1"/>
          </p:nvSpPr>
          <p:spPr bwMode="auto">
            <a:xfrm>
              <a:off x="1" y="240"/>
              <a:ext cx="6241" cy="34"/>
            </a:xfrm>
            <a:prstGeom prst="rect">
              <a:avLst/>
            </a:prstGeom>
            <a:solidFill>
              <a:srgbClr val="C5E0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08" name="Rectangle 38"/>
            <p:cNvSpPr>
              <a:spLocks noChangeArrowheads="1"/>
            </p:cNvSpPr>
            <p:nvPr userDrawn="1"/>
          </p:nvSpPr>
          <p:spPr bwMode="auto">
            <a:xfrm>
              <a:off x="1" y="223"/>
              <a:ext cx="6241" cy="34"/>
            </a:xfrm>
            <a:prstGeom prst="rect">
              <a:avLst/>
            </a:prstGeom>
            <a:solidFill>
              <a:srgbClr val="BAD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09" name="Rectangle 39"/>
            <p:cNvSpPr>
              <a:spLocks noChangeArrowheads="1"/>
            </p:cNvSpPr>
            <p:nvPr userDrawn="1"/>
          </p:nvSpPr>
          <p:spPr bwMode="auto">
            <a:xfrm>
              <a:off x="1" y="206"/>
              <a:ext cx="6241" cy="34"/>
            </a:xfrm>
            <a:prstGeom prst="rect">
              <a:avLst/>
            </a:prstGeom>
            <a:solidFill>
              <a:srgbClr val="B5D7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10" name="Rectangle 40"/>
            <p:cNvSpPr>
              <a:spLocks noChangeArrowheads="1"/>
            </p:cNvSpPr>
            <p:nvPr userDrawn="1"/>
          </p:nvSpPr>
          <p:spPr bwMode="auto">
            <a:xfrm>
              <a:off x="1" y="190"/>
              <a:ext cx="6241" cy="33"/>
            </a:xfrm>
            <a:prstGeom prst="rect">
              <a:avLst/>
            </a:prstGeom>
            <a:solidFill>
              <a:srgbClr val="AFD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11" name="Rectangle 41"/>
            <p:cNvSpPr>
              <a:spLocks noChangeArrowheads="1"/>
            </p:cNvSpPr>
            <p:nvPr userDrawn="1"/>
          </p:nvSpPr>
          <p:spPr bwMode="auto">
            <a:xfrm>
              <a:off x="1" y="173"/>
              <a:ext cx="6241" cy="33"/>
            </a:xfrm>
            <a:prstGeom prst="rect">
              <a:avLst/>
            </a:prstGeom>
            <a:solidFill>
              <a:srgbClr val="AAD0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12" name="Rectangle 42"/>
            <p:cNvSpPr>
              <a:spLocks noChangeArrowheads="1"/>
            </p:cNvSpPr>
            <p:nvPr userDrawn="1"/>
          </p:nvSpPr>
          <p:spPr bwMode="auto">
            <a:xfrm>
              <a:off x="1" y="148"/>
              <a:ext cx="6241" cy="42"/>
            </a:xfrm>
            <a:prstGeom prst="rect">
              <a:avLst/>
            </a:prstGeom>
            <a:solidFill>
              <a:srgbClr val="A5CD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13" name="Rectangle 43"/>
            <p:cNvSpPr>
              <a:spLocks noChangeArrowheads="1"/>
            </p:cNvSpPr>
            <p:nvPr userDrawn="1"/>
          </p:nvSpPr>
          <p:spPr bwMode="auto">
            <a:xfrm>
              <a:off x="1" y="131"/>
              <a:ext cx="6241" cy="42"/>
            </a:xfrm>
            <a:prstGeom prst="rect">
              <a:avLst/>
            </a:prstGeom>
            <a:solidFill>
              <a:srgbClr val="9EC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14" name="Rectangle 44"/>
            <p:cNvSpPr>
              <a:spLocks noChangeArrowheads="1"/>
            </p:cNvSpPr>
            <p:nvPr userDrawn="1"/>
          </p:nvSpPr>
          <p:spPr bwMode="auto">
            <a:xfrm>
              <a:off x="1" y="114"/>
              <a:ext cx="6241" cy="34"/>
            </a:xfrm>
            <a:prstGeom prst="rect">
              <a:avLst/>
            </a:prstGeom>
            <a:solidFill>
              <a:srgbClr val="92C3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15" name="Rectangle 45"/>
            <p:cNvSpPr>
              <a:spLocks noChangeArrowheads="1"/>
            </p:cNvSpPr>
            <p:nvPr userDrawn="1"/>
          </p:nvSpPr>
          <p:spPr bwMode="auto">
            <a:xfrm>
              <a:off x="1" y="97"/>
              <a:ext cx="6241" cy="34"/>
            </a:xfrm>
            <a:prstGeom prst="rect">
              <a:avLst/>
            </a:prstGeom>
            <a:solidFill>
              <a:srgbClr val="8EC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16" name="Rectangle 46"/>
            <p:cNvSpPr>
              <a:spLocks noChangeArrowheads="1"/>
            </p:cNvSpPr>
            <p:nvPr userDrawn="1"/>
          </p:nvSpPr>
          <p:spPr bwMode="auto">
            <a:xfrm>
              <a:off x="1" y="80"/>
              <a:ext cx="6241" cy="34"/>
            </a:xfrm>
            <a:prstGeom prst="rect">
              <a:avLst/>
            </a:prstGeom>
            <a:solidFill>
              <a:srgbClr val="89BE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17" name="Rectangle 47"/>
            <p:cNvSpPr>
              <a:spLocks noChangeArrowheads="1"/>
            </p:cNvSpPr>
            <p:nvPr userDrawn="1"/>
          </p:nvSpPr>
          <p:spPr bwMode="auto">
            <a:xfrm>
              <a:off x="1" y="64"/>
              <a:ext cx="6241" cy="33"/>
            </a:xfrm>
            <a:prstGeom prst="rect">
              <a:avLst/>
            </a:prstGeom>
            <a:solidFill>
              <a:srgbClr val="85BC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18" name="Rectangle 48"/>
            <p:cNvSpPr>
              <a:spLocks noChangeArrowheads="1"/>
            </p:cNvSpPr>
            <p:nvPr userDrawn="1"/>
          </p:nvSpPr>
          <p:spPr bwMode="auto">
            <a:xfrm>
              <a:off x="1" y="47"/>
              <a:ext cx="6241" cy="33"/>
            </a:xfrm>
            <a:prstGeom prst="rect">
              <a:avLst/>
            </a:prstGeom>
            <a:solidFill>
              <a:srgbClr val="81BA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19" name="Rectangle 49"/>
            <p:cNvSpPr>
              <a:spLocks noChangeArrowheads="1"/>
            </p:cNvSpPr>
            <p:nvPr userDrawn="1"/>
          </p:nvSpPr>
          <p:spPr bwMode="auto">
            <a:xfrm>
              <a:off x="1" y="30"/>
              <a:ext cx="6241" cy="34"/>
            </a:xfrm>
            <a:prstGeom prst="rect">
              <a:avLst/>
            </a:prstGeom>
            <a:solidFill>
              <a:srgbClr val="7DB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20" name="Rectangle 50"/>
            <p:cNvSpPr>
              <a:spLocks noChangeArrowheads="1"/>
            </p:cNvSpPr>
            <p:nvPr userDrawn="1"/>
          </p:nvSpPr>
          <p:spPr bwMode="auto">
            <a:xfrm>
              <a:off x="1" y="13"/>
              <a:ext cx="6241" cy="34"/>
            </a:xfrm>
            <a:prstGeom prst="rect">
              <a:avLst/>
            </a:prstGeom>
            <a:solidFill>
              <a:srgbClr val="71B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21" name="Rectangle 51"/>
            <p:cNvSpPr>
              <a:spLocks noChangeArrowheads="1"/>
            </p:cNvSpPr>
            <p:nvPr userDrawn="1"/>
          </p:nvSpPr>
          <p:spPr bwMode="auto">
            <a:xfrm>
              <a:off x="1" y="-4"/>
              <a:ext cx="6241" cy="34"/>
            </a:xfrm>
            <a:prstGeom prst="rect">
              <a:avLst/>
            </a:prstGeom>
            <a:solidFill>
              <a:srgbClr val="6CB0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22" name="Rectangle 52"/>
            <p:cNvSpPr>
              <a:spLocks noChangeArrowheads="1"/>
            </p:cNvSpPr>
            <p:nvPr userDrawn="1"/>
          </p:nvSpPr>
          <p:spPr bwMode="auto">
            <a:xfrm>
              <a:off x="1" y="-20"/>
              <a:ext cx="6241" cy="33"/>
            </a:xfrm>
            <a:prstGeom prst="rect">
              <a:avLst/>
            </a:prstGeom>
            <a:solidFill>
              <a:srgbClr val="67AD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23" name="Rectangle 53"/>
            <p:cNvSpPr>
              <a:spLocks noChangeArrowheads="1"/>
            </p:cNvSpPr>
            <p:nvPr userDrawn="1"/>
          </p:nvSpPr>
          <p:spPr bwMode="auto">
            <a:xfrm>
              <a:off x="1" y="-37"/>
              <a:ext cx="6241" cy="33"/>
            </a:xfrm>
            <a:prstGeom prst="rect">
              <a:avLst/>
            </a:prstGeom>
            <a:solidFill>
              <a:srgbClr val="62A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  <p:sp>
          <p:nvSpPr>
            <p:cNvPr id="3124" name="Rectangle 54"/>
            <p:cNvSpPr>
              <a:spLocks noChangeArrowheads="1"/>
            </p:cNvSpPr>
            <p:nvPr userDrawn="1"/>
          </p:nvSpPr>
          <p:spPr bwMode="auto">
            <a:xfrm>
              <a:off x="1" y="-54"/>
              <a:ext cx="6241" cy="34"/>
            </a:xfrm>
            <a:prstGeom prst="rect">
              <a:avLst/>
            </a:prstGeom>
            <a:solidFill>
              <a:srgbClr val="55A5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b="1"/>
            </a:p>
          </p:txBody>
        </p:sp>
      </p:grpSp>
      <p:sp>
        <p:nvSpPr>
          <p:cNvPr id="3076" name="Rectangle 55"/>
          <p:cNvSpPr>
            <a:spLocks noChangeArrowheads="1"/>
          </p:cNvSpPr>
          <p:nvPr/>
        </p:nvSpPr>
        <p:spPr bwMode="auto">
          <a:xfrm>
            <a:off x="1588" y="-58738"/>
            <a:ext cx="9145587" cy="1588"/>
          </a:xfrm>
          <a:prstGeom prst="rect">
            <a:avLst/>
          </a:prstGeom>
          <a:solidFill>
            <a:srgbClr val="55A5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b="1"/>
          </a:p>
        </p:txBody>
      </p:sp>
      <p:sp>
        <p:nvSpPr>
          <p:cNvPr id="3077" name="Rectangle 56"/>
          <p:cNvSpPr>
            <a:spLocks noGrp="1" noChangeArrowheads="1"/>
          </p:cNvSpPr>
          <p:nvPr>
            <p:ph type="title"/>
          </p:nvPr>
        </p:nvSpPr>
        <p:spPr bwMode="auto">
          <a:xfrm>
            <a:off x="268288" y="0"/>
            <a:ext cx="8604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title style</a:t>
            </a:r>
          </a:p>
        </p:txBody>
      </p:sp>
      <p:sp>
        <p:nvSpPr>
          <p:cNvPr id="3078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8288" y="1412875"/>
            <a:ext cx="860425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ja-JP" smtClean="0"/>
              <a:t>Click to edit Master text styles</a:t>
            </a:r>
          </a:p>
          <a:p>
            <a:pPr lvl="1"/>
            <a:r>
              <a:rPr lang="en-GB" altLang="ja-JP" smtClean="0"/>
              <a:t>Second level</a:t>
            </a:r>
          </a:p>
          <a:p>
            <a:pPr lvl="2"/>
            <a:r>
              <a:rPr lang="en-GB" altLang="ja-JP" smtClean="0"/>
              <a:t>Third level</a:t>
            </a:r>
          </a:p>
          <a:p>
            <a:pPr lvl="3"/>
            <a:r>
              <a:rPr lang="en-GB" altLang="ja-JP" smtClean="0"/>
              <a:t>Fourth level</a:t>
            </a:r>
          </a:p>
          <a:p>
            <a:pPr lvl="4"/>
            <a:r>
              <a:rPr lang="en-GB" altLang="ja-JP" smtClean="0"/>
              <a:t>Fifth level</a:t>
            </a:r>
          </a:p>
        </p:txBody>
      </p:sp>
      <p:sp>
        <p:nvSpPr>
          <p:cNvPr id="19514" name="Rectangle 5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1775" y="6318250"/>
            <a:ext cx="13144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r>
              <a:rPr lang="en-US" smtClean="0"/>
              <a:t>2013-10-21</a:t>
            </a:r>
            <a:endParaRPr lang="en-GB"/>
          </a:p>
        </p:txBody>
      </p:sp>
      <p:sp>
        <p:nvSpPr>
          <p:cNvPr id="19515" name="Rectangle 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2413" y="6318250"/>
            <a:ext cx="2357437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000" smtClean="0">
                <a:ea typeface="+mn-ea"/>
              </a:defRPr>
            </a:lvl1pPr>
          </a:lstStyle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19516" name="Rectangle 6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3388" y="6318250"/>
            <a:ext cx="65246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1809898E-B03A-43E9-A8D5-1F29DE4526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3082" name="Group 61"/>
          <p:cNvGrpSpPr>
            <a:grpSpLocks/>
          </p:cNvGrpSpPr>
          <p:nvPr/>
        </p:nvGrpSpPr>
        <p:grpSpPr bwMode="auto">
          <a:xfrm>
            <a:off x="8334375" y="6272213"/>
            <a:ext cx="517525" cy="449262"/>
            <a:chOff x="1117" y="623"/>
            <a:chExt cx="3540" cy="3072"/>
          </a:xfrm>
        </p:grpSpPr>
        <p:sp>
          <p:nvSpPr>
            <p:cNvPr id="3084" name="Freeform 62"/>
            <p:cNvSpPr>
              <a:spLocks/>
            </p:cNvSpPr>
            <p:nvPr userDrawn="1"/>
          </p:nvSpPr>
          <p:spPr bwMode="auto">
            <a:xfrm>
              <a:off x="1595" y="840"/>
              <a:ext cx="347" cy="293"/>
            </a:xfrm>
            <a:custGeom>
              <a:avLst/>
              <a:gdLst>
                <a:gd name="T0" fmla="*/ 263624 w 58"/>
                <a:gd name="T1" fmla="*/ 131742 h 49"/>
                <a:gd name="T2" fmla="*/ 0 w 58"/>
                <a:gd name="T3" fmla="*/ 379728 h 49"/>
                <a:gd name="T4" fmla="*/ 364422 w 58"/>
                <a:gd name="T5" fmla="*/ 0 h 49"/>
                <a:gd name="T6" fmla="*/ 372175 w 58"/>
                <a:gd name="T7" fmla="*/ 0 h 49"/>
                <a:gd name="T8" fmla="*/ 263624 w 58"/>
                <a:gd name="T9" fmla="*/ 131742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49">
                  <a:moveTo>
                    <a:pt x="34" y="17"/>
                  </a:moveTo>
                  <a:cubicBezTo>
                    <a:pt x="22" y="27"/>
                    <a:pt x="11" y="38"/>
                    <a:pt x="0" y="49"/>
                  </a:cubicBezTo>
                  <a:cubicBezTo>
                    <a:pt x="1" y="27"/>
                    <a:pt x="31" y="0"/>
                    <a:pt x="47" y="0"/>
                  </a:cubicBezTo>
                  <a:lnTo>
                    <a:pt x="48" y="0"/>
                  </a:lnTo>
                  <a:cubicBezTo>
                    <a:pt x="58" y="0"/>
                    <a:pt x="40" y="12"/>
                    <a:pt x="34" y="17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5" name="Freeform 63"/>
            <p:cNvSpPr>
              <a:spLocks/>
            </p:cNvSpPr>
            <p:nvPr userDrawn="1"/>
          </p:nvSpPr>
          <p:spPr bwMode="auto">
            <a:xfrm>
              <a:off x="1399" y="927"/>
              <a:ext cx="402" cy="532"/>
            </a:xfrm>
            <a:custGeom>
              <a:avLst/>
              <a:gdLst>
                <a:gd name="T0" fmla="*/ 108864 w 67"/>
                <a:gd name="T1" fmla="*/ 147191 h 89"/>
                <a:gd name="T2" fmla="*/ 241056 w 67"/>
                <a:gd name="T3" fmla="*/ 0 h 89"/>
                <a:gd name="T4" fmla="*/ 171072 w 67"/>
                <a:gd name="T5" fmla="*/ 240153 h 89"/>
                <a:gd name="T6" fmla="*/ 93312 w 67"/>
                <a:gd name="T7" fmla="*/ 557775 h 89"/>
                <a:gd name="T8" fmla="*/ 178848 w 67"/>
                <a:gd name="T9" fmla="*/ 449319 h 89"/>
                <a:gd name="T10" fmla="*/ 419904 w 67"/>
                <a:gd name="T11" fmla="*/ 271141 h 89"/>
                <a:gd name="T12" fmla="*/ 520992 w 67"/>
                <a:gd name="T13" fmla="*/ 209166 h 89"/>
                <a:gd name="T14" fmla="*/ 248832 w 67"/>
                <a:gd name="T15" fmla="*/ 526788 h 89"/>
                <a:gd name="T16" fmla="*/ 116640 w 67"/>
                <a:gd name="T17" fmla="*/ 619750 h 89"/>
                <a:gd name="T18" fmla="*/ 31104 w 67"/>
                <a:gd name="T19" fmla="*/ 689472 h 89"/>
                <a:gd name="T20" fmla="*/ 69984 w 67"/>
                <a:gd name="T21" fmla="*/ 224659 h 89"/>
                <a:gd name="T22" fmla="*/ 108864 w 67"/>
                <a:gd name="T23" fmla="*/ 147191 h 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" h="89">
                  <a:moveTo>
                    <a:pt x="14" y="19"/>
                  </a:moveTo>
                  <a:cubicBezTo>
                    <a:pt x="17" y="14"/>
                    <a:pt x="25" y="0"/>
                    <a:pt x="31" y="0"/>
                  </a:cubicBezTo>
                  <a:cubicBezTo>
                    <a:pt x="27" y="8"/>
                    <a:pt x="26" y="22"/>
                    <a:pt x="22" y="31"/>
                  </a:cubicBezTo>
                  <a:cubicBezTo>
                    <a:pt x="18" y="43"/>
                    <a:pt x="18" y="51"/>
                    <a:pt x="12" y="72"/>
                  </a:cubicBezTo>
                  <a:cubicBezTo>
                    <a:pt x="20" y="64"/>
                    <a:pt x="18" y="63"/>
                    <a:pt x="23" y="58"/>
                  </a:cubicBezTo>
                  <a:cubicBezTo>
                    <a:pt x="34" y="46"/>
                    <a:pt x="44" y="42"/>
                    <a:pt x="54" y="35"/>
                  </a:cubicBezTo>
                  <a:cubicBezTo>
                    <a:pt x="56" y="34"/>
                    <a:pt x="65" y="24"/>
                    <a:pt x="67" y="27"/>
                  </a:cubicBezTo>
                  <a:cubicBezTo>
                    <a:pt x="58" y="45"/>
                    <a:pt x="44" y="59"/>
                    <a:pt x="32" y="68"/>
                  </a:cubicBezTo>
                  <a:lnTo>
                    <a:pt x="15" y="80"/>
                  </a:lnTo>
                  <a:cubicBezTo>
                    <a:pt x="9" y="85"/>
                    <a:pt x="10" y="84"/>
                    <a:pt x="4" y="89"/>
                  </a:cubicBezTo>
                  <a:cubicBezTo>
                    <a:pt x="3" y="69"/>
                    <a:pt x="0" y="48"/>
                    <a:pt x="9" y="29"/>
                  </a:cubicBezTo>
                  <a:lnTo>
                    <a:pt x="14" y="19"/>
                  </a:ln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6" name="Freeform 64"/>
            <p:cNvSpPr>
              <a:spLocks/>
            </p:cNvSpPr>
            <p:nvPr userDrawn="1"/>
          </p:nvSpPr>
          <p:spPr bwMode="auto">
            <a:xfrm>
              <a:off x="1236" y="1166"/>
              <a:ext cx="380" cy="727"/>
            </a:xfrm>
            <a:custGeom>
              <a:avLst/>
              <a:gdLst>
                <a:gd name="T0" fmla="*/ 140709 w 63"/>
                <a:gd name="T1" fmla="*/ 270301 h 122"/>
                <a:gd name="T2" fmla="*/ 148526 w 63"/>
                <a:gd name="T3" fmla="*/ 509710 h 122"/>
                <a:gd name="T4" fmla="*/ 132891 w 63"/>
                <a:gd name="T5" fmla="*/ 749120 h 122"/>
                <a:gd name="T6" fmla="*/ 234514 w 63"/>
                <a:gd name="T7" fmla="*/ 532879 h 122"/>
                <a:gd name="T8" fmla="*/ 383040 w 63"/>
                <a:gd name="T9" fmla="*/ 393867 h 122"/>
                <a:gd name="T10" fmla="*/ 492480 w 63"/>
                <a:gd name="T11" fmla="*/ 332084 h 122"/>
                <a:gd name="T12" fmla="*/ 242331 w 63"/>
                <a:gd name="T13" fmla="*/ 725951 h 122"/>
                <a:gd name="T14" fmla="*/ 101623 w 63"/>
                <a:gd name="T15" fmla="*/ 942192 h 122"/>
                <a:gd name="T16" fmla="*/ 31269 w 63"/>
                <a:gd name="T17" fmla="*/ 695060 h 122"/>
                <a:gd name="T18" fmla="*/ 23451 w 63"/>
                <a:gd name="T19" fmla="*/ 332084 h 122"/>
                <a:gd name="T20" fmla="*/ 140709 w 63"/>
                <a:gd name="T21" fmla="*/ 0 h 122"/>
                <a:gd name="T22" fmla="*/ 140709 w 63"/>
                <a:gd name="T23" fmla="*/ 270301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3" h="122">
                  <a:moveTo>
                    <a:pt x="18" y="35"/>
                  </a:moveTo>
                  <a:cubicBezTo>
                    <a:pt x="18" y="45"/>
                    <a:pt x="21" y="57"/>
                    <a:pt x="19" y="66"/>
                  </a:cubicBezTo>
                  <a:cubicBezTo>
                    <a:pt x="19" y="74"/>
                    <a:pt x="18" y="89"/>
                    <a:pt x="17" y="97"/>
                  </a:cubicBezTo>
                  <a:cubicBezTo>
                    <a:pt x="21" y="91"/>
                    <a:pt x="26" y="74"/>
                    <a:pt x="30" y="69"/>
                  </a:cubicBezTo>
                  <a:cubicBezTo>
                    <a:pt x="36" y="62"/>
                    <a:pt x="43" y="55"/>
                    <a:pt x="49" y="51"/>
                  </a:cubicBezTo>
                  <a:cubicBezTo>
                    <a:pt x="52" y="49"/>
                    <a:pt x="61" y="40"/>
                    <a:pt x="63" y="43"/>
                  </a:cubicBezTo>
                  <a:cubicBezTo>
                    <a:pt x="54" y="62"/>
                    <a:pt x="43" y="80"/>
                    <a:pt x="31" y="94"/>
                  </a:cubicBezTo>
                  <a:cubicBezTo>
                    <a:pt x="24" y="102"/>
                    <a:pt x="19" y="111"/>
                    <a:pt x="13" y="122"/>
                  </a:cubicBezTo>
                  <a:cubicBezTo>
                    <a:pt x="10" y="117"/>
                    <a:pt x="6" y="99"/>
                    <a:pt x="4" y="90"/>
                  </a:cubicBezTo>
                  <a:cubicBezTo>
                    <a:pt x="2" y="78"/>
                    <a:pt x="0" y="58"/>
                    <a:pt x="3" y="43"/>
                  </a:cubicBezTo>
                  <a:cubicBezTo>
                    <a:pt x="6" y="27"/>
                    <a:pt x="12" y="13"/>
                    <a:pt x="18" y="0"/>
                  </a:cubicBezTo>
                  <a:cubicBezTo>
                    <a:pt x="18" y="10"/>
                    <a:pt x="17" y="28"/>
                    <a:pt x="18" y="35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7" name="Freeform 65"/>
            <p:cNvSpPr>
              <a:spLocks/>
            </p:cNvSpPr>
            <p:nvPr userDrawn="1"/>
          </p:nvSpPr>
          <p:spPr bwMode="auto">
            <a:xfrm>
              <a:off x="1117" y="1578"/>
              <a:ext cx="391" cy="673"/>
            </a:xfrm>
            <a:custGeom>
              <a:avLst/>
              <a:gdLst>
                <a:gd name="T0" fmla="*/ 0 w 66"/>
                <a:gd name="T1" fmla="*/ 192966 h 113"/>
                <a:gd name="T2" fmla="*/ 0 w 66"/>
                <a:gd name="T3" fmla="*/ 108061 h 113"/>
                <a:gd name="T4" fmla="*/ 0 w 66"/>
                <a:gd name="T5" fmla="*/ 100343 h 113"/>
                <a:gd name="T6" fmla="*/ 7678 w 66"/>
                <a:gd name="T7" fmla="*/ 0 h 113"/>
                <a:gd name="T8" fmla="*/ 153556 w 66"/>
                <a:gd name="T9" fmla="*/ 355058 h 113"/>
                <a:gd name="T10" fmla="*/ 276401 w 66"/>
                <a:gd name="T11" fmla="*/ 748710 h 113"/>
                <a:gd name="T12" fmla="*/ 284079 w 66"/>
                <a:gd name="T13" fmla="*/ 725554 h 113"/>
                <a:gd name="T14" fmla="*/ 284079 w 66"/>
                <a:gd name="T15" fmla="*/ 648367 h 113"/>
                <a:gd name="T16" fmla="*/ 406924 w 66"/>
                <a:gd name="T17" fmla="*/ 370495 h 113"/>
                <a:gd name="T18" fmla="*/ 506736 w 66"/>
                <a:gd name="T19" fmla="*/ 254716 h 113"/>
                <a:gd name="T20" fmla="*/ 491380 w 66"/>
                <a:gd name="T21" fmla="*/ 401370 h 113"/>
                <a:gd name="T22" fmla="*/ 307113 w 66"/>
                <a:gd name="T23" fmla="*/ 872208 h 113"/>
                <a:gd name="T24" fmla="*/ 92134 w 66"/>
                <a:gd name="T25" fmla="*/ 555743 h 113"/>
                <a:gd name="T26" fmla="*/ 0 w 66"/>
                <a:gd name="T27" fmla="*/ 192966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" h="113">
                  <a:moveTo>
                    <a:pt x="0" y="25"/>
                  </a:moveTo>
                  <a:cubicBezTo>
                    <a:pt x="0" y="21"/>
                    <a:pt x="0" y="17"/>
                    <a:pt x="0" y="14"/>
                  </a:cubicBezTo>
                  <a:lnTo>
                    <a:pt x="0" y="13"/>
                  </a:lnTo>
                  <a:cubicBezTo>
                    <a:pt x="0" y="10"/>
                    <a:pt x="1" y="4"/>
                    <a:pt x="1" y="0"/>
                  </a:cubicBezTo>
                  <a:cubicBezTo>
                    <a:pt x="7" y="13"/>
                    <a:pt x="14" y="33"/>
                    <a:pt x="20" y="46"/>
                  </a:cubicBezTo>
                  <a:cubicBezTo>
                    <a:pt x="26" y="60"/>
                    <a:pt x="29" y="84"/>
                    <a:pt x="36" y="97"/>
                  </a:cubicBezTo>
                  <a:cubicBezTo>
                    <a:pt x="36" y="97"/>
                    <a:pt x="37" y="94"/>
                    <a:pt x="37" y="94"/>
                  </a:cubicBezTo>
                  <a:lnTo>
                    <a:pt x="37" y="84"/>
                  </a:lnTo>
                  <a:cubicBezTo>
                    <a:pt x="39" y="69"/>
                    <a:pt x="47" y="55"/>
                    <a:pt x="53" y="48"/>
                  </a:cubicBezTo>
                  <a:cubicBezTo>
                    <a:pt x="56" y="44"/>
                    <a:pt x="62" y="33"/>
                    <a:pt x="66" y="33"/>
                  </a:cubicBezTo>
                  <a:lnTo>
                    <a:pt x="64" y="52"/>
                  </a:lnTo>
                  <a:cubicBezTo>
                    <a:pt x="59" y="75"/>
                    <a:pt x="42" y="89"/>
                    <a:pt x="40" y="113"/>
                  </a:cubicBezTo>
                  <a:cubicBezTo>
                    <a:pt x="31" y="104"/>
                    <a:pt x="19" y="85"/>
                    <a:pt x="12" y="72"/>
                  </a:cubicBezTo>
                  <a:cubicBezTo>
                    <a:pt x="6" y="60"/>
                    <a:pt x="0" y="40"/>
                    <a:pt x="0" y="25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8" name="Freeform 66"/>
            <p:cNvSpPr>
              <a:spLocks/>
            </p:cNvSpPr>
            <p:nvPr userDrawn="1"/>
          </p:nvSpPr>
          <p:spPr bwMode="auto">
            <a:xfrm>
              <a:off x="1139" y="2067"/>
              <a:ext cx="424" cy="630"/>
            </a:xfrm>
            <a:custGeom>
              <a:avLst/>
              <a:gdLst>
                <a:gd name="T0" fmla="*/ 549504 w 70"/>
                <a:gd name="T1" fmla="*/ 365472 h 105"/>
                <a:gd name="T2" fmla="*/ 525954 w 70"/>
                <a:gd name="T3" fmla="*/ 816480 h 105"/>
                <a:gd name="T4" fmla="*/ 368953 w 70"/>
                <a:gd name="T5" fmla="*/ 692064 h 105"/>
                <a:gd name="T6" fmla="*/ 282602 w 70"/>
                <a:gd name="T7" fmla="*/ 622080 h 105"/>
                <a:gd name="T8" fmla="*/ 0 w 70"/>
                <a:gd name="T9" fmla="*/ 101088 h 105"/>
                <a:gd name="T10" fmla="*/ 0 w 70"/>
                <a:gd name="T11" fmla="*/ 69984 h 105"/>
                <a:gd name="T12" fmla="*/ 337552 w 70"/>
                <a:gd name="T13" fmla="*/ 497664 h 105"/>
                <a:gd name="T14" fmla="*/ 408203 w 70"/>
                <a:gd name="T15" fmla="*/ 629856 h 105"/>
                <a:gd name="T16" fmla="*/ 463153 w 70"/>
                <a:gd name="T17" fmla="*/ 707616 h 105"/>
                <a:gd name="T18" fmla="*/ 502404 w 70"/>
                <a:gd name="T19" fmla="*/ 0 h 105"/>
                <a:gd name="T20" fmla="*/ 549504 w 70"/>
                <a:gd name="T21" fmla="*/ 365472 h 1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" h="105">
                  <a:moveTo>
                    <a:pt x="70" y="47"/>
                  </a:moveTo>
                  <a:cubicBezTo>
                    <a:pt x="70" y="67"/>
                    <a:pt x="65" y="84"/>
                    <a:pt x="67" y="105"/>
                  </a:cubicBezTo>
                  <a:cubicBezTo>
                    <a:pt x="62" y="105"/>
                    <a:pt x="52" y="93"/>
                    <a:pt x="47" y="89"/>
                  </a:cubicBezTo>
                  <a:lnTo>
                    <a:pt x="36" y="80"/>
                  </a:lnTo>
                  <a:cubicBezTo>
                    <a:pt x="22" y="70"/>
                    <a:pt x="5" y="44"/>
                    <a:pt x="0" y="13"/>
                  </a:cubicBezTo>
                  <a:cubicBezTo>
                    <a:pt x="0" y="11"/>
                    <a:pt x="0" y="11"/>
                    <a:pt x="0" y="9"/>
                  </a:cubicBezTo>
                  <a:lnTo>
                    <a:pt x="43" y="64"/>
                  </a:lnTo>
                  <a:cubicBezTo>
                    <a:pt x="46" y="67"/>
                    <a:pt x="50" y="76"/>
                    <a:pt x="52" y="81"/>
                  </a:cubicBezTo>
                  <a:cubicBezTo>
                    <a:pt x="57" y="90"/>
                    <a:pt x="56" y="88"/>
                    <a:pt x="59" y="91"/>
                  </a:cubicBezTo>
                  <a:cubicBezTo>
                    <a:pt x="53" y="58"/>
                    <a:pt x="46" y="37"/>
                    <a:pt x="64" y="0"/>
                  </a:cubicBezTo>
                  <a:cubicBezTo>
                    <a:pt x="70" y="12"/>
                    <a:pt x="70" y="30"/>
                    <a:pt x="70" y="47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9" name="Freeform 67"/>
            <p:cNvSpPr>
              <a:spLocks/>
            </p:cNvSpPr>
            <p:nvPr userDrawn="1"/>
          </p:nvSpPr>
          <p:spPr bwMode="auto">
            <a:xfrm>
              <a:off x="4179" y="2164"/>
              <a:ext cx="424" cy="608"/>
            </a:xfrm>
            <a:custGeom>
              <a:avLst/>
              <a:gdLst>
                <a:gd name="T0" fmla="*/ 116092 w 71"/>
                <a:gd name="T1" fmla="*/ 514910 h 101"/>
                <a:gd name="T2" fmla="*/ 85134 w 71"/>
                <a:gd name="T3" fmla="*/ 655340 h 101"/>
                <a:gd name="T4" fmla="*/ 201227 w 71"/>
                <a:gd name="T5" fmla="*/ 499306 h 101"/>
                <a:gd name="T6" fmla="*/ 441151 w 71"/>
                <a:gd name="T7" fmla="*/ 218447 h 101"/>
                <a:gd name="T8" fmla="*/ 549504 w 71"/>
                <a:gd name="T9" fmla="*/ 70215 h 101"/>
                <a:gd name="T10" fmla="*/ 526286 w 71"/>
                <a:gd name="T11" fmla="*/ 210645 h 101"/>
                <a:gd name="T12" fmla="*/ 309580 w 71"/>
                <a:gd name="T13" fmla="*/ 561720 h 101"/>
                <a:gd name="T14" fmla="*/ 15479 w 71"/>
                <a:gd name="T15" fmla="*/ 787968 h 101"/>
                <a:gd name="T16" fmla="*/ 7739 w 71"/>
                <a:gd name="T17" fmla="*/ 639736 h 101"/>
                <a:gd name="T18" fmla="*/ 30958 w 71"/>
                <a:gd name="T19" fmla="*/ 78017 h 101"/>
                <a:gd name="T20" fmla="*/ 54176 w 71"/>
                <a:gd name="T21" fmla="*/ 0 h 101"/>
                <a:gd name="T22" fmla="*/ 116092 w 71"/>
                <a:gd name="T23" fmla="*/ 514910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" h="101">
                  <a:moveTo>
                    <a:pt x="15" y="66"/>
                  </a:moveTo>
                  <a:cubicBezTo>
                    <a:pt x="13" y="70"/>
                    <a:pt x="12" y="74"/>
                    <a:pt x="11" y="84"/>
                  </a:cubicBezTo>
                  <a:cubicBezTo>
                    <a:pt x="20" y="71"/>
                    <a:pt x="21" y="72"/>
                    <a:pt x="26" y="64"/>
                  </a:cubicBezTo>
                  <a:cubicBezTo>
                    <a:pt x="36" y="50"/>
                    <a:pt x="47" y="38"/>
                    <a:pt x="57" y="28"/>
                  </a:cubicBezTo>
                  <a:cubicBezTo>
                    <a:pt x="62" y="23"/>
                    <a:pt x="67" y="14"/>
                    <a:pt x="71" y="9"/>
                  </a:cubicBezTo>
                  <a:cubicBezTo>
                    <a:pt x="71" y="14"/>
                    <a:pt x="69" y="22"/>
                    <a:pt x="68" y="27"/>
                  </a:cubicBezTo>
                  <a:cubicBezTo>
                    <a:pt x="64" y="48"/>
                    <a:pt x="49" y="64"/>
                    <a:pt x="40" y="72"/>
                  </a:cubicBezTo>
                  <a:lnTo>
                    <a:pt x="2" y="101"/>
                  </a:lnTo>
                  <a:cubicBezTo>
                    <a:pt x="2" y="96"/>
                    <a:pt x="1" y="94"/>
                    <a:pt x="1" y="82"/>
                  </a:cubicBezTo>
                  <a:cubicBezTo>
                    <a:pt x="0" y="63"/>
                    <a:pt x="1" y="31"/>
                    <a:pt x="4" y="10"/>
                  </a:cubicBezTo>
                  <a:cubicBezTo>
                    <a:pt x="4" y="8"/>
                    <a:pt x="7" y="2"/>
                    <a:pt x="7" y="0"/>
                  </a:cubicBezTo>
                  <a:cubicBezTo>
                    <a:pt x="16" y="18"/>
                    <a:pt x="20" y="43"/>
                    <a:pt x="15" y="66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0" name="Freeform 68"/>
            <p:cNvSpPr>
              <a:spLocks/>
            </p:cNvSpPr>
            <p:nvPr userDrawn="1"/>
          </p:nvSpPr>
          <p:spPr bwMode="auto">
            <a:xfrm>
              <a:off x="4157" y="1274"/>
              <a:ext cx="380" cy="695"/>
            </a:xfrm>
            <a:custGeom>
              <a:avLst/>
              <a:gdLst>
                <a:gd name="T0" fmla="*/ 353970 w 64"/>
                <a:gd name="T1" fmla="*/ 729894 h 116"/>
                <a:gd name="T2" fmla="*/ 353970 w 64"/>
                <a:gd name="T3" fmla="*/ 652246 h 116"/>
                <a:gd name="T4" fmla="*/ 361665 w 64"/>
                <a:gd name="T5" fmla="*/ 147532 h 116"/>
                <a:gd name="T6" fmla="*/ 353970 w 64"/>
                <a:gd name="T7" fmla="*/ 0 h 116"/>
                <a:gd name="T8" fmla="*/ 469395 w 64"/>
                <a:gd name="T9" fmla="*/ 279534 h 116"/>
                <a:gd name="T10" fmla="*/ 484785 w 64"/>
                <a:gd name="T11" fmla="*/ 512479 h 116"/>
                <a:gd name="T12" fmla="*/ 361665 w 64"/>
                <a:gd name="T13" fmla="*/ 900720 h 116"/>
                <a:gd name="T14" fmla="*/ 246240 w 64"/>
                <a:gd name="T15" fmla="*/ 729894 h 116"/>
                <a:gd name="T16" fmla="*/ 0 w 64"/>
                <a:gd name="T17" fmla="*/ 287299 h 116"/>
                <a:gd name="T18" fmla="*/ 161595 w 64"/>
                <a:gd name="T19" fmla="*/ 419301 h 116"/>
                <a:gd name="T20" fmla="*/ 284715 w 64"/>
                <a:gd name="T21" fmla="*/ 582362 h 116"/>
                <a:gd name="T22" fmla="*/ 353970 w 64"/>
                <a:gd name="T23" fmla="*/ 729894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4" h="116">
                  <a:moveTo>
                    <a:pt x="46" y="94"/>
                  </a:moveTo>
                  <a:cubicBezTo>
                    <a:pt x="46" y="88"/>
                    <a:pt x="46" y="88"/>
                    <a:pt x="46" y="84"/>
                  </a:cubicBezTo>
                  <a:cubicBezTo>
                    <a:pt x="44" y="64"/>
                    <a:pt x="45" y="37"/>
                    <a:pt x="47" y="19"/>
                  </a:cubicBezTo>
                  <a:cubicBezTo>
                    <a:pt x="48" y="13"/>
                    <a:pt x="47" y="4"/>
                    <a:pt x="46" y="0"/>
                  </a:cubicBezTo>
                  <a:cubicBezTo>
                    <a:pt x="52" y="0"/>
                    <a:pt x="59" y="27"/>
                    <a:pt x="61" y="36"/>
                  </a:cubicBezTo>
                  <a:cubicBezTo>
                    <a:pt x="62" y="45"/>
                    <a:pt x="64" y="56"/>
                    <a:pt x="63" y="66"/>
                  </a:cubicBezTo>
                  <a:cubicBezTo>
                    <a:pt x="61" y="84"/>
                    <a:pt x="53" y="104"/>
                    <a:pt x="47" y="116"/>
                  </a:cubicBezTo>
                  <a:cubicBezTo>
                    <a:pt x="43" y="110"/>
                    <a:pt x="37" y="100"/>
                    <a:pt x="32" y="94"/>
                  </a:cubicBezTo>
                  <a:cubicBezTo>
                    <a:pt x="21" y="79"/>
                    <a:pt x="10" y="58"/>
                    <a:pt x="0" y="37"/>
                  </a:cubicBezTo>
                  <a:cubicBezTo>
                    <a:pt x="6" y="37"/>
                    <a:pt x="15" y="50"/>
                    <a:pt x="21" y="54"/>
                  </a:cubicBezTo>
                  <a:cubicBezTo>
                    <a:pt x="26" y="58"/>
                    <a:pt x="33" y="66"/>
                    <a:pt x="37" y="75"/>
                  </a:cubicBezTo>
                  <a:cubicBezTo>
                    <a:pt x="37" y="74"/>
                    <a:pt x="41" y="85"/>
                    <a:pt x="46" y="94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1" name="Freeform 69"/>
            <p:cNvSpPr>
              <a:spLocks/>
            </p:cNvSpPr>
            <p:nvPr userDrawn="1"/>
          </p:nvSpPr>
          <p:spPr bwMode="auto">
            <a:xfrm>
              <a:off x="3984" y="992"/>
              <a:ext cx="402" cy="554"/>
            </a:xfrm>
            <a:custGeom>
              <a:avLst/>
              <a:gdLst>
                <a:gd name="T0" fmla="*/ 268390 w 66"/>
                <a:gd name="T1" fmla="*/ 0 h 92"/>
                <a:gd name="T2" fmla="*/ 489417 w 66"/>
                <a:gd name="T3" fmla="*/ 686767 h 92"/>
                <a:gd name="T4" fmla="*/ 481523 w 66"/>
                <a:gd name="T5" fmla="*/ 717984 h 92"/>
                <a:gd name="T6" fmla="*/ 299965 w 66"/>
                <a:gd name="T7" fmla="*/ 577509 h 92"/>
                <a:gd name="T8" fmla="*/ 0 w 66"/>
                <a:gd name="T9" fmla="*/ 226321 h 92"/>
                <a:gd name="T10" fmla="*/ 86832 w 66"/>
                <a:gd name="T11" fmla="*/ 280950 h 92"/>
                <a:gd name="T12" fmla="*/ 268390 w 66"/>
                <a:gd name="T13" fmla="*/ 405817 h 92"/>
                <a:gd name="T14" fmla="*/ 410479 w 66"/>
                <a:gd name="T15" fmla="*/ 561901 h 92"/>
                <a:gd name="T16" fmla="*/ 268390 w 66"/>
                <a:gd name="T17" fmla="*/ 0 h 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6" h="92">
                  <a:moveTo>
                    <a:pt x="34" y="0"/>
                  </a:moveTo>
                  <a:cubicBezTo>
                    <a:pt x="54" y="10"/>
                    <a:pt x="66" y="49"/>
                    <a:pt x="62" y="88"/>
                  </a:cubicBezTo>
                  <a:cubicBezTo>
                    <a:pt x="62" y="89"/>
                    <a:pt x="61" y="91"/>
                    <a:pt x="61" y="92"/>
                  </a:cubicBezTo>
                  <a:cubicBezTo>
                    <a:pt x="55" y="92"/>
                    <a:pt x="44" y="78"/>
                    <a:pt x="38" y="74"/>
                  </a:cubicBezTo>
                  <a:cubicBezTo>
                    <a:pt x="26" y="65"/>
                    <a:pt x="10" y="48"/>
                    <a:pt x="0" y="29"/>
                  </a:cubicBezTo>
                  <a:cubicBezTo>
                    <a:pt x="2" y="28"/>
                    <a:pt x="9" y="34"/>
                    <a:pt x="11" y="36"/>
                  </a:cubicBezTo>
                  <a:lnTo>
                    <a:pt x="34" y="52"/>
                  </a:lnTo>
                  <a:cubicBezTo>
                    <a:pt x="39" y="56"/>
                    <a:pt x="47" y="67"/>
                    <a:pt x="52" y="72"/>
                  </a:cubicBezTo>
                  <a:cubicBezTo>
                    <a:pt x="52" y="62"/>
                    <a:pt x="35" y="1"/>
                    <a:pt x="34" y="0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2" name="Freeform 70"/>
            <p:cNvSpPr>
              <a:spLocks/>
            </p:cNvSpPr>
            <p:nvPr userDrawn="1"/>
          </p:nvSpPr>
          <p:spPr bwMode="auto">
            <a:xfrm>
              <a:off x="3908" y="894"/>
              <a:ext cx="271" cy="293"/>
            </a:xfrm>
            <a:custGeom>
              <a:avLst/>
              <a:gdLst>
                <a:gd name="T0" fmla="*/ 319997 w 45"/>
                <a:gd name="T1" fmla="*/ 292707 h 48"/>
                <a:gd name="T2" fmla="*/ 351216 w 45"/>
                <a:gd name="T3" fmla="*/ 379728 h 48"/>
                <a:gd name="T4" fmla="*/ 0 w 45"/>
                <a:gd name="T5" fmla="*/ 15822 h 48"/>
                <a:gd name="T6" fmla="*/ 70243 w 45"/>
                <a:gd name="T7" fmla="*/ 23733 h 48"/>
                <a:gd name="T8" fmla="*/ 319997 w 45"/>
                <a:gd name="T9" fmla="*/ 29270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8">
                  <a:moveTo>
                    <a:pt x="41" y="37"/>
                  </a:moveTo>
                  <a:cubicBezTo>
                    <a:pt x="43" y="39"/>
                    <a:pt x="44" y="44"/>
                    <a:pt x="45" y="48"/>
                  </a:cubicBezTo>
                  <a:cubicBezTo>
                    <a:pt x="32" y="30"/>
                    <a:pt x="13" y="27"/>
                    <a:pt x="0" y="2"/>
                  </a:cubicBezTo>
                  <a:cubicBezTo>
                    <a:pt x="1" y="0"/>
                    <a:pt x="5" y="1"/>
                    <a:pt x="9" y="3"/>
                  </a:cubicBezTo>
                  <a:cubicBezTo>
                    <a:pt x="16" y="7"/>
                    <a:pt x="32" y="18"/>
                    <a:pt x="41" y="37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3" name="Freeform 71"/>
            <p:cNvSpPr>
              <a:spLocks/>
            </p:cNvSpPr>
            <p:nvPr userDrawn="1"/>
          </p:nvSpPr>
          <p:spPr bwMode="auto">
            <a:xfrm>
              <a:off x="1247" y="2468"/>
              <a:ext cx="586" cy="586"/>
            </a:xfrm>
            <a:custGeom>
              <a:avLst/>
              <a:gdLst>
                <a:gd name="T0" fmla="*/ 721100 w 99"/>
                <a:gd name="T1" fmla="*/ 544660 h 99"/>
                <a:gd name="T2" fmla="*/ 759456 w 99"/>
                <a:gd name="T3" fmla="*/ 759456 h 99"/>
                <a:gd name="T4" fmla="*/ 544660 w 99"/>
                <a:gd name="T5" fmla="*/ 690415 h 99"/>
                <a:gd name="T6" fmla="*/ 314522 w 99"/>
                <a:gd name="T7" fmla="*/ 621373 h 99"/>
                <a:gd name="T8" fmla="*/ 253152 w 99"/>
                <a:gd name="T9" fmla="*/ 567674 h 99"/>
                <a:gd name="T10" fmla="*/ 69041 w 99"/>
                <a:gd name="T11" fmla="*/ 314522 h 99"/>
                <a:gd name="T12" fmla="*/ 0 w 99"/>
                <a:gd name="T13" fmla="*/ 107398 h 99"/>
                <a:gd name="T14" fmla="*/ 176439 w 99"/>
                <a:gd name="T15" fmla="*/ 291508 h 99"/>
                <a:gd name="T16" fmla="*/ 460276 w 99"/>
                <a:gd name="T17" fmla="*/ 506304 h 99"/>
                <a:gd name="T18" fmla="*/ 621373 w 99"/>
                <a:gd name="T19" fmla="*/ 629044 h 99"/>
                <a:gd name="T20" fmla="*/ 513975 w 99"/>
                <a:gd name="T21" fmla="*/ 406577 h 99"/>
                <a:gd name="T22" fmla="*/ 490961 w 99"/>
                <a:gd name="T23" fmla="*/ 214796 h 99"/>
                <a:gd name="T24" fmla="*/ 513975 w 99"/>
                <a:gd name="T25" fmla="*/ 0 h 99"/>
                <a:gd name="T26" fmla="*/ 698086 w 99"/>
                <a:gd name="T27" fmla="*/ 444934 h 99"/>
                <a:gd name="T28" fmla="*/ 721100 w 99"/>
                <a:gd name="T29" fmla="*/ 54466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9" h="99">
                  <a:moveTo>
                    <a:pt x="94" y="71"/>
                  </a:moveTo>
                  <a:cubicBezTo>
                    <a:pt x="94" y="79"/>
                    <a:pt x="96" y="93"/>
                    <a:pt x="99" y="99"/>
                  </a:cubicBezTo>
                  <a:cubicBezTo>
                    <a:pt x="91" y="99"/>
                    <a:pt x="78" y="93"/>
                    <a:pt x="71" y="90"/>
                  </a:cubicBezTo>
                  <a:cubicBezTo>
                    <a:pt x="61" y="85"/>
                    <a:pt x="51" y="88"/>
                    <a:pt x="41" y="81"/>
                  </a:cubicBezTo>
                  <a:cubicBezTo>
                    <a:pt x="39" y="79"/>
                    <a:pt x="35" y="76"/>
                    <a:pt x="33" y="74"/>
                  </a:cubicBezTo>
                  <a:cubicBezTo>
                    <a:pt x="24" y="68"/>
                    <a:pt x="15" y="53"/>
                    <a:pt x="9" y="41"/>
                  </a:cubicBezTo>
                  <a:cubicBezTo>
                    <a:pt x="5" y="34"/>
                    <a:pt x="0" y="23"/>
                    <a:pt x="0" y="14"/>
                  </a:cubicBezTo>
                  <a:cubicBezTo>
                    <a:pt x="7" y="22"/>
                    <a:pt x="16" y="33"/>
                    <a:pt x="23" y="38"/>
                  </a:cubicBezTo>
                  <a:lnTo>
                    <a:pt x="60" y="66"/>
                  </a:lnTo>
                  <a:cubicBezTo>
                    <a:pt x="79" y="80"/>
                    <a:pt x="82" y="83"/>
                    <a:pt x="81" y="82"/>
                  </a:cubicBezTo>
                  <a:cubicBezTo>
                    <a:pt x="80" y="81"/>
                    <a:pt x="75" y="73"/>
                    <a:pt x="67" y="53"/>
                  </a:cubicBezTo>
                  <a:cubicBezTo>
                    <a:pt x="65" y="48"/>
                    <a:pt x="65" y="34"/>
                    <a:pt x="64" y="28"/>
                  </a:cubicBezTo>
                  <a:cubicBezTo>
                    <a:pt x="66" y="21"/>
                    <a:pt x="65" y="8"/>
                    <a:pt x="67" y="0"/>
                  </a:cubicBezTo>
                  <a:cubicBezTo>
                    <a:pt x="76" y="18"/>
                    <a:pt x="87" y="34"/>
                    <a:pt x="91" y="58"/>
                  </a:cubicBezTo>
                  <a:cubicBezTo>
                    <a:pt x="92" y="62"/>
                    <a:pt x="93" y="67"/>
                    <a:pt x="94" y="71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4" name="Freeform 72"/>
            <p:cNvSpPr>
              <a:spLocks/>
            </p:cNvSpPr>
            <p:nvPr userDrawn="1"/>
          </p:nvSpPr>
          <p:spPr bwMode="auto">
            <a:xfrm>
              <a:off x="1475" y="2816"/>
              <a:ext cx="760" cy="521"/>
            </a:xfrm>
            <a:custGeom>
              <a:avLst/>
              <a:gdLst>
                <a:gd name="T0" fmla="*/ 578469 w 126"/>
                <a:gd name="T1" fmla="*/ 222514 h 88"/>
                <a:gd name="T2" fmla="*/ 523749 w 126"/>
                <a:gd name="T3" fmla="*/ 15346 h 88"/>
                <a:gd name="T4" fmla="*/ 555017 w 126"/>
                <a:gd name="T5" fmla="*/ 15346 h 88"/>
                <a:gd name="T6" fmla="*/ 836434 w 126"/>
                <a:gd name="T7" fmla="*/ 383645 h 88"/>
                <a:gd name="T8" fmla="*/ 984960 w 126"/>
                <a:gd name="T9" fmla="*/ 567795 h 88"/>
                <a:gd name="T10" fmla="*/ 375223 w 126"/>
                <a:gd name="T11" fmla="*/ 575468 h 88"/>
                <a:gd name="T12" fmla="*/ 0 w 126"/>
                <a:gd name="T13" fmla="*/ 291571 h 88"/>
                <a:gd name="T14" fmla="*/ 179794 w 126"/>
                <a:gd name="T15" fmla="*/ 368300 h 88"/>
                <a:gd name="T16" fmla="*/ 578469 w 126"/>
                <a:gd name="T17" fmla="*/ 491066 h 88"/>
                <a:gd name="T18" fmla="*/ 781714 w 126"/>
                <a:gd name="T19" fmla="*/ 521758 h 88"/>
                <a:gd name="T20" fmla="*/ 664457 w 126"/>
                <a:gd name="T21" fmla="*/ 406664 h 88"/>
                <a:gd name="T22" fmla="*/ 578469 w 126"/>
                <a:gd name="T23" fmla="*/ 222514 h 8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6" h="88">
                  <a:moveTo>
                    <a:pt x="74" y="29"/>
                  </a:moveTo>
                  <a:cubicBezTo>
                    <a:pt x="71" y="22"/>
                    <a:pt x="68" y="10"/>
                    <a:pt x="67" y="2"/>
                  </a:cubicBezTo>
                  <a:cubicBezTo>
                    <a:pt x="69" y="0"/>
                    <a:pt x="70" y="2"/>
                    <a:pt x="71" y="2"/>
                  </a:cubicBezTo>
                  <a:cubicBezTo>
                    <a:pt x="83" y="12"/>
                    <a:pt x="98" y="31"/>
                    <a:pt x="107" y="50"/>
                  </a:cubicBezTo>
                  <a:cubicBezTo>
                    <a:pt x="112" y="59"/>
                    <a:pt x="120" y="74"/>
                    <a:pt x="126" y="74"/>
                  </a:cubicBezTo>
                  <a:cubicBezTo>
                    <a:pt x="100" y="74"/>
                    <a:pt x="74" y="88"/>
                    <a:pt x="48" y="75"/>
                  </a:cubicBezTo>
                  <a:cubicBezTo>
                    <a:pt x="31" y="68"/>
                    <a:pt x="16" y="54"/>
                    <a:pt x="0" y="38"/>
                  </a:cubicBezTo>
                  <a:cubicBezTo>
                    <a:pt x="6" y="38"/>
                    <a:pt x="17" y="45"/>
                    <a:pt x="23" y="48"/>
                  </a:cubicBezTo>
                  <a:cubicBezTo>
                    <a:pt x="45" y="58"/>
                    <a:pt x="52" y="60"/>
                    <a:pt x="74" y="64"/>
                  </a:cubicBezTo>
                  <a:cubicBezTo>
                    <a:pt x="80" y="65"/>
                    <a:pt x="96" y="68"/>
                    <a:pt x="100" y="68"/>
                  </a:cubicBezTo>
                  <a:cubicBezTo>
                    <a:pt x="95" y="63"/>
                    <a:pt x="97" y="63"/>
                    <a:pt x="85" y="53"/>
                  </a:cubicBezTo>
                  <a:cubicBezTo>
                    <a:pt x="85" y="53"/>
                    <a:pt x="80" y="47"/>
                    <a:pt x="74" y="29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5" name="Freeform 73"/>
            <p:cNvSpPr>
              <a:spLocks/>
            </p:cNvSpPr>
            <p:nvPr userDrawn="1"/>
          </p:nvSpPr>
          <p:spPr bwMode="auto">
            <a:xfrm>
              <a:off x="1769" y="3304"/>
              <a:ext cx="2128" cy="391"/>
            </a:xfrm>
            <a:custGeom>
              <a:avLst/>
              <a:gdLst>
                <a:gd name="T0" fmla="*/ 1041006 w 355"/>
                <a:gd name="T1" fmla="*/ 124735 h 65"/>
                <a:gd name="T2" fmla="*/ 722489 w 355"/>
                <a:gd name="T3" fmla="*/ 226082 h 65"/>
                <a:gd name="T4" fmla="*/ 435047 w 355"/>
                <a:gd name="T5" fmla="*/ 241674 h 65"/>
                <a:gd name="T6" fmla="*/ 0 w 355"/>
                <a:gd name="T7" fmla="*/ 116939 h 65"/>
                <a:gd name="T8" fmla="*/ 349591 w 355"/>
                <a:gd name="T9" fmla="*/ 109143 h 65"/>
                <a:gd name="T10" fmla="*/ 683645 w 355"/>
                <a:gd name="T11" fmla="*/ 31184 h 65"/>
                <a:gd name="T12" fmla="*/ 908938 w 355"/>
                <a:gd name="T13" fmla="*/ 15592 h 65"/>
                <a:gd name="T14" fmla="*/ 1569277 w 355"/>
                <a:gd name="T15" fmla="*/ 46776 h 65"/>
                <a:gd name="T16" fmla="*/ 1911100 w 355"/>
                <a:gd name="T17" fmla="*/ 46776 h 65"/>
                <a:gd name="T18" fmla="*/ 2757888 w 355"/>
                <a:gd name="T19" fmla="*/ 202694 h 65"/>
                <a:gd name="T20" fmla="*/ 2462677 w 355"/>
                <a:gd name="T21" fmla="*/ 288450 h 65"/>
                <a:gd name="T22" fmla="*/ 2268460 w 355"/>
                <a:gd name="T23" fmla="*/ 280654 h 65"/>
                <a:gd name="T24" fmla="*/ 1973249 w 355"/>
                <a:gd name="T25" fmla="*/ 226082 h 65"/>
                <a:gd name="T26" fmla="*/ 1670270 w 355"/>
                <a:gd name="T27" fmla="*/ 109143 h 65"/>
                <a:gd name="T28" fmla="*/ 1507128 w 355"/>
                <a:gd name="T29" fmla="*/ 116939 h 65"/>
                <a:gd name="T30" fmla="*/ 1670270 w 355"/>
                <a:gd name="T31" fmla="*/ 226082 h 65"/>
                <a:gd name="T32" fmla="*/ 1856719 w 355"/>
                <a:gd name="T33" fmla="*/ 366409 h 65"/>
                <a:gd name="T34" fmla="*/ 1942175 w 355"/>
                <a:gd name="T35" fmla="*/ 467756 h 65"/>
                <a:gd name="T36" fmla="*/ 1872256 w 355"/>
                <a:gd name="T37" fmla="*/ 506736 h 65"/>
                <a:gd name="T38" fmla="*/ 1662501 w 355"/>
                <a:gd name="T39" fmla="*/ 288450 h 65"/>
                <a:gd name="T40" fmla="*/ 1320679 w 355"/>
                <a:gd name="T41" fmla="*/ 148123 h 65"/>
                <a:gd name="T42" fmla="*/ 901169 w 355"/>
                <a:gd name="T43" fmla="*/ 475552 h 65"/>
                <a:gd name="T44" fmla="*/ 831251 w 355"/>
                <a:gd name="T45" fmla="*/ 436573 h 65"/>
                <a:gd name="T46" fmla="*/ 916706 w 355"/>
                <a:gd name="T47" fmla="*/ 350817 h 65"/>
                <a:gd name="T48" fmla="*/ 1196380 w 355"/>
                <a:gd name="T49" fmla="*/ 163715 h 65"/>
                <a:gd name="T50" fmla="*/ 1258529 w 355"/>
                <a:gd name="T51" fmla="*/ 124735 h 65"/>
                <a:gd name="T52" fmla="*/ 1118693 w 355"/>
                <a:gd name="T53" fmla="*/ 101347 h 65"/>
                <a:gd name="T54" fmla="*/ 1041006 w 355"/>
                <a:gd name="T55" fmla="*/ 124735 h 6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55" h="65">
                  <a:moveTo>
                    <a:pt x="134" y="16"/>
                  </a:moveTo>
                  <a:cubicBezTo>
                    <a:pt x="121" y="19"/>
                    <a:pt x="105" y="24"/>
                    <a:pt x="93" y="29"/>
                  </a:cubicBezTo>
                  <a:cubicBezTo>
                    <a:pt x="82" y="34"/>
                    <a:pt x="68" y="31"/>
                    <a:pt x="56" y="31"/>
                  </a:cubicBezTo>
                  <a:cubicBezTo>
                    <a:pt x="37" y="31"/>
                    <a:pt x="19" y="24"/>
                    <a:pt x="0" y="15"/>
                  </a:cubicBezTo>
                  <a:cubicBezTo>
                    <a:pt x="15" y="15"/>
                    <a:pt x="31" y="15"/>
                    <a:pt x="45" y="14"/>
                  </a:cubicBezTo>
                  <a:cubicBezTo>
                    <a:pt x="60" y="13"/>
                    <a:pt x="73" y="6"/>
                    <a:pt x="88" y="4"/>
                  </a:cubicBezTo>
                  <a:cubicBezTo>
                    <a:pt x="96" y="2"/>
                    <a:pt x="107" y="2"/>
                    <a:pt x="117" y="2"/>
                  </a:cubicBezTo>
                  <a:cubicBezTo>
                    <a:pt x="145" y="2"/>
                    <a:pt x="175" y="19"/>
                    <a:pt x="202" y="6"/>
                  </a:cubicBezTo>
                  <a:cubicBezTo>
                    <a:pt x="215" y="0"/>
                    <a:pt x="233" y="6"/>
                    <a:pt x="246" y="6"/>
                  </a:cubicBezTo>
                  <a:cubicBezTo>
                    <a:pt x="283" y="6"/>
                    <a:pt x="318" y="26"/>
                    <a:pt x="355" y="26"/>
                  </a:cubicBezTo>
                  <a:cubicBezTo>
                    <a:pt x="344" y="36"/>
                    <a:pt x="329" y="32"/>
                    <a:pt x="317" y="37"/>
                  </a:cubicBezTo>
                  <a:cubicBezTo>
                    <a:pt x="311" y="40"/>
                    <a:pt x="298" y="38"/>
                    <a:pt x="292" y="36"/>
                  </a:cubicBezTo>
                  <a:cubicBezTo>
                    <a:pt x="278" y="33"/>
                    <a:pt x="266" y="34"/>
                    <a:pt x="254" y="29"/>
                  </a:cubicBezTo>
                  <a:lnTo>
                    <a:pt x="215" y="14"/>
                  </a:lnTo>
                  <a:cubicBezTo>
                    <a:pt x="209" y="11"/>
                    <a:pt x="200" y="12"/>
                    <a:pt x="194" y="15"/>
                  </a:cubicBezTo>
                  <a:cubicBezTo>
                    <a:pt x="198" y="24"/>
                    <a:pt x="209" y="26"/>
                    <a:pt x="215" y="29"/>
                  </a:cubicBezTo>
                  <a:lnTo>
                    <a:pt x="239" y="47"/>
                  </a:lnTo>
                  <a:cubicBezTo>
                    <a:pt x="243" y="49"/>
                    <a:pt x="248" y="56"/>
                    <a:pt x="250" y="60"/>
                  </a:cubicBezTo>
                  <a:cubicBezTo>
                    <a:pt x="248" y="60"/>
                    <a:pt x="243" y="64"/>
                    <a:pt x="241" y="65"/>
                  </a:cubicBezTo>
                  <a:cubicBezTo>
                    <a:pt x="235" y="54"/>
                    <a:pt x="221" y="42"/>
                    <a:pt x="214" y="37"/>
                  </a:cubicBezTo>
                  <a:cubicBezTo>
                    <a:pt x="201" y="29"/>
                    <a:pt x="185" y="12"/>
                    <a:pt x="170" y="19"/>
                  </a:cubicBezTo>
                  <a:cubicBezTo>
                    <a:pt x="152" y="27"/>
                    <a:pt x="133" y="44"/>
                    <a:pt x="116" y="61"/>
                  </a:cubicBezTo>
                  <a:cubicBezTo>
                    <a:pt x="114" y="60"/>
                    <a:pt x="110" y="56"/>
                    <a:pt x="107" y="56"/>
                  </a:cubicBezTo>
                  <a:cubicBezTo>
                    <a:pt x="109" y="50"/>
                    <a:pt x="115" y="47"/>
                    <a:pt x="118" y="45"/>
                  </a:cubicBezTo>
                  <a:lnTo>
                    <a:pt x="154" y="21"/>
                  </a:lnTo>
                  <a:cubicBezTo>
                    <a:pt x="156" y="20"/>
                    <a:pt x="160" y="19"/>
                    <a:pt x="162" y="16"/>
                  </a:cubicBezTo>
                  <a:cubicBezTo>
                    <a:pt x="161" y="11"/>
                    <a:pt x="148" y="12"/>
                    <a:pt x="144" y="13"/>
                  </a:cubicBezTo>
                  <a:lnTo>
                    <a:pt x="134" y="16"/>
                  </a:ln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6" name="Freeform 74"/>
            <p:cNvSpPr>
              <a:spLocks/>
            </p:cNvSpPr>
            <p:nvPr userDrawn="1"/>
          </p:nvSpPr>
          <p:spPr bwMode="auto">
            <a:xfrm>
              <a:off x="3484" y="2859"/>
              <a:ext cx="684" cy="488"/>
            </a:xfrm>
            <a:custGeom>
              <a:avLst/>
              <a:gdLst>
                <a:gd name="T0" fmla="*/ 256608 w 114"/>
                <a:gd name="T1" fmla="*/ 424203 h 82"/>
                <a:gd name="T2" fmla="*/ 108864 w 114"/>
                <a:gd name="T3" fmla="*/ 532182 h 82"/>
                <a:gd name="T4" fmla="*/ 427680 w 114"/>
                <a:gd name="T5" fmla="*/ 462767 h 82"/>
                <a:gd name="T6" fmla="*/ 800928 w 114"/>
                <a:gd name="T7" fmla="*/ 408777 h 82"/>
                <a:gd name="T8" fmla="*/ 886464 w 114"/>
                <a:gd name="T9" fmla="*/ 385639 h 82"/>
                <a:gd name="T10" fmla="*/ 839808 w 114"/>
                <a:gd name="T11" fmla="*/ 431916 h 82"/>
                <a:gd name="T12" fmla="*/ 357696 w 114"/>
                <a:gd name="T13" fmla="*/ 624735 h 82"/>
                <a:gd name="T14" fmla="*/ 46656 w 114"/>
                <a:gd name="T15" fmla="*/ 570746 h 82"/>
                <a:gd name="T16" fmla="*/ 0 w 114"/>
                <a:gd name="T17" fmla="*/ 555320 h 82"/>
                <a:gd name="T18" fmla="*/ 124416 w 114"/>
                <a:gd name="T19" fmla="*/ 408777 h 82"/>
                <a:gd name="T20" fmla="*/ 458784 w 114"/>
                <a:gd name="T21" fmla="*/ 0 h 82"/>
                <a:gd name="T22" fmla="*/ 396576 w 114"/>
                <a:gd name="T23" fmla="*/ 231383 h 82"/>
                <a:gd name="T24" fmla="*/ 256608 w 114"/>
                <a:gd name="T25" fmla="*/ 424203 h 8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4" h="82">
                  <a:moveTo>
                    <a:pt x="33" y="55"/>
                  </a:moveTo>
                  <a:cubicBezTo>
                    <a:pt x="26" y="57"/>
                    <a:pt x="20" y="63"/>
                    <a:pt x="14" y="69"/>
                  </a:cubicBezTo>
                  <a:cubicBezTo>
                    <a:pt x="27" y="72"/>
                    <a:pt x="44" y="64"/>
                    <a:pt x="55" y="60"/>
                  </a:cubicBezTo>
                  <a:cubicBezTo>
                    <a:pt x="70" y="54"/>
                    <a:pt x="88" y="59"/>
                    <a:pt x="103" y="53"/>
                  </a:cubicBezTo>
                  <a:cubicBezTo>
                    <a:pt x="106" y="51"/>
                    <a:pt x="111" y="50"/>
                    <a:pt x="114" y="50"/>
                  </a:cubicBezTo>
                  <a:cubicBezTo>
                    <a:pt x="112" y="54"/>
                    <a:pt x="110" y="55"/>
                    <a:pt x="108" y="56"/>
                  </a:cubicBezTo>
                  <a:cubicBezTo>
                    <a:pt x="73" y="82"/>
                    <a:pt x="77" y="80"/>
                    <a:pt x="46" y="81"/>
                  </a:cubicBezTo>
                  <a:cubicBezTo>
                    <a:pt x="34" y="82"/>
                    <a:pt x="17" y="79"/>
                    <a:pt x="6" y="74"/>
                  </a:cubicBezTo>
                  <a:cubicBezTo>
                    <a:pt x="4" y="74"/>
                    <a:pt x="1" y="74"/>
                    <a:pt x="0" y="72"/>
                  </a:cubicBezTo>
                  <a:cubicBezTo>
                    <a:pt x="4" y="65"/>
                    <a:pt x="11" y="61"/>
                    <a:pt x="16" y="53"/>
                  </a:cubicBezTo>
                  <a:cubicBezTo>
                    <a:pt x="27" y="30"/>
                    <a:pt x="44" y="14"/>
                    <a:pt x="59" y="0"/>
                  </a:cubicBezTo>
                  <a:cubicBezTo>
                    <a:pt x="60" y="5"/>
                    <a:pt x="53" y="26"/>
                    <a:pt x="51" y="30"/>
                  </a:cubicBezTo>
                  <a:cubicBezTo>
                    <a:pt x="47" y="40"/>
                    <a:pt x="39" y="49"/>
                    <a:pt x="33" y="55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7" name="Freeform 75"/>
            <p:cNvSpPr>
              <a:spLocks/>
            </p:cNvSpPr>
            <p:nvPr userDrawn="1"/>
          </p:nvSpPr>
          <p:spPr bwMode="auto">
            <a:xfrm>
              <a:off x="3875" y="2544"/>
              <a:ext cx="597" cy="597"/>
            </a:xfrm>
            <a:custGeom>
              <a:avLst/>
              <a:gdLst>
                <a:gd name="T0" fmla="*/ 183852 w 101"/>
                <a:gd name="T1" fmla="*/ 528966 h 98"/>
                <a:gd name="T2" fmla="*/ 107247 w 101"/>
                <a:gd name="T3" fmla="*/ 678972 h 98"/>
                <a:gd name="T4" fmla="*/ 390686 w 101"/>
                <a:gd name="T5" fmla="*/ 457911 h 98"/>
                <a:gd name="T6" fmla="*/ 750730 w 101"/>
                <a:gd name="T7" fmla="*/ 181585 h 98"/>
                <a:gd name="T8" fmla="*/ 773712 w 101"/>
                <a:gd name="T9" fmla="*/ 165795 h 98"/>
                <a:gd name="T10" fmla="*/ 643483 w 101"/>
                <a:gd name="T11" fmla="*/ 418436 h 98"/>
                <a:gd name="T12" fmla="*/ 528576 w 101"/>
                <a:gd name="T13" fmla="*/ 536861 h 98"/>
                <a:gd name="T14" fmla="*/ 283439 w 101"/>
                <a:gd name="T15" fmla="*/ 702657 h 98"/>
                <a:gd name="T16" fmla="*/ 61284 w 101"/>
                <a:gd name="T17" fmla="*/ 765817 h 98"/>
                <a:gd name="T18" fmla="*/ 0 w 101"/>
                <a:gd name="T19" fmla="*/ 765817 h 98"/>
                <a:gd name="T20" fmla="*/ 45963 w 101"/>
                <a:gd name="T21" fmla="*/ 536861 h 98"/>
                <a:gd name="T22" fmla="*/ 191513 w 101"/>
                <a:gd name="T23" fmla="*/ 165795 h 98"/>
                <a:gd name="T24" fmla="*/ 283439 w 101"/>
                <a:gd name="T25" fmla="*/ 0 h 98"/>
                <a:gd name="T26" fmla="*/ 183852 w 101"/>
                <a:gd name="T27" fmla="*/ 528966 h 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1" h="98">
                  <a:moveTo>
                    <a:pt x="24" y="67"/>
                  </a:moveTo>
                  <a:cubicBezTo>
                    <a:pt x="19" y="75"/>
                    <a:pt x="22" y="73"/>
                    <a:pt x="14" y="86"/>
                  </a:cubicBezTo>
                  <a:cubicBezTo>
                    <a:pt x="34" y="73"/>
                    <a:pt x="35" y="70"/>
                    <a:pt x="51" y="58"/>
                  </a:cubicBezTo>
                  <a:lnTo>
                    <a:pt x="98" y="23"/>
                  </a:lnTo>
                  <a:cubicBezTo>
                    <a:pt x="99" y="23"/>
                    <a:pt x="99" y="21"/>
                    <a:pt x="101" y="21"/>
                  </a:cubicBezTo>
                  <a:cubicBezTo>
                    <a:pt x="101" y="31"/>
                    <a:pt x="88" y="47"/>
                    <a:pt x="84" y="53"/>
                  </a:cubicBezTo>
                  <a:cubicBezTo>
                    <a:pt x="80" y="59"/>
                    <a:pt x="74" y="66"/>
                    <a:pt x="69" y="68"/>
                  </a:cubicBezTo>
                  <a:cubicBezTo>
                    <a:pt x="58" y="75"/>
                    <a:pt x="48" y="84"/>
                    <a:pt x="37" y="89"/>
                  </a:cubicBezTo>
                  <a:cubicBezTo>
                    <a:pt x="28" y="93"/>
                    <a:pt x="17" y="93"/>
                    <a:pt x="8" y="97"/>
                  </a:cubicBezTo>
                  <a:cubicBezTo>
                    <a:pt x="7" y="97"/>
                    <a:pt x="2" y="98"/>
                    <a:pt x="0" y="97"/>
                  </a:cubicBezTo>
                  <a:cubicBezTo>
                    <a:pt x="4" y="89"/>
                    <a:pt x="4" y="78"/>
                    <a:pt x="6" y="68"/>
                  </a:cubicBezTo>
                  <a:cubicBezTo>
                    <a:pt x="9" y="49"/>
                    <a:pt x="18" y="34"/>
                    <a:pt x="25" y="21"/>
                  </a:cubicBezTo>
                  <a:cubicBezTo>
                    <a:pt x="27" y="16"/>
                    <a:pt x="34" y="0"/>
                    <a:pt x="37" y="0"/>
                  </a:cubicBezTo>
                  <a:cubicBezTo>
                    <a:pt x="43" y="23"/>
                    <a:pt x="31" y="52"/>
                    <a:pt x="24" y="67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8" name="Freeform 76"/>
            <p:cNvSpPr>
              <a:spLocks/>
            </p:cNvSpPr>
            <p:nvPr userDrawn="1"/>
          </p:nvSpPr>
          <p:spPr bwMode="auto">
            <a:xfrm>
              <a:off x="4244" y="1709"/>
              <a:ext cx="413" cy="662"/>
            </a:xfrm>
            <a:custGeom>
              <a:avLst/>
              <a:gdLst>
                <a:gd name="T0" fmla="*/ 236139 w 68"/>
                <a:gd name="T1" fmla="*/ 725359 h 110"/>
                <a:gd name="T2" fmla="*/ 251881 w 68"/>
                <a:gd name="T3" fmla="*/ 639564 h 110"/>
                <a:gd name="T4" fmla="*/ 409307 w 68"/>
                <a:gd name="T5" fmla="*/ 202789 h 110"/>
                <a:gd name="T6" fmla="*/ 495892 w 68"/>
                <a:gd name="T7" fmla="*/ 0 h 110"/>
                <a:gd name="T8" fmla="*/ 480149 w 68"/>
                <a:gd name="T9" fmla="*/ 335381 h 110"/>
                <a:gd name="T10" fmla="*/ 299109 w 68"/>
                <a:gd name="T11" fmla="*/ 709760 h 110"/>
                <a:gd name="T12" fmla="*/ 181040 w 68"/>
                <a:gd name="T13" fmla="*/ 857952 h 110"/>
                <a:gd name="T14" fmla="*/ 62970 w 68"/>
                <a:gd name="T15" fmla="*/ 553769 h 110"/>
                <a:gd name="T16" fmla="*/ 0 w 68"/>
                <a:gd name="T17" fmla="*/ 218388 h 110"/>
                <a:gd name="T18" fmla="*/ 7871 w 68"/>
                <a:gd name="T19" fmla="*/ 179390 h 110"/>
                <a:gd name="T20" fmla="*/ 204654 w 68"/>
                <a:gd name="T21" fmla="*/ 600566 h 110"/>
                <a:gd name="T22" fmla="*/ 236139 w 68"/>
                <a:gd name="T23" fmla="*/ 725359 h 1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8" h="110">
                  <a:moveTo>
                    <a:pt x="30" y="93"/>
                  </a:moveTo>
                  <a:cubicBezTo>
                    <a:pt x="31" y="88"/>
                    <a:pt x="32" y="86"/>
                    <a:pt x="32" y="82"/>
                  </a:cubicBezTo>
                  <a:cubicBezTo>
                    <a:pt x="36" y="58"/>
                    <a:pt x="43" y="43"/>
                    <a:pt x="52" y="26"/>
                  </a:cubicBezTo>
                  <a:cubicBezTo>
                    <a:pt x="56" y="18"/>
                    <a:pt x="60" y="8"/>
                    <a:pt x="63" y="0"/>
                  </a:cubicBezTo>
                  <a:cubicBezTo>
                    <a:pt x="68" y="8"/>
                    <a:pt x="63" y="34"/>
                    <a:pt x="61" y="43"/>
                  </a:cubicBezTo>
                  <a:cubicBezTo>
                    <a:pt x="57" y="65"/>
                    <a:pt x="46" y="77"/>
                    <a:pt x="38" y="91"/>
                  </a:cubicBezTo>
                  <a:cubicBezTo>
                    <a:pt x="35" y="96"/>
                    <a:pt x="26" y="110"/>
                    <a:pt x="23" y="110"/>
                  </a:cubicBezTo>
                  <a:cubicBezTo>
                    <a:pt x="18" y="100"/>
                    <a:pt x="14" y="83"/>
                    <a:pt x="8" y="71"/>
                  </a:cubicBezTo>
                  <a:cubicBezTo>
                    <a:pt x="2" y="59"/>
                    <a:pt x="3" y="42"/>
                    <a:pt x="0" y="28"/>
                  </a:cubicBezTo>
                  <a:cubicBezTo>
                    <a:pt x="0" y="27"/>
                    <a:pt x="1" y="25"/>
                    <a:pt x="1" y="23"/>
                  </a:cubicBezTo>
                  <a:cubicBezTo>
                    <a:pt x="11" y="36"/>
                    <a:pt x="22" y="54"/>
                    <a:pt x="26" y="77"/>
                  </a:cubicBezTo>
                  <a:cubicBezTo>
                    <a:pt x="27" y="83"/>
                    <a:pt x="28" y="86"/>
                    <a:pt x="30" y="93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99" name="Freeform 77"/>
            <p:cNvSpPr>
              <a:spLocks noEditPoints="1"/>
            </p:cNvSpPr>
            <p:nvPr userDrawn="1"/>
          </p:nvSpPr>
          <p:spPr bwMode="auto">
            <a:xfrm>
              <a:off x="1671" y="623"/>
              <a:ext cx="2302" cy="2768"/>
            </a:xfrm>
            <a:custGeom>
              <a:avLst/>
              <a:gdLst>
                <a:gd name="T0" fmla="*/ 644848 w 384"/>
                <a:gd name="T1" fmla="*/ 1568485 h 462"/>
                <a:gd name="T2" fmla="*/ 947849 w 384"/>
                <a:gd name="T3" fmla="*/ 1118128 h 462"/>
                <a:gd name="T4" fmla="*/ 1685927 w 384"/>
                <a:gd name="T5" fmla="*/ 116472 h 462"/>
                <a:gd name="T6" fmla="*/ 2183159 w 384"/>
                <a:gd name="T7" fmla="*/ 1312248 h 462"/>
                <a:gd name="T8" fmla="*/ 2291929 w 384"/>
                <a:gd name="T9" fmla="*/ 2143079 h 462"/>
                <a:gd name="T10" fmla="*/ 2066621 w 384"/>
                <a:gd name="T11" fmla="*/ 2601201 h 462"/>
                <a:gd name="T12" fmla="*/ 1647081 w 384"/>
                <a:gd name="T13" fmla="*/ 2779791 h 462"/>
                <a:gd name="T14" fmla="*/ 1553850 w 384"/>
                <a:gd name="T15" fmla="*/ 2904027 h 462"/>
                <a:gd name="T16" fmla="*/ 2012236 w 384"/>
                <a:gd name="T17" fmla="*/ 2391552 h 462"/>
                <a:gd name="T18" fmla="*/ 1678158 w 384"/>
                <a:gd name="T19" fmla="*/ 2725438 h 462"/>
                <a:gd name="T20" fmla="*/ 2206467 w 384"/>
                <a:gd name="T21" fmla="*/ 2275080 h 462"/>
                <a:gd name="T22" fmla="*/ 2152082 w 384"/>
                <a:gd name="T23" fmla="*/ 2018843 h 462"/>
                <a:gd name="T24" fmla="*/ 1243080 w 384"/>
                <a:gd name="T25" fmla="*/ 2197433 h 462"/>
                <a:gd name="T26" fmla="*/ 1367388 w 384"/>
                <a:gd name="T27" fmla="*/ 2438141 h 462"/>
                <a:gd name="T28" fmla="*/ 1468388 w 384"/>
                <a:gd name="T29" fmla="*/ 2577907 h 462"/>
                <a:gd name="T30" fmla="*/ 1546081 w 384"/>
                <a:gd name="T31" fmla="*/ 2810850 h 462"/>
                <a:gd name="T32" fmla="*/ 1025541 w 384"/>
                <a:gd name="T33" fmla="*/ 2135314 h 462"/>
                <a:gd name="T34" fmla="*/ 1087695 w 384"/>
                <a:gd name="T35" fmla="*/ 1871312 h 462"/>
                <a:gd name="T36" fmla="*/ 1072157 w 384"/>
                <a:gd name="T37" fmla="*/ 1032716 h 462"/>
                <a:gd name="T38" fmla="*/ 1103234 w 384"/>
                <a:gd name="T39" fmla="*/ 1195776 h 462"/>
                <a:gd name="T40" fmla="*/ 1911236 w 384"/>
                <a:gd name="T41" fmla="*/ 132001 h 462"/>
                <a:gd name="T42" fmla="*/ 1740312 w 384"/>
                <a:gd name="T43" fmla="*/ 1250129 h 462"/>
                <a:gd name="T44" fmla="*/ 1724774 w 384"/>
                <a:gd name="T45" fmla="*/ 201884 h 462"/>
                <a:gd name="T46" fmla="*/ 1584927 w 384"/>
                <a:gd name="T47" fmla="*/ 2632260 h 462"/>
                <a:gd name="T48" fmla="*/ 1515004 w 384"/>
                <a:gd name="T49" fmla="*/ 2531318 h 462"/>
                <a:gd name="T50" fmla="*/ 1390696 w 384"/>
                <a:gd name="T51" fmla="*/ 2344963 h 462"/>
                <a:gd name="T52" fmla="*/ 1320773 w 384"/>
                <a:gd name="T53" fmla="*/ 2212962 h 462"/>
                <a:gd name="T54" fmla="*/ 1779158 w 384"/>
                <a:gd name="T55" fmla="*/ 2399317 h 462"/>
                <a:gd name="T56" fmla="*/ 1996697 w 384"/>
                <a:gd name="T57" fmla="*/ 2282845 h 462"/>
                <a:gd name="T58" fmla="*/ 1849082 w 384"/>
                <a:gd name="T59" fmla="*/ 2236256 h 462"/>
                <a:gd name="T60" fmla="*/ 901233 w 384"/>
                <a:gd name="T61" fmla="*/ 2127550 h 462"/>
                <a:gd name="T62" fmla="*/ 753617 w 384"/>
                <a:gd name="T63" fmla="*/ 1591780 h 462"/>
                <a:gd name="T64" fmla="*/ 854618 w 384"/>
                <a:gd name="T65" fmla="*/ 1638368 h 462"/>
                <a:gd name="T66" fmla="*/ 940079 w 384"/>
                <a:gd name="T67" fmla="*/ 1863547 h 462"/>
                <a:gd name="T68" fmla="*/ 1281926 w 384"/>
                <a:gd name="T69" fmla="*/ 2127550 h 462"/>
                <a:gd name="T70" fmla="*/ 1212003 w 384"/>
                <a:gd name="T71" fmla="*/ 1972254 h 462"/>
                <a:gd name="T72" fmla="*/ 1437311 w 384"/>
                <a:gd name="T73" fmla="*/ 2112020 h 462"/>
                <a:gd name="T74" fmla="*/ 1328542 w 384"/>
                <a:gd name="T75" fmla="*/ 1972254 h 462"/>
                <a:gd name="T76" fmla="*/ 1212003 w 384"/>
                <a:gd name="T77" fmla="*/ 1886841 h 462"/>
                <a:gd name="T78" fmla="*/ 1118772 w 384"/>
                <a:gd name="T79" fmla="*/ 1716016 h 462"/>
                <a:gd name="T80" fmla="*/ 1142080 w 384"/>
                <a:gd name="T81" fmla="*/ 1459778 h 462"/>
                <a:gd name="T82" fmla="*/ 1849082 w 384"/>
                <a:gd name="T83" fmla="*/ 1716016 h 462"/>
                <a:gd name="T84" fmla="*/ 1538312 w 384"/>
                <a:gd name="T85" fmla="*/ 2104255 h 462"/>
                <a:gd name="T86" fmla="*/ 2012236 w 384"/>
                <a:gd name="T87" fmla="*/ 1995548 h 462"/>
                <a:gd name="T88" fmla="*/ 2159852 w 384"/>
                <a:gd name="T89" fmla="*/ 1366601 h 462"/>
                <a:gd name="T90" fmla="*/ 1957851 w 384"/>
                <a:gd name="T91" fmla="*/ 1793664 h 462"/>
                <a:gd name="T92" fmla="*/ 1079926 w 384"/>
                <a:gd name="T93" fmla="*/ 1793664 h 462"/>
                <a:gd name="T94" fmla="*/ 2066621 w 384"/>
                <a:gd name="T95" fmla="*/ 1498602 h 462"/>
                <a:gd name="T96" fmla="*/ 877925 w 384"/>
                <a:gd name="T97" fmla="*/ 1568485 h 462"/>
                <a:gd name="T98" fmla="*/ 1002233 w 384"/>
                <a:gd name="T99" fmla="*/ 1498602 h 462"/>
                <a:gd name="T100" fmla="*/ 1724774 w 384"/>
                <a:gd name="T101" fmla="*/ 1366601 h 462"/>
                <a:gd name="T102" fmla="*/ 800233 w 384"/>
                <a:gd name="T103" fmla="*/ 1459778 h 462"/>
                <a:gd name="T104" fmla="*/ 909002 w 384"/>
                <a:gd name="T105" fmla="*/ 1459778 h 462"/>
                <a:gd name="T106" fmla="*/ 1111003 w 384"/>
                <a:gd name="T107" fmla="*/ 1405425 h 462"/>
                <a:gd name="T108" fmla="*/ 1064387 w 384"/>
                <a:gd name="T109" fmla="*/ 1320012 h 462"/>
                <a:gd name="T110" fmla="*/ 1336311 w 384"/>
                <a:gd name="T111" fmla="*/ 784243 h 4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84" h="462">
                  <a:moveTo>
                    <a:pt x="115" y="290"/>
                  </a:moveTo>
                  <a:cubicBezTo>
                    <a:pt x="81" y="285"/>
                    <a:pt x="0" y="257"/>
                    <a:pt x="57" y="217"/>
                  </a:cubicBezTo>
                  <a:cubicBezTo>
                    <a:pt x="58" y="217"/>
                    <a:pt x="59" y="216"/>
                    <a:pt x="60" y="215"/>
                  </a:cubicBezTo>
                  <a:cubicBezTo>
                    <a:pt x="60" y="215"/>
                    <a:pt x="61" y="214"/>
                    <a:pt x="62" y="213"/>
                  </a:cubicBezTo>
                  <a:cubicBezTo>
                    <a:pt x="65" y="212"/>
                    <a:pt x="69" y="209"/>
                    <a:pt x="72" y="208"/>
                  </a:cubicBezTo>
                  <a:cubicBezTo>
                    <a:pt x="75" y="206"/>
                    <a:pt x="79" y="204"/>
                    <a:pt x="83" y="202"/>
                  </a:cubicBezTo>
                  <a:cubicBezTo>
                    <a:pt x="86" y="201"/>
                    <a:pt x="88" y="199"/>
                    <a:pt x="91" y="198"/>
                  </a:cubicBezTo>
                  <a:cubicBezTo>
                    <a:pt x="93" y="197"/>
                    <a:pt x="96" y="196"/>
                    <a:pt x="98" y="195"/>
                  </a:cubicBezTo>
                  <a:cubicBezTo>
                    <a:pt x="98" y="195"/>
                    <a:pt x="98" y="195"/>
                    <a:pt x="98" y="195"/>
                  </a:cubicBezTo>
                  <a:cubicBezTo>
                    <a:pt x="83" y="171"/>
                    <a:pt x="84" y="149"/>
                    <a:pt x="117" y="149"/>
                  </a:cubicBezTo>
                  <a:cubicBezTo>
                    <a:pt x="119" y="149"/>
                    <a:pt x="120" y="149"/>
                    <a:pt x="122" y="150"/>
                  </a:cubicBezTo>
                  <a:cubicBezTo>
                    <a:pt x="122" y="148"/>
                    <a:pt x="122" y="146"/>
                    <a:pt x="122" y="144"/>
                  </a:cubicBezTo>
                  <a:cubicBezTo>
                    <a:pt x="118" y="143"/>
                    <a:pt x="115" y="138"/>
                    <a:pt x="115" y="133"/>
                  </a:cubicBezTo>
                  <a:cubicBezTo>
                    <a:pt x="115" y="130"/>
                    <a:pt x="116" y="127"/>
                    <a:pt x="119" y="125"/>
                  </a:cubicBezTo>
                  <a:cubicBezTo>
                    <a:pt x="120" y="111"/>
                    <a:pt x="121" y="99"/>
                    <a:pt x="131" y="89"/>
                  </a:cubicBezTo>
                  <a:cubicBezTo>
                    <a:pt x="141" y="79"/>
                    <a:pt x="159" y="82"/>
                    <a:pt x="168" y="89"/>
                  </a:cubicBezTo>
                  <a:cubicBezTo>
                    <a:pt x="181" y="63"/>
                    <a:pt x="195" y="37"/>
                    <a:pt x="218" y="19"/>
                  </a:cubicBezTo>
                  <a:cubicBezTo>
                    <a:pt x="217" y="18"/>
                    <a:pt x="217" y="16"/>
                    <a:pt x="217" y="15"/>
                  </a:cubicBezTo>
                  <a:cubicBezTo>
                    <a:pt x="217" y="7"/>
                    <a:pt x="223" y="0"/>
                    <a:pt x="232" y="0"/>
                  </a:cubicBezTo>
                  <a:cubicBezTo>
                    <a:pt x="236" y="0"/>
                    <a:pt x="240" y="2"/>
                    <a:pt x="242" y="4"/>
                  </a:cubicBezTo>
                  <a:cubicBezTo>
                    <a:pt x="303" y="5"/>
                    <a:pt x="286" y="115"/>
                    <a:pt x="281" y="151"/>
                  </a:cubicBezTo>
                  <a:cubicBezTo>
                    <a:pt x="281" y="155"/>
                    <a:pt x="280" y="160"/>
                    <a:pt x="279" y="164"/>
                  </a:cubicBezTo>
                  <a:cubicBezTo>
                    <a:pt x="279" y="166"/>
                    <a:pt x="279" y="167"/>
                    <a:pt x="279" y="168"/>
                  </a:cubicBezTo>
                  <a:cubicBezTo>
                    <a:pt x="279" y="168"/>
                    <a:pt x="280" y="168"/>
                    <a:pt x="281" y="169"/>
                  </a:cubicBezTo>
                  <a:cubicBezTo>
                    <a:pt x="341" y="174"/>
                    <a:pt x="384" y="210"/>
                    <a:pt x="302" y="250"/>
                  </a:cubicBezTo>
                  <a:cubicBezTo>
                    <a:pt x="299" y="251"/>
                    <a:pt x="296" y="253"/>
                    <a:pt x="294" y="254"/>
                  </a:cubicBezTo>
                  <a:cubicBezTo>
                    <a:pt x="294" y="254"/>
                    <a:pt x="293" y="254"/>
                    <a:pt x="293" y="254"/>
                  </a:cubicBezTo>
                  <a:cubicBezTo>
                    <a:pt x="291" y="255"/>
                    <a:pt x="288" y="256"/>
                    <a:pt x="285" y="257"/>
                  </a:cubicBezTo>
                  <a:cubicBezTo>
                    <a:pt x="289" y="263"/>
                    <a:pt x="292" y="269"/>
                    <a:pt x="295" y="276"/>
                  </a:cubicBezTo>
                  <a:cubicBezTo>
                    <a:pt x="295" y="276"/>
                    <a:pt x="295" y="276"/>
                    <a:pt x="295" y="276"/>
                  </a:cubicBezTo>
                  <a:cubicBezTo>
                    <a:pt x="301" y="277"/>
                    <a:pt x="305" y="282"/>
                    <a:pt x="305" y="288"/>
                  </a:cubicBezTo>
                  <a:cubicBezTo>
                    <a:pt x="305" y="293"/>
                    <a:pt x="302" y="297"/>
                    <a:pt x="297" y="299"/>
                  </a:cubicBezTo>
                  <a:cubicBezTo>
                    <a:pt x="288" y="305"/>
                    <a:pt x="277" y="307"/>
                    <a:pt x="267" y="306"/>
                  </a:cubicBezTo>
                  <a:cubicBezTo>
                    <a:pt x="267" y="308"/>
                    <a:pt x="267" y="310"/>
                    <a:pt x="267" y="312"/>
                  </a:cubicBezTo>
                  <a:cubicBezTo>
                    <a:pt x="267" y="318"/>
                    <a:pt x="267" y="323"/>
                    <a:pt x="267" y="330"/>
                  </a:cubicBezTo>
                  <a:cubicBezTo>
                    <a:pt x="267" y="332"/>
                    <a:pt x="266" y="333"/>
                    <a:pt x="266" y="335"/>
                  </a:cubicBezTo>
                  <a:cubicBezTo>
                    <a:pt x="262" y="367"/>
                    <a:pt x="243" y="380"/>
                    <a:pt x="218" y="363"/>
                  </a:cubicBezTo>
                  <a:cubicBezTo>
                    <a:pt x="217" y="362"/>
                    <a:pt x="216" y="362"/>
                    <a:pt x="215" y="361"/>
                  </a:cubicBezTo>
                  <a:cubicBezTo>
                    <a:pt x="215" y="361"/>
                    <a:pt x="214" y="360"/>
                    <a:pt x="213" y="359"/>
                  </a:cubicBezTo>
                  <a:cubicBezTo>
                    <a:pt x="213" y="359"/>
                    <a:pt x="213" y="359"/>
                    <a:pt x="213" y="359"/>
                  </a:cubicBezTo>
                  <a:cubicBezTo>
                    <a:pt x="213" y="359"/>
                    <a:pt x="213" y="359"/>
                    <a:pt x="213" y="359"/>
                  </a:cubicBezTo>
                  <a:cubicBezTo>
                    <a:pt x="212" y="359"/>
                    <a:pt x="212" y="358"/>
                    <a:pt x="212" y="358"/>
                  </a:cubicBezTo>
                  <a:cubicBezTo>
                    <a:pt x="212" y="358"/>
                    <a:pt x="211" y="358"/>
                    <a:pt x="211" y="359"/>
                  </a:cubicBezTo>
                  <a:cubicBezTo>
                    <a:pt x="209" y="362"/>
                    <a:pt x="207" y="366"/>
                    <a:pt x="204" y="369"/>
                  </a:cubicBezTo>
                  <a:cubicBezTo>
                    <a:pt x="204" y="370"/>
                    <a:pt x="203" y="371"/>
                    <a:pt x="202" y="372"/>
                  </a:cubicBezTo>
                  <a:cubicBezTo>
                    <a:pt x="202" y="372"/>
                    <a:pt x="202" y="372"/>
                    <a:pt x="202" y="372"/>
                  </a:cubicBezTo>
                  <a:cubicBezTo>
                    <a:pt x="202" y="372"/>
                    <a:pt x="201" y="373"/>
                    <a:pt x="201" y="373"/>
                  </a:cubicBezTo>
                  <a:cubicBezTo>
                    <a:pt x="201" y="374"/>
                    <a:pt x="200" y="374"/>
                    <a:pt x="200" y="374"/>
                  </a:cubicBezTo>
                  <a:cubicBezTo>
                    <a:pt x="200" y="375"/>
                    <a:pt x="200" y="375"/>
                    <a:pt x="199" y="375"/>
                  </a:cubicBezTo>
                  <a:cubicBezTo>
                    <a:pt x="199" y="376"/>
                    <a:pt x="199" y="376"/>
                    <a:pt x="198" y="377"/>
                  </a:cubicBezTo>
                  <a:cubicBezTo>
                    <a:pt x="198" y="377"/>
                    <a:pt x="198" y="377"/>
                    <a:pt x="198" y="377"/>
                  </a:cubicBezTo>
                  <a:cubicBezTo>
                    <a:pt x="127" y="462"/>
                    <a:pt x="112" y="340"/>
                    <a:pt x="115" y="290"/>
                  </a:cubicBezTo>
                  <a:close/>
                  <a:moveTo>
                    <a:pt x="259" y="304"/>
                  </a:moveTo>
                  <a:cubicBezTo>
                    <a:pt x="259" y="305"/>
                    <a:pt x="259" y="307"/>
                    <a:pt x="259" y="308"/>
                  </a:cubicBezTo>
                  <a:cubicBezTo>
                    <a:pt x="259" y="314"/>
                    <a:pt x="259" y="320"/>
                    <a:pt x="259" y="325"/>
                  </a:cubicBezTo>
                  <a:cubicBezTo>
                    <a:pt x="259" y="328"/>
                    <a:pt x="258" y="331"/>
                    <a:pt x="258" y="334"/>
                  </a:cubicBezTo>
                  <a:cubicBezTo>
                    <a:pt x="254" y="359"/>
                    <a:pt x="244" y="372"/>
                    <a:pt x="220" y="355"/>
                  </a:cubicBezTo>
                  <a:cubicBezTo>
                    <a:pt x="219" y="354"/>
                    <a:pt x="218" y="353"/>
                    <a:pt x="218" y="352"/>
                  </a:cubicBezTo>
                  <a:cubicBezTo>
                    <a:pt x="217" y="352"/>
                    <a:pt x="217" y="351"/>
                    <a:pt x="216" y="351"/>
                  </a:cubicBezTo>
                  <a:cubicBezTo>
                    <a:pt x="216" y="351"/>
                    <a:pt x="216" y="351"/>
                    <a:pt x="216" y="351"/>
                  </a:cubicBezTo>
                  <a:cubicBezTo>
                    <a:pt x="222" y="341"/>
                    <a:pt x="227" y="331"/>
                    <a:pt x="232" y="321"/>
                  </a:cubicBezTo>
                  <a:cubicBezTo>
                    <a:pt x="236" y="314"/>
                    <a:pt x="239" y="306"/>
                    <a:pt x="242" y="298"/>
                  </a:cubicBezTo>
                  <a:cubicBezTo>
                    <a:pt x="248" y="300"/>
                    <a:pt x="253" y="302"/>
                    <a:pt x="259" y="304"/>
                  </a:cubicBezTo>
                  <a:close/>
                  <a:moveTo>
                    <a:pt x="287" y="279"/>
                  </a:moveTo>
                  <a:cubicBezTo>
                    <a:pt x="284" y="281"/>
                    <a:pt x="283" y="284"/>
                    <a:pt x="283" y="288"/>
                  </a:cubicBezTo>
                  <a:cubicBezTo>
                    <a:pt x="283" y="290"/>
                    <a:pt x="283" y="291"/>
                    <a:pt x="284" y="293"/>
                  </a:cubicBezTo>
                  <a:cubicBezTo>
                    <a:pt x="284" y="293"/>
                    <a:pt x="284" y="293"/>
                    <a:pt x="284" y="293"/>
                  </a:cubicBezTo>
                  <a:cubicBezTo>
                    <a:pt x="278" y="296"/>
                    <a:pt x="272" y="296"/>
                    <a:pt x="266" y="295"/>
                  </a:cubicBezTo>
                  <a:cubicBezTo>
                    <a:pt x="265" y="289"/>
                    <a:pt x="264" y="283"/>
                    <a:pt x="264" y="277"/>
                  </a:cubicBezTo>
                  <a:cubicBezTo>
                    <a:pt x="263" y="273"/>
                    <a:pt x="262" y="269"/>
                    <a:pt x="261" y="265"/>
                  </a:cubicBezTo>
                  <a:cubicBezTo>
                    <a:pt x="263" y="265"/>
                    <a:pt x="265" y="264"/>
                    <a:pt x="267" y="264"/>
                  </a:cubicBezTo>
                  <a:cubicBezTo>
                    <a:pt x="270" y="262"/>
                    <a:pt x="273" y="261"/>
                    <a:pt x="277" y="260"/>
                  </a:cubicBezTo>
                  <a:cubicBezTo>
                    <a:pt x="280" y="262"/>
                    <a:pt x="286" y="275"/>
                    <a:pt x="287" y="278"/>
                  </a:cubicBezTo>
                  <a:cubicBezTo>
                    <a:pt x="287" y="278"/>
                    <a:pt x="287" y="278"/>
                    <a:pt x="287" y="279"/>
                  </a:cubicBezTo>
                  <a:close/>
                  <a:moveTo>
                    <a:pt x="135" y="290"/>
                  </a:moveTo>
                  <a:cubicBezTo>
                    <a:pt x="137" y="291"/>
                    <a:pt x="140" y="292"/>
                    <a:pt x="142" y="292"/>
                  </a:cubicBezTo>
                  <a:cubicBezTo>
                    <a:pt x="147" y="292"/>
                    <a:pt x="152" y="288"/>
                    <a:pt x="153" y="283"/>
                  </a:cubicBezTo>
                  <a:cubicBezTo>
                    <a:pt x="155" y="283"/>
                    <a:pt x="157" y="283"/>
                    <a:pt x="160" y="283"/>
                  </a:cubicBezTo>
                  <a:cubicBezTo>
                    <a:pt x="161" y="285"/>
                    <a:pt x="162" y="287"/>
                    <a:pt x="163" y="290"/>
                  </a:cubicBezTo>
                  <a:cubicBezTo>
                    <a:pt x="164" y="291"/>
                    <a:pt x="165" y="293"/>
                    <a:pt x="166" y="294"/>
                  </a:cubicBezTo>
                  <a:cubicBezTo>
                    <a:pt x="166" y="296"/>
                    <a:pt x="167" y="297"/>
                    <a:pt x="168" y="298"/>
                  </a:cubicBezTo>
                  <a:cubicBezTo>
                    <a:pt x="170" y="303"/>
                    <a:pt x="172" y="307"/>
                    <a:pt x="175" y="311"/>
                  </a:cubicBezTo>
                  <a:cubicBezTo>
                    <a:pt x="175" y="312"/>
                    <a:pt x="175" y="312"/>
                    <a:pt x="175" y="312"/>
                  </a:cubicBezTo>
                  <a:cubicBezTo>
                    <a:pt x="176" y="313"/>
                    <a:pt x="176" y="313"/>
                    <a:pt x="176" y="314"/>
                  </a:cubicBezTo>
                  <a:cubicBezTo>
                    <a:pt x="177" y="315"/>
                    <a:pt x="179" y="317"/>
                    <a:pt x="180" y="319"/>
                  </a:cubicBezTo>
                  <a:cubicBezTo>
                    <a:pt x="180" y="320"/>
                    <a:pt x="181" y="320"/>
                    <a:pt x="181" y="321"/>
                  </a:cubicBezTo>
                  <a:cubicBezTo>
                    <a:pt x="182" y="323"/>
                    <a:pt x="183" y="324"/>
                    <a:pt x="184" y="326"/>
                  </a:cubicBezTo>
                  <a:cubicBezTo>
                    <a:pt x="184" y="326"/>
                    <a:pt x="184" y="326"/>
                    <a:pt x="184" y="326"/>
                  </a:cubicBezTo>
                  <a:cubicBezTo>
                    <a:pt x="185" y="327"/>
                    <a:pt x="186" y="328"/>
                    <a:pt x="186" y="329"/>
                  </a:cubicBezTo>
                  <a:cubicBezTo>
                    <a:pt x="187" y="330"/>
                    <a:pt x="188" y="331"/>
                    <a:pt x="189" y="332"/>
                  </a:cubicBezTo>
                  <a:cubicBezTo>
                    <a:pt x="190" y="333"/>
                    <a:pt x="190" y="334"/>
                    <a:pt x="191" y="335"/>
                  </a:cubicBezTo>
                  <a:cubicBezTo>
                    <a:pt x="192" y="336"/>
                    <a:pt x="192" y="337"/>
                    <a:pt x="193" y="338"/>
                  </a:cubicBezTo>
                  <a:cubicBezTo>
                    <a:pt x="196" y="341"/>
                    <a:pt x="199" y="345"/>
                    <a:pt x="202" y="349"/>
                  </a:cubicBezTo>
                  <a:cubicBezTo>
                    <a:pt x="203" y="350"/>
                    <a:pt x="204" y="351"/>
                    <a:pt x="206" y="352"/>
                  </a:cubicBezTo>
                  <a:cubicBezTo>
                    <a:pt x="205" y="353"/>
                    <a:pt x="205" y="354"/>
                    <a:pt x="204" y="355"/>
                  </a:cubicBezTo>
                  <a:cubicBezTo>
                    <a:pt x="202" y="357"/>
                    <a:pt x="201" y="360"/>
                    <a:pt x="199" y="362"/>
                  </a:cubicBezTo>
                  <a:cubicBezTo>
                    <a:pt x="199" y="362"/>
                    <a:pt x="198" y="364"/>
                    <a:pt x="198" y="364"/>
                  </a:cubicBezTo>
                  <a:cubicBezTo>
                    <a:pt x="132" y="450"/>
                    <a:pt x="120" y="339"/>
                    <a:pt x="124" y="290"/>
                  </a:cubicBezTo>
                  <a:cubicBezTo>
                    <a:pt x="128" y="290"/>
                    <a:pt x="132" y="290"/>
                    <a:pt x="135" y="290"/>
                  </a:cubicBezTo>
                  <a:close/>
                  <a:moveTo>
                    <a:pt x="151" y="275"/>
                  </a:moveTo>
                  <a:cubicBezTo>
                    <a:pt x="149" y="272"/>
                    <a:pt x="146" y="269"/>
                    <a:pt x="142" y="269"/>
                  </a:cubicBezTo>
                  <a:cubicBezTo>
                    <a:pt x="138" y="269"/>
                    <a:pt x="134" y="272"/>
                    <a:pt x="132" y="275"/>
                  </a:cubicBezTo>
                  <a:cubicBezTo>
                    <a:pt x="130" y="275"/>
                    <a:pt x="127" y="275"/>
                    <a:pt x="125" y="275"/>
                  </a:cubicBezTo>
                  <a:cubicBezTo>
                    <a:pt x="126" y="269"/>
                    <a:pt x="126" y="264"/>
                    <a:pt x="127" y="259"/>
                  </a:cubicBezTo>
                  <a:cubicBezTo>
                    <a:pt x="127" y="254"/>
                    <a:pt x="128" y="250"/>
                    <a:pt x="129" y="246"/>
                  </a:cubicBezTo>
                  <a:cubicBezTo>
                    <a:pt x="129" y="241"/>
                    <a:pt x="130" y="237"/>
                    <a:pt x="131" y="233"/>
                  </a:cubicBezTo>
                  <a:cubicBezTo>
                    <a:pt x="133" y="234"/>
                    <a:pt x="135" y="236"/>
                    <a:pt x="137" y="238"/>
                  </a:cubicBezTo>
                  <a:cubicBezTo>
                    <a:pt x="138" y="239"/>
                    <a:pt x="139" y="240"/>
                    <a:pt x="140" y="241"/>
                  </a:cubicBezTo>
                  <a:cubicBezTo>
                    <a:pt x="140" y="241"/>
                    <a:pt x="142" y="243"/>
                    <a:pt x="143" y="243"/>
                  </a:cubicBezTo>
                  <a:cubicBezTo>
                    <a:pt x="147" y="254"/>
                    <a:pt x="151" y="264"/>
                    <a:pt x="156" y="275"/>
                  </a:cubicBezTo>
                  <a:cubicBezTo>
                    <a:pt x="156" y="275"/>
                    <a:pt x="155" y="275"/>
                    <a:pt x="155" y="275"/>
                  </a:cubicBezTo>
                  <a:cubicBezTo>
                    <a:pt x="154" y="275"/>
                    <a:pt x="153" y="275"/>
                    <a:pt x="151" y="275"/>
                  </a:cubicBezTo>
                  <a:close/>
                  <a:moveTo>
                    <a:pt x="132" y="123"/>
                  </a:moveTo>
                  <a:cubicBezTo>
                    <a:pt x="135" y="125"/>
                    <a:pt x="138" y="129"/>
                    <a:pt x="138" y="133"/>
                  </a:cubicBezTo>
                  <a:cubicBezTo>
                    <a:pt x="138" y="138"/>
                    <a:pt x="134" y="143"/>
                    <a:pt x="130" y="144"/>
                  </a:cubicBezTo>
                  <a:cubicBezTo>
                    <a:pt x="130" y="146"/>
                    <a:pt x="130" y="147"/>
                    <a:pt x="130" y="149"/>
                  </a:cubicBezTo>
                  <a:cubicBezTo>
                    <a:pt x="130" y="149"/>
                    <a:pt x="130" y="150"/>
                    <a:pt x="130" y="151"/>
                  </a:cubicBezTo>
                  <a:cubicBezTo>
                    <a:pt x="132" y="151"/>
                    <a:pt x="134" y="152"/>
                    <a:pt x="136" y="152"/>
                  </a:cubicBezTo>
                  <a:cubicBezTo>
                    <a:pt x="138" y="153"/>
                    <a:pt x="140" y="154"/>
                    <a:pt x="142" y="154"/>
                  </a:cubicBezTo>
                  <a:cubicBezTo>
                    <a:pt x="142" y="154"/>
                    <a:pt x="142" y="154"/>
                    <a:pt x="142" y="154"/>
                  </a:cubicBezTo>
                  <a:cubicBezTo>
                    <a:pt x="145" y="147"/>
                    <a:pt x="163" y="96"/>
                    <a:pt x="165" y="96"/>
                  </a:cubicBezTo>
                  <a:cubicBezTo>
                    <a:pt x="165" y="96"/>
                    <a:pt x="165" y="96"/>
                    <a:pt x="165" y="96"/>
                  </a:cubicBezTo>
                  <a:cubicBezTo>
                    <a:pt x="142" y="82"/>
                    <a:pt x="130" y="105"/>
                    <a:pt x="132" y="123"/>
                  </a:cubicBezTo>
                  <a:close/>
                  <a:moveTo>
                    <a:pt x="222" y="26"/>
                  </a:moveTo>
                  <a:cubicBezTo>
                    <a:pt x="225" y="28"/>
                    <a:pt x="228" y="30"/>
                    <a:pt x="232" y="30"/>
                  </a:cubicBezTo>
                  <a:cubicBezTo>
                    <a:pt x="239" y="30"/>
                    <a:pt x="245" y="24"/>
                    <a:pt x="246" y="17"/>
                  </a:cubicBezTo>
                  <a:cubicBezTo>
                    <a:pt x="248" y="17"/>
                    <a:pt x="249" y="17"/>
                    <a:pt x="250" y="17"/>
                  </a:cubicBezTo>
                  <a:cubicBezTo>
                    <a:pt x="264" y="21"/>
                    <a:pt x="270" y="44"/>
                    <a:pt x="273" y="56"/>
                  </a:cubicBezTo>
                  <a:cubicBezTo>
                    <a:pt x="276" y="72"/>
                    <a:pt x="276" y="88"/>
                    <a:pt x="276" y="105"/>
                  </a:cubicBezTo>
                  <a:cubicBezTo>
                    <a:pt x="276" y="126"/>
                    <a:pt x="274" y="147"/>
                    <a:pt x="271" y="168"/>
                  </a:cubicBezTo>
                  <a:cubicBezTo>
                    <a:pt x="256" y="167"/>
                    <a:pt x="242" y="167"/>
                    <a:pt x="227" y="168"/>
                  </a:cubicBezTo>
                  <a:cubicBezTo>
                    <a:pt x="226" y="165"/>
                    <a:pt x="225" y="163"/>
                    <a:pt x="224" y="161"/>
                  </a:cubicBezTo>
                  <a:cubicBezTo>
                    <a:pt x="211" y="137"/>
                    <a:pt x="196" y="112"/>
                    <a:pt x="175" y="94"/>
                  </a:cubicBezTo>
                  <a:cubicBezTo>
                    <a:pt x="175" y="94"/>
                    <a:pt x="175" y="94"/>
                    <a:pt x="175" y="94"/>
                  </a:cubicBezTo>
                  <a:cubicBezTo>
                    <a:pt x="178" y="89"/>
                    <a:pt x="180" y="84"/>
                    <a:pt x="182" y="80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93" y="61"/>
                    <a:pt x="205" y="41"/>
                    <a:pt x="221" y="27"/>
                  </a:cubicBezTo>
                  <a:cubicBezTo>
                    <a:pt x="222" y="27"/>
                    <a:pt x="222" y="26"/>
                    <a:pt x="222" y="26"/>
                  </a:cubicBezTo>
                  <a:close/>
                  <a:moveTo>
                    <a:pt x="210" y="345"/>
                  </a:moveTo>
                  <a:cubicBezTo>
                    <a:pt x="209" y="344"/>
                    <a:pt x="208" y="343"/>
                    <a:pt x="207" y="342"/>
                  </a:cubicBezTo>
                  <a:cubicBezTo>
                    <a:pt x="207" y="342"/>
                    <a:pt x="207" y="342"/>
                    <a:pt x="207" y="342"/>
                  </a:cubicBezTo>
                  <a:cubicBezTo>
                    <a:pt x="207" y="341"/>
                    <a:pt x="206" y="341"/>
                    <a:pt x="205" y="340"/>
                  </a:cubicBezTo>
                  <a:cubicBezTo>
                    <a:pt x="205" y="340"/>
                    <a:pt x="205" y="340"/>
                    <a:pt x="205" y="340"/>
                  </a:cubicBezTo>
                  <a:cubicBezTo>
                    <a:pt x="205" y="339"/>
                    <a:pt x="204" y="339"/>
                    <a:pt x="204" y="339"/>
                  </a:cubicBezTo>
                  <a:cubicBezTo>
                    <a:pt x="202" y="336"/>
                    <a:pt x="200" y="334"/>
                    <a:pt x="198" y="332"/>
                  </a:cubicBezTo>
                  <a:cubicBezTo>
                    <a:pt x="198" y="331"/>
                    <a:pt x="198" y="331"/>
                    <a:pt x="198" y="331"/>
                  </a:cubicBezTo>
                  <a:cubicBezTo>
                    <a:pt x="198" y="331"/>
                    <a:pt x="198" y="331"/>
                    <a:pt x="198" y="330"/>
                  </a:cubicBezTo>
                  <a:cubicBezTo>
                    <a:pt x="197" y="329"/>
                    <a:pt x="196" y="328"/>
                    <a:pt x="195" y="327"/>
                  </a:cubicBezTo>
                  <a:cubicBezTo>
                    <a:pt x="195" y="327"/>
                    <a:pt x="195" y="327"/>
                    <a:pt x="195" y="327"/>
                  </a:cubicBezTo>
                  <a:cubicBezTo>
                    <a:pt x="195" y="327"/>
                    <a:pt x="195" y="327"/>
                    <a:pt x="195" y="326"/>
                  </a:cubicBezTo>
                  <a:cubicBezTo>
                    <a:pt x="194" y="325"/>
                    <a:pt x="193" y="324"/>
                    <a:pt x="192" y="323"/>
                  </a:cubicBezTo>
                  <a:cubicBezTo>
                    <a:pt x="192" y="323"/>
                    <a:pt x="192" y="323"/>
                    <a:pt x="192" y="323"/>
                  </a:cubicBezTo>
                  <a:cubicBezTo>
                    <a:pt x="190" y="320"/>
                    <a:pt x="189" y="318"/>
                    <a:pt x="187" y="316"/>
                  </a:cubicBezTo>
                  <a:cubicBezTo>
                    <a:pt x="186" y="313"/>
                    <a:pt x="184" y="311"/>
                    <a:pt x="183" y="308"/>
                  </a:cubicBezTo>
                  <a:cubicBezTo>
                    <a:pt x="182" y="307"/>
                    <a:pt x="181" y="306"/>
                    <a:pt x="180" y="304"/>
                  </a:cubicBezTo>
                  <a:cubicBezTo>
                    <a:pt x="180" y="304"/>
                    <a:pt x="179" y="302"/>
                    <a:pt x="179" y="302"/>
                  </a:cubicBezTo>
                  <a:cubicBezTo>
                    <a:pt x="178" y="300"/>
                    <a:pt x="177" y="299"/>
                    <a:pt x="176" y="297"/>
                  </a:cubicBezTo>
                  <a:cubicBezTo>
                    <a:pt x="175" y="295"/>
                    <a:pt x="174" y="293"/>
                    <a:pt x="173" y="292"/>
                  </a:cubicBezTo>
                  <a:cubicBezTo>
                    <a:pt x="173" y="291"/>
                    <a:pt x="173" y="290"/>
                    <a:pt x="172" y="290"/>
                  </a:cubicBezTo>
                  <a:cubicBezTo>
                    <a:pt x="172" y="290"/>
                    <a:pt x="172" y="289"/>
                    <a:pt x="172" y="289"/>
                  </a:cubicBezTo>
                  <a:cubicBezTo>
                    <a:pt x="172" y="288"/>
                    <a:pt x="171" y="287"/>
                    <a:pt x="171" y="286"/>
                  </a:cubicBezTo>
                  <a:cubicBezTo>
                    <a:pt x="171" y="286"/>
                    <a:pt x="170" y="286"/>
                    <a:pt x="170" y="285"/>
                  </a:cubicBezTo>
                  <a:cubicBezTo>
                    <a:pt x="170" y="285"/>
                    <a:pt x="170" y="285"/>
                    <a:pt x="170" y="284"/>
                  </a:cubicBezTo>
                  <a:cubicBezTo>
                    <a:pt x="169" y="284"/>
                    <a:pt x="169" y="283"/>
                    <a:pt x="169" y="283"/>
                  </a:cubicBezTo>
                  <a:cubicBezTo>
                    <a:pt x="169" y="282"/>
                    <a:pt x="169" y="282"/>
                    <a:pt x="168" y="282"/>
                  </a:cubicBezTo>
                  <a:cubicBezTo>
                    <a:pt x="178" y="281"/>
                    <a:pt x="187" y="280"/>
                    <a:pt x="197" y="279"/>
                  </a:cubicBezTo>
                  <a:cubicBezTo>
                    <a:pt x="209" y="285"/>
                    <a:pt x="221" y="291"/>
                    <a:pt x="235" y="296"/>
                  </a:cubicBezTo>
                  <a:cubicBezTo>
                    <a:pt x="233" y="300"/>
                    <a:pt x="231" y="305"/>
                    <a:pt x="229" y="309"/>
                  </a:cubicBezTo>
                  <a:cubicBezTo>
                    <a:pt x="224" y="319"/>
                    <a:pt x="219" y="328"/>
                    <a:pt x="214" y="338"/>
                  </a:cubicBezTo>
                  <a:cubicBezTo>
                    <a:pt x="214" y="338"/>
                    <a:pt x="214" y="338"/>
                    <a:pt x="214" y="339"/>
                  </a:cubicBezTo>
                  <a:cubicBezTo>
                    <a:pt x="214" y="339"/>
                    <a:pt x="214" y="339"/>
                    <a:pt x="214" y="339"/>
                  </a:cubicBezTo>
                  <a:cubicBezTo>
                    <a:pt x="212" y="341"/>
                    <a:pt x="211" y="343"/>
                    <a:pt x="210" y="345"/>
                  </a:cubicBezTo>
                  <a:cubicBezTo>
                    <a:pt x="210" y="345"/>
                    <a:pt x="210" y="345"/>
                    <a:pt x="210" y="345"/>
                  </a:cubicBezTo>
                  <a:close/>
                  <a:moveTo>
                    <a:pt x="257" y="294"/>
                  </a:moveTo>
                  <a:cubicBezTo>
                    <a:pt x="256" y="293"/>
                    <a:pt x="255" y="293"/>
                    <a:pt x="254" y="293"/>
                  </a:cubicBezTo>
                  <a:cubicBezTo>
                    <a:pt x="251" y="292"/>
                    <a:pt x="248" y="291"/>
                    <a:pt x="245" y="291"/>
                  </a:cubicBezTo>
                  <a:cubicBezTo>
                    <a:pt x="248" y="284"/>
                    <a:pt x="251" y="276"/>
                    <a:pt x="253" y="269"/>
                  </a:cubicBezTo>
                  <a:cubicBezTo>
                    <a:pt x="255" y="277"/>
                    <a:pt x="256" y="285"/>
                    <a:pt x="258" y="294"/>
                  </a:cubicBezTo>
                  <a:cubicBezTo>
                    <a:pt x="257" y="294"/>
                    <a:pt x="257" y="294"/>
                    <a:pt x="257" y="294"/>
                  </a:cubicBezTo>
                  <a:close/>
                  <a:moveTo>
                    <a:pt x="238" y="288"/>
                  </a:moveTo>
                  <a:cubicBezTo>
                    <a:pt x="228" y="285"/>
                    <a:pt x="220" y="281"/>
                    <a:pt x="211" y="277"/>
                  </a:cubicBezTo>
                  <a:cubicBezTo>
                    <a:pt x="219" y="276"/>
                    <a:pt x="227" y="274"/>
                    <a:pt x="235" y="272"/>
                  </a:cubicBezTo>
                  <a:cubicBezTo>
                    <a:pt x="243" y="270"/>
                    <a:pt x="244" y="270"/>
                    <a:pt x="244" y="270"/>
                  </a:cubicBezTo>
                  <a:cubicBezTo>
                    <a:pt x="242" y="276"/>
                    <a:pt x="240" y="282"/>
                    <a:pt x="238" y="288"/>
                  </a:cubicBezTo>
                  <a:cubicBezTo>
                    <a:pt x="238" y="288"/>
                    <a:pt x="238" y="288"/>
                    <a:pt x="238" y="288"/>
                  </a:cubicBezTo>
                  <a:close/>
                  <a:moveTo>
                    <a:pt x="116" y="274"/>
                  </a:moveTo>
                  <a:cubicBezTo>
                    <a:pt x="110" y="274"/>
                    <a:pt x="104" y="273"/>
                    <a:pt x="99" y="273"/>
                  </a:cubicBezTo>
                  <a:cubicBezTo>
                    <a:pt x="47" y="266"/>
                    <a:pt x="25" y="242"/>
                    <a:pt x="76" y="215"/>
                  </a:cubicBezTo>
                  <a:cubicBezTo>
                    <a:pt x="77" y="214"/>
                    <a:pt x="78" y="213"/>
                    <a:pt x="80" y="213"/>
                  </a:cubicBezTo>
                  <a:cubicBezTo>
                    <a:pt x="81" y="212"/>
                    <a:pt x="82" y="211"/>
                    <a:pt x="83" y="211"/>
                  </a:cubicBezTo>
                  <a:cubicBezTo>
                    <a:pt x="87" y="209"/>
                    <a:pt x="92" y="207"/>
                    <a:pt x="97" y="205"/>
                  </a:cubicBezTo>
                  <a:cubicBezTo>
                    <a:pt x="97" y="205"/>
                    <a:pt x="97" y="205"/>
                    <a:pt x="97" y="205"/>
                  </a:cubicBezTo>
                  <a:cubicBezTo>
                    <a:pt x="99" y="204"/>
                    <a:pt x="101" y="203"/>
                    <a:pt x="103" y="202"/>
                  </a:cubicBezTo>
                  <a:cubicBezTo>
                    <a:pt x="104" y="203"/>
                    <a:pt x="105" y="205"/>
                    <a:pt x="106" y="206"/>
                  </a:cubicBezTo>
                  <a:cubicBezTo>
                    <a:pt x="106" y="207"/>
                    <a:pt x="107" y="207"/>
                    <a:pt x="107" y="208"/>
                  </a:cubicBezTo>
                  <a:cubicBezTo>
                    <a:pt x="107" y="208"/>
                    <a:pt x="107" y="208"/>
                    <a:pt x="107" y="208"/>
                  </a:cubicBezTo>
                  <a:cubicBezTo>
                    <a:pt x="108" y="209"/>
                    <a:pt x="109" y="210"/>
                    <a:pt x="110" y="211"/>
                  </a:cubicBezTo>
                  <a:cubicBezTo>
                    <a:pt x="110" y="211"/>
                    <a:pt x="110" y="211"/>
                    <a:pt x="110" y="211"/>
                  </a:cubicBezTo>
                  <a:cubicBezTo>
                    <a:pt x="110" y="211"/>
                    <a:pt x="111" y="213"/>
                    <a:pt x="111" y="213"/>
                  </a:cubicBezTo>
                  <a:cubicBezTo>
                    <a:pt x="112" y="214"/>
                    <a:pt x="113" y="214"/>
                    <a:pt x="113" y="215"/>
                  </a:cubicBezTo>
                  <a:cubicBezTo>
                    <a:pt x="115" y="217"/>
                    <a:pt x="116" y="218"/>
                    <a:pt x="118" y="220"/>
                  </a:cubicBezTo>
                  <a:cubicBezTo>
                    <a:pt x="119" y="222"/>
                    <a:pt x="122" y="224"/>
                    <a:pt x="124" y="226"/>
                  </a:cubicBezTo>
                  <a:cubicBezTo>
                    <a:pt x="124" y="226"/>
                    <a:pt x="124" y="226"/>
                    <a:pt x="124" y="226"/>
                  </a:cubicBezTo>
                  <a:cubicBezTo>
                    <a:pt x="123" y="231"/>
                    <a:pt x="122" y="236"/>
                    <a:pt x="121" y="240"/>
                  </a:cubicBezTo>
                  <a:cubicBezTo>
                    <a:pt x="121" y="243"/>
                    <a:pt x="120" y="245"/>
                    <a:pt x="120" y="248"/>
                  </a:cubicBezTo>
                  <a:cubicBezTo>
                    <a:pt x="120" y="251"/>
                    <a:pt x="119" y="254"/>
                    <a:pt x="119" y="257"/>
                  </a:cubicBezTo>
                  <a:cubicBezTo>
                    <a:pt x="118" y="260"/>
                    <a:pt x="118" y="264"/>
                    <a:pt x="117" y="267"/>
                  </a:cubicBezTo>
                  <a:cubicBezTo>
                    <a:pt x="117" y="270"/>
                    <a:pt x="117" y="272"/>
                    <a:pt x="117" y="274"/>
                  </a:cubicBezTo>
                  <a:cubicBezTo>
                    <a:pt x="117" y="274"/>
                    <a:pt x="116" y="274"/>
                    <a:pt x="116" y="274"/>
                  </a:cubicBezTo>
                  <a:close/>
                  <a:moveTo>
                    <a:pt x="165" y="274"/>
                  </a:moveTo>
                  <a:cubicBezTo>
                    <a:pt x="164" y="273"/>
                    <a:pt x="164" y="273"/>
                    <a:pt x="164" y="272"/>
                  </a:cubicBezTo>
                  <a:cubicBezTo>
                    <a:pt x="164" y="272"/>
                    <a:pt x="163" y="271"/>
                    <a:pt x="163" y="271"/>
                  </a:cubicBezTo>
                  <a:cubicBezTo>
                    <a:pt x="162" y="269"/>
                    <a:pt x="162" y="268"/>
                    <a:pt x="161" y="267"/>
                  </a:cubicBezTo>
                  <a:cubicBezTo>
                    <a:pt x="161" y="266"/>
                    <a:pt x="161" y="265"/>
                    <a:pt x="160" y="264"/>
                  </a:cubicBezTo>
                  <a:cubicBezTo>
                    <a:pt x="160" y="263"/>
                    <a:pt x="159" y="262"/>
                    <a:pt x="159" y="260"/>
                  </a:cubicBezTo>
                  <a:cubicBezTo>
                    <a:pt x="158" y="258"/>
                    <a:pt x="157" y="256"/>
                    <a:pt x="156" y="254"/>
                  </a:cubicBezTo>
                  <a:cubicBezTo>
                    <a:pt x="156" y="254"/>
                    <a:pt x="155" y="253"/>
                    <a:pt x="156" y="253"/>
                  </a:cubicBezTo>
                  <a:cubicBezTo>
                    <a:pt x="157" y="254"/>
                    <a:pt x="159" y="255"/>
                    <a:pt x="160" y="257"/>
                  </a:cubicBezTo>
                  <a:cubicBezTo>
                    <a:pt x="162" y="258"/>
                    <a:pt x="164" y="259"/>
                    <a:pt x="166" y="260"/>
                  </a:cubicBezTo>
                  <a:cubicBezTo>
                    <a:pt x="166" y="260"/>
                    <a:pt x="166" y="260"/>
                    <a:pt x="166" y="260"/>
                  </a:cubicBezTo>
                  <a:cubicBezTo>
                    <a:pt x="171" y="263"/>
                    <a:pt x="176" y="267"/>
                    <a:pt x="181" y="270"/>
                  </a:cubicBezTo>
                  <a:cubicBezTo>
                    <a:pt x="182" y="271"/>
                    <a:pt x="183" y="271"/>
                    <a:pt x="185" y="272"/>
                  </a:cubicBezTo>
                  <a:cubicBezTo>
                    <a:pt x="181" y="273"/>
                    <a:pt x="178" y="273"/>
                    <a:pt x="175" y="273"/>
                  </a:cubicBezTo>
                  <a:cubicBezTo>
                    <a:pt x="171" y="274"/>
                    <a:pt x="168" y="274"/>
                    <a:pt x="165" y="274"/>
                  </a:cubicBezTo>
                  <a:close/>
                  <a:moveTo>
                    <a:pt x="198" y="271"/>
                  </a:moveTo>
                  <a:cubicBezTo>
                    <a:pt x="193" y="268"/>
                    <a:pt x="189" y="265"/>
                    <a:pt x="184" y="262"/>
                  </a:cubicBezTo>
                  <a:cubicBezTo>
                    <a:pt x="181" y="260"/>
                    <a:pt x="178" y="258"/>
                    <a:pt x="174" y="256"/>
                  </a:cubicBezTo>
                  <a:cubicBezTo>
                    <a:pt x="173" y="255"/>
                    <a:pt x="172" y="255"/>
                    <a:pt x="171" y="254"/>
                  </a:cubicBezTo>
                  <a:cubicBezTo>
                    <a:pt x="171" y="254"/>
                    <a:pt x="171" y="254"/>
                    <a:pt x="171" y="254"/>
                  </a:cubicBezTo>
                  <a:cubicBezTo>
                    <a:pt x="167" y="251"/>
                    <a:pt x="163" y="248"/>
                    <a:pt x="160" y="246"/>
                  </a:cubicBezTo>
                  <a:cubicBezTo>
                    <a:pt x="159" y="246"/>
                    <a:pt x="159" y="245"/>
                    <a:pt x="158" y="245"/>
                  </a:cubicBezTo>
                  <a:cubicBezTo>
                    <a:pt x="158" y="245"/>
                    <a:pt x="158" y="244"/>
                    <a:pt x="157" y="244"/>
                  </a:cubicBezTo>
                  <a:cubicBezTo>
                    <a:pt x="157" y="244"/>
                    <a:pt x="157" y="244"/>
                    <a:pt x="157" y="244"/>
                  </a:cubicBezTo>
                  <a:cubicBezTo>
                    <a:pt x="157" y="244"/>
                    <a:pt x="156" y="243"/>
                    <a:pt x="156" y="243"/>
                  </a:cubicBezTo>
                  <a:cubicBezTo>
                    <a:pt x="156" y="243"/>
                    <a:pt x="156" y="243"/>
                    <a:pt x="155" y="242"/>
                  </a:cubicBezTo>
                  <a:cubicBezTo>
                    <a:pt x="155" y="242"/>
                    <a:pt x="155" y="242"/>
                    <a:pt x="155" y="242"/>
                  </a:cubicBezTo>
                  <a:cubicBezTo>
                    <a:pt x="154" y="242"/>
                    <a:pt x="154" y="241"/>
                    <a:pt x="153" y="241"/>
                  </a:cubicBezTo>
                  <a:cubicBezTo>
                    <a:pt x="152" y="240"/>
                    <a:pt x="151" y="239"/>
                    <a:pt x="150" y="238"/>
                  </a:cubicBezTo>
                  <a:cubicBezTo>
                    <a:pt x="149" y="235"/>
                    <a:pt x="148" y="232"/>
                    <a:pt x="147" y="229"/>
                  </a:cubicBezTo>
                  <a:cubicBezTo>
                    <a:pt x="146" y="226"/>
                    <a:pt x="145" y="224"/>
                    <a:pt x="144" y="221"/>
                  </a:cubicBezTo>
                  <a:cubicBezTo>
                    <a:pt x="144" y="219"/>
                    <a:pt x="143" y="216"/>
                    <a:pt x="142" y="214"/>
                  </a:cubicBezTo>
                  <a:cubicBezTo>
                    <a:pt x="141" y="210"/>
                    <a:pt x="140" y="206"/>
                    <a:pt x="139" y="201"/>
                  </a:cubicBezTo>
                  <a:cubicBezTo>
                    <a:pt x="139" y="200"/>
                    <a:pt x="138" y="200"/>
                    <a:pt x="138" y="199"/>
                  </a:cubicBezTo>
                  <a:cubicBezTo>
                    <a:pt x="139" y="196"/>
                    <a:pt x="140" y="193"/>
                    <a:pt x="140" y="190"/>
                  </a:cubicBezTo>
                  <a:cubicBezTo>
                    <a:pt x="140" y="190"/>
                    <a:pt x="140" y="190"/>
                    <a:pt x="140" y="190"/>
                  </a:cubicBezTo>
                  <a:cubicBezTo>
                    <a:pt x="143" y="189"/>
                    <a:pt x="145" y="189"/>
                    <a:pt x="147" y="188"/>
                  </a:cubicBezTo>
                  <a:cubicBezTo>
                    <a:pt x="152" y="187"/>
                    <a:pt x="157" y="186"/>
                    <a:pt x="162" y="185"/>
                  </a:cubicBezTo>
                  <a:cubicBezTo>
                    <a:pt x="164" y="185"/>
                    <a:pt x="166" y="184"/>
                    <a:pt x="169" y="184"/>
                  </a:cubicBezTo>
                  <a:cubicBezTo>
                    <a:pt x="173" y="183"/>
                    <a:pt x="178" y="182"/>
                    <a:pt x="183" y="181"/>
                  </a:cubicBezTo>
                  <a:cubicBezTo>
                    <a:pt x="183" y="181"/>
                    <a:pt x="183" y="181"/>
                    <a:pt x="184" y="182"/>
                  </a:cubicBezTo>
                  <a:cubicBezTo>
                    <a:pt x="201" y="192"/>
                    <a:pt x="218" y="204"/>
                    <a:pt x="235" y="218"/>
                  </a:cubicBezTo>
                  <a:cubicBezTo>
                    <a:pt x="236" y="218"/>
                    <a:pt x="237" y="220"/>
                    <a:pt x="238" y="221"/>
                  </a:cubicBezTo>
                  <a:cubicBezTo>
                    <a:pt x="239" y="221"/>
                    <a:pt x="240" y="222"/>
                    <a:pt x="241" y="223"/>
                  </a:cubicBezTo>
                  <a:cubicBezTo>
                    <a:pt x="242" y="227"/>
                    <a:pt x="243" y="231"/>
                    <a:pt x="245" y="235"/>
                  </a:cubicBezTo>
                  <a:cubicBezTo>
                    <a:pt x="246" y="241"/>
                    <a:pt x="248" y="248"/>
                    <a:pt x="250" y="254"/>
                  </a:cubicBezTo>
                  <a:cubicBezTo>
                    <a:pt x="249" y="256"/>
                    <a:pt x="248" y="258"/>
                    <a:pt x="248" y="261"/>
                  </a:cubicBezTo>
                  <a:cubicBezTo>
                    <a:pt x="234" y="264"/>
                    <a:pt x="220" y="267"/>
                    <a:pt x="206" y="270"/>
                  </a:cubicBezTo>
                  <a:cubicBezTo>
                    <a:pt x="203" y="270"/>
                    <a:pt x="201" y="270"/>
                    <a:pt x="198" y="271"/>
                  </a:cubicBezTo>
                  <a:close/>
                  <a:moveTo>
                    <a:pt x="259" y="257"/>
                  </a:moveTo>
                  <a:cubicBezTo>
                    <a:pt x="259" y="256"/>
                    <a:pt x="259" y="255"/>
                    <a:pt x="259" y="254"/>
                  </a:cubicBezTo>
                  <a:cubicBezTo>
                    <a:pt x="260" y="250"/>
                    <a:pt x="261" y="246"/>
                    <a:pt x="262" y="243"/>
                  </a:cubicBezTo>
                  <a:cubicBezTo>
                    <a:pt x="265" y="245"/>
                    <a:pt x="269" y="250"/>
                    <a:pt x="271" y="253"/>
                  </a:cubicBezTo>
                  <a:cubicBezTo>
                    <a:pt x="271" y="253"/>
                    <a:pt x="271" y="253"/>
                    <a:pt x="271" y="253"/>
                  </a:cubicBezTo>
                  <a:cubicBezTo>
                    <a:pt x="267" y="255"/>
                    <a:pt x="263" y="256"/>
                    <a:pt x="259" y="257"/>
                  </a:cubicBezTo>
                  <a:close/>
                  <a:moveTo>
                    <a:pt x="280" y="250"/>
                  </a:moveTo>
                  <a:cubicBezTo>
                    <a:pt x="275" y="245"/>
                    <a:pt x="270" y="238"/>
                    <a:pt x="265" y="234"/>
                  </a:cubicBezTo>
                  <a:cubicBezTo>
                    <a:pt x="265" y="234"/>
                    <a:pt x="265" y="233"/>
                    <a:pt x="265" y="233"/>
                  </a:cubicBezTo>
                  <a:cubicBezTo>
                    <a:pt x="267" y="223"/>
                    <a:pt x="270" y="213"/>
                    <a:pt x="272" y="203"/>
                  </a:cubicBezTo>
                  <a:cubicBezTo>
                    <a:pt x="273" y="197"/>
                    <a:pt x="275" y="191"/>
                    <a:pt x="276" y="185"/>
                  </a:cubicBezTo>
                  <a:cubicBezTo>
                    <a:pt x="276" y="182"/>
                    <a:pt x="277" y="179"/>
                    <a:pt x="278" y="176"/>
                  </a:cubicBezTo>
                  <a:cubicBezTo>
                    <a:pt x="278" y="176"/>
                    <a:pt x="278" y="176"/>
                    <a:pt x="278" y="177"/>
                  </a:cubicBezTo>
                  <a:cubicBezTo>
                    <a:pt x="325" y="181"/>
                    <a:pt x="378" y="206"/>
                    <a:pt x="297" y="243"/>
                  </a:cubicBezTo>
                  <a:cubicBezTo>
                    <a:pt x="296" y="244"/>
                    <a:pt x="295" y="244"/>
                    <a:pt x="294" y="245"/>
                  </a:cubicBezTo>
                  <a:cubicBezTo>
                    <a:pt x="289" y="247"/>
                    <a:pt x="284" y="249"/>
                    <a:pt x="280" y="250"/>
                  </a:cubicBezTo>
                  <a:close/>
                  <a:moveTo>
                    <a:pt x="254" y="241"/>
                  </a:moveTo>
                  <a:lnTo>
                    <a:pt x="252" y="231"/>
                  </a:lnTo>
                  <a:lnTo>
                    <a:pt x="257" y="236"/>
                  </a:lnTo>
                  <a:lnTo>
                    <a:pt x="254" y="241"/>
                  </a:lnTo>
                  <a:close/>
                  <a:moveTo>
                    <a:pt x="139" y="231"/>
                  </a:moveTo>
                  <a:lnTo>
                    <a:pt x="131" y="224"/>
                  </a:lnTo>
                  <a:lnTo>
                    <a:pt x="134" y="214"/>
                  </a:lnTo>
                  <a:lnTo>
                    <a:pt x="139" y="231"/>
                  </a:lnTo>
                  <a:close/>
                  <a:moveTo>
                    <a:pt x="258" y="227"/>
                  </a:moveTo>
                  <a:cubicBezTo>
                    <a:pt x="255" y="224"/>
                    <a:pt x="251" y="221"/>
                    <a:pt x="248" y="218"/>
                  </a:cubicBezTo>
                  <a:cubicBezTo>
                    <a:pt x="243" y="204"/>
                    <a:pt x="236" y="190"/>
                    <a:pt x="231" y="176"/>
                  </a:cubicBezTo>
                  <a:cubicBezTo>
                    <a:pt x="231" y="176"/>
                    <a:pt x="231" y="176"/>
                    <a:pt x="231" y="176"/>
                  </a:cubicBezTo>
                  <a:cubicBezTo>
                    <a:pt x="244" y="175"/>
                    <a:pt x="257" y="175"/>
                    <a:pt x="269" y="176"/>
                  </a:cubicBezTo>
                  <a:cubicBezTo>
                    <a:pt x="268" y="181"/>
                    <a:pt x="267" y="187"/>
                    <a:pt x="266" y="193"/>
                  </a:cubicBezTo>
                  <a:cubicBezTo>
                    <a:pt x="264" y="204"/>
                    <a:pt x="261" y="216"/>
                    <a:pt x="258" y="227"/>
                  </a:cubicBezTo>
                  <a:close/>
                  <a:moveTo>
                    <a:pt x="126" y="216"/>
                  </a:moveTo>
                  <a:cubicBezTo>
                    <a:pt x="125" y="216"/>
                    <a:pt x="125" y="215"/>
                    <a:pt x="124" y="215"/>
                  </a:cubicBezTo>
                  <a:cubicBezTo>
                    <a:pt x="124" y="214"/>
                    <a:pt x="123" y="213"/>
                    <a:pt x="122" y="213"/>
                  </a:cubicBezTo>
                  <a:cubicBezTo>
                    <a:pt x="120" y="210"/>
                    <a:pt x="117" y="207"/>
                    <a:pt x="114" y="204"/>
                  </a:cubicBezTo>
                  <a:cubicBezTo>
                    <a:pt x="114" y="203"/>
                    <a:pt x="114" y="203"/>
                    <a:pt x="113" y="202"/>
                  </a:cubicBezTo>
                  <a:cubicBezTo>
                    <a:pt x="113" y="202"/>
                    <a:pt x="113" y="201"/>
                    <a:pt x="112" y="201"/>
                  </a:cubicBezTo>
                  <a:cubicBezTo>
                    <a:pt x="112" y="201"/>
                    <a:pt x="111" y="200"/>
                    <a:pt x="111" y="199"/>
                  </a:cubicBezTo>
                  <a:cubicBezTo>
                    <a:pt x="112" y="199"/>
                    <a:pt x="112" y="199"/>
                    <a:pt x="113" y="199"/>
                  </a:cubicBezTo>
                  <a:cubicBezTo>
                    <a:pt x="117" y="197"/>
                    <a:pt x="120" y="196"/>
                    <a:pt x="124" y="195"/>
                  </a:cubicBezTo>
                  <a:cubicBezTo>
                    <a:pt x="124" y="195"/>
                    <a:pt x="125" y="195"/>
                    <a:pt x="125" y="195"/>
                  </a:cubicBezTo>
                  <a:cubicBezTo>
                    <a:pt x="126" y="194"/>
                    <a:pt x="127" y="194"/>
                    <a:pt x="129" y="193"/>
                  </a:cubicBezTo>
                  <a:cubicBezTo>
                    <a:pt x="129" y="195"/>
                    <a:pt x="129" y="197"/>
                    <a:pt x="130" y="199"/>
                  </a:cubicBezTo>
                  <a:cubicBezTo>
                    <a:pt x="128" y="204"/>
                    <a:pt x="127" y="210"/>
                    <a:pt x="126" y="216"/>
                  </a:cubicBezTo>
                  <a:close/>
                  <a:moveTo>
                    <a:pt x="235" y="208"/>
                  </a:moveTo>
                  <a:cubicBezTo>
                    <a:pt x="223" y="198"/>
                    <a:pt x="210" y="188"/>
                    <a:pt x="196" y="180"/>
                  </a:cubicBezTo>
                  <a:cubicBezTo>
                    <a:pt x="196" y="180"/>
                    <a:pt x="196" y="179"/>
                    <a:pt x="195" y="179"/>
                  </a:cubicBezTo>
                  <a:cubicBezTo>
                    <a:pt x="204" y="178"/>
                    <a:pt x="213" y="177"/>
                    <a:pt x="222" y="176"/>
                  </a:cubicBezTo>
                  <a:cubicBezTo>
                    <a:pt x="222" y="176"/>
                    <a:pt x="222" y="176"/>
                    <a:pt x="222" y="176"/>
                  </a:cubicBezTo>
                  <a:cubicBezTo>
                    <a:pt x="223" y="178"/>
                    <a:pt x="223" y="179"/>
                    <a:pt x="224" y="181"/>
                  </a:cubicBezTo>
                  <a:cubicBezTo>
                    <a:pt x="227" y="188"/>
                    <a:pt x="230" y="195"/>
                    <a:pt x="233" y="202"/>
                  </a:cubicBezTo>
                  <a:cubicBezTo>
                    <a:pt x="234" y="204"/>
                    <a:pt x="234" y="206"/>
                    <a:pt x="235" y="208"/>
                  </a:cubicBezTo>
                  <a:close/>
                  <a:moveTo>
                    <a:pt x="106" y="192"/>
                  </a:moveTo>
                  <a:cubicBezTo>
                    <a:pt x="105" y="191"/>
                    <a:pt x="104" y="189"/>
                    <a:pt x="103" y="188"/>
                  </a:cubicBezTo>
                  <a:cubicBezTo>
                    <a:pt x="103" y="188"/>
                    <a:pt x="103" y="187"/>
                    <a:pt x="103" y="187"/>
                  </a:cubicBezTo>
                  <a:cubicBezTo>
                    <a:pt x="91" y="170"/>
                    <a:pt x="96" y="155"/>
                    <a:pt x="119" y="158"/>
                  </a:cubicBezTo>
                  <a:cubicBezTo>
                    <a:pt x="120" y="158"/>
                    <a:pt x="122" y="158"/>
                    <a:pt x="123" y="158"/>
                  </a:cubicBezTo>
                  <a:cubicBezTo>
                    <a:pt x="124" y="167"/>
                    <a:pt x="125" y="176"/>
                    <a:pt x="127" y="185"/>
                  </a:cubicBezTo>
                  <a:cubicBezTo>
                    <a:pt x="127" y="185"/>
                    <a:pt x="127" y="185"/>
                    <a:pt x="127" y="185"/>
                  </a:cubicBezTo>
                  <a:cubicBezTo>
                    <a:pt x="124" y="186"/>
                    <a:pt x="120" y="187"/>
                    <a:pt x="117" y="188"/>
                  </a:cubicBezTo>
                  <a:cubicBezTo>
                    <a:pt x="114" y="190"/>
                    <a:pt x="110" y="191"/>
                    <a:pt x="106" y="192"/>
                  </a:cubicBezTo>
                  <a:cubicBezTo>
                    <a:pt x="106" y="192"/>
                    <a:pt x="106" y="192"/>
                    <a:pt x="106" y="192"/>
                  </a:cubicBezTo>
                  <a:close/>
                  <a:moveTo>
                    <a:pt x="143" y="181"/>
                  </a:moveTo>
                  <a:cubicBezTo>
                    <a:pt x="143" y="180"/>
                    <a:pt x="147" y="165"/>
                    <a:pt x="148" y="165"/>
                  </a:cubicBezTo>
                  <a:cubicBezTo>
                    <a:pt x="155" y="167"/>
                    <a:pt x="164" y="171"/>
                    <a:pt x="171" y="175"/>
                  </a:cubicBezTo>
                  <a:cubicBezTo>
                    <a:pt x="161" y="176"/>
                    <a:pt x="152" y="179"/>
                    <a:pt x="143" y="181"/>
                  </a:cubicBezTo>
                  <a:cubicBezTo>
                    <a:pt x="143" y="181"/>
                    <a:pt x="143" y="181"/>
                    <a:pt x="143" y="181"/>
                  </a:cubicBezTo>
                  <a:close/>
                  <a:moveTo>
                    <a:pt x="134" y="181"/>
                  </a:moveTo>
                  <a:cubicBezTo>
                    <a:pt x="133" y="175"/>
                    <a:pt x="133" y="170"/>
                    <a:pt x="132" y="165"/>
                  </a:cubicBezTo>
                  <a:cubicBezTo>
                    <a:pt x="132" y="163"/>
                    <a:pt x="131" y="161"/>
                    <a:pt x="131" y="160"/>
                  </a:cubicBezTo>
                  <a:cubicBezTo>
                    <a:pt x="134" y="160"/>
                    <a:pt x="137" y="161"/>
                    <a:pt x="140" y="162"/>
                  </a:cubicBezTo>
                  <a:cubicBezTo>
                    <a:pt x="139" y="165"/>
                    <a:pt x="138" y="168"/>
                    <a:pt x="137" y="170"/>
                  </a:cubicBezTo>
                  <a:cubicBezTo>
                    <a:pt x="136" y="174"/>
                    <a:pt x="135" y="177"/>
                    <a:pt x="134" y="181"/>
                  </a:cubicBezTo>
                  <a:close/>
                  <a:moveTo>
                    <a:pt x="184" y="173"/>
                  </a:moveTo>
                  <a:cubicBezTo>
                    <a:pt x="175" y="167"/>
                    <a:pt x="165" y="163"/>
                    <a:pt x="155" y="159"/>
                  </a:cubicBezTo>
                  <a:cubicBezTo>
                    <a:pt x="153" y="158"/>
                    <a:pt x="152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6" y="138"/>
                    <a:pt x="163" y="119"/>
                    <a:pt x="172" y="101"/>
                  </a:cubicBezTo>
                  <a:cubicBezTo>
                    <a:pt x="193" y="121"/>
                    <a:pt x="205" y="144"/>
                    <a:pt x="218" y="168"/>
                  </a:cubicBezTo>
                  <a:cubicBezTo>
                    <a:pt x="218" y="168"/>
                    <a:pt x="217" y="169"/>
                    <a:pt x="217" y="169"/>
                  </a:cubicBezTo>
                  <a:cubicBezTo>
                    <a:pt x="206" y="170"/>
                    <a:pt x="195" y="171"/>
                    <a:pt x="184" y="173"/>
                  </a:cubicBez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00" name="Oval 78"/>
            <p:cNvSpPr>
              <a:spLocks noChangeArrowheads="1"/>
            </p:cNvSpPr>
            <p:nvPr userDrawn="1"/>
          </p:nvSpPr>
          <p:spPr bwMode="auto">
            <a:xfrm>
              <a:off x="2930" y="2056"/>
              <a:ext cx="141" cy="141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b="1"/>
            </a:p>
          </p:txBody>
        </p:sp>
      </p:grpSp>
      <p:sp>
        <p:nvSpPr>
          <p:cNvPr id="2059" name="Text Box 79"/>
          <p:cNvSpPr txBox="1">
            <a:spLocks noChangeArrowheads="1"/>
          </p:cNvSpPr>
          <p:nvPr/>
        </p:nvSpPr>
        <p:spPr bwMode="auto">
          <a:xfrm>
            <a:off x="5876925" y="6359525"/>
            <a:ext cx="2400300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1200" b="0" smtClean="0"/>
              <a:t>International Atomic Energy Agency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ransition spd="med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66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66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66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rgbClr val="000066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 b="1">
          <a:solidFill>
            <a:srgbClr val="000066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 b="1">
          <a:solidFill>
            <a:srgbClr val="000066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 b="1">
          <a:solidFill>
            <a:srgbClr val="000066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 b="1">
          <a:solidFill>
            <a:srgbClr val="000066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3200" b="1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800" b="1">
          <a:solidFill>
            <a:srgbClr val="000066"/>
          </a:solidFill>
          <a:latin typeface="+mn-lt"/>
          <a:ea typeface="+mn-ea"/>
        </a:defRPr>
      </a:lvl2pPr>
      <a:lvl3pPr marL="1162050" indent="-2476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400" b="1">
          <a:solidFill>
            <a:srgbClr val="000066"/>
          </a:solidFill>
          <a:latin typeface="+mn-lt"/>
          <a:ea typeface="+mn-ea"/>
        </a:defRPr>
      </a:lvl3pPr>
      <a:lvl4pPr marL="1630363" indent="-2778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400" b="1">
          <a:solidFill>
            <a:srgbClr val="000066"/>
          </a:solidFill>
          <a:latin typeface="+mn-lt"/>
          <a:ea typeface="+mn-ea"/>
        </a:defRPr>
      </a:lvl4pPr>
      <a:lvl5pPr marL="2087563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400" b="1">
          <a:solidFill>
            <a:srgbClr val="000066"/>
          </a:solidFill>
          <a:latin typeface="+mn-lt"/>
          <a:ea typeface="+mn-ea"/>
        </a:defRPr>
      </a:lvl5pPr>
      <a:lvl6pPr marL="254476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400" b="1">
          <a:solidFill>
            <a:srgbClr val="000066"/>
          </a:solidFill>
          <a:latin typeface="+mn-lt"/>
          <a:ea typeface="+mn-ea"/>
        </a:defRPr>
      </a:lvl6pPr>
      <a:lvl7pPr marL="300196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400" b="1">
          <a:solidFill>
            <a:srgbClr val="000066"/>
          </a:solidFill>
          <a:latin typeface="+mn-lt"/>
          <a:ea typeface="+mn-ea"/>
        </a:defRPr>
      </a:lvl7pPr>
      <a:lvl8pPr marL="345916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400" b="1">
          <a:solidFill>
            <a:srgbClr val="000066"/>
          </a:solidFill>
          <a:latin typeface="+mn-lt"/>
          <a:ea typeface="+mn-ea"/>
        </a:defRPr>
      </a:lvl8pPr>
      <a:lvl9pPr marL="3916363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400" b="1">
          <a:solidFill>
            <a:srgbClr val="0000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162F55-1BC5-49A7-83DF-477E567BC5BD}" type="slidenum">
              <a:rPr lang="en-GB" altLang="ja-JP" sz="1000" smtClean="0">
                <a:ea typeface="ＭＳ Ｐゴシック" pitchFamily="34" charset="-128"/>
              </a:rPr>
              <a:pPr eaLnBrk="1" hangingPunct="1"/>
              <a:t>1</a:t>
            </a:fld>
            <a:endParaRPr lang="en-GB" altLang="ja-JP" sz="1000" smtClean="0">
              <a:ea typeface="ＭＳ Ｐゴシック" pitchFamily="34" charset="-128"/>
            </a:endParaRPr>
          </a:p>
        </p:txBody>
      </p:sp>
      <p:sp>
        <p:nvSpPr>
          <p:cNvPr id="4099" name="Rectangle 135"/>
          <p:cNvSpPr txBox="1">
            <a:spLocks noGrp="1" noChangeArrowheads="1"/>
          </p:cNvSpPr>
          <p:nvPr/>
        </p:nvSpPr>
        <p:spPr bwMode="auto">
          <a:xfrm>
            <a:off x="6934200" y="638968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B060DC07-2A20-4CCE-A753-6157A473148C}" type="slidenum">
              <a:rPr lang="en-GB" altLang="ja-JP" sz="1000">
                <a:ea typeface="ＭＳ Ｐゴシック" pitchFamily="34" charset="-128"/>
              </a:rPr>
              <a:pPr algn="r" eaLnBrk="1" hangingPunct="1"/>
              <a:t>1</a:t>
            </a:fld>
            <a:endParaRPr lang="en-GB" altLang="ja-JP" sz="1000">
              <a:ea typeface="ＭＳ Ｐゴシック" pitchFamily="34" charset="-128"/>
            </a:endParaRPr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50" charset="-128"/>
              </a:rPr>
              <a:t>Improvement</a:t>
            </a:r>
            <a:r>
              <a:rPr lang="en-US" altLang="ja-JP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50" charset="-128"/>
              </a:rPr>
              <a:t> of PFNS Data in </a:t>
            </a:r>
            <a:r>
              <a:rPr lang="en-US" altLang="ja-JP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50" charset="-128"/>
              </a:rPr>
              <a:t>EXFOR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487016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GB" altLang="ja-JP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50" charset="-128"/>
              </a:rPr>
              <a:t>Naohiko </a:t>
            </a:r>
            <a:r>
              <a:rPr lang="en-GB" altLang="ja-JP" sz="27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50" charset="-128"/>
              </a:rPr>
              <a:t>Otsuka</a:t>
            </a:r>
            <a:endParaRPr lang="en-GB" altLang="ja-JP" sz="27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ＭＳ Ｐゴシック" pitchFamily="50" charset="-128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GB" altLang="ja-JP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50" charset="-128"/>
              </a:rPr>
              <a:t>IAEA Nuclear Data </a:t>
            </a:r>
            <a:r>
              <a:rPr lang="en-GB" altLang="ja-JP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50" charset="-128"/>
              </a:rPr>
              <a:t>Section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en-GB" altLang="ja-JP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pitchFamily="50" charset="-128"/>
              </a:rPr>
              <a:t>for International Network of Nuclear Reaction Data Centres (NRDC)</a:t>
            </a:r>
            <a:endParaRPr lang="en-GB" altLang="ja-JP" sz="1800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ＭＳ Ｐゴシック" pitchFamily="50" charset="-128"/>
            </a:endParaRPr>
          </a:p>
        </p:txBody>
      </p:sp>
      <p:sp>
        <p:nvSpPr>
          <p:cNvPr id="4102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ja-JP" sz="1000" smtClean="0">
                <a:ea typeface="ＭＳ Ｐゴシック" pitchFamily="34" charset="-128"/>
              </a:rPr>
              <a:t>2013-10-21</a:t>
            </a:r>
            <a:endParaRPr lang="en-GB" altLang="ja-JP" sz="1000">
              <a:ea typeface="ＭＳ Ｐゴシック" pitchFamily="34" charset="-128"/>
            </a:endParaRPr>
          </a:p>
        </p:txBody>
      </p:sp>
      <p:sp>
        <p:nvSpPr>
          <p:cNvPr id="4103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sz="1000" smtClean="0">
                <a:ea typeface="ＭＳ Ｐゴシック" pitchFamily="34" charset="-128"/>
              </a:rPr>
              <a:t>N.Otsuka: 3rd RCM on Prompt Fission Neutron Spectra of Actinides</a:t>
            </a:r>
            <a:endParaRPr lang="en-GB" altLang="ja-JP" sz="100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Coding of Multi-Parametric PFN Quantities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124744"/>
            <a:ext cx="5976665" cy="3240360"/>
          </a:xfrm>
        </p:spPr>
        <p:txBody>
          <a:bodyPr/>
          <a:lstStyle/>
          <a:p>
            <a:pPr marL="0" indent="0">
              <a:buNone/>
            </a:pPr>
            <a:r>
              <a:rPr lang="en-GB" sz="2400" b="0" dirty="0" smtClean="0">
                <a:latin typeface="Calibri" pitchFamily="34" charset="0"/>
              </a:rPr>
              <a:t>There was no coding rule for quantities of neutrons emitted</a:t>
            </a:r>
          </a:p>
          <a:p>
            <a:pPr marL="180975" indent="-180975">
              <a:buSzPct val="100000"/>
            </a:pPr>
            <a:r>
              <a:rPr lang="en-GB" sz="2400" b="0" dirty="0">
                <a:latin typeface="Calibri" pitchFamily="34" charset="0"/>
              </a:rPr>
              <a:t> </a:t>
            </a:r>
            <a:r>
              <a:rPr lang="en-GB" sz="2400" b="0" dirty="0" smtClean="0">
                <a:latin typeface="Calibri" pitchFamily="34" charset="0"/>
              </a:rPr>
              <a:t>  from </a:t>
            </a:r>
            <a:r>
              <a:rPr lang="en-GB" sz="2400" b="0" dirty="0" smtClean="0">
                <a:solidFill>
                  <a:srgbClr val="FF0000"/>
                </a:solidFill>
                <a:latin typeface="Calibri" pitchFamily="34" charset="0"/>
              </a:rPr>
              <a:t>a</a:t>
            </a:r>
            <a:r>
              <a:rPr lang="en-GB" sz="2400" b="0" dirty="0" smtClean="0">
                <a:latin typeface="Calibri" pitchFamily="34" charset="0"/>
              </a:rPr>
              <a:t> fragment </a:t>
            </a:r>
            <a:r>
              <a:rPr lang="en-GB" sz="2400" b="0" i="1" dirty="0" smtClean="0">
                <a:latin typeface="Calibri" pitchFamily="34" charset="0"/>
              </a:rPr>
              <a:t>A</a:t>
            </a:r>
            <a:r>
              <a:rPr lang="en-GB" sz="2400" b="0" dirty="0" smtClean="0">
                <a:latin typeface="Calibri" pitchFamily="34" charset="0"/>
              </a:rPr>
              <a:t>.</a:t>
            </a:r>
          </a:p>
          <a:p>
            <a:pPr marL="180975" indent="-180975">
              <a:buSzPct val="100000"/>
            </a:pPr>
            <a:r>
              <a:rPr lang="en-GB" sz="2400" b="0" dirty="0" smtClean="0">
                <a:latin typeface="Calibri" pitchFamily="34" charset="0"/>
              </a:rPr>
              <a:t>   at given </a:t>
            </a:r>
            <a:r>
              <a:rPr lang="en-GB" sz="2400" b="0" i="1" dirty="0" smtClean="0">
                <a:latin typeface="Calibri" pitchFamily="34" charset="0"/>
              </a:rPr>
              <a:t>TKE</a:t>
            </a:r>
            <a:r>
              <a:rPr lang="en-GB" sz="2400" b="0" dirty="0" smtClean="0">
                <a:latin typeface="Calibri" pitchFamily="34" charset="0"/>
              </a:rPr>
              <a:t>.</a:t>
            </a:r>
            <a:endParaRPr lang="en-GB" sz="2400" b="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en-GB" sz="2000" b="0" u="sng" dirty="0" smtClean="0">
                <a:latin typeface="Calibri" pitchFamily="34" charset="0"/>
              </a:rPr>
              <a:t>Example: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009900"/>
                </a:solidFill>
                <a:latin typeface="Calibri" pitchFamily="34" charset="0"/>
              </a:rPr>
              <a:t>ν(</a:t>
            </a:r>
            <a:r>
              <a:rPr lang="en-GB" sz="2000" dirty="0">
                <a:solidFill>
                  <a:srgbClr val="009900"/>
                </a:solidFill>
                <a:latin typeface="Calibri" pitchFamily="34" charset="0"/>
              </a:rPr>
              <a:t>A</a:t>
            </a:r>
            <a:r>
              <a:rPr lang="en-GB" sz="2000" dirty="0" smtClean="0">
                <a:solidFill>
                  <a:srgbClr val="009900"/>
                </a:solidFill>
                <a:latin typeface="Calibri" pitchFamily="34" charset="0"/>
              </a:rPr>
              <a:t>): </a:t>
            </a:r>
            <a:r>
              <a:rPr lang="en-GB" sz="2000" b="0" dirty="0" smtClean="0">
                <a:solidFill>
                  <a:srgbClr val="663300"/>
                </a:solidFill>
                <a:latin typeface="Calibri" pitchFamily="34" charset="0"/>
              </a:rPr>
              <a:t>multiplicities of neutrons from fragment A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009900"/>
                </a:solidFill>
                <a:latin typeface="Calibri" pitchFamily="34" charset="0"/>
              </a:rPr>
              <a:t>ν(</a:t>
            </a:r>
            <a:r>
              <a:rPr lang="en-GB" sz="2000" dirty="0" smtClean="0">
                <a:solidFill>
                  <a:srgbClr val="009900"/>
                </a:solidFill>
                <a:latin typeface="Calibri" pitchFamily="34" charset="0"/>
              </a:rPr>
              <a:t>A,TKE): </a:t>
            </a:r>
            <a:r>
              <a:rPr lang="en-GB" sz="2000" b="0" dirty="0">
                <a:solidFill>
                  <a:srgbClr val="663300"/>
                </a:solidFill>
                <a:latin typeface="Calibri" pitchFamily="34" charset="0"/>
              </a:rPr>
              <a:t>multiplicities of neutrons from fragment </a:t>
            </a:r>
            <a:r>
              <a:rPr lang="en-GB" sz="2000" b="0" dirty="0" smtClean="0">
                <a:solidFill>
                  <a:srgbClr val="663300"/>
                </a:solidFill>
                <a:latin typeface="Calibri" pitchFamily="34" charset="0"/>
              </a:rPr>
              <a:t>A</a:t>
            </a:r>
          </a:p>
          <a:p>
            <a:pPr marL="0" indent="0">
              <a:buNone/>
            </a:pPr>
            <a:r>
              <a:rPr lang="en-GB" sz="2000" b="0" dirty="0" smtClean="0">
                <a:solidFill>
                  <a:srgbClr val="663300"/>
                </a:solidFill>
                <a:latin typeface="Calibri" pitchFamily="34" charset="0"/>
              </a:rPr>
              <a:t>at TKE</a:t>
            </a:r>
            <a:endParaRPr lang="en-GB" sz="2000" b="0" dirty="0">
              <a:solidFill>
                <a:srgbClr val="663300"/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GB" sz="2400" b="0" dirty="0">
              <a:latin typeface="Calibri" pitchFamily="34" charset="0"/>
            </a:endParaRPr>
          </a:p>
          <a:p>
            <a:pPr marL="0" indent="0">
              <a:buNone/>
            </a:pPr>
            <a:endParaRPr lang="en-GB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2013-10-21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051DB-74F1-4665-BCE6-C4CFA432B0A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28225"/>
            <a:ext cx="301455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742" y="1575187"/>
            <a:ext cx="3048308" cy="457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0834" y="5044349"/>
            <a:ext cx="2731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latin typeface="Calibri" pitchFamily="34" charset="0"/>
              </a:rPr>
              <a:t>H.R. Bowman et al.,</a:t>
            </a:r>
          </a:p>
          <a:p>
            <a:pPr algn="l"/>
            <a:r>
              <a:rPr lang="en-GB" dirty="0" smtClean="0">
                <a:latin typeface="Calibri" pitchFamily="34" charset="0"/>
              </a:rPr>
              <a:t>Phys.Rev.129(1963)2133</a:t>
            </a:r>
          </a:p>
          <a:p>
            <a:pPr algn="l"/>
            <a:r>
              <a:rPr lang="en-GB" dirty="0" smtClean="0">
                <a:latin typeface="Calibri" pitchFamily="34" charset="0"/>
              </a:rPr>
              <a:t>(EXFOR 14065)</a:t>
            </a:r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452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Coding of Multi-Parametric PFN Quantities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124744"/>
            <a:ext cx="8568953" cy="1080120"/>
          </a:xfrm>
        </p:spPr>
        <p:txBody>
          <a:bodyPr/>
          <a:lstStyle/>
          <a:p>
            <a:pPr>
              <a:buSzPct val="100000"/>
            </a:pPr>
            <a:r>
              <a:rPr lang="en-GB" sz="2400" b="0" dirty="0" smtClean="0">
                <a:latin typeface="Calibri" pitchFamily="34" charset="0"/>
              </a:rPr>
              <a:t>Some articles were examined to understand the definition of typical quantity. (Patrick Talou helped at this stage.)</a:t>
            </a:r>
            <a:endParaRPr lang="en-GB" sz="2400" dirty="0">
              <a:latin typeface="Calibri" pitchFamily="34" charset="0"/>
            </a:endParaRPr>
          </a:p>
          <a:p>
            <a:pPr>
              <a:buSzPct val="100000"/>
            </a:pPr>
            <a:endParaRPr lang="en-GB" sz="2400" b="0" dirty="0" smtClean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2013-10-21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051DB-74F1-4665-BCE6-C4CFA432B0A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2348880"/>
            <a:ext cx="4210050" cy="374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1520" y="213285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l">
              <a:buSzPct val="100000"/>
              <a:buFont typeface="Arial" pitchFamily="34" charset="0"/>
              <a:buChar char="•"/>
            </a:pPr>
            <a:r>
              <a:rPr lang="en-GB" sz="2400" dirty="0">
                <a:latin typeface="Calibri" pitchFamily="34" charset="0"/>
              </a:rPr>
              <a:t>Coding rule was discussed with Otto </a:t>
            </a:r>
            <a:r>
              <a:rPr lang="en-GB" sz="2400" dirty="0" err="1">
                <a:latin typeface="Calibri" pitchFamily="34" charset="0"/>
              </a:rPr>
              <a:t>Schwerer</a:t>
            </a:r>
            <a:r>
              <a:rPr lang="en-GB" sz="2400" dirty="0">
                <a:latin typeface="Calibri" pitchFamily="34" charset="0"/>
              </a:rPr>
              <a:t> (NNDC, an expert of EXFOR coding).</a:t>
            </a:r>
          </a:p>
          <a:p>
            <a:pPr marL="342900" indent="-342900" algn="l">
              <a:buSzPct val="100000"/>
              <a:buFont typeface="Arial" pitchFamily="34" charset="0"/>
              <a:buChar char="•"/>
            </a:pPr>
            <a:endParaRPr lang="en-GB" sz="2400" dirty="0">
              <a:latin typeface="Calibri" pitchFamily="34" charset="0"/>
            </a:endParaRPr>
          </a:p>
          <a:p>
            <a:pPr marL="342900" indent="-342900" algn="l">
              <a:buSzPct val="100000"/>
              <a:buFont typeface="Arial" pitchFamily="34" charset="0"/>
              <a:buChar char="•"/>
            </a:pPr>
            <a:r>
              <a:rPr lang="en-GB" sz="2400" dirty="0">
                <a:latin typeface="Calibri" pitchFamily="34" charset="0"/>
              </a:rPr>
              <a:t>The coding rule was finally established in Sept. 2013 (Memo CP-D/807)</a:t>
            </a:r>
          </a:p>
        </p:txBody>
      </p:sp>
    </p:spTree>
    <p:extLst>
      <p:ext uri="{BB962C8B-B14F-4D97-AF65-F5344CB8AC3E}">
        <p14:creationId xmlns:p14="http://schemas.microsoft.com/office/powerpoint/2010/main" val="36393414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Coding of Multi-Parametric PFN Quantities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124744"/>
            <a:ext cx="8568953" cy="5112568"/>
          </a:xfrm>
        </p:spPr>
        <p:txBody>
          <a:bodyPr/>
          <a:lstStyle/>
          <a:p>
            <a:pPr marL="0" indent="0">
              <a:buSzPct val="100000"/>
              <a:buNone/>
            </a:pPr>
            <a:r>
              <a:rPr lang="en-GB" sz="2400" dirty="0" smtClean="0">
                <a:solidFill>
                  <a:srgbClr val="663300"/>
                </a:solidFill>
                <a:latin typeface="Calibri" pitchFamily="34" charset="0"/>
              </a:rPr>
              <a:t>Example of REACTION codes with new rule</a:t>
            </a:r>
          </a:p>
          <a:p>
            <a:pPr>
              <a:buSzPct val="100000"/>
            </a:pPr>
            <a:r>
              <a:rPr lang="en-GB" sz="2000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(98-CF-252(0,F)MASS,PR,NU)</a:t>
            </a:r>
          </a:p>
          <a:p>
            <a:pPr marL="361950" indent="-361950">
              <a:buSzPct val="100000"/>
              <a:buNone/>
            </a:pPr>
            <a:r>
              <a:rPr lang="en-GB" sz="2400" b="0" dirty="0">
                <a:latin typeface="Calibri" pitchFamily="34" charset="0"/>
              </a:rPr>
              <a:t> </a:t>
            </a:r>
            <a:r>
              <a:rPr lang="en-GB" sz="2400" b="0" dirty="0" smtClean="0">
                <a:latin typeface="Calibri" pitchFamily="34" charset="0"/>
              </a:rPr>
              <a:t>     Multiplicity of neutrons emitted </a:t>
            </a:r>
            <a:r>
              <a:rPr lang="en-GB" sz="2400" b="0" u="sng" dirty="0" smtClean="0">
                <a:latin typeface="Calibri" pitchFamily="34" charset="0"/>
              </a:rPr>
              <a:t>from both fragments</a:t>
            </a:r>
            <a:r>
              <a:rPr lang="en-GB" sz="2400" b="0" dirty="0" smtClean="0">
                <a:latin typeface="Calibri" pitchFamily="34" charset="0"/>
              </a:rPr>
              <a:t>. Fragment mass is given.</a:t>
            </a:r>
          </a:p>
          <a:p>
            <a:pPr>
              <a:buSzPct val="100000"/>
            </a:pPr>
            <a:r>
              <a:rPr lang="en-GB" sz="2000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(98-CF-252(0,F)MASS,PR/</a:t>
            </a:r>
            <a:r>
              <a:rPr lang="en-GB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FRG</a:t>
            </a:r>
            <a:r>
              <a:rPr lang="en-GB" sz="2000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,NU)</a:t>
            </a:r>
          </a:p>
          <a:p>
            <a:pPr marL="361950" indent="-361950">
              <a:buSzPct val="100000"/>
              <a:buNone/>
            </a:pPr>
            <a:r>
              <a:rPr lang="en-GB" sz="2400" b="0" dirty="0" smtClean="0">
                <a:latin typeface="Calibri" pitchFamily="34" charset="0"/>
              </a:rPr>
              <a:t>      </a:t>
            </a:r>
            <a:r>
              <a:rPr lang="en-GB" sz="2400" b="0" dirty="0">
                <a:latin typeface="Calibri" pitchFamily="34" charset="0"/>
              </a:rPr>
              <a:t>Multiplicity of neutrons emitted </a:t>
            </a:r>
            <a:r>
              <a:rPr lang="en-GB" sz="2400" b="0" u="sng" dirty="0">
                <a:latin typeface="Calibri" pitchFamily="34" charset="0"/>
              </a:rPr>
              <a:t>from </a:t>
            </a:r>
            <a:r>
              <a:rPr lang="en-GB" sz="2400" b="0" u="sng" dirty="0" smtClean="0">
                <a:latin typeface="Calibri" pitchFamily="34" charset="0"/>
              </a:rPr>
              <a:t>a fragment </a:t>
            </a:r>
            <a:r>
              <a:rPr lang="en-GB" sz="2400" b="0" dirty="0" smtClean="0">
                <a:latin typeface="Calibri" pitchFamily="34" charset="0"/>
              </a:rPr>
              <a:t>which mass is specified.</a:t>
            </a:r>
          </a:p>
          <a:p>
            <a:pPr>
              <a:buSzPct val="100000"/>
            </a:pPr>
            <a:r>
              <a:rPr lang="en-GB" sz="2000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(98-CF-252(0,F)MASS,PR/</a:t>
            </a:r>
            <a:r>
              <a:rPr lang="en-GB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TKE</a:t>
            </a:r>
            <a:r>
              <a:rPr lang="en-GB" sz="2000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,NU)</a:t>
            </a:r>
          </a:p>
          <a:p>
            <a:pPr marL="361950" indent="-361950">
              <a:buSzPct val="100000"/>
              <a:buNone/>
            </a:pPr>
            <a:r>
              <a:rPr lang="en-GB" sz="2400" b="0" dirty="0">
                <a:solidFill>
                  <a:srgbClr val="009900"/>
                </a:solidFill>
                <a:latin typeface="Calibri" pitchFamily="34" charset="0"/>
              </a:rPr>
              <a:t> </a:t>
            </a:r>
            <a:r>
              <a:rPr lang="en-GB" sz="2400" b="0" dirty="0" smtClean="0">
                <a:solidFill>
                  <a:srgbClr val="009900"/>
                </a:solidFill>
                <a:latin typeface="Calibri" pitchFamily="34" charset="0"/>
              </a:rPr>
              <a:t>     </a:t>
            </a:r>
            <a:r>
              <a:rPr lang="en-GB" sz="2400" b="0" dirty="0" smtClean="0">
                <a:solidFill>
                  <a:srgbClr val="002060"/>
                </a:solidFill>
                <a:latin typeface="Calibri" pitchFamily="34" charset="0"/>
              </a:rPr>
              <a:t>Multiplicity of neutrons emitted from both fragments </a:t>
            </a:r>
            <a:r>
              <a:rPr lang="en-GB" sz="2400" b="0" u="sng" dirty="0" smtClean="0">
                <a:latin typeface="Calibri" pitchFamily="34" charset="0"/>
              </a:rPr>
              <a:t>at TKE</a:t>
            </a:r>
            <a:r>
              <a:rPr lang="en-GB" sz="2400" b="0" dirty="0" smtClean="0">
                <a:latin typeface="Calibri" pitchFamily="34" charset="0"/>
              </a:rPr>
              <a:t>.  Fragment mass is given.</a:t>
            </a:r>
          </a:p>
          <a:p>
            <a:pPr marL="361950" indent="-361950">
              <a:buSzPct val="100000"/>
              <a:buNone/>
            </a:pPr>
            <a:endParaRPr lang="en-GB" sz="2400" b="0" dirty="0">
              <a:latin typeface="Calibri" pitchFamily="34" charset="0"/>
            </a:endParaRPr>
          </a:p>
          <a:p>
            <a:pPr marL="0" indent="0">
              <a:buSzPct val="100000"/>
              <a:buNone/>
            </a:pPr>
            <a:r>
              <a:rPr lang="en-GB" sz="2400" b="0" dirty="0" smtClean="0">
                <a:solidFill>
                  <a:schemeClr val="tx1"/>
                </a:solidFill>
                <a:latin typeface="Calibri" pitchFamily="34" charset="0"/>
              </a:rPr>
              <a:t>Until completion of revision based on this rule, several REACTION codes may be seen for a given quantity … (inconsistency)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2013-10-21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051DB-74F1-4665-BCE6-C4CFA432B0A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9590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Open question: prompt (PR) or not?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SzPct val="100000"/>
              <a:buNone/>
            </a:pPr>
            <a:r>
              <a:rPr lang="en-GB" sz="2400" b="0" dirty="0" smtClean="0">
                <a:latin typeface="Calibri" pitchFamily="34" charset="0"/>
              </a:rPr>
              <a:t>EXFOR compilers have been asked to put PR in REACTION when the authors explicitly mention “prompt” in the article.</a:t>
            </a:r>
          </a:p>
          <a:p>
            <a:pPr marL="0" indent="0">
              <a:buSzPct val="100000"/>
              <a:buNone/>
            </a:pPr>
            <a:endParaRPr lang="en-GB" sz="2400" b="0" dirty="0">
              <a:latin typeface="Calibri" pitchFamily="34" charset="0"/>
            </a:endParaRPr>
          </a:p>
          <a:p>
            <a:pPr marL="0" indent="0">
              <a:buSzPct val="100000"/>
              <a:buNone/>
            </a:pPr>
            <a:r>
              <a:rPr lang="en-GB" sz="2000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(98-CF-252(0,F),</a:t>
            </a:r>
            <a:r>
              <a:rPr lang="en-GB" sz="20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PR</a:t>
            </a:r>
            <a:r>
              <a:rPr lang="en-GB" sz="2000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,NU) </a:t>
            </a:r>
            <a:r>
              <a:rPr lang="en-GB" sz="2400" b="0" dirty="0" smtClean="0">
                <a:solidFill>
                  <a:srgbClr val="663300"/>
                </a:solidFill>
                <a:latin typeface="Calibri" pitchFamily="34" charset="0"/>
              </a:rPr>
              <a:t>“</a:t>
            </a:r>
            <a:r>
              <a:rPr lang="en-GB" sz="2400" b="0" dirty="0" smtClean="0">
                <a:solidFill>
                  <a:srgbClr val="FF0000"/>
                </a:solidFill>
                <a:latin typeface="Calibri" pitchFamily="34" charset="0"/>
              </a:rPr>
              <a:t>prompt</a:t>
            </a:r>
            <a:r>
              <a:rPr lang="en-GB" sz="2400" b="0" dirty="0" smtClean="0">
                <a:solidFill>
                  <a:srgbClr val="663300"/>
                </a:solidFill>
                <a:latin typeface="Calibri" pitchFamily="34" charset="0"/>
              </a:rPr>
              <a:t> fission neutron multiplicity”</a:t>
            </a:r>
          </a:p>
          <a:p>
            <a:pPr marL="0" indent="0">
              <a:buSzPct val="100000"/>
              <a:buNone/>
            </a:pPr>
            <a:r>
              <a:rPr lang="en-GB" sz="2000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(98-CF-252(0,F),,NU)   </a:t>
            </a:r>
            <a:r>
              <a:rPr lang="en-GB" sz="2400" b="0" dirty="0" smtClean="0">
                <a:solidFill>
                  <a:srgbClr val="663300"/>
                </a:solidFill>
                <a:latin typeface="Calibri" pitchFamily="34" charset="0"/>
              </a:rPr>
              <a:t>“fission neutron multiplicity”</a:t>
            </a:r>
          </a:p>
          <a:p>
            <a:pPr marL="0" indent="0">
              <a:buSzPct val="100000"/>
              <a:buNone/>
            </a:pPr>
            <a:endParaRPr lang="en-GB" sz="2400" b="0" dirty="0">
              <a:latin typeface="Calibri" pitchFamily="34" charset="0"/>
            </a:endParaRPr>
          </a:p>
          <a:p>
            <a:pPr marL="0" indent="0">
              <a:buSzPct val="100000"/>
              <a:buNone/>
            </a:pPr>
            <a:r>
              <a:rPr lang="en-GB" sz="2400" b="0" dirty="0" smtClean="0">
                <a:latin typeface="Calibri" pitchFamily="34" charset="0"/>
              </a:rPr>
              <a:t>This rule has been applied to all fission neutron quantities for many decades. What do you think about this EXFOR tradition? I want to know opinions of experts …</a:t>
            </a:r>
            <a:endParaRPr lang="en-GB" sz="2400" b="0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2013-10-21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051DB-74F1-4665-BCE6-C4CFA432B0A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3736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Better Access to PFN Data Sets in EXFOR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2013-10-21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051DB-74F1-4665-BCE6-C4CFA432B0A9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2" y="1898526"/>
            <a:ext cx="42195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455295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1124744"/>
            <a:ext cx="340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1" dirty="0" smtClean="0">
                <a:latin typeface="Calibri" pitchFamily="34" charset="0"/>
              </a:rPr>
              <a:t>A trouble for EXFOR beginners</a:t>
            </a:r>
            <a:endParaRPr lang="en-GB" b="1" dirty="0">
              <a:latin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339752" y="3140968"/>
            <a:ext cx="2232248" cy="864096"/>
          </a:xfrm>
          <a:prstGeom prst="straightConnector1">
            <a:avLst/>
          </a:prstGeom>
          <a:ln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04048" y="4132485"/>
            <a:ext cx="24482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7260" y="4797152"/>
            <a:ext cx="62704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latin typeface="Calibri" pitchFamily="34" charset="0"/>
              </a:rPr>
              <a:t>Probably beginners cannot identify </a:t>
            </a:r>
          </a:p>
          <a:p>
            <a:pPr algn="l"/>
            <a:r>
              <a:rPr lang="en-GB" dirty="0">
                <a:latin typeface="Calibri" pitchFamily="34" charset="0"/>
              </a:rPr>
              <a:t> </a:t>
            </a:r>
            <a:r>
              <a:rPr lang="en-GB" dirty="0" smtClean="0">
                <a:latin typeface="Calibri" pitchFamily="34" charset="0"/>
              </a:rPr>
              <a:t>   MFQ “</a:t>
            </a:r>
            <a:r>
              <a:rPr lang="en-GB" i="1" u="sng" dirty="0" smtClean="0">
                <a:solidFill>
                  <a:srgbClr val="009900"/>
                </a:solidFill>
                <a:latin typeface="Calibri" pitchFamily="34" charset="0"/>
              </a:rPr>
              <a:t>M</a:t>
            </a:r>
            <a:r>
              <a:rPr lang="en-GB" i="1" dirty="0" smtClean="0">
                <a:solidFill>
                  <a:srgbClr val="009900"/>
                </a:solidFill>
                <a:latin typeface="Calibri" pitchFamily="34" charset="0"/>
              </a:rPr>
              <a:t>iscellaneous </a:t>
            </a:r>
            <a:r>
              <a:rPr lang="en-GB" i="1" u="sng" dirty="0" smtClean="0">
                <a:solidFill>
                  <a:srgbClr val="009900"/>
                </a:solidFill>
                <a:latin typeface="Calibri" pitchFamily="34" charset="0"/>
              </a:rPr>
              <a:t>F</a:t>
            </a:r>
            <a:r>
              <a:rPr lang="en-GB" i="1" dirty="0" smtClean="0">
                <a:solidFill>
                  <a:srgbClr val="009900"/>
                </a:solidFill>
                <a:latin typeface="Calibri" pitchFamily="34" charset="0"/>
              </a:rPr>
              <a:t>ission </a:t>
            </a:r>
            <a:r>
              <a:rPr lang="en-GB" i="1" u="sng" dirty="0" smtClean="0">
                <a:solidFill>
                  <a:srgbClr val="009900"/>
                </a:solidFill>
                <a:latin typeface="Calibri" pitchFamily="34" charset="0"/>
              </a:rPr>
              <a:t>Q</a:t>
            </a:r>
            <a:r>
              <a:rPr lang="en-GB" i="1" dirty="0" smtClean="0">
                <a:solidFill>
                  <a:srgbClr val="009900"/>
                </a:solidFill>
                <a:latin typeface="Calibri" pitchFamily="34" charset="0"/>
              </a:rPr>
              <a:t>uantities</a:t>
            </a:r>
            <a:r>
              <a:rPr lang="en-GB" dirty="0" smtClean="0">
                <a:latin typeface="Calibri" pitchFamily="34" charset="0"/>
              </a:rPr>
              <a:t>”</a:t>
            </a:r>
          </a:p>
          <a:p>
            <a:pPr algn="l"/>
            <a:r>
              <a:rPr lang="en-GB" dirty="0" smtClean="0">
                <a:latin typeface="Calibri" pitchFamily="34" charset="0"/>
              </a:rPr>
              <a:t>as a key to search fission neutron quantities.  Better to use</a:t>
            </a:r>
          </a:p>
          <a:p>
            <a:pPr algn="l"/>
            <a:r>
              <a:rPr lang="en-GB" dirty="0">
                <a:latin typeface="Calibri" pitchFamily="34" charset="0"/>
              </a:rPr>
              <a:t> </a:t>
            </a:r>
            <a:r>
              <a:rPr lang="en-GB" dirty="0" smtClean="0">
                <a:latin typeface="Calibri" pitchFamily="34" charset="0"/>
              </a:rPr>
              <a:t>            “</a:t>
            </a:r>
            <a:r>
              <a:rPr lang="en-GB" i="1" dirty="0" smtClean="0">
                <a:solidFill>
                  <a:srgbClr val="009900"/>
                </a:solidFill>
                <a:latin typeface="Calibri" pitchFamily="34" charset="0"/>
              </a:rPr>
              <a:t>Fission neutron quantities</a:t>
            </a:r>
            <a:r>
              <a:rPr lang="en-GB" dirty="0" smtClean="0">
                <a:latin typeface="Calibri" pitchFamily="34" charset="0"/>
              </a:rPr>
              <a:t>”?</a:t>
            </a:r>
          </a:p>
          <a:p>
            <a:pPr algn="l"/>
            <a:r>
              <a:rPr lang="en-US" dirty="0" smtClean="0">
                <a:latin typeface="Calibri" pitchFamily="34" charset="0"/>
              </a:rPr>
              <a:t>I want to know opinions of experts…</a:t>
            </a:r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5433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Better Access to PFN Data Sets in EXFOR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2013-10-21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ja-JP" dirty="0" err="1" smtClean="0"/>
              <a:t>N.Otsuka</a:t>
            </a:r>
            <a:r>
              <a:rPr lang="en-GB" altLang="ja-JP" dirty="0" smtClean="0"/>
              <a:t>: 3rd RCM on Prompt Fission Neutron Spectra of Actinides</a:t>
            </a:r>
            <a:endParaRPr lang="en-GB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051DB-74F1-4665-BCE6-C4CFA432B0A9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2540" y="935857"/>
            <a:ext cx="3255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b="1" dirty="0" smtClean="0">
                <a:latin typeface="Calibri" pitchFamily="34" charset="0"/>
              </a:rPr>
              <a:t>A trouble for EXFOR experts</a:t>
            </a:r>
            <a:endParaRPr lang="en-GB" b="1" dirty="0">
              <a:latin typeface="Calibri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4577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3" y="1351152"/>
            <a:ext cx="404523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ent Arrow 2"/>
          <p:cNvSpPr/>
          <p:nvPr/>
        </p:nvSpPr>
        <p:spPr>
          <a:xfrm rot="10800000" flipH="1">
            <a:off x="3203848" y="3958419"/>
            <a:ext cx="914376" cy="868680"/>
          </a:xfrm>
          <a:prstGeom prst="bentArrow">
            <a:avLst>
              <a:gd name="adj1" fmla="val 25000"/>
              <a:gd name="adj2" fmla="val 21663"/>
              <a:gd name="adj3" fmla="val 25000"/>
              <a:gd name="adj4" fmla="val 4375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8304" y="5805894"/>
            <a:ext cx="1609736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v</a:t>
            </a:r>
            <a:r>
              <a:rPr lang="en-GB" dirty="0" smtClean="0">
                <a:solidFill>
                  <a:srgbClr val="FF0000"/>
                </a:solidFill>
              </a:rPr>
              <a:t>ery long list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368" y="5085184"/>
            <a:ext cx="3904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latin typeface="Calibri" pitchFamily="34" charset="0"/>
              </a:rPr>
              <a:t>Comment from Denise </a:t>
            </a:r>
          </a:p>
          <a:p>
            <a:pPr algn="l"/>
            <a:r>
              <a:rPr lang="en-GB" dirty="0" err="1" smtClean="0">
                <a:latin typeface="Calibri" pitchFamily="34" charset="0"/>
              </a:rPr>
              <a:t>Neudecker</a:t>
            </a:r>
            <a:r>
              <a:rPr lang="en-GB" dirty="0" smtClean="0">
                <a:latin typeface="Calibri" pitchFamily="34" charset="0"/>
              </a:rPr>
              <a:t> and Patrick Talou</a:t>
            </a:r>
          </a:p>
          <a:p>
            <a:pPr algn="l"/>
            <a:r>
              <a:rPr lang="en-GB" dirty="0" smtClean="0">
                <a:latin typeface="Calibri" pitchFamily="34" charset="0"/>
              </a:rPr>
              <a:t>(April, 2013)</a:t>
            </a:r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317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Better Access to PFN Data Sets in EXFOR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2013-10-21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ja-JP" dirty="0" err="1" smtClean="0"/>
              <a:t>N.Otsuka</a:t>
            </a:r>
            <a:r>
              <a:rPr lang="en-GB" altLang="ja-JP" dirty="0" smtClean="0"/>
              <a:t>: 3rd RCM on Prompt Fission Neutron Spectra of Actinides</a:t>
            </a:r>
            <a:endParaRPr lang="en-GB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051DB-74F1-4665-BCE6-C4CFA432B0A9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39046" y="908720"/>
            <a:ext cx="5609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latin typeface="Calibri" pitchFamily="34" charset="0"/>
              </a:rPr>
              <a:t>Use of “Reaction Sub-Fields” is useful for narrowing.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058099"/>
            <a:ext cx="46157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latin typeface="Calibri" pitchFamily="34" charset="0"/>
              </a:rPr>
              <a:t>But I know that it is impossible for users to</a:t>
            </a:r>
          </a:p>
          <a:p>
            <a:pPr algn="l"/>
            <a:r>
              <a:rPr lang="en-GB" dirty="0" smtClean="0">
                <a:latin typeface="Calibri" pitchFamily="34" charset="0"/>
              </a:rPr>
              <a:t>Remember all abbreviations for quantities</a:t>
            </a:r>
          </a:p>
          <a:p>
            <a:pPr algn="l"/>
            <a:r>
              <a:rPr lang="en-GB" dirty="0" smtClean="0">
                <a:latin typeface="Calibri" pitchFamily="34" charset="0"/>
              </a:rPr>
              <a:t>of your interest ..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46" y="1308830"/>
            <a:ext cx="52006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ent Arrow 2"/>
          <p:cNvSpPr/>
          <p:nvPr/>
        </p:nvSpPr>
        <p:spPr>
          <a:xfrm rot="10800000" flipH="1">
            <a:off x="4322148" y="3854525"/>
            <a:ext cx="914376" cy="868680"/>
          </a:xfrm>
          <a:prstGeom prst="bentArrow">
            <a:avLst>
              <a:gd name="adj1" fmla="val 25000"/>
              <a:gd name="adj2" fmla="val 21663"/>
              <a:gd name="adj3" fmla="val 25000"/>
              <a:gd name="adj4" fmla="val 4375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69297" y="2996952"/>
            <a:ext cx="6480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16464" y="3140968"/>
            <a:ext cx="1829347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GB" sz="1800" dirty="0" smtClean="0">
                <a:latin typeface="Calibri" pitchFamily="34" charset="0"/>
              </a:rPr>
              <a:t>NU/DE: spectrum</a:t>
            </a:r>
            <a:endParaRPr lang="en-GB" sz="1800" dirty="0">
              <a:latin typeface="Calibri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659" y="2503969"/>
            <a:ext cx="3278975" cy="356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876256" y="5873707"/>
            <a:ext cx="1877438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r</a:t>
            </a:r>
            <a:r>
              <a:rPr lang="en-GB" dirty="0" smtClean="0">
                <a:solidFill>
                  <a:srgbClr val="FF0000"/>
                </a:solidFill>
              </a:rPr>
              <a:t>ather short list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2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My Dream: EXFOR a </a:t>
            </a:r>
            <a:r>
              <a:rPr lang="en-GB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là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Google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2013-10-21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ja-JP" dirty="0" err="1" smtClean="0"/>
              <a:t>N.Otsuka</a:t>
            </a:r>
            <a:r>
              <a:rPr lang="en-GB" altLang="ja-JP" dirty="0" smtClean="0"/>
              <a:t>: 3rd RCM on Prompt Fission Neutron Spectra of Actinides</a:t>
            </a:r>
            <a:endParaRPr lang="en-GB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051DB-74F1-4665-BCE6-C4CFA432B0A9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062557"/>
              </p:ext>
            </p:extLst>
          </p:nvPr>
        </p:nvGraphicFramePr>
        <p:xfrm>
          <a:off x="151948" y="1067506"/>
          <a:ext cx="5931593" cy="292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ビットマップ イメージ" r:id="rId3" imgW="8419048" imgH="4153480" progId="PBrush">
                  <p:embed/>
                </p:oleObj>
              </mc:Choice>
              <mc:Fallback>
                <p:oleObj name="ビットマップ イメージ" r:id="rId3" imgW="8419048" imgH="415348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48" y="1067506"/>
                        <a:ext cx="5931593" cy="292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203247" y="2446074"/>
            <a:ext cx="4736905" cy="17030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506188" y="2463877"/>
            <a:ext cx="3425851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sz="7200" b="0" u="none" dirty="0" err="1">
                <a:solidFill>
                  <a:srgbClr val="0000FF"/>
                </a:solidFill>
                <a:latin typeface="Constantia" pitchFamily="18" charset="0"/>
                <a:ea typeface="ＭＳ Ｐゴシック" pitchFamily="50" charset="-128"/>
              </a:rPr>
              <a:t>E</a:t>
            </a:r>
            <a:r>
              <a:rPr lang="en-GB" altLang="ja-JP" sz="7200" b="0" u="none" dirty="0" err="1">
                <a:solidFill>
                  <a:srgbClr val="FF0000"/>
                </a:solidFill>
                <a:latin typeface="Constantia" pitchFamily="18" charset="0"/>
                <a:ea typeface="ＭＳ Ｐゴシック" pitchFamily="50" charset="-128"/>
              </a:rPr>
              <a:t>x</a:t>
            </a:r>
            <a:r>
              <a:rPr lang="en-GB" altLang="ja-JP" sz="7200" b="0" u="none" dirty="0" err="1">
                <a:solidFill>
                  <a:srgbClr val="FF9900"/>
                </a:solidFill>
                <a:latin typeface="Constantia" pitchFamily="18" charset="0"/>
                <a:ea typeface="ＭＳ Ｐゴシック" pitchFamily="50" charset="-128"/>
              </a:rPr>
              <a:t>f</a:t>
            </a:r>
            <a:r>
              <a:rPr lang="en-GB" altLang="ja-JP" sz="7200" b="0" u="none" dirty="0" err="1">
                <a:solidFill>
                  <a:srgbClr val="0000FF"/>
                </a:solidFill>
                <a:latin typeface="Constantia" pitchFamily="18" charset="0"/>
                <a:ea typeface="ＭＳ Ｐゴシック" pitchFamily="50" charset="-128"/>
              </a:rPr>
              <a:t>o</a:t>
            </a:r>
            <a:r>
              <a:rPr lang="en-GB" altLang="ja-JP" sz="7200" b="0" u="none" dirty="0" err="1">
                <a:solidFill>
                  <a:srgbClr val="009900"/>
                </a:solidFill>
                <a:latin typeface="Constantia" pitchFamily="18" charset="0"/>
                <a:ea typeface="ＭＳ Ｐゴシック" pitchFamily="50" charset="-128"/>
              </a:rPr>
              <a:t>r</a:t>
            </a:r>
            <a:endParaRPr lang="en-GB" altLang="ja-JP" sz="7200" b="0" u="none" dirty="0">
              <a:solidFill>
                <a:srgbClr val="009900"/>
              </a:solidFill>
              <a:latin typeface="Constantia" pitchFamily="18" charset="0"/>
              <a:ea typeface="ＭＳ Ｐゴシック" pitchFamily="50" charset="-128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252674" y="3599785"/>
            <a:ext cx="3349781" cy="358775"/>
          </a:xfrm>
          <a:prstGeom prst="rect">
            <a:avLst/>
          </a:prstGeom>
          <a:solidFill>
            <a:srgbClr val="FFFFFF"/>
          </a:solidFill>
          <a:ln w="127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en-GB" altLang="ja-JP" sz="1600" dirty="0" smtClean="0">
                <a:solidFill>
                  <a:srgbClr val="000000"/>
                </a:solidFill>
                <a:ea typeface="ＭＳ Ｐゴシック" pitchFamily="50" charset="-128"/>
              </a:rPr>
              <a:t>U-235 PFNS relative to </a:t>
            </a:r>
            <a:r>
              <a:rPr lang="en-GB" altLang="ja-JP" sz="1600" dirty="0" err="1" smtClean="0">
                <a:solidFill>
                  <a:srgbClr val="000000"/>
                </a:solidFill>
                <a:ea typeface="ＭＳ Ｐゴシック" pitchFamily="50" charset="-128"/>
              </a:rPr>
              <a:t>Maxwellian</a:t>
            </a:r>
            <a:r>
              <a:rPr lang="en-GB" altLang="ja-JP" sz="1600" dirty="0" smtClean="0">
                <a:solidFill>
                  <a:srgbClr val="000000"/>
                </a:solidFill>
                <a:ea typeface="ＭＳ Ｐゴシック" pitchFamily="50" charset="-128"/>
              </a:rPr>
              <a:t> </a:t>
            </a:r>
            <a:endParaRPr lang="en-GB" altLang="ja-JP" sz="1600" b="0" u="none" dirty="0">
              <a:solidFill>
                <a:srgbClr val="000000"/>
              </a:solidFill>
              <a:ea typeface="ＭＳ Ｐゴシック" pitchFamily="50" charset="-128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823218" y="3779172"/>
            <a:ext cx="792163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ja-JP" sz="1400" b="0" u="none" dirty="0">
                <a:solidFill>
                  <a:srgbClr val="000000"/>
                </a:solidFill>
                <a:ea typeface="ＭＳ Ｐゴシック" pitchFamily="50" charset="-128"/>
              </a:rPr>
              <a:t>Search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788024" y="3290717"/>
            <a:ext cx="1035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 u="sng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 b="1" u="sng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 b="1" u="sng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 b="1" u="sng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 b="1" u="sng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 u="sng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sz="1400" u="none" dirty="0">
                <a:solidFill>
                  <a:srgbClr val="969696"/>
                </a:solidFill>
                <a:ea typeface="ＭＳ Ｐゴシック" pitchFamily="50" charset="-128"/>
              </a:rPr>
              <a:t>IAEA NDS</a:t>
            </a:r>
          </a:p>
        </p:txBody>
      </p:sp>
      <p:sp>
        <p:nvSpPr>
          <p:cNvPr id="21" name="Bent Arrow 20"/>
          <p:cNvSpPr/>
          <p:nvPr/>
        </p:nvSpPr>
        <p:spPr>
          <a:xfrm rot="10800000" flipH="1">
            <a:off x="1907704" y="4667250"/>
            <a:ext cx="914376" cy="868680"/>
          </a:xfrm>
          <a:prstGeom prst="bentArrow">
            <a:avLst>
              <a:gd name="adj1" fmla="val 25000"/>
              <a:gd name="adj2" fmla="val 21663"/>
              <a:gd name="adj3" fmla="val 25000"/>
              <a:gd name="adj4" fmla="val 4375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81704"/>
            <a:ext cx="5334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738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ourier New" pitchFamily="49" charset="0"/>
              </a:rPr>
              <a:t>Summary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r>
              <a:rPr lang="en-GB" sz="2400" b="0" dirty="0" smtClean="0">
                <a:latin typeface="Calibri" pitchFamily="34" charset="0"/>
              </a:rPr>
              <a:t>Many new PFNS data for actinides have been added to EXFOR.</a:t>
            </a:r>
          </a:p>
          <a:p>
            <a:pPr>
              <a:buSzPct val="100000"/>
            </a:pPr>
            <a:r>
              <a:rPr lang="en-GB" sz="2400" b="0" dirty="0" smtClean="0">
                <a:latin typeface="Calibri" pitchFamily="34" charset="0"/>
              </a:rPr>
              <a:t>REACTION codes for simple PFNS were standardized and revision was completed.</a:t>
            </a:r>
          </a:p>
          <a:p>
            <a:pPr>
              <a:buSzPct val="100000"/>
            </a:pPr>
            <a:r>
              <a:rPr lang="en-GB" sz="2400" b="0" dirty="0">
                <a:latin typeface="Calibri" pitchFamily="34" charset="0"/>
              </a:rPr>
              <a:t>Coding of </a:t>
            </a:r>
            <a:r>
              <a:rPr lang="en-GB" sz="2400" b="0" dirty="0" smtClean="0">
                <a:latin typeface="Calibri" pitchFamily="34" charset="0"/>
              </a:rPr>
              <a:t>multi-parametric </a:t>
            </a:r>
            <a:r>
              <a:rPr lang="en-GB" sz="2400" b="0" dirty="0">
                <a:latin typeface="Calibri" pitchFamily="34" charset="0"/>
              </a:rPr>
              <a:t>PFN </a:t>
            </a:r>
            <a:r>
              <a:rPr lang="en-GB" sz="2400" b="0" dirty="0" smtClean="0">
                <a:latin typeface="Calibri" pitchFamily="34" charset="0"/>
              </a:rPr>
              <a:t>quantities (e.g., </a:t>
            </a:r>
            <a:r>
              <a:rPr lang="en-US" altLang="ja-JP" sz="2400" b="0" dirty="0" smtClean="0">
                <a:latin typeface="Calibri" pitchFamily="34" charset="0"/>
              </a:rPr>
              <a:t>ν(A,TKE)) was recently fixed. Revision is on going.</a:t>
            </a:r>
          </a:p>
          <a:p>
            <a:pPr>
              <a:buSzPct val="100000"/>
            </a:pPr>
            <a:r>
              <a:rPr lang="en-US" sz="2400" b="0" dirty="0" smtClean="0">
                <a:latin typeface="Calibri" pitchFamily="34" charset="0"/>
              </a:rPr>
              <a:t>NDS recognizes access to EXFOR data sets must be simplified. (Very challenging task).</a:t>
            </a:r>
          </a:p>
          <a:p>
            <a:pPr>
              <a:buSzPct val="100000"/>
            </a:pPr>
            <a:r>
              <a:rPr lang="en-US" sz="2400" b="0" dirty="0" smtClean="0">
                <a:latin typeface="Calibri" pitchFamily="34" charset="0"/>
              </a:rPr>
              <a:t>NDS also tries to improve EXFOR for other fission quantities (incl. prompt gamma, ternary fission).  Helps of some CRP participants (</a:t>
            </a:r>
            <a:r>
              <a:rPr lang="en-US" sz="2400" b="0" i="1" dirty="0" smtClean="0">
                <a:latin typeface="Calibri" pitchFamily="34" charset="0"/>
              </a:rPr>
              <a:t>e.g.</a:t>
            </a:r>
            <a:r>
              <a:rPr lang="en-US" sz="2400" b="0" dirty="0" smtClean="0">
                <a:latin typeface="Calibri" pitchFamily="34" charset="0"/>
              </a:rPr>
              <a:t>, Stephan </a:t>
            </a:r>
            <a:r>
              <a:rPr lang="en-US" sz="2400" b="0" dirty="0" err="1" smtClean="0">
                <a:latin typeface="Calibri" pitchFamily="34" charset="0"/>
              </a:rPr>
              <a:t>Oberstedt</a:t>
            </a:r>
            <a:r>
              <a:rPr lang="en-US" sz="2400" b="0" dirty="0" smtClean="0">
                <a:latin typeface="Calibri" pitchFamily="34" charset="0"/>
              </a:rPr>
              <a:t>, Olivier </a:t>
            </a:r>
            <a:r>
              <a:rPr lang="en-US" sz="2400" b="0" dirty="0" err="1" smtClean="0">
                <a:latin typeface="Calibri" pitchFamily="34" charset="0"/>
              </a:rPr>
              <a:t>Serot</a:t>
            </a:r>
            <a:r>
              <a:rPr lang="en-US" sz="2400" b="0" dirty="0" smtClean="0">
                <a:latin typeface="Calibri" pitchFamily="34" charset="0"/>
              </a:rPr>
              <a:t>) have been essential.</a:t>
            </a:r>
            <a:endParaRPr lang="en-GB" sz="2400" b="0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2013-10-21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051DB-74F1-4665-BCE6-C4CFA432B0A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8739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rdc-centr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2009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Nuclear Reaction Data </a:t>
            </a:r>
            <a:r>
              <a:rPr lang="en-US" altLang="ja-JP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Centres</a:t>
            </a:r>
            <a:r>
              <a:rPr lang="en-US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(NRDC)</a:t>
            </a:r>
          </a:p>
        </p:txBody>
      </p:sp>
      <p:pic>
        <p:nvPicPr>
          <p:cNvPr id="5124" name="Picture 4" descr="usa_5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25" y="4221163"/>
            <a:ext cx="449263" cy="261937"/>
          </a:xfrm>
          <a:noFill/>
        </p:spPr>
      </p:pic>
      <p:pic>
        <p:nvPicPr>
          <p:cNvPr id="5125" name="Picture 5" descr="ukraine_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141663"/>
            <a:ext cx="442912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russian_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916113"/>
            <a:ext cx="4445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china_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05263"/>
            <a:ext cx="4445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japan_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565400"/>
            <a:ext cx="444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korea_5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500438"/>
            <a:ext cx="4445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hungary_5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644900"/>
            <a:ext cx="4445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india_5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349500"/>
            <a:ext cx="4445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6" name="Text Box 12"/>
          <p:cNvSpPr txBox="1">
            <a:spLocks noChangeArrowheads="1"/>
          </p:cNvSpPr>
          <p:nvPr/>
        </p:nvSpPr>
        <p:spPr bwMode="auto">
          <a:xfrm>
            <a:off x="886062" y="4967288"/>
            <a:ext cx="731155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sz="1800" b="1" dirty="0">
                <a:latin typeface="Calibri" pitchFamily="34" charset="0"/>
              </a:rPr>
              <a:t>14</a:t>
            </a:r>
            <a:r>
              <a:rPr lang="en-GB" altLang="ja-JP" sz="1800" dirty="0">
                <a:latin typeface="Calibri" pitchFamily="34" charset="0"/>
              </a:rPr>
              <a:t> centres from </a:t>
            </a:r>
            <a:r>
              <a:rPr lang="en-GB" altLang="ja-JP" sz="1800" u="sng" dirty="0">
                <a:latin typeface="Calibri" pitchFamily="34" charset="0"/>
              </a:rPr>
              <a:t>8</a:t>
            </a:r>
            <a:r>
              <a:rPr lang="en-GB" altLang="ja-JP" sz="1800" dirty="0">
                <a:latin typeface="Calibri" pitchFamily="34" charset="0"/>
              </a:rPr>
              <a:t> countries and </a:t>
            </a:r>
            <a:r>
              <a:rPr lang="en-GB" altLang="ja-JP" sz="1800" u="sng" dirty="0">
                <a:latin typeface="Calibri" pitchFamily="34" charset="0"/>
              </a:rPr>
              <a:t>2</a:t>
            </a:r>
            <a:r>
              <a:rPr lang="en-GB" altLang="ja-JP" sz="1800" dirty="0">
                <a:latin typeface="Calibri" pitchFamily="34" charset="0"/>
              </a:rPr>
              <a:t> international organisations</a:t>
            </a:r>
          </a:p>
          <a:p>
            <a:pPr eaLnBrk="1" hangingPunct="1"/>
            <a:r>
              <a:rPr lang="en-GB" altLang="ja-JP" sz="1800" dirty="0">
                <a:latin typeface="Calibri" pitchFamily="34" charset="0"/>
              </a:rPr>
              <a:t>(China, Hungary, India, Japan, Korea, Russia, Ukraine, USA, NEA, IAEA</a:t>
            </a:r>
            <a:r>
              <a:rPr lang="en-GB" altLang="ja-JP" sz="1800" dirty="0" smtClean="0">
                <a:latin typeface="Calibri" pitchFamily="34" charset="0"/>
              </a:rPr>
              <a:t>)</a:t>
            </a:r>
          </a:p>
          <a:p>
            <a:pPr eaLnBrk="1" hangingPunct="1"/>
            <a:endParaRPr lang="en-GB" altLang="ja-JP" sz="1800" dirty="0">
              <a:latin typeface="Calibri" pitchFamily="34" charset="0"/>
            </a:endParaRPr>
          </a:p>
          <a:p>
            <a:pPr eaLnBrk="1" hangingPunct="1"/>
            <a:r>
              <a:rPr lang="en-GB" altLang="ja-JP" dirty="0" smtClean="0">
                <a:solidFill>
                  <a:srgbClr val="FF0000"/>
                </a:solidFill>
                <a:latin typeface="Calibri" pitchFamily="34" charset="0"/>
              </a:rPr>
              <a:t>Collaborating for EXFOR compilation under the auspices of IAEA NDS</a:t>
            </a:r>
            <a:endParaRPr lang="en-GB" altLang="ja-JP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076700"/>
            <a:ext cx="504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365625"/>
            <a:ext cx="576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smtClean="0"/>
              <a:t>2013-10-21</a:t>
            </a:r>
            <a:endParaRPr lang="en-GB" sz="1000"/>
          </a:p>
        </p:txBody>
      </p:sp>
      <p:sp>
        <p:nvSpPr>
          <p:cNvPr id="5136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ja-JP" sz="1000" smtClean="0"/>
              <a:t>N.Otsuka: 3rd RCM on Prompt Fission Neutron Spectra of Actinides</a:t>
            </a:r>
            <a:endParaRPr lang="en-GB" altLang="ja-JP" sz="1000"/>
          </a:p>
        </p:txBody>
      </p:sp>
      <p:sp>
        <p:nvSpPr>
          <p:cNvPr id="513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0056B3-770B-4D17-9AFD-F137E399B017}" type="slidenum">
              <a:rPr lang="en-GB" sz="1000" smtClean="0"/>
              <a:pPr eaLnBrk="1" hangingPunct="1"/>
              <a:t>2</a:t>
            </a:fld>
            <a:endParaRPr lang="en-GB" sz="100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85674"/>
            <a:ext cx="544721" cy="72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142173" y="2078734"/>
            <a:ext cx="144016" cy="132557"/>
          </a:xfrm>
          <a:prstGeom prst="ellips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Connector 2"/>
          <p:cNvCxnSpPr>
            <a:endCxn id="5" idx="6"/>
          </p:cNvCxnSpPr>
          <p:nvPr/>
        </p:nvCxnSpPr>
        <p:spPr>
          <a:xfrm flipH="1">
            <a:off x="3286189" y="1879901"/>
            <a:ext cx="2382269" cy="265112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loud Callout 7"/>
          <p:cNvSpPr/>
          <p:nvPr/>
        </p:nvSpPr>
        <p:spPr>
          <a:xfrm>
            <a:off x="6660232" y="1057153"/>
            <a:ext cx="1872208" cy="711758"/>
          </a:xfrm>
          <a:prstGeom prst="cloudCallout">
            <a:avLst>
              <a:gd name="adj1" fmla="val -78557"/>
              <a:gd name="adj2" fmla="val 531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i="1" dirty="0" err="1" smtClean="0">
                <a:solidFill>
                  <a:schemeClr val="tx1"/>
                </a:solidFill>
                <a:latin typeface="Calibri" pitchFamily="34" charset="0"/>
              </a:rPr>
              <a:t>Otsuka</a:t>
            </a:r>
            <a:r>
              <a:rPr lang="en-GB" sz="1800" i="1" dirty="0" smtClean="0">
                <a:solidFill>
                  <a:schemeClr val="tx1"/>
                </a:solidFill>
                <a:latin typeface="Calibri" pitchFamily="34" charset="0"/>
              </a:rPr>
              <a:t> (Almaty)</a:t>
            </a:r>
            <a:endParaRPr lang="en-GB" sz="1800" i="1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Contents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</a:pPr>
            <a:r>
              <a:rPr lang="en-GB" sz="2400" b="0" dirty="0" smtClean="0">
                <a:latin typeface="Calibri" pitchFamily="34" charset="0"/>
              </a:rPr>
              <a:t>Addition of PFNS data to EXFOR</a:t>
            </a:r>
          </a:p>
          <a:p>
            <a:pPr>
              <a:buSzPct val="100000"/>
            </a:pPr>
            <a:r>
              <a:rPr lang="en-GB" sz="2400" b="0" dirty="0">
                <a:latin typeface="Calibri" pitchFamily="34" charset="0"/>
              </a:rPr>
              <a:t>Improvement of quantity indication (REACTION</a:t>
            </a:r>
            <a:r>
              <a:rPr lang="en-GB" sz="2400" b="0" dirty="0" smtClean="0">
                <a:latin typeface="Calibri" pitchFamily="34" charset="0"/>
              </a:rPr>
              <a:t>)</a:t>
            </a:r>
          </a:p>
          <a:p>
            <a:pPr>
              <a:buSzPct val="100000"/>
            </a:pPr>
            <a:r>
              <a:rPr lang="en-GB" sz="2400" b="0" dirty="0">
                <a:latin typeface="Calibri" pitchFamily="34" charset="0"/>
              </a:rPr>
              <a:t>Coding of </a:t>
            </a:r>
            <a:r>
              <a:rPr lang="en-GB" sz="2400" b="0" dirty="0" smtClean="0">
                <a:latin typeface="Calibri" pitchFamily="34" charset="0"/>
              </a:rPr>
              <a:t>multi-parametric </a:t>
            </a:r>
            <a:r>
              <a:rPr lang="en-GB" sz="2400" b="0" dirty="0">
                <a:latin typeface="Calibri" pitchFamily="34" charset="0"/>
              </a:rPr>
              <a:t>PFN </a:t>
            </a:r>
            <a:r>
              <a:rPr lang="en-GB" sz="2400" b="0" dirty="0" smtClean="0">
                <a:latin typeface="Calibri" pitchFamily="34" charset="0"/>
              </a:rPr>
              <a:t>quantities</a:t>
            </a:r>
          </a:p>
          <a:p>
            <a:pPr>
              <a:buSzPct val="100000"/>
            </a:pPr>
            <a:r>
              <a:rPr lang="en-GB" sz="2400" b="0" dirty="0" smtClean="0">
                <a:latin typeface="Calibri" pitchFamily="34" charset="0"/>
              </a:rPr>
              <a:t>A question – prompt (PR) or not?</a:t>
            </a:r>
          </a:p>
          <a:p>
            <a:pPr>
              <a:buSzPct val="100000"/>
            </a:pPr>
            <a:r>
              <a:rPr lang="en-GB" sz="2400" b="0" dirty="0" smtClean="0">
                <a:latin typeface="Calibri" pitchFamily="34" charset="0"/>
              </a:rPr>
              <a:t>Better access to PFNS data in EXFOR</a:t>
            </a:r>
            <a:endParaRPr lang="en-GB" sz="2400" b="0" dirty="0">
              <a:latin typeface="Calibri" pitchFamily="34" charset="0"/>
            </a:endParaRPr>
          </a:p>
          <a:p>
            <a:pPr marL="0" indent="0">
              <a:buNone/>
            </a:pPr>
            <a:endParaRPr lang="en-GB" sz="28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GB" sz="2400" b="0" u="sng" dirty="0" smtClean="0">
                <a:solidFill>
                  <a:srgbClr val="009900"/>
                </a:solidFill>
                <a:latin typeface="Calibri" pitchFamily="34" charset="0"/>
              </a:rPr>
              <a:t>TASKS from the 2</a:t>
            </a:r>
            <a:r>
              <a:rPr lang="en-GB" sz="2400" b="0" u="sng" baseline="30000" dirty="0" smtClean="0">
                <a:solidFill>
                  <a:srgbClr val="009900"/>
                </a:solidFill>
                <a:latin typeface="Calibri" pitchFamily="34" charset="0"/>
              </a:rPr>
              <a:t>nd</a:t>
            </a:r>
            <a:r>
              <a:rPr lang="en-GB" sz="2400" b="0" u="sng" dirty="0" smtClean="0">
                <a:solidFill>
                  <a:srgbClr val="009900"/>
                </a:solidFill>
                <a:latin typeface="Calibri" pitchFamily="34" charset="0"/>
              </a:rPr>
              <a:t> RCM to NDS:</a:t>
            </a:r>
          </a:p>
          <a:p>
            <a:pPr marL="400050" lvl="1" indent="0">
              <a:buNone/>
            </a:pPr>
            <a:r>
              <a:rPr lang="en-GB" sz="2000" b="0" dirty="0">
                <a:solidFill>
                  <a:srgbClr val="009900"/>
                </a:solidFill>
                <a:latin typeface="Calibri" pitchFamily="34" charset="0"/>
              </a:rPr>
              <a:t>“Clean-up EXFOR entries for PFNS, and study improvements over existing format </a:t>
            </a:r>
            <a:r>
              <a:rPr lang="en-GB" sz="2000" b="0" dirty="0" smtClean="0">
                <a:solidFill>
                  <a:srgbClr val="009900"/>
                </a:solidFill>
                <a:latin typeface="Calibri" pitchFamily="34" charset="0"/>
              </a:rPr>
              <a:t>to include </a:t>
            </a:r>
            <a:r>
              <a:rPr lang="en-GB" sz="2000" b="0" dirty="0">
                <a:solidFill>
                  <a:srgbClr val="009900"/>
                </a:solidFill>
                <a:latin typeface="Calibri" pitchFamily="34" charset="0"/>
              </a:rPr>
              <a:t>additional, multi-parametric data such as &lt;nu&gt;(A,TKE) [IAEA NDS</a:t>
            </a:r>
            <a:r>
              <a:rPr lang="en-GB" sz="2000" b="0" dirty="0" smtClean="0">
                <a:solidFill>
                  <a:srgbClr val="009900"/>
                </a:solidFill>
                <a:latin typeface="Calibri" pitchFamily="34" charset="0"/>
              </a:rPr>
              <a:t>]”</a:t>
            </a:r>
            <a:endParaRPr lang="en-GB" sz="2000" b="0" dirty="0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2013-10-21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6F2E9-347B-4891-AD72-B47595CCF207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089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Recent Addition 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of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PFNS 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data to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EXFOR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457431" cy="576064"/>
          </a:xfrm>
        </p:spPr>
        <p:txBody>
          <a:bodyPr/>
          <a:lstStyle/>
          <a:p>
            <a:pPr marL="0" indent="0">
              <a:buSzPct val="100000"/>
              <a:buNone/>
            </a:pPr>
            <a:r>
              <a:rPr lang="en-GB" sz="2400" dirty="0" smtClean="0">
                <a:solidFill>
                  <a:srgbClr val="663300"/>
                </a:solidFill>
                <a:latin typeface="Calibri" pitchFamily="34" charset="0"/>
              </a:rPr>
              <a:t>NRDC has put a high priority to add PFNS to EXFOR for the CRP.</a:t>
            </a:r>
            <a:endParaRPr lang="en-GB" sz="2400" dirty="0">
              <a:solidFill>
                <a:srgbClr val="663300"/>
              </a:solidFill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2013-10-21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051DB-74F1-4665-BCE6-C4CFA432B0A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381309"/>
              </p:ext>
            </p:extLst>
          </p:nvPr>
        </p:nvGraphicFramePr>
        <p:xfrm>
          <a:off x="300326" y="2331953"/>
          <a:ext cx="8592153" cy="1691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6404"/>
                <a:gridCol w="1923102"/>
                <a:gridCol w="864096"/>
                <a:gridCol w="2160240"/>
                <a:gridCol w="1368152"/>
                <a:gridCol w="144015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X4#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Author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Lab.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Reference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Nuclide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En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smtClean="0">
                          <a:latin typeface="Calibri" pitchFamily="34" charset="0"/>
                        </a:rPr>
                        <a:t>14290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S. Noda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LANL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PRC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Calibri" pitchFamily="34" charset="0"/>
                        </a:rPr>
                        <a:t>83(2011)034604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U235, Pu239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1 – 8 MeV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14350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A. </a:t>
                      </a:r>
                      <a:r>
                        <a:rPr lang="en-GB" sz="1600" dirty="0" err="1" smtClean="0">
                          <a:latin typeface="Calibri" pitchFamily="34" charset="0"/>
                        </a:rPr>
                        <a:t>Enqvist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LANL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PRC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Calibri" pitchFamily="34" charset="0"/>
                        </a:rPr>
                        <a:t>86(2012)064605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U235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0.5-600 MeV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31692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N. </a:t>
                      </a:r>
                      <a:r>
                        <a:rPr lang="en-GB" sz="1600" dirty="0" err="1" smtClean="0">
                          <a:latin typeface="Calibri" pitchFamily="34" charset="0"/>
                        </a:rPr>
                        <a:t>Kornilov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KFKI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NSE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Calibri" pitchFamily="34" charset="0"/>
                        </a:rPr>
                        <a:t>165(2010)117</a:t>
                      </a:r>
                    </a:p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NSE 168(2011)73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U235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100 K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0325" y="1916832"/>
            <a:ext cx="5486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 smtClean="0">
                <a:solidFill>
                  <a:srgbClr val="009900"/>
                </a:solidFill>
                <a:latin typeface="Calibri" pitchFamily="34" charset="0"/>
              </a:rPr>
              <a:t>New entries from new experiments (data from authors)</a:t>
            </a:r>
            <a:endParaRPr lang="en-GB" sz="1800" b="1" dirty="0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326" y="4566179"/>
            <a:ext cx="615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 smtClean="0">
                <a:solidFill>
                  <a:srgbClr val="009900"/>
                </a:solidFill>
                <a:latin typeface="Calibri" pitchFamily="34" charset="0"/>
              </a:rPr>
              <a:t>New entries from old experiments (data digitized from figures)</a:t>
            </a:r>
            <a:endParaRPr lang="en-GB" sz="1800" b="1" dirty="0">
              <a:solidFill>
                <a:srgbClr val="009900"/>
              </a:solidFill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219677"/>
              </p:ext>
            </p:extLst>
          </p:nvPr>
        </p:nvGraphicFramePr>
        <p:xfrm>
          <a:off x="291692" y="4980776"/>
          <a:ext cx="8611042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4179"/>
                <a:gridCol w="1944216"/>
                <a:gridCol w="864096"/>
                <a:gridCol w="2160240"/>
                <a:gridCol w="1357897"/>
                <a:gridCol w="145041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X4#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Author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Lab.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Reference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Nuclide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En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14278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V.P. </a:t>
                      </a:r>
                      <a:r>
                        <a:rPr lang="en-GB" sz="1600" dirty="0" err="1" smtClean="0">
                          <a:latin typeface="Calibri" pitchFamily="34" charset="0"/>
                        </a:rPr>
                        <a:t>Poenitz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ANL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82ANTWERP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 p465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Cf252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Calibri" pitchFamily="34" charset="0"/>
                        </a:rPr>
                        <a:t>Spon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23175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C. </a:t>
                      </a:r>
                      <a:r>
                        <a:rPr lang="en-GB" sz="1600" dirty="0" err="1" smtClean="0">
                          <a:latin typeface="Calibri" pitchFamily="34" charset="0"/>
                        </a:rPr>
                        <a:t>Budtz-Jørgensen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IRMM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NPA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 490(1988)307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Cf252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Calibri" pitchFamily="34" charset="0"/>
                        </a:rPr>
                        <a:t>Spon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92531" y="4017274"/>
            <a:ext cx="8245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>
                <a:latin typeface="Calibri" pitchFamily="34" charset="0"/>
              </a:rPr>
              <a:t>(</a:t>
            </a:r>
            <a:r>
              <a:rPr lang="en-GB" sz="1800" dirty="0" err="1" smtClean="0">
                <a:latin typeface="Calibri" pitchFamily="34" charset="0"/>
              </a:rPr>
              <a:t>Nikolay</a:t>
            </a:r>
            <a:r>
              <a:rPr lang="en-GB" sz="1800" dirty="0" smtClean="0">
                <a:latin typeface="Calibri" pitchFamily="34" charset="0"/>
              </a:rPr>
              <a:t> </a:t>
            </a:r>
            <a:r>
              <a:rPr lang="en-GB" sz="1800" dirty="0" err="1" smtClean="0">
                <a:latin typeface="Calibri" pitchFamily="34" charset="0"/>
              </a:rPr>
              <a:t>Kornilov</a:t>
            </a:r>
            <a:r>
              <a:rPr lang="en-GB" sz="1800" dirty="0" smtClean="0">
                <a:latin typeface="Calibri" pitchFamily="34" charset="0"/>
              </a:rPr>
              <a:t> kindly answered to various questions from NDS during compilation. )</a:t>
            </a:r>
            <a:endParaRPr lang="en-GB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811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Recent Addition 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of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PFNS 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data to 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EXFOR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2013-10-21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051DB-74F1-4665-BCE6-C4CFA432B0A9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375439"/>
              </p:ext>
            </p:extLst>
          </p:nvPr>
        </p:nvGraphicFramePr>
        <p:xfrm>
          <a:off x="331923" y="1658553"/>
          <a:ext cx="8592153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6404"/>
                <a:gridCol w="1923102"/>
                <a:gridCol w="864096"/>
                <a:gridCol w="1912619"/>
                <a:gridCol w="1615773"/>
                <a:gridCol w="144015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X4#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Author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Lab.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Reference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Nuclide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En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41582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Calibri" pitchFamily="34" charset="0"/>
                        </a:rPr>
                        <a:t>Uy.I</a:t>
                      </a:r>
                      <a:r>
                        <a:rPr lang="en-GB" sz="1600" dirty="0" smtClean="0">
                          <a:latin typeface="Calibri" pitchFamily="34" charset="0"/>
                        </a:rPr>
                        <a:t>. </a:t>
                      </a:r>
                      <a:r>
                        <a:rPr lang="en-GB" sz="1600" dirty="0" err="1" smtClean="0">
                          <a:latin typeface="Calibri" pitchFamily="34" charset="0"/>
                        </a:rPr>
                        <a:t>Kolevatov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IPPE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FEI-913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 (1979)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Cf252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Calibri" pitchFamily="34" charset="0"/>
                        </a:rPr>
                        <a:t>Spon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41589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L.V. </a:t>
                      </a:r>
                      <a:r>
                        <a:rPr lang="en-GB" sz="1600" dirty="0" err="1" smtClean="0">
                          <a:latin typeface="Calibri" pitchFamily="34" charset="0"/>
                        </a:rPr>
                        <a:t>Drapchinsky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KRI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ISTC-1828-01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Am241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 – 15 MeV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Am243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 – 15 MeV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Cm243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Thermal</a:t>
                      </a:r>
                      <a:endParaRPr lang="en-GB" sz="16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8120" y="1268760"/>
            <a:ext cx="5380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 smtClean="0">
                <a:solidFill>
                  <a:srgbClr val="009900"/>
                </a:solidFill>
                <a:latin typeface="Calibri" pitchFamily="34" charset="0"/>
              </a:rPr>
              <a:t>New entries from old experiments (data from authors)</a:t>
            </a:r>
            <a:endParaRPr lang="en-GB" sz="1800" b="1" dirty="0">
              <a:solidFill>
                <a:srgbClr val="0099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8120" y="3563963"/>
            <a:ext cx="542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 smtClean="0">
                <a:solidFill>
                  <a:srgbClr val="009900"/>
                </a:solidFill>
                <a:latin typeface="Calibri" pitchFamily="34" charset="0"/>
              </a:rPr>
              <a:t>Updated entries with data newly received from authors</a:t>
            </a:r>
            <a:endParaRPr lang="en-GB" sz="1800" b="1" dirty="0">
              <a:solidFill>
                <a:srgbClr val="009900"/>
              </a:solidFill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011449"/>
              </p:ext>
            </p:extLst>
          </p:nvPr>
        </p:nvGraphicFramePr>
        <p:xfrm>
          <a:off x="308120" y="3935054"/>
          <a:ext cx="8611042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34179"/>
                <a:gridCol w="1944216"/>
                <a:gridCol w="864096"/>
                <a:gridCol w="1845525"/>
                <a:gridCol w="1656184"/>
                <a:gridCol w="146684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X4#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Author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Lab.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Reference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Nuclide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En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13982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P.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 Staples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LANL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NPA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 591(1995)41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U235,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 Pu239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0.5-3.5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 MeV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41340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G.S. </a:t>
                      </a:r>
                      <a:r>
                        <a:rPr lang="en-GB" sz="1600" dirty="0" err="1" smtClean="0">
                          <a:latin typeface="Calibri" pitchFamily="34" charset="0"/>
                        </a:rPr>
                        <a:t>Boykov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KRI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97Trieste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 p1310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Cm244,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Cm246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Calibri" pitchFamily="34" charset="0"/>
                        </a:rPr>
                        <a:t>Spon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41421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B. </a:t>
                      </a:r>
                      <a:r>
                        <a:rPr lang="en-GB" sz="1600" dirty="0" err="1" smtClean="0">
                          <a:latin typeface="Calibri" pitchFamily="34" charset="0"/>
                        </a:rPr>
                        <a:t>Gerasimenko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KRI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2002Tsukuba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 p362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Pu240, Pu</a:t>
                      </a:r>
                      <a:r>
                        <a:rPr lang="en-GB" sz="1600" baseline="0" dirty="0" smtClean="0">
                          <a:latin typeface="Calibri" pitchFamily="34" charset="0"/>
                        </a:rPr>
                        <a:t>242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Calibri" pitchFamily="34" charset="0"/>
                        </a:rPr>
                        <a:t>Spon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Am242m, Cm245</a:t>
                      </a:r>
                      <a:endParaRPr lang="en-GB" sz="16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Calibri" pitchFamily="34" charset="0"/>
                        </a:rPr>
                        <a:t>Thermal</a:t>
                      </a:r>
                      <a:endParaRPr lang="en-GB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87624" y="5792451"/>
            <a:ext cx="6274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dirty="0" smtClean="0">
                <a:solidFill>
                  <a:srgbClr val="FF0000"/>
                </a:solidFill>
                <a:latin typeface="Calibri" pitchFamily="34" charset="0"/>
              </a:rPr>
              <a:t>Red nuclide: Only one experimental work for PFNS is in EXFOR.</a:t>
            </a:r>
            <a:endParaRPr lang="en-GB" sz="1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94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Drapchinsky’s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MA (</a:t>
            </a:r>
            <a:r>
              <a:rPr lang="en-GB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Pu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Am, Cm) PFNS Data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5743872" cy="4775200"/>
          </a:xfrm>
        </p:spPr>
        <p:txBody>
          <a:bodyPr/>
          <a:lstStyle/>
          <a:p>
            <a:pPr>
              <a:buSzPct val="100000"/>
            </a:pPr>
            <a:r>
              <a:rPr lang="en-GB" sz="2400" b="0" dirty="0" smtClean="0">
                <a:latin typeface="Calibri" pitchFamily="34" charset="0"/>
              </a:rPr>
              <a:t>3 ISTC projects (183, 183B,  1828) for minor actinide PFNS have been known.</a:t>
            </a:r>
          </a:p>
          <a:p>
            <a:pPr>
              <a:buSzPct val="100000"/>
            </a:pPr>
            <a:endParaRPr lang="en-GB" sz="2400" b="0" dirty="0">
              <a:latin typeface="Calibri" pitchFamily="34" charset="0"/>
            </a:endParaRPr>
          </a:p>
          <a:p>
            <a:pPr>
              <a:buSzPct val="100000"/>
            </a:pPr>
            <a:r>
              <a:rPr lang="en-GB" sz="2400" b="0" dirty="0" smtClean="0">
                <a:latin typeface="Calibri" pitchFamily="34" charset="0"/>
              </a:rPr>
              <a:t>JAEA informed NO in March 2009 that they needed permission of the project manager to release numerical data.</a:t>
            </a:r>
          </a:p>
          <a:p>
            <a:pPr>
              <a:buSzPct val="100000"/>
            </a:pPr>
            <a:endParaRPr lang="en-GB" sz="2400" b="0" dirty="0">
              <a:latin typeface="Calibri" pitchFamily="34" charset="0"/>
            </a:endParaRPr>
          </a:p>
          <a:p>
            <a:pPr>
              <a:buSzPct val="100000"/>
            </a:pPr>
            <a:r>
              <a:rPr lang="en-GB" sz="2400" b="0" dirty="0" smtClean="0">
                <a:latin typeface="Calibri" pitchFamily="34" charset="0"/>
              </a:rPr>
              <a:t>NO tried to reach the manager (Leonard </a:t>
            </a:r>
            <a:r>
              <a:rPr lang="en-GB" sz="2400" b="0" dirty="0" err="1" smtClean="0">
                <a:latin typeface="Calibri" pitchFamily="34" charset="0"/>
              </a:rPr>
              <a:t>Drapchinsky</a:t>
            </a:r>
            <a:r>
              <a:rPr lang="en-GB" sz="2400" b="0" dirty="0" smtClean="0">
                <a:latin typeface="Calibri" pitchFamily="34" charset="0"/>
              </a:rPr>
              <a:t>) through Radium Institute, ISTC etc., in 2009-2010, not successful…</a:t>
            </a:r>
            <a:endParaRPr lang="en-GB" sz="2400" b="0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2013-10-21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051DB-74F1-4665-BCE6-C4CFA432B0A9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286" y="1772816"/>
            <a:ext cx="2627337" cy="39595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999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Drapchinsky’s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MA (</a:t>
            </a:r>
            <a:r>
              <a:rPr lang="en-GB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Pu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Am, Cm) PFNS Data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68288" y="1412875"/>
            <a:ext cx="8480176" cy="3744317"/>
          </a:xfrm>
        </p:spPr>
        <p:txBody>
          <a:bodyPr/>
          <a:lstStyle/>
          <a:p>
            <a:pPr>
              <a:buSzPct val="100000"/>
            </a:pPr>
            <a:r>
              <a:rPr lang="en-GB" sz="2400" b="0" dirty="0" smtClean="0">
                <a:latin typeface="Calibri" pitchFamily="34" charset="0"/>
              </a:rPr>
              <a:t>Finally Stanislav </a:t>
            </a:r>
            <a:r>
              <a:rPr lang="en-GB" sz="2400" b="0" dirty="0" err="1" smtClean="0">
                <a:latin typeface="Calibri" pitchFamily="34" charset="0"/>
              </a:rPr>
              <a:t>Simakov</a:t>
            </a:r>
            <a:r>
              <a:rPr lang="en-GB" sz="2400" b="0" dirty="0" smtClean="0">
                <a:latin typeface="Calibri" pitchFamily="34" charset="0"/>
              </a:rPr>
              <a:t> (NDS) found the phone number of his home, and got permission in Oct. 2011.</a:t>
            </a:r>
          </a:p>
          <a:p>
            <a:pPr>
              <a:buSzPct val="100000"/>
            </a:pPr>
            <a:endParaRPr lang="en-GB" sz="2400" b="0" dirty="0">
              <a:latin typeface="Calibri" pitchFamily="34" charset="0"/>
            </a:endParaRPr>
          </a:p>
          <a:p>
            <a:pPr>
              <a:buSzPct val="100000"/>
            </a:pPr>
            <a:r>
              <a:rPr lang="en-GB" sz="2400" b="0" dirty="0" smtClean="0">
                <a:latin typeface="Calibri" pitchFamily="34" charset="0"/>
              </a:rPr>
              <a:t>K. Shibata (JAEA) prepared ASCII data file from these reports, and provided them to NDS (on behalf of </a:t>
            </a:r>
            <a:r>
              <a:rPr lang="en-GB" sz="2400" b="0" dirty="0" err="1" smtClean="0">
                <a:latin typeface="Calibri" pitchFamily="34" charset="0"/>
              </a:rPr>
              <a:t>Drapchinsky</a:t>
            </a:r>
            <a:r>
              <a:rPr lang="en-GB" sz="2400" b="0" dirty="0" smtClean="0">
                <a:latin typeface="Calibri" pitchFamily="34" charset="0"/>
              </a:rPr>
              <a:t>).</a:t>
            </a:r>
          </a:p>
          <a:p>
            <a:pPr>
              <a:buSzPct val="100000"/>
            </a:pPr>
            <a:endParaRPr lang="en-GB" sz="2400" b="0" dirty="0">
              <a:latin typeface="Calibri" pitchFamily="34" charset="0"/>
            </a:endParaRPr>
          </a:p>
          <a:p>
            <a:pPr>
              <a:buSzPct val="100000"/>
            </a:pPr>
            <a:r>
              <a:rPr lang="en-GB" sz="2400" b="0" dirty="0" smtClean="0">
                <a:latin typeface="Calibri" pitchFamily="34" charset="0"/>
              </a:rPr>
              <a:t>NO compiled them in EXFOR format. They were included in database in Sept. 2012 (more than 3 years since initial request!)</a:t>
            </a:r>
            <a:endParaRPr lang="en-GB" sz="2400" b="0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2013-10-21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051DB-74F1-4665-BCE6-C4CFA432B0A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" y="5157192"/>
            <a:ext cx="88677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00017"/>
            <a:ext cx="4810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6224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238500" cy="371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Staple’s Tabulated Data (</a:t>
            </a:r>
            <a:r>
              <a:rPr lang="en-GB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235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U, </a:t>
            </a:r>
            <a:r>
              <a:rPr lang="en-GB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239</a:t>
            </a:r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Pu)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2013-10-21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051DB-74F1-4665-BCE6-C4CFA432B0A9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533512"/>
            <a:ext cx="3543300" cy="3895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79912" y="980728"/>
            <a:ext cx="504875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latin typeface="Calibri" pitchFamily="34" charset="0"/>
              </a:rPr>
              <a:t>NO could reach Parrish Staples (DOE) thanks</a:t>
            </a:r>
          </a:p>
          <a:p>
            <a:pPr algn="l"/>
            <a:r>
              <a:rPr lang="en-GB" dirty="0" smtClean="0">
                <a:latin typeface="Calibri" pitchFamily="34" charset="0"/>
              </a:rPr>
              <a:t>to Bob Height (LANL) in May 2010.</a:t>
            </a:r>
          </a:p>
          <a:p>
            <a:pPr algn="l"/>
            <a:endParaRPr lang="en-GB" dirty="0" smtClean="0">
              <a:latin typeface="Calibri" pitchFamily="34" charset="0"/>
            </a:endParaRPr>
          </a:p>
          <a:p>
            <a:pPr algn="l"/>
            <a:r>
              <a:rPr lang="en-GB" dirty="0" smtClean="0">
                <a:latin typeface="Calibri" pitchFamily="34" charset="0"/>
              </a:rPr>
              <a:t>Parrish kindly provided us his thesis which was</a:t>
            </a:r>
          </a:p>
          <a:p>
            <a:pPr algn="l"/>
            <a:r>
              <a:rPr lang="en-GB" dirty="0" smtClean="0">
                <a:latin typeface="Calibri" pitchFamily="34" charset="0"/>
              </a:rPr>
              <a:t>very useful to improve the EXFOR entry 13982.</a:t>
            </a:r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831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Improvement of Quantity Indication (REACITON)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88" y="1412875"/>
            <a:ext cx="8604250" cy="936005"/>
          </a:xfrm>
        </p:spPr>
        <p:txBody>
          <a:bodyPr/>
          <a:lstStyle/>
          <a:p>
            <a:pPr marL="0" indent="0">
              <a:buNone/>
            </a:pPr>
            <a:r>
              <a:rPr lang="en-GB" sz="2400" b="0" dirty="0" smtClean="0">
                <a:solidFill>
                  <a:srgbClr val="663300"/>
                </a:solidFill>
                <a:latin typeface="Calibri" pitchFamily="34" charset="0"/>
              </a:rPr>
              <a:t>Variety in expression of PFNS were assessed, and the REACTION rule was established (Memo CP-D/701, May 2011).</a:t>
            </a:r>
          </a:p>
          <a:p>
            <a:pPr marL="0" indent="0">
              <a:buNone/>
            </a:pPr>
            <a:endParaRPr lang="en-GB" sz="2400" b="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GB" sz="2400" b="0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2013-10-21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ja-JP" smtClean="0"/>
              <a:t>N.Otsuka: 3rd RCM on Prompt Fission Neutron Spectra of Actinides</a:t>
            </a:r>
            <a:endParaRPr lang="en-GB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3051DB-74F1-4665-BCE6-C4CFA432B0A9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289346"/>
              </p:ext>
            </p:extLst>
          </p:nvPr>
        </p:nvGraphicFramePr>
        <p:xfrm>
          <a:off x="395536" y="2492896"/>
          <a:ext cx="8496944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12368"/>
                <a:gridCol w="518457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Quantity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98-CF-252(0,F),PR,NU/DE </a:t>
                      </a:r>
                      <a:endParaRPr lang="en-GB" sz="1400" b="1" dirty="0"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</a:rPr>
                        <a:t>PFNS (neutrons/MeV/fission)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98-CF-252(0,F),PR,NU/DE,,</a:t>
                      </a: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</a:rPr>
                        <a:t>PFNS in arbitrary unit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98-CF-252(0,F),PR,NU/DE,,</a:t>
                      </a: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MXD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</a:rPr>
                        <a:t>PFNS</a:t>
                      </a:r>
                      <a:r>
                        <a:rPr lang="en-GB" baseline="0" dirty="0" smtClean="0">
                          <a:latin typeface="Calibri" pitchFamily="34" charset="0"/>
                        </a:rPr>
                        <a:t> relative to </a:t>
                      </a:r>
                      <a:r>
                        <a:rPr lang="en-GB" baseline="0" dirty="0" err="1" smtClean="0">
                          <a:latin typeface="Calibri" pitchFamily="34" charset="0"/>
                        </a:rPr>
                        <a:t>Maxwellian</a:t>
                      </a:r>
                      <a:r>
                        <a:rPr lang="en-GB" baseline="0" dirty="0" smtClean="0">
                          <a:latin typeface="Calibri" pitchFamily="34" charset="0"/>
                        </a:rPr>
                        <a:t> spectrum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98-CF-252(0,F),PR,NU/DE,,</a:t>
                      </a: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NPD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</a:rPr>
                        <a:t>PFNS normalized to 1 (</a:t>
                      </a:r>
                      <a:r>
                        <a:rPr lang="en-GB" u="sng" dirty="0" smtClean="0">
                          <a:latin typeface="Calibri" pitchFamily="34" charset="0"/>
                        </a:rPr>
                        <a:t>p</a:t>
                      </a:r>
                      <a:r>
                        <a:rPr lang="en-GB" dirty="0" smtClean="0">
                          <a:latin typeface="Calibri" pitchFamily="34" charset="0"/>
                        </a:rPr>
                        <a:t>robability</a:t>
                      </a:r>
                      <a:r>
                        <a:rPr lang="en-GB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GB" u="sng" baseline="0" dirty="0" smtClean="0">
                          <a:latin typeface="Calibri" pitchFamily="34" charset="0"/>
                        </a:rPr>
                        <a:t>d</a:t>
                      </a:r>
                      <a:r>
                        <a:rPr lang="en-GB" baseline="0" dirty="0" smtClean="0">
                          <a:latin typeface="Calibri" pitchFamily="34" charset="0"/>
                        </a:rPr>
                        <a:t>istribution) 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98-CF-252(0,F),PR,NU/DE,,</a:t>
                      </a: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ourier" pitchFamily="49" charset="0"/>
                          <a:ea typeface="+mn-ea"/>
                          <a:cs typeface="+mn-cs"/>
                        </a:rPr>
                        <a:t>RRE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Courier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alibri" pitchFamily="34" charset="0"/>
                        </a:rPr>
                        <a:t>PFNS</a:t>
                      </a:r>
                      <a:r>
                        <a:rPr lang="en-GB" baseline="0" dirty="0" smtClean="0">
                          <a:latin typeface="Calibri" pitchFamily="34" charset="0"/>
                        </a:rPr>
                        <a:t> relative to </a:t>
                      </a:r>
                      <a:r>
                        <a:rPr lang="en-GB" baseline="0" dirty="0" err="1" smtClean="0">
                          <a:latin typeface="Calibri" pitchFamily="34" charset="0"/>
                        </a:rPr>
                        <a:t>sqrt</a:t>
                      </a:r>
                      <a:r>
                        <a:rPr lang="en-GB" baseline="0" dirty="0" smtClean="0">
                          <a:latin typeface="Calibri" pitchFamily="34" charset="0"/>
                        </a:rPr>
                        <a:t>(En)</a:t>
                      </a:r>
                      <a:endParaRPr lang="en-GB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9592" y="5373216"/>
            <a:ext cx="7531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smtClean="0">
                <a:latin typeface="Calibri" pitchFamily="34" charset="0"/>
              </a:rPr>
              <a:t>Clean-up by CJD, NDS, NEA DB and NNDC was </a:t>
            </a:r>
            <a:r>
              <a:rPr lang="en-GB" i="1" dirty="0" smtClean="0">
                <a:latin typeface="Calibri" pitchFamily="34" charset="0"/>
              </a:rPr>
              <a:t>completed</a:t>
            </a:r>
            <a:r>
              <a:rPr lang="en-GB" dirty="0" smtClean="0">
                <a:latin typeface="Calibri" pitchFamily="34" charset="0"/>
              </a:rPr>
              <a:t> in April 2012.</a:t>
            </a:r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252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IAEA">
  <a:themeElements>
    <a:clrScheme name="1_IAEA 8">
      <a:dk1>
        <a:srgbClr val="000066"/>
      </a:dk1>
      <a:lt1>
        <a:srgbClr val="D9E9F8"/>
      </a:lt1>
      <a:dk2>
        <a:srgbClr val="000066"/>
      </a:dk2>
      <a:lt2>
        <a:srgbClr val="333399"/>
      </a:lt2>
      <a:accent1>
        <a:srgbClr val="FFFFCC"/>
      </a:accent1>
      <a:accent2>
        <a:srgbClr val="65ABDD"/>
      </a:accent2>
      <a:accent3>
        <a:srgbClr val="E9F2FB"/>
      </a:accent3>
      <a:accent4>
        <a:srgbClr val="000056"/>
      </a:accent4>
      <a:accent5>
        <a:srgbClr val="FFFFE2"/>
      </a:accent5>
      <a:accent6>
        <a:srgbClr val="5B9BC8"/>
      </a:accent6>
      <a:hlink>
        <a:srgbClr val="003399"/>
      </a:hlink>
      <a:folHlink>
        <a:srgbClr val="FFCCCC"/>
      </a:folHlink>
    </a:clrScheme>
    <a:fontScheme name="1_IA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IAE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AE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AE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AE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AE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AE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AE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AEA 8">
        <a:dk1>
          <a:srgbClr val="000066"/>
        </a:dk1>
        <a:lt1>
          <a:srgbClr val="D9E9F8"/>
        </a:lt1>
        <a:dk2>
          <a:srgbClr val="000066"/>
        </a:dk2>
        <a:lt2>
          <a:srgbClr val="333399"/>
        </a:lt2>
        <a:accent1>
          <a:srgbClr val="FFFFCC"/>
        </a:accent1>
        <a:accent2>
          <a:srgbClr val="65ABDD"/>
        </a:accent2>
        <a:accent3>
          <a:srgbClr val="E9F2FB"/>
        </a:accent3>
        <a:accent4>
          <a:srgbClr val="000056"/>
        </a:accent4>
        <a:accent5>
          <a:srgbClr val="FFFFE2"/>
        </a:accent5>
        <a:accent6>
          <a:srgbClr val="5B9BC8"/>
        </a:accent6>
        <a:hlink>
          <a:srgbClr val="003399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IAEA">
  <a:themeElements>
    <a:clrScheme name="3_IAEA 8">
      <a:dk1>
        <a:srgbClr val="000066"/>
      </a:dk1>
      <a:lt1>
        <a:srgbClr val="D9E9F8"/>
      </a:lt1>
      <a:dk2>
        <a:srgbClr val="000066"/>
      </a:dk2>
      <a:lt2>
        <a:srgbClr val="333399"/>
      </a:lt2>
      <a:accent1>
        <a:srgbClr val="FFFFCC"/>
      </a:accent1>
      <a:accent2>
        <a:srgbClr val="65ABDD"/>
      </a:accent2>
      <a:accent3>
        <a:srgbClr val="E9F2FB"/>
      </a:accent3>
      <a:accent4>
        <a:srgbClr val="000056"/>
      </a:accent4>
      <a:accent5>
        <a:srgbClr val="FFFFE2"/>
      </a:accent5>
      <a:accent6>
        <a:srgbClr val="5B9BC8"/>
      </a:accent6>
      <a:hlink>
        <a:srgbClr val="003399"/>
      </a:hlink>
      <a:folHlink>
        <a:srgbClr val="FFCCCC"/>
      </a:folHlink>
    </a:clrScheme>
    <a:fontScheme name="3_IAE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IAE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IAE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AE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AE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AE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AE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AE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IAEA 8">
        <a:dk1>
          <a:srgbClr val="000066"/>
        </a:dk1>
        <a:lt1>
          <a:srgbClr val="D9E9F8"/>
        </a:lt1>
        <a:dk2>
          <a:srgbClr val="000066"/>
        </a:dk2>
        <a:lt2>
          <a:srgbClr val="333399"/>
        </a:lt2>
        <a:accent1>
          <a:srgbClr val="FFFFCC"/>
        </a:accent1>
        <a:accent2>
          <a:srgbClr val="65ABDD"/>
        </a:accent2>
        <a:accent3>
          <a:srgbClr val="E9F2FB"/>
        </a:accent3>
        <a:accent4>
          <a:srgbClr val="000056"/>
        </a:accent4>
        <a:accent5>
          <a:srgbClr val="FFFFE2"/>
        </a:accent5>
        <a:accent6>
          <a:srgbClr val="5B9BC8"/>
        </a:accent6>
        <a:hlink>
          <a:srgbClr val="003399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50436</TotalTime>
  <Words>1445</Words>
  <Application>Microsoft Office PowerPoint</Application>
  <PresentationFormat>On-screen Show (4:3)</PresentationFormat>
  <Paragraphs>272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1_IAEA</vt:lpstr>
      <vt:lpstr>3_IAEA</vt:lpstr>
      <vt:lpstr>ビットマップ イメージ</vt:lpstr>
      <vt:lpstr>Improvement of PFNS Data in EXFOR</vt:lpstr>
      <vt:lpstr>Nuclear Reaction Data Centres (NRDC)</vt:lpstr>
      <vt:lpstr>Contents</vt:lpstr>
      <vt:lpstr>Recent Addition of PFNS data to EXFOR</vt:lpstr>
      <vt:lpstr>Recent Addition of PFNS data to EXFOR</vt:lpstr>
      <vt:lpstr>Drapchinsky’s MA (Pu, Am, Cm) PFNS Data</vt:lpstr>
      <vt:lpstr>Drapchinsky’s MA (Pu, Am, Cm) PFNS Data</vt:lpstr>
      <vt:lpstr>Staple’s Tabulated Data (235U, 239Pu)</vt:lpstr>
      <vt:lpstr>Improvement of Quantity Indication (REACITON)</vt:lpstr>
      <vt:lpstr>Coding of Multi-Parametric PFN Quantities</vt:lpstr>
      <vt:lpstr>Coding of Multi-Parametric PFN Quantities</vt:lpstr>
      <vt:lpstr>Coding of Multi-Parametric PFN Quantities</vt:lpstr>
      <vt:lpstr>Open question: prompt (PR) or not?</vt:lpstr>
      <vt:lpstr>Better Access to PFN Data Sets in EXFOR</vt:lpstr>
      <vt:lpstr>Better Access to PFN Data Sets in EXFOR</vt:lpstr>
      <vt:lpstr>Better Access to PFN Data Sets in EXFOR</vt:lpstr>
      <vt:lpstr>My Dream: EXFOR a là Google</vt:lpstr>
      <vt:lpstr>Summary</vt:lpstr>
    </vt:vector>
  </TitlesOfParts>
  <Company>IAEA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NRDC 2008</dc:title>
  <dc:creator>OTSUKA Naohiko</dc:creator>
  <cp:lastModifiedBy>otsukan</cp:lastModifiedBy>
  <cp:revision>730</cp:revision>
  <cp:lastPrinted>2010-08-23T15:38:22Z</cp:lastPrinted>
  <dcterms:created xsi:type="dcterms:W3CDTF">2007-10-05T09:07:36Z</dcterms:created>
  <dcterms:modified xsi:type="dcterms:W3CDTF">2013-10-18T21:17:06Z</dcterms:modified>
</cp:coreProperties>
</file>