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78" r:id="rId2"/>
    <p:sldId id="580" r:id="rId3"/>
    <p:sldId id="376" r:id="rId4"/>
    <p:sldId id="581" r:id="rId5"/>
    <p:sldId id="582" r:id="rId6"/>
    <p:sldId id="583" r:id="rId7"/>
    <p:sldId id="592" r:id="rId8"/>
    <p:sldId id="591" r:id="rId9"/>
    <p:sldId id="590" r:id="rId10"/>
    <p:sldId id="589" r:id="rId11"/>
    <p:sldId id="587" r:id="rId12"/>
    <p:sldId id="59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777">
          <p15:clr>
            <a:srgbClr val="A4A3A4"/>
          </p15:clr>
        </p15:guide>
        <p15:guide id="4" pos="3839">
          <p15:clr>
            <a:srgbClr val="A4A3A4"/>
          </p15:clr>
        </p15:guide>
        <p15:guide id="5" orient="horz" pos="2160" userDrawn="1">
          <p15:clr>
            <a:srgbClr val="A4A3A4"/>
          </p15:clr>
        </p15:guide>
        <p15:guide id="6" pos="3835">
          <p15:clr>
            <a:srgbClr val="A4A3A4"/>
          </p15:clr>
        </p15:guide>
        <p15:guide id="7" orient="horz" pos="215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RAVDOVA Jaroslava (JRC-KARLSRUHE)" initials="PJ(" lastIdx="1" clrIdx="0">
    <p:extLst>
      <p:ext uri="{19B8F6BF-5375-455C-9EA6-DF929625EA0E}">
        <p15:presenceInfo xmlns:p15="http://schemas.microsoft.com/office/powerpoint/2012/main" userId="S-1-5-21-1606980848-2025429265-839522115-16819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8000"/>
    <a:srgbClr val="4D4D4D"/>
    <a:srgbClr val="3333FF"/>
    <a:srgbClr val="0033CC"/>
    <a:srgbClr val="034EA2"/>
    <a:srgbClr val="0000FF"/>
    <a:srgbClr val="0066FF"/>
    <a:srgbClr val="003399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019" autoAdjust="0"/>
    <p:restoredTop sz="86472" autoAdjust="0"/>
  </p:normalViewPr>
  <p:slideViewPr>
    <p:cSldViewPr snapToGrid="0">
      <p:cViewPr varScale="1">
        <p:scale>
          <a:sx n="85" d="100"/>
          <a:sy n="85" d="100"/>
        </p:scale>
        <p:origin x="114" y="330"/>
      </p:cViewPr>
      <p:guideLst>
        <p:guide orient="horz" pos="2092"/>
        <p:guide pos="3840"/>
        <p:guide orient="horz" pos="3777"/>
        <p:guide pos="3839"/>
        <p:guide orient="horz" pos="2160"/>
        <p:guide pos="3835"/>
        <p:guide orient="horz" pos="2157"/>
      </p:guideLst>
    </p:cSldViewPr>
  </p:slideViewPr>
  <p:outlineViewPr>
    <p:cViewPr>
      <p:scale>
        <a:sx n="33" d="100"/>
        <a:sy n="33" d="100"/>
      </p:scale>
      <p:origin x="0" y="-22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145" d="100"/>
          <a:sy n="145" d="100"/>
        </p:scale>
        <p:origin x="-2048" y="-11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2277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spcBef>
                <a:spcPts val="300"/>
              </a:spcBef>
              <a:spcAft>
                <a:spcPts val="0"/>
              </a:spcAft>
            </a:pPr>
            <a:endParaRPr lang="en-IE" sz="16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814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spcBef>
                <a:spcPts val="300"/>
              </a:spcBef>
              <a:spcAft>
                <a:spcPts val="0"/>
              </a:spcAft>
            </a:pPr>
            <a:endParaRPr lang="en-IE" sz="16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9700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spcBef>
                <a:spcPts val="300"/>
              </a:spcBef>
              <a:spcAft>
                <a:spcPts val="0"/>
              </a:spcAft>
            </a:pPr>
            <a:endParaRPr lang="en-IE" sz="16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120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spcBef>
                <a:spcPts val="300"/>
              </a:spcBef>
              <a:spcAft>
                <a:spcPts val="0"/>
              </a:spcAft>
            </a:pPr>
            <a:endParaRPr lang="en-IE" sz="16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38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spcBef>
                <a:spcPts val="300"/>
              </a:spcBef>
              <a:spcAft>
                <a:spcPts val="0"/>
              </a:spcAft>
            </a:pPr>
            <a:endParaRPr lang="en-IE" sz="16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64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spcBef>
                <a:spcPts val="300"/>
              </a:spcBef>
              <a:spcAft>
                <a:spcPts val="0"/>
              </a:spcAft>
            </a:pPr>
            <a:endParaRPr lang="en-IE" sz="16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9285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spcBef>
                <a:spcPts val="300"/>
              </a:spcBef>
              <a:spcAft>
                <a:spcPts val="0"/>
              </a:spcAft>
            </a:pPr>
            <a:endParaRPr lang="en-IE" sz="16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7572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spcBef>
                <a:spcPts val="300"/>
              </a:spcBef>
              <a:spcAft>
                <a:spcPts val="0"/>
              </a:spcAft>
            </a:pPr>
            <a:endParaRPr lang="en-IE" sz="16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3353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spcBef>
                <a:spcPts val="300"/>
              </a:spcBef>
              <a:spcAft>
                <a:spcPts val="0"/>
              </a:spcAft>
            </a:pPr>
            <a:endParaRPr lang="en-IE" sz="16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472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spcBef>
                <a:spcPts val="300"/>
              </a:spcBef>
              <a:spcAft>
                <a:spcPts val="0"/>
              </a:spcAft>
            </a:pPr>
            <a:endParaRPr lang="en-IE" sz="16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1330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spcBef>
                <a:spcPts val="300"/>
              </a:spcBef>
              <a:spcAft>
                <a:spcPts val="0"/>
              </a:spcAft>
            </a:pPr>
            <a:endParaRPr lang="en-IE" sz="16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178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073101"/>
            <a:ext cx="12192000" cy="5784900"/>
          </a:xfrm>
          <a:prstGeom prst="rect">
            <a:avLst/>
          </a:prstGeom>
          <a:gradFill flip="none" rotWithShape="1">
            <a:gsLst>
              <a:gs pos="47000">
                <a:srgbClr val="0D6CB4"/>
              </a:gs>
              <a:gs pos="100000">
                <a:schemeClr val="accent2"/>
              </a:gs>
              <a:gs pos="77000">
                <a:srgbClr val="227DC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49" y="1992572"/>
            <a:ext cx="10290265" cy="2149523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0" y="4418049"/>
            <a:ext cx="10290265" cy="89775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 smtClean="0"/>
              <a:t>Click to edit Master subtitle style</a:t>
            </a:r>
            <a:endParaRPr lang="en-GB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13" y="5391726"/>
            <a:ext cx="5267202" cy="87745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spcAft>
                <a:spcPts val="800"/>
              </a:spcAft>
              <a:buFontTx/>
              <a:buNone/>
              <a:defRPr sz="2200" i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Speaker</a:t>
            </a:r>
            <a:br>
              <a:rPr lang="en-GB" noProof="0" dirty="0" smtClean="0"/>
            </a:br>
            <a:r>
              <a:rPr lang="en-GB" noProof="0" dirty="0" smtClean="0"/>
              <a:t>Venue and date</a:t>
            </a:r>
          </a:p>
        </p:txBody>
      </p:sp>
      <p:pic>
        <p:nvPicPr>
          <p:cNvPr id="8" name="Picture 7" descr="Footer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221" y="6390001"/>
            <a:ext cx="697559" cy="467999"/>
          </a:xfrm>
          <a:prstGeom prst="rect">
            <a:avLst/>
          </a:prstGeom>
        </p:spPr>
      </p:pic>
      <p:pic>
        <p:nvPicPr>
          <p:cNvPr id="13" name="Picture 12" descr="EC-JRC-logo_vertical_EN_pos_transparent-background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3" t="5040" r="4159" b="4382"/>
          <a:stretch/>
        </p:blipFill>
        <p:spPr>
          <a:xfrm>
            <a:off x="5373779" y="264907"/>
            <a:ext cx="167494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cover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gradFill flip="none" rotWithShape="1">
            <a:gsLst>
              <a:gs pos="47000">
                <a:srgbClr val="0D6CB4"/>
              </a:gs>
              <a:gs pos="100000">
                <a:schemeClr val="accent2"/>
              </a:gs>
              <a:gs pos="77000">
                <a:srgbClr val="227DC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281657" cy="2387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000">
                <a:solidFill>
                  <a:srgbClr val="FFD129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281657" cy="16557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smtClean="0"/>
              <a:t>Click to edit Master subtitle style</a:t>
            </a:r>
            <a:endParaRPr lang="en-GB" noProof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478213"/>
          </a:xfrm>
          <a:prstGeom prst="line">
            <a:avLst/>
          </a:prstGeom>
          <a:ln w="28575">
            <a:solidFill>
              <a:srgbClr val="FFD1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45929" y="6193922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cover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284602" cy="2387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284602" cy="16557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 smtClean="0"/>
              <a:t>Click to edit Master subtitle style</a:t>
            </a:r>
            <a:endParaRPr lang="en-GB" noProof="0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478213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45929" y="6193922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80987"/>
            <a:ext cx="4785762" cy="232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GB" noProof="0" smtClean="0"/>
              <a:t>235U(n,f), Deruytter and Wagemans</a:t>
            </a:r>
            <a:endParaRPr lang="en-GB" noProof="0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201" y="0"/>
            <a:ext cx="1" cy="90000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170330"/>
            <a:ext cx="10263893" cy="595579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60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45880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30587"/>
          </a:xfrm>
          <a:prstGeom prst="rect">
            <a:avLst/>
          </a:prstGeom>
          <a:gradFill flip="none" rotWithShape="1">
            <a:gsLst>
              <a:gs pos="47000">
                <a:srgbClr val="0D6CB4"/>
              </a:gs>
              <a:gs pos="100000">
                <a:schemeClr val="accent2"/>
              </a:gs>
              <a:gs pos="77000">
                <a:srgbClr val="227DC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020968" cy="124034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rgbClr val="F8CC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084385" y="3855676"/>
            <a:ext cx="10003692" cy="19252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 smtClean="0"/>
              <a:t>Click to edit Master subtitle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100617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2192000" cy="34321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020968" cy="124034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084385" y="3855676"/>
            <a:ext cx="10003692" cy="19252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 smtClean="0"/>
              <a:t>Click to edit Master subtitle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03055028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EC-JRC-logo_horizontal_EN_pos_transparent-background.png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2" t="10944" r="6669" b="9113"/>
          <a:stretch/>
        </p:blipFill>
        <p:spPr>
          <a:xfrm>
            <a:off x="9945929" y="6177847"/>
            <a:ext cx="1727997" cy="4672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12486" y="62799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15BF1-D259-0341-94F8-9E410F79F6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49" r:id="rId2"/>
    <p:sldLayoutId id="2147483651" r:id="rId3"/>
    <p:sldLayoutId id="2147483671" r:id="rId4"/>
    <p:sldLayoutId id="2147483670" r:id="rId5"/>
    <p:sldLayoutId id="2147483669" r:id="rId6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8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wmf"/><Relationship Id="rId5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emf"/><Relationship Id="rId5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350" y="1616602"/>
            <a:ext cx="11120650" cy="2149523"/>
          </a:xfrm>
        </p:spPr>
        <p:txBody>
          <a:bodyPr/>
          <a:lstStyle/>
          <a:p>
            <a:pPr algn="ctr">
              <a:lnSpc>
                <a:spcPts val="6500"/>
              </a:lnSpc>
              <a:spcBef>
                <a:spcPts val="600"/>
              </a:spcBef>
            </a:pPr>
            <a:r>
              <a:rPr lang="en-GB" sz="3600" baseline="30000" dirty="0" smtClean="0"/>
              <a:t>235</a:t>
            </a:r>
            <a:r>
              <a:rPr lang="en-GB" sz="3600" dirty="0" smtClean="0"/>
              <a:t>U(</a:t>
            </a:r>
            <a:r>
              <a:rPr lang="en-GB" sz="3600" dirty="0" err="1" smtClean="0"/>
              <a:t>n,f</a:t>
            </a:r>
            <a:r>
              <a:rPr lang="en-GB" sz="3600" dirty="0" smtClean="0"/>
              <a:t>) cross section measurements for </a:t>
            </a:r>
            <a:r>
              <a:rPr lang="en-GB" sz="3600" dirty="0" err="1" smtClean="0"/>
              <a:t>E</a:t>
            </a:r>
            <a:r>
              <a:rPr lang="en-GB" sz="3600" baseline="-25000" dirty="0" err="1" smtClean="0"/>
              <a:t>n</a:t>
            </a:r>
            <a:r>
              <a:rPr lang="en-GB" sz="3600" dirty="0" smtClean="0"/>
              <a:t> &lt; 12 eV by </a:t>
            </a:r>
            <a:r>
              <a:rPr lang="en-GB" sz="3600" dirty="0" err="1" smtClean="0"/>
              <a:t>Deruytter</a:t>
            </a:r>
            <a:r>
              <a:rPr lang="en-GB" sz="3600" dirty="0" smtClean="0"/>
              <a:t> and Wagemans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7501" y="3575119"/>
            <a:ext cx="9750766" cy="1699175"/>
          </a:xfrm>
        </p:spPr>
        <p:txBody>
          <a:bodyPr/>
          <a:lstStyle/>
          <a:p>
            <a:pPr algn="ctr">
              <a:spcAft>
                <a:spcPts val="600"/>
              </a:spcAft>
            </a:pPr>
            <a:r>
              <a:rPr lang="nl-NL" sz="1800" dirty="0" smtClean="0"/>
              <a:t>S. </a:t>
            </a:r>
            <a:r>
              <a:rPr lang="nl-NL" sz="1800" dirty="0" err="1" smtClean="0"/>
              <a:t>Kopecky</a:t>
            </a:r>
            <a:r>
              <a:rPr lang="nl-NL" sz="1800" dirty="0" smtClean="0"/>
              <a:t>, A. </a:t>
            </a:r>
            <a:r>
              <a:rPr lang="nl-NL" sz="1800" dirty="0"/>
              <a:t>P</a:t>
            </a:r>
            <a:r>
              <a:rPr lang="nl-NL" sz="1800" dirty="0" smtClean="0"/>
              <a:t>lompen </a:t>
            </a:r>
            <a:r>
              <a:rPr lang="nl-NL" sz="1800" dirty="0" err="1" smtClean="0"/>
              <a:t>and</a:t>
            </a:r>
            <a:r>
              <a:rPr lang="nl-NL" sz="1800" dirty="0" smtClean="0"/>
              <a:t> P. Schillebeeckx</a:t>
            </a:r>
          </a:p>
          <a:p>
            <a:pPr algn="ctr">
              <a:spcAft>
                <a:spcPts val="600"/>
              </a:spcAft>
            </a:pPr>
            <a:r>
              <a:rPr lang="nl-NL" sz="1800" dirty="0" smtClean="0"/>
              <a:t>European Commission, Joint Research Centre (JRC),  Geel (BE)</a:t>
            </a:r>
          </a:p>
          <a:p>
            <a:pPr algn="ctr">
              <a:spcAft>
                <a:spcPts val="600"/>
              </a:spcAft>
            </a:pPr>
            <a:r>
              <a:rPr lang="nl-NL" sz="1800" dirty="0" smtClean="0"/>
              <a:t>C. Wagemans</a:t>
            </a:r>
          </a:p>
          <a:p>
            <a:pPr algn="ctr">
              <a:spcAft>
                <a:spcPts val="600"/>
              </a:spcAft>
            </a:pPr>
            <a:r>
              <a:rPr lang="nl-NL" sz="1800" dirty="0" smtClean="0"/>
              <a:t>University of Gent (BE)</a:t>
            </a:r>
          </a:p>
          <a:p>
            <a:pPr algn="ctr">
              <a:spcAft>
                <a:spcPts val="600"/>
              </a:spcAft>
            </a:pPr>
            <a:endParaRPr lang="nl-NL" sz="2400" dirty="0"/>
          </a:p>
          <a:p>
            <a:endParaRPr lang="nl-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606040" y="5371950"/>
            <a:ext cx="9144000" cy="705384"/>
          </a:xfrm>
        </p:spPr>
        <p:txBody>
          <a:bodyPr/>
          <a:lstStyle/>
          <a:p>
            <a:pPr algn="l"/>
            <a:r>
              <a:rPr lang="nl-BE" dirty="0" smtClean="0"/>
              <a:t>Neutron </a:t>
            </a:r>
            <a:r>
              <a:rPr lang="nl-BE" dirty="0" err="1" smtClean="0"/>
              <a:t>standards</a:t>
            </a:r>
            <a:r>
              <a:rPr lang="nl-BE" dirty="0" smtClean="0"/>
              <a:t> meeting, IAEA, Vienna, 6 – 10 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noProof="0" dirty="0" smtClean="0"/>
              <a:t>235U(</a:t>
            </a:r>
            <a:r>
              <a:rPr lang="en-GB" noProof="0" dirty="0" err="1" smtClean="0"/>
              <a:t>n,f</a:t>
            </a:r>
            <a:r>
              <a:rPr lang="en-GB" noProof="0" dirty="0" smtClean="0"/>
              <a:t>), </a:t>
            </a:r>
            <a:r>
              <a:rPr lang="en-GB" noProof="0" dirty="0" err="1" smtClean="0"/>
              <a:t>Deruytter</a:t>
            </a:r>
            <a:r>
              <a:rPr lang="en-GB" noProof="0" dirty="0" smtClean="0"/>
              <a:t> and Wagemans</a:t>
            </a:r>
            <a:endParaRPr lang="en-GB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Cross section at 2200 m/s or resonance integral</a:t>
            </a:r>
            <a:endParaRPr lang="en-GB" dirty="0"/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 rot="20615867">
            <a:off x="1647043" y="1978549"/>
            <a:ext cx="2154586" cy="1194853"/>
          </a:xfrm>
          <a:prstGeom prst="ellipse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8357799" y="4874117"/>
            <a:ext cx="14105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175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altLang="en-US" sz="2400" b="1" dirty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GELINA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3796444" y="1678998"/>
            <a:ext cx="15998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175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altLang="en-US" sz="2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MONNET</a:t>
            </a:r>
            <a:endParaRPr lang="en-GB" altLang="en-US" sz="2400" b="1" dirty="0">
              <a:solidFill>
                <a:schemeClr val="bg1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754539" y="989812"/>
            <a:ext cx="11221277" cy="5591175"/>
          </a:xfr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2B91C5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2B91C5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2B91C5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2B91C5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2B91C5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rgbClr val="3333CC"/>
              </a:buClr>
              <a:buNone/>
              <a:tabLst>
                <a:tab pos="7560000" algn="l"/>
                <a:tab pos="8820000" algn="l"/>
                <a:tab pos="9360000" algn="l"/>
              </a:tabLst>
            </a:pPr>
            <a:r>
              <a:rPr lang="en-GB" altLang="en-US" sz="22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Example: </a:t>
            </a:r>
          </a:p>
          <a:p>
            <a:pPr>
              <a:spcAft>
                <a:spcPts val="0"/>
              </a:spcAft>
              <a:buClr>
                <a:srgbClr val="3333CC"/>
              </a:buClr>
              <a:tabLst>
                <a:tab pos="7560000" algn="l"/>
                <a:tab pos="8820000" algn="l"/>
                <a:tab pos="9360000" algn="l"/>
              </a:tabLst>
            </a:pPr>
            <a:r>
              <a:rPr lang="en-GB" altLang="en-US" sz="22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Cross section at 2200 m/s (based on fitting to data within same interval): 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rgbClr val="4D4D4D"/>
              </a:buClr>
              <a:buFont typeface="Calibri" panose="020F0502020204030204" pitchFamily="34" charset="0"/>
              <a:buChar char="−"/>
              <a:tabLst>
                <a:tab pos="7560000" algn="l"/>
                <a:tab pos="8820000" algn="l"/>
                <a:tab pos="9360000" algn="l"/>
              </a:tabLst>
            </a:pPr>
            <a:r>
              <a:rPr lang="en-GB" altLang="en-US" sz="18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Estimated value + propagating only uncorrelated uncertainties, e.g. due to counting statistics</a:t>
            </a:r>
          </a:p>
          <a:p>
            <a:pPr marL="457200" lvl="1" indent="0">
              <a:spcBef>
                <a:spcPts val="600"/>
              </a:spcBef>
              <a:spcAft>
                <a:spcPts val="0"/>
              </a:spcAft>
              <a:buClr>
                <a:srgbClr val="4D4D4D"/>
              </a:buClr>
              <a:buNone/>
              <a:tabLst>
                <a:tab pos="7560000" algn="l"/>
                <a:tab pos="8820000" algn="l"/>
                <a:tab pos="9360000" algn="l"/>
              </a:tabLst>
            </a:pPr>
            <a:endParaRPr lang="en-GB" altLang="en-US" sz="1800" dirty="0" smtClean="0">
              <a:solidFill>
                <a:srgbClr val="4D4D4D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  <a:p>
            <a:pPr lvl="1">
              <a:spcBef>
                <a:spcPts val="1800"/>
              </a:spcBef>
              <a:spcAft>
                <a:spcPts val="0"/>
              </a:spcAft>
              <a:buClr>
                <a:srgbClr val="4D4D4D"/>
              </a:buClr>
              <a:buFont typeface="Calibri" panose="020F0502020204030204" pitchFamily="34" charset="0"/>
              <a:buChar char="−"/>
              <a:tabLst>
                <a:tab pos="7560000" algn="l"/>
                <a:tab pos="8820000" algn="l"/>
                <a:tab pos="9360000" algn="l"/>
              </a:tabLst>
            </a:pPr>
            <a:endParaRPr lang="en-GB" altLang="en-US" sz="1800" dirty="0" smtClean="0">
              <a:solidFill>
                <a:srgbClr val="4D4D4D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  <a:p>
            <a:pPr marL="0" indent="0">
              <a:spcAft>
                <a:spcPts val="0"/>
              </a:spcAft>
              <a:buClr>
                <a:srgbClr val="3333CC"/>
              </a:buClr>
              <a:buNone/>
              <a:tabLst>
                <a:tab pos="7560000" algn="l"/>
                <a:tab pos="8820000" algn="l"/>
                <a:tab pos="9360000" algn="l"/>
              </a:tabLst>
            </a:pPr>
            <a:endParaRPr lang="en-GB" altLang="en-US" sz="2200" dirty="0" smtClean="0">
              <a:solidFill>
                <a:srgbClr val="3333CC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tabLst>
                <a:tab pos="7560000" algn="l"/>
                <a:tab pos="8820000" algn="l"/>
                <a:tab pos="9360000" algn="l"/>
              </a:tabLst>
            </a:pPr>
            <a:r>
              <a:rPr lang="en-GB" altLang="en-US" sz="22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Resonance integral:</a:t>
            </a:r>
          </a:p>
          <a:p>
            <a:pPr lvl="1">
              <a:spcAft>
                <a:spcPts val="0"/>
              </a:spcAft>
              <a:buClr>
                <a:srgbClr val="4D4D4D"/>
              </a:buClr>
              <a:buFont typeface="Calibri" panose="020F0502020204030204" pitchFamily="34" charset="0"/>
              <a:buChar char="−"/>
              <a:tabLst>
                <a:tab pos="7560000" algn="l"/>
                <a:tab pos="8820000" algn="l"/>
                <a:tab pos="9360000" algn="l"/>
              </a:tabLst>
            </a:pPr>
            <a:r>
              <a:rPr lang="en-GB" altLang="en-US" sz="18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Estimated value + propagating only uncorrelated uncertainties, e.g. due to counting statistics</a:t>
            </a:r>
          </a:p>
          <a:p>
            <a:pPr marL="0" indent="0">
              <a:spcAft>
                <a:spcPts val="0"/>
              </a:spcAft>
              <a:buClr>
                <a:srgbClr val="3333CC"/>
              </a:buClr>
              <a:buNone/>
              <a:tabLst>
                <a:tab pos="7560000" algn="l"/>
                <a:tab pos="8820000" algn="l"/>
                <a:tab pos="9360000" algn="l"/>
              </a:tabLst>
            </a:pPr>
            <a:endParaRPr lang="en-GB" altLang="en-US" sz="22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  <a:p>
            <a:pPr marL="0" indent="0">
              <a:spcAft>
                <a:spcPts val="0"/>
              </a:spcAft>
              <a:buClr>
                <a:srgbClr val="3333CC"/>
              </a:buClr>
              <a:buNone/>
              <a:tabLst>
                <a:tab pos="7560000" algn="l"/>
                <a:tab pos="8820000" algn="l"/>
                <a:tab pos="9360000" algn="l"/>
              </a:tabLst>
            </a:pPr>
            <a:endParaRPr lang="en-GB" altLang="en-US" sz="22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  <a:p>
            <a:pPr marL="0" indent="0">
              <a:spcAft>
                <a:spcPts val="0"/>
              </a:spcAft>
              <a:buClr>
                <a:srgbClr val="3333CC"/>
              </a:buClr>
              <a:buNone/>
              <a:tabLst>
                <a:tab pos="7560000" algn="l"/>
                <a:tab pos="8820000" algn="l"/>
                <a:tab pos="9360000" algn="l"/>
              </a:tabLst>
            </a:pPr>
            <a:endParaRPr lang="en-GB" altLang="en-US" sz="22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  <a:p>
            <a:pPr marL="0" indent="0">
              <a:spcAft>
                <a:spcPts val="0"/>
              </a:spcAft>
              <a:buClr>
                <a:srgbClr val="3333CC"/>
              </a:buClr>
              <a:buNone/>
              <a:tabLst>
                <a:tab pos="7560000" algn="l"/>
                <a:tab pos="8820000" algn="l"/>
                <a:tab pos="9360000" algn="l"/>
              </a:tabLst>
            </a:pPr>
            <a:endParaRPr lang="en-GB" altLang="en-US" sz="22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  <a:p>
            <a:pPr marL="0" indent="0">
              <a:spcAft>
                <a:spcPts val="0"/>
              </a:spcAft>
              <a:buClr>
                <a:srgbClr val="3333CC"/>
              </a:buClr>
              <a:buNone/>
              <a:tabLst>
                <a:tab pos="7560000" algn="l"/>
                <a:tab pos="8820000" algn="l"/>
                <a:tab pos="9360000" algn="l"/>
              </a:tabLst>
            </a:pPr>
            <a:r>
              <a:rPr lang="en-GB" altLang="en-US" sz="22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 No difference in relative uncertainty</a:t>
            </a:r>
          </a:p>
          <a:p>
            <a:pPr>
              <a:spcAft>
                <a:spcPts val="0"/>
              </a:spcAft>
              <a:buClr>
                <a:srgbClr val="3333CC"/>
              </a:buClr>
              <a:tabLst>
                <a:tab pos="7560000" algn="l"/>
                <a:tab pos="8820000" algn="l"/>
                <a:tab pos="9360000" algn="l"/>
              </a:tabLst>
            </a:pPr>
            <a:endParaRPr lang="en-GB" altLang="en-US" dirty="0" smtClean="0">
              <a:solidFill>
                <a:srgbClr val="3333CC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  <a:p>
            <a:pPr marL="0" indent="0">
              <a:spcAft>
                <a:spcPts val="0"/>
              </a:spcAft>
              <a:buClr>
                <a:srgbClr val="3333CC"/>
              </a:buClr>
              <a:buNone/>
              <a:tabLst>
                <a:tab pos="7560000" algn="l"/>
                <a:tab pos="8820000" algn="l"/>
                <a:tab pos="9360000" algn="l"/>
              </a:tabLst>
            </a:pPr>
            <a:endParaRPr lang="en-GB" altLang="en-US" dirty="0" smtClean="0">
              <a:solidFill>
                <a:srgbClr val="3333CC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970507" y="1003636"/>
                <a:ext cx="1407245" cy="400110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BE" sz="2000" i="1" smtClean="0">
                          <a:solidFill>
                            <a:srgbClr val="4D4D4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</m:t>
                      </m:r>
                      <m:d>
                        <m:dPr>
                          <m:ctrlPr>
                            <a:rPr lang="nl-BE" sz="2000" i="1">
                              <a:solidFill>
                                <a:srgbClr val="4D4D4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nl-BE" sz="2000" b="0" i="0" smtClean="0">
                              <a:solidFill>
                                <a:srgbClr val="4D4D4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</m:t>
                          </m:r>
                        </m:e>
                      </m:d>
                      <m:r>
                        <a:rPr lang="nl-BE" sz="2000" b="0" i="0">
                          <a:solidFill>
                            <a:srgbClr val="4D4D4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nl-BE" sz="2000" b="0" i="0" smtClean="0">
                          <a:solidFill>
                            <a:srgbClr val="4D4D4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m:rPr>
                          <m:sty m:val="p"/>
                        </m:rPr>
                        <a:rPr lang="nl-BE" sz="2000" b="0" i="0" smtClean="0">
                          <a:solidFill>
                            <a:srgbClr val="4D4D4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k</m:t>
                      </m:r>
                    </m:oMath>
                  </m:oMathPara>
                </a14:m>
                <a:endParaRPr lang="en-GB" sz="2000" dirty="0">
                  <a:solidFill>
                    <a:srgbClr val="4D4D4D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0507" y="1003636"/>
                <a:ext cx="1407245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543425" y="2517523"/>
                <a:ext cx="1632345" cy="633443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BE" i="1" smtClean="0">
                          <a:solidFill>
                            <a:srgbClr val="4D4D4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nl-BE" b="1" i="1" smtClean="0">
                          <a:solidFill>
                            <a:srgbClr val="4D4D4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</m:t>
                      </m:r>
                      <m:r>
                        <a:rPr lang="nl-BE" b="1" i="0" smtClean="0">
                          <a:solidFill>
                            <a:srgbClr val="4D4D4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 </m:t>
                      </m:r>
                      <m:f>
                        <m:fPr>
                          <m:ctrlPr>
                            <a:rPr lang="nl-BE" b="1" i="1" smtClean="0">
                              <a:solidFill>
                                <a:srgbClr val="4D4D4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nl-BE" b="1" i="1" smtClean="0">
                                  <a:solidFill>
                                    <a:srgbClr val="4D4D4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nl-BE" b="1" i="1" smtClean="0">
                                  <a:solidFill>
                                    <a:srgbClr val="4D4D4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𝒊</m:t>
                              </m:r>
                              <m:r>
                                <a:rPr lang="nl-BE" b="1" i="1" smtClean="0">
                                  <a:solidFill>
                                    <a:srgbClr val="4D4D4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=</m:t>
                              </m:r>
                              <m:r>
                                <a:rPr lang="nl-BE" b="1" i="1" smtClean="0">
                                  <a:solidFill>
                                    <a:srgbClr val="4D4D4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nl-BE" b="1" i="1" smtClean="0">
                                  <a:solidFill>
                                    <a:srgbClr val="4D4D4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𝒏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nl-BE" b="1" i="1" smtClean="0">
                                      <a:solidFill>
                                        <a:srgbClr val="4D4D4D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nl-BE" b="1" i="1" smtClean="0">
                                      <a:solidFill>
                                        <a:srgbClr val="4D4D4D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</m:t>
                                  </m:r>
                                </m:e>
                                <m:sub>
                                  <m:r>
                                    <a:rPr lang="nl-BE" b="1" i="1" smtClean="0">
                                      <a:solidFill>
                                        <a:srgbClr val="4D4D4D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𝒊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r>
                            <a:rPr lang="nl-BE" b="1" i="1" smtClean="0">
                              <a:solidFill>
                                <a:srgbClr val="4D4D4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𝒏</m:t>
                          </m:r>
                        </m:den>
                      </m:f>
                    </m:oMath>
                  </m:oMathPara>
                </a14:m>
                <a:endParaRPr lang="en-GB" sz="2800" b="1" dirty="0">
                  <a:solidFill>
                    <a:srgbClr val="4D4D4D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3425" y="2517523"/>
                <a:ext cx="1632345" cy="633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551935" y="2237831"/>
                <a:ext cx="2470206" cy="978153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BE" i="1" smtClean="0">
                          <a:solidFill>
                            <a:srgbClr val="4D4D4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f>
                        <m:fPr>
                          <m:ctrlPr>
                            <a:rPr lang="nl-BE" i="1" smtClean="0">
                              <a:solidFill>
                                <a:srgbClr val="4D4D4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l-BE" i="1" smtClean="0">
                                  <a:solidFill>
                                    <a:srgbClr val="4D4D4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nl-BE" b="0" i="0" smtClean="0">
                                  <a:solidFill>
                                    <a:srgbClr val="4D4D4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u</m:t>
                              </m:r>
                            </m:e>
                            <m:sub>
                              <m:r>
                                <a:rPr lang="nl-BE" i="0">
                                  <a:solidFill>
                                    <a:srgbClr val="4D4D4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</m:t>
                              </m:r>
                            </m:sub>
                          </m:sSub>
                        </m:num>
                        <m:den>
                          <m:r>
                            <a:rPr lang="nl-BE" i="0">
                              <a:solidFill>
                                <a:srgbClr val="4D4D4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</m:t>
                          </m:r>
                        </m:den>
                      </m:f>
                      <m:r>
                        <a:rPr lang="nl-BE" b="0" i="0" smtClean="0">
                          <a:solidFill>
                            <a:srgbClr val="4D4D4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 </m:t>
                      </m:r>
                      <m:f>
                        <m:fPr>
                          <m:ctrlPr>
                            <a:rPr lang="nl-BE" i="1" smtClean="0">
                              <a:solidFill>
                                <a:srgbClr val="4D4D4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nl-BE" i="1">
                                  <a:solidFill>
                                    <a:srgbClr val="4D4D4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radPr>
                            <m:deg/>
                            <m:e>
                              <m:sSubSup>
                                <m:sSubSupPr>
                                  <m:ctrlPr>
                                    <a:rPr lang="nl-BE" i="1">
                                      <a:solidFill>
                                        <a:srgbClr val="4D4D4D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nl-BE" i="0">
                                      <a:solidFill>
                                        <a:srgbClr val="4D4D4D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u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nl-BE" i="1">
                                          <a:solidFill>
                                            <a:srgbClr val="4D4D4D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l-BE" i="0">
                                          <a:solidFill>
                                            <a:srgbClr val="4D4D4D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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nl-BE" i="0">
                                          <a:solidFill>
                                            <a:srgbClr val="4D4D4D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i</m:t>
                                      </m:r>
                                    </m:sub>
                                  </m:sSub>
                                </m:sub>
                                <m:sup>
                                  <m:r>
                                    <a:rPr lang="nl-BE" i="0">
                                      <a:solidFill>
                                        <a:srgbClr val="4D4D4D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rad>
                        </m:num>
                        <m:den>
                          <m:nary>
                            <m:naryPr>
                              <m:chr m:val="∑"/>
                              <m:ctrlPr>
                                <a:rPr lang="nl-BE" b="1" i="1">
                                  <a:solidFill>
                                    <a:srgbClr val="4D4D4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nl-BE" b="1" i="0">
                                  <a:solidFill>
                                    <a:srgbClr val="4D4D4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𝐢</m:t>
                              </m:r>
                              <m:r>
                                <a:rPr lang="nl-BE" b="1" i="0">
                                  <a:solidFill>
                                    <a:srgbClr val="4D4D4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=</m:t>
                              </m:r>
                              <m:r>
                                <a:rPr lang="nl-BE" b="1" i="0">
                                  <a:solidFill>
                                    <a:srgbClr val="4D4D4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nl-BE" b="1" i="0">
                                  <a:solidFill>
                                    <a:srgbClr val="4D4D4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𝐧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nl-BE" b="1" i="1">
                                      <a:solidFill>
                                        <a:srgbClr val="4D4D4D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nl-BE" b="1" i="0">
                                      <a:solidFill>
                                        <a:srgbClr val="4D4D4D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</m:t>
                                  </m:r>
                                </m:e>
                                <m:sub>
                                  <m:r>
                                    <a:rPr lang="nl-BE" b="1" i="0">
                                      <a:solidFill>
                                        <a:srgbClr val="4D4D4D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𝐢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4D4D4D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1935" y="2237831"/>
                <a:ext cx="2470206" cy="9781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700134" y="2237831"/>
                <a:ext cx="1516427" cy="913135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BE" b="0" i="1" smtClean="0">
                              <a:solidFill>
                                <a:srgbClr val="4D4D4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nl-BE" b="0" i="0" smtClean="0">
                              <a:solidFill>
                                <a:srgbClr val="4D4D4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u</m:t>
                          </m:r>
                        </m:e>
                        <m:sub>
                          <m:r>
                            <a:rPr lang="nl-BE" b="0" i="0" smtClean="0">
                              <a:solidFill>
                                <a:srgbClr val="4D4D4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</m:t>
                          </m:r>
                        </m:sub>
                      </m:sSub>
                      <m:r>
                        <a:rPr lang="nl-BE" b="0" i="0" smtClean="0">
                          <a:solidFill>
                            <a:srgbClr val="4D4D4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 </m:t>
                      </m:r>
                      <m:f>
                        <m:fPr>
                          <m:ctrlPr>
                            <a:rPr lang="nl-BE" i="1" smtClean="0">
                              <a:solidFill>
                                <a:srgbClr val="4D4D4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nl-BE" i="1" smtClean="0">
                                  <a:solidFill>
                                    <a:srgbClr val="4D4D4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radPr>
                            <m:deg/>
                            <m:e>
                              <m:sSubSup>
                                <m:sSubSupPr>
                                  <m:ctrlPr>
                                    <a:rPr lang="nl-BE" i="1" smtClean="0">
                                      <a:solidFill>
                                        <a:srgbClr val="4D4D4D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nl-BE" b="0" i="0" smtClean="0">
                                      <a:solidFill>
                                        <a:srgbClr val="4D4D4D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u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nl-BE" i="1" smtClean="0">
                                          <a:solidFill>
                                            <a:srgbClr val="4D4D4D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l-BE" i="0" smtClean="0">
                                          <a:solidFill>
                                            <a:srgbClr val="4D4D4D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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nl-BE" b="0" i="0" smtClean="0">
                                          <a:solidFill>
                                            <a:srgbClr val="4D4D4D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i</m:t>
                                      </m:r>
                                    </m:sub>
                                  </m:sSub>
                                </m:sub>
                                <m:sup>
                                  <m:r>
                                    <a:rPr lang="nl-BE" b="0" i="0" smtClean="0">
                                      <a:solidFill>
                                        <a:srgbClr val="4D4D4D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rad>
                        </m:num>
                        <m:den>
                          <m:r>
                            <m:rPr>
                              <m:sty m:val="p"/>
                            </m:rPr>
                            <a:rPr lang="nl-BE" b="0" i="0" smtClean="0">
                              <a:solidFill>
                                <a:srgbClr val="4D4D4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n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4D4D4D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0134" y="2237831"/>
                <a:ext cx="1516427" cy="91313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2404655" y="4614306"/>
            <a:ext cx="1553823" cy="338554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nl-BE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Equal</a:t>
            </a:r>
            <a:r>
              <a:rPr lang="nl-B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bin </a:t>
            </a:r>
            <a:r>
              <a:rPr lang="nl-BE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widths</a:t>
            </a:r>
            <a:endParaRPr lang="en-GB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555718" y="4259161"/>
                <a:ext cx="2867448" cy="369332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BE" i="0" smtClean="0">
                        <a:solidFill>
                          <a:srgbClr val="4D4D4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m:rPr>
                        <m:sty m:val="p"/>
                      </m:rPr>
                      <a:rPr lang="nl-BE" b="0" i="0" smtClean="0">
                        <a:solidFill>
                          <a:srgbClr val="4D4D4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I</m:t>
                    </m:r>
                    <m:r>
                      <a:rPr lang="nl-BE" b="0" i="0" smtClean="0">
                        <a:solidFill>
                          <a:srgbClr val="4D4D4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ctrlPr>
                          <a:rPr lang="nl-BE" i="1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>
                        <m:r>
                          <m:rPr>
                            <m:sty m:val="p"/>
                            <m:brk m:alnAt="25"/>
                          </m:rPr>
                          <a:rPr lang="nl-BE" b="0" i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i</m:t>
                        </m:r>
                        <m:r>
                          <a:rPr lang="nl-BE" b="0" i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=1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nl-BE" b="0" i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n</m:t>
                        </m:r>
                      </m:sup>
                      <m:e>
                        <m:sSub>
                          <m:sSubPr>
                            <m:ctrlPr>
                              <a:rPr lang="nl-BE" i="1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nl-BE" b="0" i="0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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nl-BE" b="0" i="0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i</m:t>
                            </m:r>
                          </m:sub>
                        </m:sSub>
                        <m:r>
                          <a:rPr lang="nl-BE" b="0" i="0" smtClean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 </m:t>
                        </m:r>
                        <m:sSub>
                          <m:sSubPr>
                            <m:ctrlPr>
                              <a:rPr lang="nl-BE" i="1" smtClean="0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nl-BE" b="0" i="1" smtClean="0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</m:t>
                            </m:r>
                          </m:e>
                          <m:sub>
                            <m:r>
                              <a:rPr lang="nl-BE" b="0" i="1" smtClean="0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𝑖</m:t>
                            </m:r>
                          </m:sub>
                        </m:sSub>
                        <m:r>
                          <a:rPr lang="nl-BE" b="0" i="1" smtClean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</m:t>
                        </m:r>
                      </m:e>
                    </m:nary>
                  </m:oMath>
                </a14:m>
                <a:r>
                  <a:rPr lang="en-GB" dirty="0" smtClean="0">
                    <a:solidFill>
                      <a:srgbClr val="4D4D4D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nl-BE" i="1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>
                        <m:r>
                          <m:rPr>
                            <m:sty m:val="p"/>
                            <m:brk m:alnAt="25"/>
                          </m:rPr>
                          <a:rPr lang="nl-BE" b="0" i="1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i</m:t>
                        </m:r>
                        <m:r>
                          <a:rPr lang="nl-BE" b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=</m:t>
                        </m:r>
                        <m:r>
                          <a:rPr lang="nl-BE" b="0" i="1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nl-BE" b="0" i="1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n</m:t>
                        </m:r>
                      </m:sup>
                      <m:e>
                        <m:sSub>
                          <m:sSubPr>
                            <m:ctrlPr>
                              <a:rPr lang="nl-BE" i="1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nl-BE" b="0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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nl-BE" b="0" i="1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i</m:t>
                            </m:r>
                          </m:sub>
                        </m:sSub>
                        <m:r>
                          <a:rPr lang="nl-BE" b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 </m:t>
                        </m:r>
                        <m:r>
                          <a:rPr lang="nl-BE" b="0" i="1" smtClean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</m:t>
                        </m:r>
                        <m:r>
                          <a:rPr lang="nl-BE" b="0" i="1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</m:t>
                        </m:r>
                      </m:e>
                    </m:nary>
                  </m:oMath>
                </a14:m>
                <a:endParaRPr lang="en-GB" dirty="0">
                  <a:solidFill>
                    <a:srgbClr val="4D4D4D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5718" y="4259161"/>
                <a:ext cx="2867448" cy="369332"/>
              </a:xfrm>
              <a:prstGeom prst="rect">
                <a:avLst/>
              </a:prstGeom>
              <a:blipFill>
                <a:blip r:embed="rId7"/>
                <a:stretch>
                  <a:fillRect t="-120000" b="-190000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623826" y="4109258"/>
                <a:ext cx="1516427" cy="673326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l-BE" b="0" i="1" smtClean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nl-BE" b="0" i="0" smtClean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u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nl-BE" b="0" i="0" smtClean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I</m:t>
                        </m:r>
                      </m:sub>
                    </m:sSub>
                    <m:r>
                      <a:rPr lang="nl-BE" b="0" i="0" smtClean="0">
                        <a:solidFill>
                          <a:srgbClr val="4D4D4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ad>
                      <m:radPr>
                        <m:degHide m:val="on"/>
                        <m:ctrlPr>
                          <a:rPr lang="nl-BE" i="1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nl-BE" i="1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nl-BE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u</m:t>
                            </m:r>
                          </m:e>
                          <m:sub>
                            <m:sSub>
                              <m:sSubPr>
                                <m:ctrlPr>
                                  <a:rPr lang="nl-BE" i="1">
                                    <a:solidFill>
                                      <a:srgbClr val="4D4D4D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nl-BE">
                                    <a:solidFill>
                                      <a:srgbClr val="4D4D4D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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nl-BE">
                                    <a:solidFill>
                                      <a:srgbClr val="4D4D4D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i</m:t>
                                </m:r>
                              </m:sub>
                            </m:sSub>
                          </m:sub>
                          <m:sup>
                            <m:r>
                              <a:rPr lang="nl-BE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bSup>
                      </m:e>
                    </m:rad>
                  </m:oMath>
                </a14:m>
                <a:r>
                  <a:rPr lang="en-GB" dirty="0" smtClean="0">
                    <a:solidFill>
                      <a:srgbClr val="4D4D4D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</a:t>
                </a:r>
                <a:endParaRPr lang="en-GB" dirty="0">
                  <a:solidFill>
                    <a:srgbClr val="4D4D4D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3826" y="4109258"/>
                <a:ext cx="1516427" cy="67332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592859" y="4005485"/>
                <a:ext cx="2470206" cy="978153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BE" i="1" smtClean="0">
                          <a:solidFill>
                            <a:srgbClr val="4D4D4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f>
                        <m:fPr>
                          <m:ctrlPr>
                            <a:rPr lang="nl-BE" i="1" smtClean="0">
                              <a:solidFill>
                                <a:srgbClr val="4D4D4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l-BE" i="1" smtClean="0">
                                  <a:solidFill>
                                    <a:srgbClr val="4D4D4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nl-BE" b="0" i="0" smtClean="0">
                                  <a:solidFill>
                                    <a:srgbClr val="4D4D4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u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nl-BE" b="0" i="0" smtClean="0">
                                  <a:solidFill>
                                    <a:srgbClr val="4D4D4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I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nl-BE" b="0" i="0" smtClean="0">
                              <a:solidFill>
                                <a:srgbClr val="4D4D4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I</m:t>
                          </m:r>
                        </m:den>
                      </m:f>
                      <m:r>
                        <a:rPr lang="nl-BE" b="0" i="0" smtClean="0">
                          <a:solidFill>
                            <a:srgbClr val="4D4D4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 </m:t>
                      </m:r>
                      <m:f>
                        <m:fPr>
                          <m:ctrlPr>
                            <a:rPr lang="nl-BE" i="1" smtClean="0">
                              <a:solidFill>
                                <a:srgbClr val="4D4D4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nl-BE" i="1">
                                  <a:solidFill>
                                    <a:srgbClr val="4D4D4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radPr>
                            <m:deg/>
                            <m:e>
                              <m:sSubSup>
                                <m:sSubSupPr>
                                  <m:ctrlPr>
                                    <a:rPr lang="nl-BE" i="1">
                                      <a:solidFill>
                                        <a:srgbClr val="4D4D4D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nl-BE" i="0">
                                      <a:solidFill>
                                        <a:srgbClr val="4D4D4D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u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nl-BE" i="1">
                                          <a:solidFill>
                                            <a:srgbClr val="4D4D4D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l-BE" i="0">
                                          <a:solidFill>
                                            <a:srgbClr val="4D4D4D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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nl-BE" i="0">
                                          <a:solidFill>
                                            <a:srgbClr val="4D4D4D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i</m:t>
                                      </m:r>
                                    </m:sub>
                                  </m:sSub>
                                </m:sub>
                                <m:sup>
                                  <m:r>
                                    <a:rPr lang="nl-BE" i="0">
                                      <a:solidFill>
                                        <a:srgbClr val="4D4D4D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rad>
                        </m:num>
                        <m:den>
                          <m:nary>
                            <m:naryPr>
                              <m:chr m:val="∑"/>
                              <m:ctrlPr>
                                <a:rPr lang="nl-BE" b="1" i="1">
                                  <a:solidFill>
                                    <a:srgbClr val="4D4D4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nl-BE" b="1" i="0">
                                  <a:solidFill>
                                    <a:srgbClr val="4D4D4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𝐢</m:t>
                              </m:r>
                              <m:r>
                                <a:rPr lang="nl-BE" b="1" i="0">
                                  <a:solidFill>
                                    <a:srgbClr val="4D4D4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=</m:t>
                              </m:r>
                              <m:r>
                                <a:rPr lang="nl-BE" b="1" i="0">
                                  <a:solidFill>
                                    <a:srgbClr val="4D4D4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nl-BE" b="1" i="0">
                                  <a:solidFill>
                                    <a:srgbClr val="4D4D4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𝐧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nl-BE" b="1" i="1">
                                      <a:solidFill>
                                        <a:srgbClr val="4D4D4D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nl-BE" b="1" i="0">
                                      <a:solidFill>
                                        <a:srgbClr val="4D4D4D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</m:t>
                                  </m:r>
                                </m:e>
                                <m:sub>
                                  <m:r>
                                    <a:rPr lang="nl-BE" b="1" i="0">
                                      <a:solidFill>
                                        <a:srgbClr val="4D4D4D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𝐢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4D4D4D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2859" y="4005485"/>
                <a:ext cx="2470206" cy="97815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007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286667" y="960810"/>
                <a:ext cx="2049613" cy="839525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BE" sz="1600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nl-BE" sz="1600" i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nl-BE" sz="1600" i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f</m:t>
                          </m:r>
                          <m:r>
                            <a:rPr lang="nl-BE" sz="1600" i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1</m:t>
                          </m:r>
                        </m:sub>
                      </m:sSub>
                      <m:r>
                        <a:rPr lang="nl-BE" sz="1600" i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 </m:t>
                      </m:r>
                      <m:nary>
                        <m:naryPr>
                          <m:limLoc m:val="undOvr"/>
                          <m:ctrlPr>
                            <a:rPr lang="nl-BE" sz="1600" i="1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nl-BE" sz="1600" i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0</m:t>
                          </m:r>
                          <m:r>
                            <a:rPr lang="nl-BE" sz="1600" i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.02</m:t>
                          </m:r>
                          <m:r>
                            <a:rPr lang="nl-BE" sz="1600" b="0" i="0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nl-BE" sz="1600" b="0" i="0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eV</m:t>
                          </m:r>
                        </m:sub>
                        <m:sup>
                          <m:r>
                            <a:rPr lang="nl-BE" sz="1600" i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0.06</m:t>
                          </m:r>
                          <m:r>
                            <a:rPr lang="nl-BE" sz="1600" b="0" i="0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nl-BE" sz="1600" b="0" i="0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eV</m:t>
                          </m:r>
                        </m:sup>
                        <m:e>
                          <m:sSub>
                            <m:sSubPr>
                              <m:ctrlPr>
                                <a:rPr lang="nl-BE" sz="160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nl-BE" sz="1600" i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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nl-BE" sz="1600" i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f</m:t>
                              </m:r>
                            </m:sub>
                          </m:sSub>
                          <m:d>
                            <m:dPr>
                              <m:ctrlPr>
                                <a:rPr lang="nl-BE" sz="160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nl-BE" sz="1600" i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E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a:rPr lang="nl-BE" sz="1600" i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dE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libri" panose="020F0502020204030204" pitchFamily="34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667" y="960810"/>
                <a:ext cx="2049613" cy="8395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noProof="0" dirty="0" smtClean="0"/>
              <a:t>235U(</a:t>
            </a:r>
            <a:r>
              <a:rPr lang="en-GB" noProof="0" dirty="0" err="1" smtClean="0"/>
              <a:t>n,f</a:t>
            </a:r>
            <a:r>
              <a:rPr lang="en-GB" noProof="0" dirty="0" smtClean="0"/>
              <a:t>), </a:t>
            </a:r>
            <a:r>
              <a:rPr lang="en-GB" noProof="0" dirty="0" err="1" smtClean="0"/>
              <a:t>Deruytter</a:t>
            </a:r>
            <a:r>
              <a:rPr lang="en-GB" noProof="0" dirty="0" smtClean="0"/>
              <a:t> and Wagemans</a:t>
            </a:r>
            <a:endParaRPr lang="en-GB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aseline="30000" dirty="0" smtClean="0"/>
              <a:t>235</a:t>
            </a:r>
            <a:r>
              <a:rPr lang="nl-BE" dirty="0" smtClean="0"/>
              <a:t>U(</a:t>
            </a:r>
            <a:r>
              <a:rPr lang="nl-BE" dirty="0" err="1" smtClean="0"/>
              <a:t>n,f</a:t>
            </a:r>
            <a:r>
              <a:rPr lang="nl-BE" dirty="0" smtClean="0"/>
              <a:t>): </a:t>
            </a:r>
            <a:r>
              <a:rPr lang="nl-BE" dirty="0" err="1" smtClean="0"/>
              <a:t>relative</a:t>
            </a:r>
            <a:r>
              <a:rPr lang="nl-BE" dirty="0" smtClean="0"/>
              <a:t> cross </a:t>
            </a:r>
            <a:r>
              <a:rPr lang="nl-BE" dirty="0" err="1" smtClean="0"/>
              <a:t>section</a:t>
            </a:r>
            <a:r>
              <a:rPr lang="nl-BE" dirty="0" smtClean="0"/>
              <a:t> </a:t>
            </a:r>
            <a:r>
              <a:rPr lang="nl-BE" dirty="0" err="1" smtClean="0"/>
              <a:t>measurements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9611" y="1083791"/>
                <a:ext cx="3218381" cy="720838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BE" sz="2000" i="1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nl-BE" sz="2000" i="0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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nl-BE" sz="2000" b="0" i="0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f</m:t>
                          </m:r>
                        </m:sub>
                      </m:sSub>
                      <m:d>
                        <m:dPr>
                          <m:ctrlPr>
                            <a:rPr lang="nl-BE" sz="2000" i="1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nl-BE" sz="2000" i="0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</m:t>
                          </m:r>
                        </m:e>
                      </m:d>
                      <m:r>
                        <a:rPr lang="nl-BE" sz="2000" i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nl-BE" sz="2000" b="0" i="0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nl-BE" sz="20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nl-BE" sz="2000" b="1" i="0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𝐤</m:t>
                      </m:r>
                      <m:r>
                        <a:rPr lang="nl-BE" sz="20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</m:t>
                      </m:r>
                      <m:f>
                        <m:fPr>
                          <m:ctrlPr>
                            <a:rPr lang="nl-BE" sz="2000" i="1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l-BE" sz="2000" i="1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nl-BE" sz="2000" b="0" i="0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nl-BE" sz="2000" b="0" i="0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f</m:t>
                              </m:r>
                            </m:sub>
                          </m:sSub>
                          <m:r>
                            <a:rPr lang="nl-BE" sz="2000" b="0" i="0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nl-BE" sz="2000" i="1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nl-BE" sz="2000" b="0" i="0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B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nl-BE" sz="2000" i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f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nl-BE" sz="2000" i="1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nl-BE" sz="2000" i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nl-BE" sz="2000" b="0" i="0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r</m:t>
                              </m:r>
                            </m:sub>
                          </m:sSub>
                          <m:r>
                            <a:rPr lang="nl-BE" sz="2000" i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nl-BE" sz="2000" i="1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nl-BE" sz="2000" i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B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nl-BE" sz="2000" b="0" i="0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r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nl-BE" sz="2000" i="1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nl-BE" sz="2000" i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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nl-BE" sz="2000" b="0" i="0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r</m:t>
                          </m:r>
                        </m:sub>
                      </m:sSub>
                      <m:d>
                        <m:dPr>
                          <m:ctrlPr>
                            <a:rPr lang="nl-BE" sz="2000" i="1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nl-BE" sz="2000" i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</m:t>
                          </m:r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3333CC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11" y="1083791"/>
                <a:ext cx="3218381" cy="72083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638735" y="1024448"/>
                <a:ext cx="2426785" cy="839525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BE" sz="1600" i="0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sSub>
                        <m:sSubPr>
                          <m:ctrlPr>
                            <a:rPr lang="nl-BE" sz="1600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nl-BE" sz="1600" b="0" i="0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nl-BE" sz="1600" b="0" i="0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f</m:t>
                          </m:r>
                          <m:r>
                            <a:rPr lang="nl-BE" sz="1600" b="0" i="0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1′</m:t>
                          </m:r>
                        </m:sub>
                      </m:sSub>
                      <m:r>
                        <a:rPr lang="nl-BE" sz="1600" b="0" i="0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 </m:t>
                      </m:r>
                      <m:nary>
                        <m:naryPr>
                          <m:limLoc m:val="undOvr"/>
                          <m:ctrlPr>
                            <a:rPr lang="nl-BE" sz="1600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nl-BE" sz="1600" b="0" i="0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0</m:t>
                          </m:r>
                          <m:r>
                            <a:rPr lang="nl-BE" sz="1600" b="0" i="0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.0206 </m:t>
                          </m:r>
                          <m:r>
                            <m:rPr>
                              <m:sty m:val="p"/>
                            </m:rPr>
                            <a:rPr lang="nl-BE" sz="1600" b="0" i="0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eV</m:t>
                          </m:r>
                        </m:sub>
                        <m:sup>
                          <m:r>
                            <a:rPr lang="nl-BE" sz="1600" b="0" i="0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0.06239 </m:t>
                          </m:r>
                          <m:r>
                            <m:rPr>
                              <m:sty m:val="p"/>
                            </m:rPr>
                            <a:rPr lang="nl-BE" sz="1600" b="0" i="0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eV</m:t>
                          </m:r>
                        </m:sup>
                        <m:e>
                          <m:sSub>
                            <m:sSubPr>
                              <m:ctrlPr>
                                <a:rPr lang="nl-BE" sz="1600" i="1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nl-BE" sz="1600" b="0" i="0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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nl-BE" sz="1600" b="0" i="0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f</m:t>
                              </m:r>
                            </m:sub>
                          </m:sSub>
                          <m:d>
                            <m:dPr>
                              <m:ctrlPr>
                                <a:rPr lang="nl-BE" sz="1600" i="1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nl-BE" sz="1600" b="0" i="0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E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a:rPr lang="nl-BE" sz="1600" b="0" i="0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dE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08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8735" y="1024448"/>
                <a:ext cx="2426785" cy="83952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972662" y="1000500"/>
                <a:ext cx="2371368" cy="839653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BE" sz="1600" i="1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nl-BE" sz="1600" i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nl-BE" sz="1600" i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f</m:t>
                          </m:r>
                          <m:r>
                            <a:rPr lang="nl-BE" sz="1600" b="0" i="0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3</m:t>
                          </m:r>
                        </m:sub>
                      </m:sSub>
                      <m:r>
                        <a:rPr lang="nl-BE" sz="1600" i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 </m:t>
                      </m:r>
                      <m:nary>
                        <m:naryPr>
                          <m:limLoc m:val="undOvr"/>
                          <m:ctrlPr>
                            <a:rPr lang="nl-BE" sz="1600" i="1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>
                          <m:r>
                            <a:rPr lang="nl-BE" sz="1600" b="0" i="0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7.8 </m:t>
                          </m:r>
                          <m:r>
                            <m:rPr>
                              <m:sty m:val="p"/>
                            </m:rPr>
                            <a:rPr lang="nl-BE" sz="1600" b="0" i="0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eV</m:t>
                          </m:r>
                        </m:sub>
                        <m:sup>
                          <m:r>
                            <a:rPr lang="nl-BE" sz="1600" b="0" i="0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11 </m:t>
                          </m:r>
                          <m:r>
                            <m:rPr>
                              <m:sty m:val="p"/>
                            </m:rPr>
                            <a:rPr lang="nl-BE" sz="1600" b="0" i="0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eV</m:t>
                          </m:r>
                        </m:sup>
                        <m:e>
                          <m:sSub>
                            <m:sSubPr>
                              <m:ctrlPr>
                                <a:rPr lang="nl-BE" sz="1600" i="1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nl-BE" sz="1600" i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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nl-BE" sz="1600" i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f</m:t>
                              </m:r>
                            </m:sub>
                          </m:sSub>
                          <m:d>
                            <m:dPr>
                              <m:ctrlPr>
                                <a:rPr lang="nl-BE" sz="1600" i="1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nl-BE" sz="1600" i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E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a:rPr lang="nl-BE" sz="1600" i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dE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libri" panose="020F0502020204030204" pitchFamily="34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2662" y="1000500"/>
                <a:ext cx="2371368" cy="8396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84104" y="4479672"/>
            <a:ext cx="8736046" cy="1785104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Problems with data from </a:t>
            </a:r>
            <a:r>
              <a:rPr lang="en-GB" dirty="0" err="1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Deruytter</a:t>
            </a:r>
            <a:r>
              <a:rPr lang="en-GB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(1971), see also footnote in paper Wagemans (1984)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BE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Using </a:t>
            </a:r>
            <a:r>
              <a:rPr lang="nl-BE" dirty="0" err="1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nl-BE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data of Wagemans 1979, 1984 </a:t>
            </a:r>
            <a:r>
              <a:rPr lang="nl-BE" dirty="0" err="1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nl-BE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1988</a:t>
            </a:r>
          </a:p>
          <a:p>
            <a:pPr marL="742950" lvl="1" indent="-285750" algn="just"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nl-BE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nl-BE" baseline="-250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f3 </a:t>
            </a:r>
            <a:r>
              <a:rPr lang="nl-BE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 I</a:t>
            </a:r>
            <a:r>
              <a:rPr lang="nl-BE" baseline="-250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f1’ </a:t>
            </a:r>
            <a:r>
              <a:rPr lang="nl-BE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12.76 (8)</a:t>
            </a:r>
          </a:p>
          <a:p>
            <a:pPr marL="742950" lvl="1" indent="-285750" algn="just"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nl-BE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nl-BE" baseline="-250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f3</a:t>
            </a:r>
            <a:r>
              <a:rPr lang="nl-BE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 I</a:t>
            </a:r>
            <a:r>
              <a:rPr lang="nl-BE" baseline="-250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f1</a:t>
            </a:r>
            <a:r>
              <a:rPr lang="nl-BE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13.06 (8)</a:t>
            </a:r>
            <a:endParaRPr lang="nl-BE" dirty="0">
              <a:solidFill>
                <a:srgbClr val="3333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nl-BE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nl-BE" dirty="0" err="1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nl-BE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</a:t>
            </a:r>
            <a:r>
              <a:rPr lang="nl-BE" baseline="-250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f1’ </a:t>
            </a:r>
            <a:r>
              <a:rPr lang="nl-BE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19.19 (8) b eV </a:t>
            </a:r>
            <a:r>
              <a:rPr lang="nl-BE" dirty="0" err="1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nl-BE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BE" dirty="0" err="1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Deruytter</a:t>
            </a:r>
            <a:r>
              <a:rPr lang="nl-BE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1973: I</a:t>
            </a:r>
            <a:r>
              <a:rPr lang="nl-BE" baseline="-250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f3</a:t>
            </a:r>
            <a:r>
              <a:rPr lang="nl-BE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244. 7 (20) b eV	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453761" y="4956725"/>
            <a:ext cx="4646799" cy="8309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marL="0" lvl="1" defTabSz="180000">
              <a:buClr>
                <a:srgbClr val="4D4D4D"/>
              </a:buClr>
              <a:tabLst>
                <a:tab pos="360000" algn="l"/>
              </a:tabLst>
            </a:pPr>
            <a:r>
              <a:rPr lang="en-GB" altLang="en-US" sz="1600" baseline="30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197</a:t>
            </a:r>
            <a:r>
              <a:rPr lang="en-GB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Au(n</a:t>
            </a:r>
            <a:r>
              <a:rPr lang="en-GB" altLang="en-US" sz="16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,)	:	</a:t>
            </a:r>
            <a:r>
              <a:rPr lang="en-GB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</a:t>
            </a:r>
            <a:r>
              <a:rPr lang="en-GB" altLang="en-US" sz="1600" baseline="-25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</a:t>
            </a:r>
            <a:r>
              <a:rPr lang="en-GB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</a:t>
            </a:r>
            <a:r>
              <a:rPr lang="en-GB" altLang="en-US" sz="16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(v</a:t>
            </a:r>
            <a:r>
              <a:rPr lang="en-GB" altLang="en-US" sz="1600" baseline="-250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0 </a:t>
            </a:r>
            <a:r>
              <a:rPr lang="en-GB" altLang="en-US" sz="16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= 2200 m/s) = </a:t>
            </a:r>
            <a:r>
              <a:rPr lang="en-GB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98.67 (10)b</a:t>
            </a:r>
            <a:endParaRPr lang="en-GB" sz="1600" dirty="0">
              <a:solidFill>
                <a:srgbClr val="4D4D4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0" defTabSz="180000"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None/>
              <a:tabLst>
                <a:tab pos="360000" algn="l"/>
              </a:tabLst>
            </a:pPr>
            <a:r>
              <a:rPr lang="en-GB" altLang="en-US" sz="1600" baseline="30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10</a:t>
            </a:r>
            <a:r>
              <a:rPr lang="en-GB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B(n</a:t>
            </a:r>
            <a:r>
              <a:rPr lang="en-GB" altLang="en-US" sz="16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,</a:t>
            </a:r>
            <a:r>
              <a:rPr lang="en-GB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)		:	</a:t>
            </a:r>
            <a:r>
              <a:rPr lang="en-GB" altLang="en-US" sz="1600" baseline="-25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</a:t>
            </a:r>
            <a:r>
              <a:rPr lang="en-GB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</a:t>
            </a:r>
            <a:r>
              <a:rPr lang="en-GB" altLang="en-US" sz="16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(v</a:t>
            </a:r>
            <a:r>
              <a:rPr lang="en-GB" altLang="en-US" sz="1600" baseline="-250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0 </a:t>
            </a:r>
            <a:r>
              <a:rPr lang="en-GB" altLang="en-US" sz="16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= 2200 m/s) = </a:t>
            </a:r>
            <a:r>
              <a:rPr lang="en-GB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3838 (6) b</a:t>
            </a:r>
            <a:endParaRPr lang="en-GB" altLang="en-US" sz="1600" dirty="0">
              <a:solidFill>
                <a:srgbClr val="4D4D4D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  <a:p>
            <a:pPr marL="0" lvl="1" indent="0" defTabSz="180000"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None/>
              <a:tabLst>
                <a:tab pos="360000" algn="l"/>
              </a:tabLst>
            </a:pPr>
            <a:r>
              <a:rPr lang="en-GB" altLang="en-US" sz="1600" baseline="30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234</a:t>
            </a:r>
            <a:r>
              <a:rPr lang="en-GB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U				:	T</a:t>
            </a:r>
            <a:r>
              <a:rPr lang="en-GB" altLang="en-US" sz="1600" baseline="-25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1/2</a:t>
            </a:r>
            <a:r>
              <a:rPr lang="en-GB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</a:t>
            </a:r>
            <a:r>
              <a:rPr lang="en-GB" altLang="en-US" sz="16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= </a:t>
            </a:r>
            <a:r>
              <a:rPr lang="en-GB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2.455 (6) x 10</a:t>
            </a:r>
            <a:r>
              <a:rPr lang="en-GB" altLang="en-US" sz="1600" baseline="30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5</a:t>
            </a:r>
            <a:r>
              <a:rPr lang="en-GB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a</a:t>
            </a:r>
            <a:endParaRPr lang="en-GB" sz="1600" dirty="0" smtClean="0">
              <a:solidFill>
                <a:srgbClr val="4D4D4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47" y="2074744"/>
            <a:ext cx="11163894" cy="2253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noProof="0" dirty="0" smtClean="0"/>
              <a:t>235U(</a:t>
            </a:r>
            <a:r>
              <a:rPr lang="en-GB" noProof="0" dirty="0" err="1" smtClean="0"/>
              <a:t>n,f</a:t>
            </a:r>
            <a:r>
              <a:rPr lang="en-GB" noProof="0" dirty="0" smtClean="0"/>
              <a:t>), </a:t>
            </a:r>
            <a:r>
              <a:rPr lang="en-GB" noProof="0" dirty="0" err="1" smtClean="0"/>
              <a:t>Deruytter</a:t>
            </a:r>
            <a:r>
              <a:rPr lang="en-GB" noProof="0" dirty="0" smtClean="0"/>
              <a:t> and Wagemans</a:t>
            </a:r>
            <a:endParaRPr lang="en-GB" noProof="0" dirty="0"/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 rot="20615867">
            <a:off x="1647043" y="1978549"/>
            <a:ext cx="2154586" cy="1194853"/>
          </a:xfrm>
          <a:prstGeom prst="ellipse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8357799" y="4874117"/>
            <a:ext cx="14105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175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altLang="en-US" sz="2400" b="1" dirty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GELINA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3796444" y="1678998"/>
            <a:ext cx="15998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175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altLang="en-US" sz="2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MONNET</a:t>
            </a:r>
            <a:endParaRPr lang="en-GB" altLang="en-US" sz="2400" b="1" dirty="0">
              <a:solidFill>
                <a:schemeClr val="bg1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17972" y="875189"/>
            <a:ext cx="11530638" cy="5591175"/>
          </a:xfr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2B91C5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2B91C5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2B91C5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2B91C5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2B91C5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Clr>
                <a:srgbClr val="3333CC"/>
              </a:buClr>
              <a:tabLst>
                <a:tab pos="7560000" algn="l"/>
                <a:tab pos="8820000" algn="l"/>
                <a:tab pos="9360000" algn="l"/>
              </a:tabLst>
            </a:pPr>
            <a:r>
              <a:rPr lang="en-GB" altLang="en-US" sz="22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Cross section measurements from </a:t>
            </a:r>
            <a:r>
              <a:rPr lang="en-GB" altLang="en-US" sz="2200" dirty="0" err="1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Deruytter</a:t>
            </a:r>
            <a:r>
              <a:rPr lang="en-GB" altLang="en-US" sz="22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and Wagemans were reviewed</a:t>
            </a:r>
          </a:p>
          <a:p>
            <a:pPr marL="360000">
              <a:spcBef>
                <a:spcPts val="600"/>
              </a:spcBef>
              <a:spcAft>
                <a:spcPts val="600"/>
              </a:spcAft>
              <a:buClr>
                <a:srgbClr val="4D4D4D"/>
              </a:buClr>
              <a:buFont typeface="Calibri" panose="020F0502020204030204" pitchFamily="34" charset="0"/>
              <a:buChar char="−"/>
              <a:tabLst>
                <a:tab pos="7560000" algn="l"/>
                <a:tab pos="8820000" algn="l"/>
                <a:tab pos="9360000" algn="l"/>
              </a:tabLst>
            </a:pPr>
            <a:r>
              <a:rPr lang="en-GB" altLang="en-US" sz="18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absolute cross section data (at BR1 and BR2) are consistent and result in: </a:t>
            </a:r>
          </a:p>
          <a:p>
            <a:pPr marL="131400" indent="0">
              <a:spcAft>
                <a:spcPts val="600"/>
              </a:spcAft>
              <a:buClr>
                <a:srgbClr val="4D4D4D"/>
              </a:buClr>
              <a:buNone/>
              <a:tabLst>
                <a:tab pos="7560000" algn="l"/>
                <a:tab pos="8820000" algn="l"/>
                <a:tab pos="9360000" algn="l"/>
              </a:tabLst>
            </a:pPr>
            <a:r>
              <a:rPr lang="en-GB" altLang="en-US" sz="1800" dirty="0" smtClean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     </a:t>
            </a:r>
            <a:r>
              <a:rPr lang="en-GB" altLang="en-US" sz="1800" baseline="-25000" dirty="0" smtClean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f</a:t>
            </a:r>
            <a:r>
              <a:rPr lang="en-GB" altLang="en-US" sz="1800" dirty="0" smtClean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(v = 2200 m/s) = 585.5  (24) b  corresponding to   </a:t>
            </a:r>
            <a:r>
              <a:rPr lang="en-GB" altLang="en-US" sz="18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		</a:t>
            </a:r>
          </a:p>
          <a:p>
            <a:pPr marL="360000">
              <a:spcBef>
                <a:spcPts val="600"/>
              </a:spcBef>
              <a:spcAft>
                <a:spcPts val="600"/>
              </a:spcAft>
              <a:buClr>
                <a:srgbClr val="4D4D4D"/>
              </a:buClr>
              <a:buFont typeface="Calibri" panose="020F0502020204030204" pitchFamily="34" charset="0"/>
              <a:buChar char="−"/>
              <a:tabLst>
                <a:tab pos="7560000" algn="l"/>
                <a:tab pos="8820000" algn="l"/>
                <a:tab pos="9360000" algn="l"/>
              </a:tabLst>
            </a:pPr>
            <a:r>
              <a:rPr lang="en-GB" altLang="en-US" sz="18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experiments at GELINA were performed relative to the cross section at v = 2200 m/s or I</a:t>
            </a:r>
            <a:r>
              <a:rPr lang="en-GB" altLang="en-US" sz="1800" baseline="-25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f1</a:t>
            </a:r>
            <a:r>
              <a:rPr lang="en-GB" altLang="en-US" sz="18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to determine the integral: </a:t>
            </a:r>
            <a:br>
              <a:rPr lang="en-GB" altLang="en-US" sz="18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</a:br>
            <a:r>
              <a:rPr lang="en-GB" altLang="en-US" sz="18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</a:t>
            </a:r>
          </a:p>
          <a:p>
            <a:pPr marL="360000">
              <a:spcBef>
                <a:spcPts val="1200"/>
              </a:spcBef>
              <a:spcAft>
                <a:spcPts val="600"/>
              </a:spcAft>
              <a:buClr>
                <a:srgbClr val="4D4D4D"/>
              </a:buClr>
              <a:buFont typeface="Calibri" panose="020F0502020204030204" pitchFamily="34" charset="0"/>
              <a:buChar char="−"/>
              <a:tabLst>
                <a:tab pos="7560000" algn="l"/>
                <a:tab pos="8820000" algn="l"/>
                <a:tab pos="9360000" algn="l"/>
              </a:tabLst>
            </a:pPr>
            <a:r>
              <a:rPr lang="en-GB" altLang="en-US" sz="18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these GELINA data cannot be used to determine an absolute resonance integral e.g. </a:t>
            </a:r>
          </a:p>
          <a:p>
            <a:pPr marL="360000">
              <a:spcBef>
                <a:spcPts val="600"/>
              </a:spcBef>
              <a:spcAft>
                <a:spcPts val="600"/>
              </a:spcAft>
              <a:buClr>
                <a:srgbClr val="4D4D4D"/>
              </a:buClr>
              <a:buFont typeface="Calibri" panose="020F0502020204030204" pitchFamily="34" charset="0"/>
              <a:buChar char="−"/>
              <a:tabLst>
                <a:tab pos="7560000" algn="l"/>
                <a:tab pos="8820000" algn="l"/>
                <a:tab pos="9360000" algn="l"/>
              </a:tabLst>
            </a:pPr>
            <a:r>
              <a:rPr lang="en-GB" altLang="en-US" sz="18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the GELINA data from 1971 in the EXFOR data base are not consistent with the results in the publication. Therefore they are not recommended to be used in an evaluation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3333CC"/>
              </a:buClr>
              <a:tabLst>
                <a:tab pos="7560000" algn="l"/>
                <a:tab pos="8820000" algn="l"/>
                <a:tab pos="9360000" algn="l"/>
              </a:tabLst>
            </a:pPr>
            <a:r>
              <a:rPr lang="en-GB" altLang="en-US" sz="22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An accurate determination of recommended cross section data, i.e. neutron standards,  requires: </a:t>
            </a:r>
          </a:p>
          <a:p>
            <a:pPr marL="360000">
              <a:spcBef>
                <a:spcPts val="600"/>
              </a:spcBef>
              <a:spcAft>
                <a:spcPts val="0"/>
              </a:spcAft>
              <a:buClr>
                <a:srgbClr val="4D4D4D"/>
              </a:buClr>
              <a:buFont typeface="Calibri" panose="020F0502020204030204" pitchFamily="34" charset="0"/>
              <a:buChar char="−"/>
              <a:tabLst>
                <a:tab pos="7560000" algn="l"/>
                <a:tab pos="8820000" algn="l"/>
                <a:tab pos="9360000" algn="l"/>
              </a:tabLst>
            </a:pPr>
            <a:r>
              <a:rPr lang="en-GB" altLang="en-US" sz="18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t</a:t>
            </a:r>
            <a:r>
              <a:rPr lang="en-GB" altLang="en-US" sz="18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raceable data including a separation of uncertainties due to random and systematic effects</a:t>
            </a:r>
          </a:p>
          <a:p>
            <a:pPr marL="360000">
              <a:spcBef>
                <a:spcPts val="600"/>
              </a:spcBef>
              <a:spcAft>
                <a:spcPts val="0"/>
              </a:spcAft>
              <a:buClr>
                <a:srgbClr val="4D4D4D"/>
              </a:buClr>
              <a:buFont typeface="Calibri" panose="020F0502020204030204" pitchFamily="34" charset="0"/>
              <a:buChar char="−"/>
              <a:tabLst>
                <a:tab pos="7560000" algn="l"/>
                <a:tab pos="8820000" algn="l"/>
                <a:tab pos="9360000" algn="l"/>
              </a:tabLst>
            </a:pPr>
            <a:r>
              <a:rPr lang="en-GB" altLang="en-US" sz="18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a careful study of experimental conditions (i.e. reading of related papers and reports) and uncertainty components</a:t>
            </a:r>
          </a:p>
          <a:p>
            <a:pPr marL="360000">
              <a:spcBef>
                <a:spcPts val="600"/>
              </a:spcBef>
              <a:spcAft>
                <a:spcPts val="0"/>
              </a:spcAft>
              <a:buClr>
                <a:srgbClr val="4D4D4D"/>
              </a:buClr>
              <a:buFont typeface="Calibri" panose="020F0502020204030204" pitchFamily="34" charset="0"/>
              <a:buChar char="−"/>
              <a:tabLst>
                <a:tab pos="7560000" algn="l"/>
                <a:tab pos="8820000" algn="l"/>
                <a:tab pos="9360000" algn="l"/>
              </a:tabLst>
            </a:pPr>
            <a:r>
              <a:rPr lang="en-GB" altLang="en-US" sz="18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possible re-normalisation using improved/updated reference data (e.g. half-live of </a:t>
            </a:r>
            <a:r>
              <a:rPr lang="en-GB" altLang="en-US" sz="1800" baseline="30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234</a:t>
            </a:r>
            <a:r>
              <a:rPr lang="en-GB" altLang="en-US" sz="18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U) </a:t>
            </a:r>
          </a:p>
          <a:p>
            <a:pPr marL="360000">
              <a:spcBef>
                <a:spcPts val="600"/>
              </a:spcBef>
              <a:spcAft>
                <a:spcPts val="0"/>
              </a:spcAft>
              <a:buClr>
                <a:srgbClr val="4D4D4D"/>
              </a:buClr>
              <a:buFont typeface="Calibri" panose="020F0502020204030204" pitchFamily="34" charset="0"/>
              <a:buChar char="−"/>
              <a:tabLst>
                <a:tab pos="7560000" algn="l"/>
                <a:tab pos="8820000" algn="l"/>
                <a:tab pos="9360000" algn="l"/>
              </a:tabLst>
            </a:pPr>
            <a:r>
              <a:rPr lang="en-GB" altLang="en-US" sz="18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cannot rely on automated procedures 	</a:t>
            </a:r>
            <a:endParaRPr lang="en-GB" altLang="en-US" sz="1800" dirty="0">
              <a:solidFill>
                <a:srgbClr val="4D4D4D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and conclusions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85962" y="2439222"/>
                <a:ext cx="4209497" cy="474297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BE" b="0" i="1" smtClean="0">
                        <a:solidFill>
                          <a:srgbClr val="4D4D4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sSub>
                      <m:sSubPr>
                        <m:ctrlPr>
                          <a:rPr lang="nl-BE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nl-BE" b="0" i="0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I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nl-BE" b="0" i="0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f</m:t>
                        </m:r>
                        <m:r>
                          <a:rPr lang="nl-BE" b="0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sub>
                    </m:sSub>
                    <m:r>
                      <a:rPr lang="nl-BE" b="0" i="0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 = </m:t>
                    </m:r>
                    <m:nary>
                      <m:naryPr>
                        <m:limLoc m:val="undOvr"/>
                        <m:ctrlPr>
                          <a:rPr lang="nl-BE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>
                        <m:r>
                          <a:rPr lang="nl-BE" b="0" i="0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7.8 </m:t>
                        </m:r>
                        <m:r>
                          <m:rPr>
                            <m:sty m:val="p"/>
                          </m:rPr>
                          <a:rPr lang="nl-BE" b="0" i="0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eV</m:t>
                        </m:r>
                      </m:sub>
                      <m:sup>
                        <m:r>
                          <a:rPr lang="nl-BE" b="0" i="0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11 </m:t>
                        </m:r>
                        <m:r>
                          <m:rPr>
                            <m:sty m:val="p"/>
                          </m:rPr>
                          <a:rPr lang="nl-BE" b="0" i="0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eV</m:t>
                        </m:r>
                      </m:sup>
                      <m:e>
                        <m:sSub>
                          <m:sSubPr>
                            <m:ctrlPr>
                              <a:rPr lang="nl-BE" i="1" smtClean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nl-BE" b="0" i="0" smtClean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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nl-BE" b="0" i="0" smtClean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f</m:t>
                            </m:r>
                          </m:sub>
                        </m:sSub>
                        <m:d>
                          <m:dPr>
                            <m:ctrlPr>
                              <a:rPr lang="nl-BE" i="1" smtClean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nl-BE" b="0" i="0" smtClean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E</m:t>
                            </m:r>
                          </m:e>
                        </m:d>
                        <m:r>
                          <m:rPr>
                            <m:sty m:val="p"/>
                          </m:rPr>
                          <a:rPr lang="nl-BE" b="0" i="0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dE</m:t>
                        </m:r>
                      </m:e>
                    </m:nary>
                  </m:oMath>
                </a14:m>
                <a:r>
                  <a:rPr lang="en-GB" dirty="0" smtClean="0">
                    <a:solidFill>
                      <a:srgbClr val="008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= 244.7 (20) b eV</a:t>
                </a:r>
                <a:endParaRPr lang="en-GB" dirty="0">
                  <a:solidFill>
                    <a:srgbClr val="008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962" y="2439222"/>
                <a:ext cx="4209497" cy="474297"/>
              </a:xfrm>
              <a:prstGeom prst="rect">
                <a:avLst/>
              </a:prstGeom>
              <a:blipFill>
                <a:blip r:embed="rId3"/>
                <a:stretch>
                  <a:fillRect t="-102564" r="-435" b="-166667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602265" y="1643788"/>
                <a:ext cx="4209497" cy="474297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BE" b="0" i="1" smtClean="0">
                        <a:solidFill>
                          <a:srgbClr val="4D4D4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sSub>
                      <m:sSubPr>
                        <m:ctrlPr>
                          <a:rPr lang="nl-BE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nl-BE" b="0" i="0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I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nl-BE" b="0" i="0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f</m:t>
                        </m:r>
                        <m:r>
                          <a:rPr lang="nl-BE" b="0" i="0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</m:sSub>
                    <m:r>
                      <a:rPr lang="nl-BE" b="0" i="0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 = </m:t>
                    </m:r>
                    <m:nary>
                      <m:naryPr>
                        <m:limLoc m:val="undOvr"/>
                        <m:ctrlPr>
                          <a:rPr lang="nl-BE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nl-BE" b="0" i="0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0</m:t>
                        </m:r>
                        <m:r>
                          <a:rPr lang="nl-BE" b="0" i="0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.02 </m:t>
                        </m:r>
                        <m:r>
                          <m:rPr>
                            <m:sty m:val="p"/>
                          </m:rPr>
                          <a:rPr lang="nl-BE" b="0" i="0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eV</m:t>
                        </m:r>
                      </m:sub>
                      <m:sup>
                        <m:r>
                          <a:rPr lang="nl-BE" b="0" i="0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0.06 </m:t>
                        </m:r>
                        <m:r>
                          <m:rPr>
                            <m:sty m:val="p"/>
                          </m:rPr>
                          <a:rPr lang="nl-BE" b="0" i="0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eV</m:t>
                        </m:r>
                      </m:sup>
                      <m:e>
                        <m:sSub>
                          <m:sSubPr>
                            <m:ctrlPr>
                              <a:rPr lang="nl-BE" i="1" smtClean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nl-BE" b="0" i="0" smtClean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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nl-BE" b="0" i="0" smtClean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f</m:t>
                            </m:r>
                          </m:sub>
                        </m:sSub>
                        <m:d>
                          <m:dPr>
                            <m:ctrlPr>
                              <a:rPr lang="nl-BE" i="1" smtClean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nl-BE" b="0" i="0" smtClean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E</m:t>
                            </m:r>
                          </m:e>
                        </m:d>
                        <m:r>
                          <m:rPr>
                            <m:sty m:val="p"/>
                          </m:rPr>
                          <a:rPr lang="nl-BE" b="0" i="0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dE</m:t>
                        </m:r>
                      </m:e>
                    </m:nary>
                  </m:oMath>
                </a14:m>
                <a:r>
                  <a:rPr lang="en-GB" dirty="0" smtClean="0">
                    <a:solidFill>
                      <a:srgbClr val="008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= 18.75 (8) b eV</a:t>
                </a:r>
                <a:endParaRPr lang="en-GB" dirty="0">
                  <a:solidFill>
                    <a:srgbClr val="008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2265" y="1643788"/>
                <a:ext cx="4209497" cy="474297"/>
              </a:xfrm>
              <a:prstGeom prst="rect">
                <a:avLst/>
              </a:prstGeom>
              <a:blipFill>
                <a:blip r:embed="rId4"/>
                <a:stretch>
                  <a:fillRect t="-103896" b="-170130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656126" y="2832190"/>
                <a:ext cx="2465599" cy="474297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BE" b="0" i="1" smtClean="0">
                        <a:solidFill>
                          <a:srgbClr val="4D4D4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sSub>
                      <m:sSubPr>
                        <m:ctrlPr>
                          <a:rPr lang="nl-BE" i="1" smtClean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nl-BE" b="0" i="0" smtClean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I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nl-BE" b="0" i="0" smtClean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f</m:t>
                        </m:r>
                        <m:r>
                          <a:rPr lang="nl-BE" b="0" i="0" smtClean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</m:sSub>
                    <m:r>
                      <a:rPr lang="nl-BE" b="0" i="0" smtClean="0">
                        <a:solidFill>
                          <a:srgbClr val="4D4D4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 = </m:t>
                    </m:r>
                    <m:nary>
                      <m:naryPr>
                        <m:limLoc m:val="undOvr"/>
                        <m:ctrlPr>
                          <a:rPr lang="nl-BE" i="1" smtClean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nl-BE" b="0" i="0" smtClean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0</m:t>
                        </m:r>
                        <m:r>
                          <a:rPr lang="nl-BE" b="0" i="0" smtClean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.02 </m:t>
                        </m:r>
                        <m:r>
                          <m:rPr>
                            <m:sty m:val="p"/>
                          </m:rPr>
                          <a:rPr lang="nl-BE" b="0" i="0" smtClean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eV</m:t>
                        </m:r>
                      </m:sub>
                      <m:sup>
                        <m:r>
                          <a:rPr lang="nl-BE" b="0" i="0" smtClean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0.06 </m:t>
                        </m:r>
                        <m:r>
                          <m:rPr>
                            <m:sty m:val="p"/>
                          </m:rPr>
                          <a:rPr lang="nl-BE" b="0" i="0" smtClean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eV</m:t>
                        </m:r>
                      </m:sup>
                      <m:e>
                        <m:sSub>
                          <m:sSubPr>
                            <m:ctrlPr>
                              <a:rPr lang="nl-BE" i="1" smtClean="0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nl-BE" b="0" i="0" smtClean="0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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nl-BE" b="0" i="0" smtClean="0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f</m:t>
                            </m:r>
                          </m:sub>
                        </m:sSub>
                        <m:d>
                          <m:dPr>
                            <m:ctrlPr>
                              <a:rPr lang="nl-BE" i="1" smtClean="0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nl-BE" b="0" i="0" smtClean="0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E</m:t>
                            </m:r>
                          </m:e>
                        </m:d>
                        <m:r>
                          <m:rPr>
                            <m:sty m:val="p"/>
                          </m:rPr>
                          <a:rPr lang="nl-BE" b="0" i="0" smtClean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dE</m:t>
                        </m:r>
                      </m:e>
                    </m:nary>
                  </m:oMath>
                </a14:m>
                <a:r>
                  <a:rPr lang="en-GB" dirty="0" smtClean="0">
                    <a:solidFill>
                      <a:srgbClr val="008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endParaRPr lang="en-GB" dirty="0">
                  <a:solidFill>
                    <a:srgbClr val="008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6126" y="2832190"/>
                <a:ext cx="2465599" cy="474297"/>
              </a:xfrm>
              <a:prstGeom prst="rect">
                <a:avLst/>
              </a:prstGeom>
              <a:blipFill>
                <a:blip r:embed="rId5"/>
                <a:stretch>
                  <a:fillRect t="-103896" b="-170130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664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noProof="0" dirty="0" smtClean="0"/>
              <a:t>235U(</a:t>
            </a:r>
            <a:r>
              <a:rPr lang="en-GB" noProof="0" dirty="0" err="1" smtClean="0"/>
              <a:t>n,f</a:t>
            </a:r>
            <a:r>
              <a:rPr lang="en-GB" noProof="0" dirty="0" smtClean="0"/>
              <a:t>), </a:t>
            </a:r>
            <a:r>
              <a:rPr lang="en-GB" noProof="0" dirty="0" err="1" smtClean="0"/>
              <a:t>Deruytter</a:t>
            </a:r>
            <a:r>
              <a:rPr lang="en-GB" noProof="0" dirty="0" smtClean="0"/>
              <a:t> and Wagemans</a:t>
            </a:r>
            <a:endParaRPr lang="en-GB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aseline="30000" dirty="0" smtClean="0"/>
              <a:t>235</a:t>
            </a:r>
            <a:r>
              <a:rPr lang="nl-BE" dirty="0" smtClean="0"/>
              <a:t>U(</a:t>
            </a:r>
            <a:r>
              <a:rPr lang="nl-BE" dirty="0" err="1" smtClean="0"/>
              <a:t>n,f</a:t>
            </a:r>
            <a:r>
              <a:rPr lang="nl-BE" dirty="0" smtClean="0"/>
              <a:t>) cross </a:t>
            </a:r>
            <a:r>
              <a:rPr lang="nl-BE" dirty="0" err="1" smtClean="0"/>
              <a:t>section</a:t>
            </a:r>
            <a:r>
              <a:rPr lang="nl-BE" dirty="0" smtClean="0"/>
              <a:t> </a:t>
            </a:r>
            <a:r>
              <a:rPr lang="nl-BE" dirty="0" err="1" smtClean="0"/>
              <a:t>measurements</a:t>
            </a:r>
            <a:endParaRPr lang="en-GB" dirty="0"/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 rot="20615867">
            <a:off x="1647043" y="1978549"/>
            <a:ext cx="2154586" cy="1194853"/>
          </a:xfrm>
          <a:prstGeom prst="ellipse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8357799" y="4874117"/>
            <a:ext cx="14105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175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altLang="en-US" sz="2400" b="1" dirty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GELINA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3796444" y="1678998"/>
            <a:ext cx="15998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175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altLang="en-US" sz="2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MONNET</a:t>
            </a:r>
            <a:endParaRPr lang="en-GB" altLang="en-US" sz="2400" b="1" dirty="0">
              <a:solidFill>
                <a:schemeClr val="bg1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833562" y="1106006"/>
            <a:ext cx="11221277" cy="5591175"/>
          </a:xfr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2B91C5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2B91C5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2B91C5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2B91C5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2B91C5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Clr>
                <a:srgbClr val="3333CC"/>
              </a:buClr>
              <a:tabLst>
                <a:tab pos="7560000" algn="l"/>
                <a:tab pos="8820000" algn="l"/>
                <a:tab pos="9360000" algn="l"/>
              </a:tabLst>
            </a:pPr>
            <a:r>
              <a:rPr lang="en-GB" altLang="en-US" b="1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Absolute</a:t>
            </a:r>
            <a:r>
              <a:rPr lang="en-GB" altLang="en-US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measurements </a:t>
            </a:r>
            <a:r>
              <a:rPr lang="en-GB" altLang="en-US" b="1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at SCK CEN</a:t>
            </a:r>
          </a:p>
          <a:p>
            <a:pPr marL="0" indent="0">
              <a:spcAft>
                <a:spcPts val="0"/>
              </a:spcAft>
              <a:buClr>
                <a:srgbClr val="3333CC"/>
              </a:buClr>
              <a:buNone/>
              <a:tabLst>
                <a:tab pos="7560000" algn="l"/>
                <a:tab pos="8820000" algn="l"/>
                <a:tab pos="9360000" algn="l"/>
              </a:tabLst>
            </a:pPr>
            <a:r>
              <a:rPr lang="en-GB" altLang="en-US" sz="20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		</a:t>
            </a:r>
            <a:r>
              <a:rPr lang="en-GB" altLang="en-US" sz="2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EXFOR entry</a:t>
            </a:r>
          </a:p>
          <a:p>
            <a:pPr marL="360000">
              <a:spcBef>
                <a:spcPts val="300"/>
              </a:spcBef>
              <a:spcAft>
                <a:spcPts val="0"/>
              </a:spcAft>
              <a:buClr>
                <a:srgbClr val="4D4D4D"/>
              </a:buClr>
              <a:buFont typeface="Calibri" panose="020F0502020204030204" pitchFamily="34" charset="0"/>
              <a:buChar char="−"/>
              <a:tabLst>
                <a:tab pos="7560000" algn="l"/>
                <a:tab pos="8820000" algn="l"/>
                <a:tab pos="9360000" algn="l"/>
              </a:tabLst>
            </a:pPr>
            <a:r>
              <a:rPr lang="en-GB" altLang="en-US" sz="2000" dirty="0" err="1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Deruytter</a:t>
            </a:r>
            <a:r>
              <a:rPr lang="en-GB" altLang="en-US" sz="2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1961, PhD Thesis and J. Nucl. </a:t>
            </a:r>
            <a:r>
              <a:rPr lang="en-GB" altLang="en-US" sz="2000" dirty="0" err="1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En</a:t>
            </a:r>
            <a:r>
              <a:rPr lang="en-GB" altLang="en-US" sz="2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. 15 (1961) 165	DER61	20189	</a:t>
            </a:r>
            <a:r>
              <a:rPr lang="en-GB" altLang="en-US" sz="2000" baseline="-25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f</a:t>
            </a:r>
            <a:r>
              <a:rPr lang="en-GB" altLang="en-US" sz="2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(E)	</a:t>
            </a:r>
          </a:p>
          <a:p>
            <a:pPr marL="360000">
              <a:spcBef>
                <a:spcPts val="300"/>
              </a:spcBef>
              <a:spcAft>
                <a:spcPts val="0"/>
              </a:spcAft>
              <a:buClr>
                <a:srgbClr val="4D4D4D"/>
              </a:buClr>
              <a:buFont typeface="Calibri" panose="020F0502020204030204" pitchFamily="34" charset="0"/>
              <a:buChar char="−"/>
              <a:tabLst>
                <a:tab pos="7560000" algn="l"/>
                <a:tab pos="8820000" algn="l"/>
                <a:tab pos="9360000" algn="l"/>
              </a:tabLst>
            </a:pPr>
            <a:r>
              <a:rPr lang="en-GB" altLang="en-US" sz="1600" dirty="0" err="1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Deruytter</a:t>
            </a:r>
            <a:r>
              <a:rPr lang="en-GB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and Becker 1971, Nucl. Data </a:t>
            </a:r>
            <a:r>
              <a:rPr lang="en-GB" altLang="en-US" sz="16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for Reactors, Helsinki, 1971	DER73			</a:t>
            </a:r>
            <a:r>
              <a:rPr lang="en-GB" altLang="en-US" sz="1600" baseline="-250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f,0</a:t>
            </a:r>
            <a:r>
              <a:rPr lang="en-GB" altLang="en-US" sz="16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, I</a:t>
            </a:r>
            <a:r>
              <a:rPr lang="en-GB" altLang="en-US" sz="1600" baseline="-250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f</a:t>
            </a:r>
            <a:endParaRPr lang="en-GB" altLang="en-US" sz="1600" dirty="0">
              <a:solidFill>
                <a:srgbClr val="4D4D4D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  <a:p>
            <a:pPr marL="360000">
              <a:spcBef>
                <a:spcPts val="300"/>
              </a:spcBef>
              <a:spcAft>
                <a:spcPts val="0"/>
              </a:spcAft>
              <a:buClr>
                <a:srgbClr val="4D4D4D"/>
              </a:buClr>
              <a:buFont typeface="Calibri" panose="020F0502020204030204" pitchFamily="34" charset="0"/>
              <a:buChar char="−"/>
              <a:tabLst>
                <a:tab pos="7560000" algn="l"/>
                <a:tab pos="8820000" algn="l"/>
                <a:tab pos="9360000" algn="l"/>
              </a:tabLst>
            </a:pPr>
            <a:r>
              <a:rPr lang="en-GB" altLang="en-US" sz="2000" dirty="0" err="1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Deruytter</a:t>
            </a:r>
            <a:r>
              <a:rPr lang="en-GB" altLang="en-US" sz="20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1973, J. Nucl. </a:t>
            </a:r>
            <a:r>
              <a:rPr lang="en-GB" altLang="en-US" sz="2000" dirty="0" err="1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En</a:t>
            </a:r>
            <a:r>
              <a:rPr lang="en-GB" altLang="en-US" sz="20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. 27 (1973) 645</a:t>
            </a:r>
            <a:r>
              <a:rPr lang="en-GB" altLang="en-US" sz="2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	DER71a	20143	</a:t>
            </a:r>
            <a:r>
              <a:rPr lang="en-GB" altLang="en-US" sz="2000" baseline="-25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f,0</a:t>
            </a:r>
            <a:r>
              <a:rPr lang="en-GB" altLang="en-US" sz="2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, I</a:t>
            </a:r>
            <a:r>
              <a:rPr lang="en-GB" altLang="en-US" sz="2000" baseline="-25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f</a:t>
            </a:r>
          </a:p>
          <a:p>
            <a:pPr marL="0" indent="0">
              <a:spcAft>
                <a:spcPts val="0"/>
              </a:spcAft>
              <a:buClr>
                <a:srgbClr val="3333CC"/>
              </a:buClr>
              <a:buNone/>
              <a:tabLst>
                <a:tab pos="7560000" algn="l"/>
                <a:tab pos="8820000" algn="l"/>
                <a:tab pos="9360000" algn="l"/>
              </a:tabLst>
            </a:pPr>
            <a:endParaRPr lang="en-GB" altLang="en-US" sz="2000" dirty="0" smtClean="0">
              <a:solidFill>
                <a:srgbClr val="3333CC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  <a:p>
            <a:pPr marL="0" indent="0">
              <a:spcAft>
                <a:spcPts val="0"/>
              </a:spcAft>
              <a:buClr>
                <a:srgbClr val="3333CC"/>
              </a:buClr>
              <a:buNone/>
              <a:tabLst>
                <a:tab pos="7560000" algn="l"/>
                <a:tab pos="8820000" algn="l"/>
                <a:tab pos="9360000" algn="l"/>
              </a:tabLst>
            </a:pPr>
            <a:endParaRPr lang="en-GB" altLang="en-US" sz="2000" dirty="0" smtClean="0">
              <a:solidFill>
                <a:srgbClr val="3333CC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  <a:p>
            <a:pPr>
              <a:spcAft>
                <a:spcPts val="0"/>
              </a:spcAft>
              <a:buClr>
                <a:srgbClr val="3333CC"/>
              </a:buClr>
              <a:tabLst>
                <a:tab pos="7560000" algn="l"/>
                <a:tab pos="8820000" algn="l"/>
                <a:tab pos="9360000" algn="l"/>
              </a:tabLst>
            </a:pPr>
            <a:r>
              <a:rPr lang="en-GB" altLang="en-US" b="1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Relative</a:t>
            </a:r>
            <a:r>
              <a:rPr lang="en-GB" altLang="en-US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measurements </a:t>
            </a:r>
            <a:r>
              <a:rPr lang="en-GB" altLang="en-US" b="1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at GELINA</a:t>
            </a:r>
          </a:p>
          <a:p>
            <a:pPr marL="0" indent="0">
              <a:spcAft>
                <a:spcPts val="0"/>
              </a:spcAft>
              <a:buClr>
                <a:srgbClr val="3333CC"/>
              </a:buClr>
              <a:buNone/>
              <a:tabLst>
                <a:tab pos="7560000" algn="l"/>
                <a:tab pos="8820000" algn="l"/>
                <a:tab pos="9360000" algn="l"/>
              </a:tabLst>
            </a:pPr>
            <a:endParaRPr lang="en-GB" altLang="en-US" dirty="0" smtClean="0">
              <a:solidFill>
                <a:srgbClr val="3333CC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  <a:p>
            <a:pPr marL="360000">
              <a:spcBef>
                <a:spcPts val="300"/>
              </a:spcBef>
              <a:spcAft>
                <a:spcPts val="0"/>
              </a:spcAft>
              <a:buClr>
                <a:srgbClr val="4D4D4D"/>
              </a:buClr>
              <a:buFont typeface="Calibri" panose="020F0502020204030204" pitchFamily="34" charset="0"/>
              <a:buChar char="−"/>
              <a:tabLst>
                <a:tab pos="7560000" algn="l"/>
                <a:tab pos="8820000" algn="l"/>
                <a:tab pos="9360000" algn="l"/>
              </a:tabLst>
            </a:pPr>
            <a:r>
              <a:rPr lang="en-GB" altLang="en-US" sz="2000" dirty="0" err="1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Deruytter</a:t>
            </a:r>
            <a:r>
              <a:rPr lang="en-GB" altLang="en-US" sz="2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and Wagemans, J. Nucl. </a:t>
            </a:r>
            <a:r>
              <a:rPr lang="en-GB" altLang="en-US" sz="2000" dirty="0" err="1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En</a:t>
            </a:r>
            <a:r>
              <a:rPr lang="en-GB" altLang="en-US" sz="2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. 25 (1971) 263	DER71b	20131	</a:t>
            </a:r>
            <a:r>
              <a:rPr lang="en-GB" altLang="en-US" sz="2000" baseline="-25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f</a:t>
            </a:r>
            <a:r>
              <a:rPr lang="en-GB" altLang="en-US" sz="2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(E)	</a:t>
            </a:r>
          </a:p>
          <a:p>
            <a:pPr marL="360000">
              <a:spcBef>
                <a:spcPts val="300"/>
              </a:spcBef>
              <a:spcAft>
                <a:spcPts val="0"/>
              </a:spcAft>
              <a:buClr>
                <a:srgbClr val="4D4D4D"/>
              </a:buClr>
              <a:buFont typeface="Calibri" panose="020F0502020204030204" pitchFamily="34" charset="0"/>
              <a:buChar char="−"/>
              <a:tabLst>
                <a:tab pos="7560000" algn="l"/>
                <a:tab pos="8820000" algn="l"/>
                <a:tab pos="9360000" algn="l"/>
              </a:tabLst>
            </a:pPr>
            <a:r>
              <a:rPr lang="en-GB" altLang="en-US" sz="2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Wagemans et al., ND1979, Knoxville, p. 961	WAG79	21522	</a:t>
            </a:r>
            <a:r>
              <a:rPr lang="en-GB" altLang="en-US" sz="2000" baseline="-25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f</a:t>
            </a:r>
            <a:r>
              <a:rPr lang="en-GB" altLang="en-US" sz="2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(E)</a:t>
            </a:r>
          </a:p>
          <a:p>
            <a:pPr marL="360000">
              <a:spcBef>
                <a:spcPts val="300"/>
              </a:spcBef>
              <a:spcAft>
                <a:spcPts val="0"/>
              </a:spcAft>
              <a:buClr>
                <a:srgbClr val="4D4D4D"/>
              </a:buClr>
              <a:buFont typeface="Calibri" panose="020F0502020204030204" pitchFamily="34" charset="0"/>
              <a:buChar char="−"/>
              <a:tabLst>
                <a:tab pos="7560000" algn="l"/>
                <a:tab pos="8820000" algn="l"/>
                <a:tab pos="9360000" algn="l"/>
              </a:tabLst>
            </a:pPr>
            <a:r>
              <a:rPr lang="en-GB" altLang="en-US" sz="2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Wagemans and </a:t>
            </a:r>
            <a:r>
              <a:rPr lang="en-GB" altLang="en-US" sz="2000" dirty="0" err="1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Deruytter</a:t>
            </a:r>
            <a:r>
              <a:rPr lang="en-GB" altLang="en-US" sz="2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, IAEA-TECDOC-335, p. 156	WAG84			I</a:t>
            </a:r>
            <a:r>
              <a:rPr lang="en-GB" altLang="en-US" sz="2000" baseline="-25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f</a:t>
            </a:r>
          </a:p>
          <a:p>
            <a:pPr marL="360000">
              <a:spcBef>
                <a:spcPts val="300"/>
              </a:spcBef>
              <a:spcAft>
                <a:spcPts val="0"/>
              </a:spcAft>
              <a:buClr>
                <a:srgbClr val="4D4D4D"/>
              </a:buClr>
              <a:buFont typeface="Calibri" panose="020F0502020204030204" pitchFamily="34" charset="0"/>
              <a:buChar char="−"/>
              <a:tabLst>
                <a:tab pos="7560000" algn="l"/>
                <a:tab pos="8820000" algn="l"/>
                <a:tab pos="9360000" algn="l"/>
              </a:tabLst>
            </a:pPr>
            <a:r>
              <a:rPr lang="en-GB" altLang="en-US" sz="2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Wagemans et al., ND1988, MITO, p. 91	WAG88	22080	</a:t>
            </a:r>
            <a:r>
              <a:rPr lang="en-GB" altLang="en-US" sz="2000" baseline="-25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f</a:t>
            </a:r>
            <a:r>
              <a:rPr lang="en-GB" altLang="en-US" sz="2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(E)</a:t>
            </a:r>
            <a:endParaRPr lang="en-GB" altLang="en-US" dirty="0">
              <a:solidFill>
                <a:srgbClr val="4D4D4D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905608" y="965615"/>
                <a:ext cx="3273332" cy="720838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BE" sz="2000" i="1" smtClean="0">
                              <a:solidFill>
                                <a:srgbClr val="4D4D4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nl-BE" sz="2000" i="0" smtClean="0">
                              <a:solidFill>
                                <a:srgbClr val="4D4D4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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nl-BE" sz="2000" b="0" i="0" smtClean="0">
                              <a:solidFill>
                                <a:srgbClr val="4D4D4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f</m:t>
                          </m:r>
                        </m:sub>
                      </m:sSub>
                      <m:d>
                        <m:dPr>
                          <m:ctrlPr>
                            <a:rPr lang="nl-BE" sz="2000" i="1">
                              <a:solidFill>
                                <a:srgbClr val="4D4D4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nl-BE" sz="2000" i="0" smtClean="0">
                              <a:solidFill>
                                <a:srgbClr val="4D4D4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</m:t>
                          </m:r>
                        </m:e>
                      </m:d>
                      <m:r>
                        <a:rPr lang="nl-BE" sz="2000" i="0">
                          <a:solidFill>
                            <a:srgbClr val="4D4D4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BE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l-BE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l-BE" sz="2000" b="1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</m:t>
                              </m:r>
                            </m:e>
                            <m:sub>
                              <m:r>
                                <a:rPr lang="nl-BE" sz="2000" b="1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𝐫</m:t>
                              </m:r>
                            </m:sub>
                          </m:sSub>
                          <m:r>
                            <a:rPr lang="nl-BE" sz="2000" b="1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nl-BE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l-BE" sz="2000" b="1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𝐍</m:t>
                              </m:r>
                            </m:e>
                            <m:sub>
                              <m:r>
                                <a:rPr lang="nl-BE" sz="2000" b="1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𝐫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nl-BE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l-BE" sz="2000" b="1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</m:t>
                              </m:r>
                            </m:e>
                            <m:sub>
                              <m:r>
                                <a:rPr lang="nl-BE" sz="2000" b="1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𝐟</m:t>
                              </m:r>
                            </m:sub>
                          </m:sSub>
                          <m:r>
                            <a:rPr lang="nl-BE" sz="2000" b="1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nl-BE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l-BE" sz="2000" b="1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𝐍</m:t>
                              </m:r>
                            </m:e>
                            <m:sub>
                              <m:r>
                                <a:rPr lang="nl-BE" sz="2000" b="1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𝐟</m:t>
                              </m:r>
                            </m:sub>
                          </m:sSub>
                        </m:den>
                      </m:f>
                      <m:r>
                        <a:rPr lang="nl-BE" sz="2000" b="0" i="0" smtClean="0">
                          <a:solidFill>
                            <a:srgbClr val="4D4D4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nl-BE" sz="2000" i="1">
                              <a:solidFill>
                                <a:srgbClr val="4D4D4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f>
                            <m:fPr>
                              <m:ctrlPr>
                                <a:rPr lang="nl-BE" sz="2000" i="1">
                                  <a:solidFill>
                                    <a:srgbClr val="4D4D4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nl-BE" sz="2000" i="1">
                                      <a:solidFill>
                                        <a:srgbClr val="4D4D4D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nl-BE" sz="2000" i="0">
                                      <a:solidFill>
                                        <a:srgbClr val="4D4D4D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nl-BE" sz="2000" i="0">
                                      <a:solidFill>
                                        <a:srgbClr val="4D4D4D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f</m:t>
                                  </m:r>
                                </m:sub>
                              </m:sSub>
                              <m:r>
                                <a:rPr lang="nl-BE" sz="2000" i="0">
                                  <a:solidFill>
                                    <a:srgbClr val="4D4D4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nl-BE" sz="2000" i="1">
                                      <a:solidFill>
                                        <a:srgbClr val="4D4D4D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nl-BE" sz="2000" i="0">
                                      <a:solidFill>
                                        <a:srgbClr val="4D4D4D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B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nl-BE" sz="2000" i="0">
                                      <a:solidFill>
                                        <a:srgbClr val="4D4D4D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f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nl-BE" sz="2000" i="1">
                                      <a:solidFill>
                                        <a:srgbClr val="4D4D4D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nl-BE" sz="2000" i="0">
                                      <a:solidFill>
                                        <a:srgbClr val="4D4D4D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nl-BE" sz="2000" i="0">
                                      <a:solidFill>
                                        <a:srgbClr val="4D4D4D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r</m:t>
                                  </m:r>
                                </m:sub>
                              </m:sSub>
                              <m:r>
                                <a:rPr lang="nl-BE" sz="2000" i="0">
                                  <a:solidFill>
                                    <a:srgbClr val="4D4D4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nl-BE" sz="2000" i="1">
                                      <a:solidFill>
                                        <a:srgbClr val="4D4D4D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nl-BE" sz="2000" i="0">
                                      <a:solidFill>
                                        <a:srgbClr val="4D4D4D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B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nl-BE" sz="2000" i="0">
                                      <a:solidFill>
                                        <a:srgbClr val="4D4D4D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r</m:t>
                                  </m:r>
                                </m:sub>
                              </m:sSub>
                            </m:den>
                          </m:f>
                          <m:r>
                            <a:rPr lang="nl-BE" sz="2000" i="0">
                              <a:solidFill>
                                <a:srgbClr val="4D4D4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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nl-BE" sz="2000" b="0" i="0" smtClean="0">
                              <a:solidFill>
                                <a:srgbClr val="4D4D4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r</m:t>
                          </m:r>
                        </m:sub>
                      </m:sSub>
                      <m:d>
                        <m:dPr>
                          <m:ctrlPr>
                            <a:rPr lang="nl-BE" sz="2000" i="1">
                              <a:solidFill>
                                <a:srgbClr val="4D4D4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nl-BE" sz="2000" i="0">
                              <a:solidFill>
                                <a:srgbClr val="4D4D4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</m:t>
                          </m:r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4D4D4D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5608" y="965615"/>
                <a:ext cx="3273332" cy="7208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174711" y="3222196"/>
                <a:ext cx="3218381" cy="720838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BE" sz="2000" i="1" smtClean="0">
                              <a:solidFill>
                                <a:srgbClr val="4D4D4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nl-BE" sz="2000" i="0" smtClean="0">
                              <a:solidFill>
                                <a:srgbClr val="4D4D4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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nl-BE" sz="2000" b="0" i="0" smtClean="0">
                              <a:solidFill>
                                <a:srgbClr val="4D4D4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f</m:t>
                          </m:r>
                        </m:sub>
                      </m:sSub>
                      <m:d>
                        <m:dPr>
                          <m:ctrlPr>
                            <a:rPr lang="nl-BE" sz="2000" i="1">
                              <a:solidFill>
                                <a:srgbClr val="4D4D4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nl-BE" sz="2000" i="0" smtClean="0">
                              <a:solidFill>
                                <a:srgbClr val="4D4D4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</m:t>
                          </m:r>
                        </m:e>
                      </m:d>
                      <m:r>
                        <a:rPr lang="nl-BE" sz="2000" i="0">
                          <a:solidFill>
                            <a:srgbClr val="4D4D4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nl-BE" sz="2000" b="0" i="0" smtClean="0">
                          <a:solidFill>
                            <a:srgbClr val="4D4D4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a:rPr lang="nl-BE" sz="2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𝐤</m:t>
                      </m:r>
                      <m:r>
                        <a:rPr lang="nl-BE" sz="2000" b="0" i="0" smtClean="0">
                          <a:solidFill>
                            <a:srgbClr val="4D4D4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</m:t>
                      </m:r>
                      <m:f>
                        <m:fPr>
                          <m:ctrlPr>
                            <a:rPr lang="nl-BE" sz="2000" i="1" smtClean="0">
                              <a:solidFill>
                                <a:srgbClr val="4D4D4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l-BE" sz="2000" i="1" smtClean="0">
                                  <a:solidFill>
                                    <a:srgbClr val="4D4D4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nl-BE" sz="2000" b="0" i="0" smtClean="0">
                                  <a:solidFill>
                                    <a:srgbClr val="4D4D4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nl-BE" sz="2000" b="0" i="0" smtClean="0">
                                  <a:solidFill>
                                    <a:srgbClr val="4D4D4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f</m:t>
                              </m:r>
                            </m:sub>
                          </m:sSub>
                          <m:r>
                            <a:rPr lang="nl-BE" sz="2000" b="0" i="0" smtClean="0">
                              <a:solidFill>
                                <a:srgbClr val="4D4D4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nl-BE" sz="2000" i="1">
                                  <a:solidFill>
                                    <a:srgbClr val="4D4D4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nl-BE" sz="2000" b="0" i="0" smtClean="0">
                                  <a:solidFill>
                                    <a:srgbClr val="4D4D4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B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nl-BE" sz="2000" i="0">
                                  <a:solidFill>
                                    <a:srgbClr val="4D4D4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f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nl-BE" sz="2000" i="1">
                                  <a:solidFill>
                                    <a:srgbClr val="4D4D4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nl-BE" sz="2000" i="0">
                                  <a:solidFill>
                                    <a:srgbClr val="4D4D4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nl-BE" sz="2000" b="0" i="0" smtClean="0">
                                  <a:solidFill>
                                    <a:srgbClr val="4D4D4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r</m:t>
                              </m:r>
                            </m:sub>
                          </m:sSub>
                          <m:r>
                            <a:rPr lang="nl-BE" sz="2000" i="0">
                              <a:solidFill>
                                <a:srgbClr val="4D4D4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nl-BE" sz="2000" i="1">
                                  <a:solidFill>
                                    <a:srgbClr val="4D4D4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nl-BE" sz="2000" i="0">
                                  <a:solidFill>
                                    <a:srgbClr val="4D4D4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B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nl-BE" sz="2000" b="0" i="0" smtClean="0">
                                  <a:solidFill>
                                    <a:srgbClr val="4D4D4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r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nl-BE" sz="2000" i="1">
                              <a:solidFill>
                                <a:srgbClr val="4D4D4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nl-BE" sz="2000" i="0">
                              <a:solidFill>
                                <a:srgbClr val="4D4D4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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nl-BE" sz="2000" b="0" i="0" smtClean="0">
                              <a:solidFill>
                                <a:srgbClr val="4D4D4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r</m:t>
                          </m:r>
                        </m:sub>
                      </m:sSub>
                      <m:d>
                        <m:dPr>
                          <m:ctrlPr>
                            <a:rPr lang="nl-BE" sz="2000" i="1">
                              <a:solidFill>
                                <a:srgbClr val="4D4D4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nl-BE" sz="2000" i="0">
                              <a:solidFill>
                                <a:srgbClr val="4D4D4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</m:t>
                          </m:r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4D4D4D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4711" y="3222196"/>
                <a:ext cx="3218381" cy="72083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998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noProof="0" dirty="0" smtClean="0"/>
              <a:t>235U(</a:t>
            </a:r>
            <a:r>
              <a:rPr lang="en-GB" noProof="0" dirty="0" err="1" smtClean="0"/>
              <a:t>n,f</a:t>
            </a:r>
            <a:r>
              <a:rPr lang="en-GB" noProof="0" dirty="0" smtClean="0"/>
              <a:t>), </a:t>
            </a:r>
            <a:r>
              <a:rPr lang="en-GB" noProof="0" dirty="0" err="1" smtClean="0"/>
              <a:t>Deruytter</a:t>
            </a:r>
            <a:r>
              <a:rPr lang="en-GB" noProof="0" dirty="0" smtClean="0"/>
              <a:t> and Wagemans</a:t>
            </a:r>
            <a:endParaRPr lang="en-GB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0722" y="222454"/>
            <a:ext cx="10916478" cy="595579"/>
          </a:xfrm>
        </p:spPr>
        <p:txBody>
          <a:bodyPr/>
          <a:lstStyle/>
          <a:p>
            <a:r>
              <a:rPr lang="nl-BE" baseline="30000" dirty="0" smtClean="0"/>
              <a:t>235</a:t>
            </a:r>
            <a:r>
              <a:rPr lang="nl-BE" dirty="0" smtClean="0"/>
              <a:t>U(</a:t>
            </a:r>
            <a:r>
              <a:rPr lang="nl-BE" dirty="0" err="1" smtClean="0"/>
              <a:t>n,f</a:t>
            </a:r>
            <a:r>
              <a:rPr lang="nl-BE" dirty="0" smtClean="0"/>
              <a:t>): absolute cross </a:t>
            </a:r>
            <a:r>
              <a:rPr lang="nl-BE" dirty="0" err="1" smtClean="0"/>
              <a:t>section</a:t>
            </a:r>
            <a:r>
              <a:rPr lang="nl-BE" dirty="0" smtClean="0"/>
              <a:t> </a:t>
            </a:r>
            <a:r>
              <a:rPr lang="nl-BE" dirty="0" err="1" smtClean="0"/>
              <a:t>measurement</a:t>
            </a:r>
            <a:r>
              <a:rPr lang="nl-BE" dirty="0" smtClean="0"/>
              <a:t>, </a:t>
            </a:r>
            <a:r>
              <a:rPr lang="nl-BE" sz="2000" dirty="0" smtClean="0"/>
              <a:t>DER61</a:t>
            </a:r>
            <a:endParaRPr lang="en-GB" sz="2000" dirty="0"/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 rot="20615867">
            <a:off x="1647043" y="1978549"/>
            <a:ext cx="2154586" cy="1194853"/>
          </a:xfrm>
          <a:prstGeom prst="ellipse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8357799" y="4874117"/>
            <a:ext cx="14105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175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altLang="en-US" sz="2400" b="1" dirty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GELINA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3796444" y="1678998"/>
            <a:ext cx="15998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175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altLang="en-US" sz="2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MONNET</a:t>
            </a:r>
            <a:endParaRPr lang="en-GB" altLang="en-US" sz="2400" b="1" dirty="0">
              <a:solidFill>
                <a:schemeClr val="bg1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67641" y="1605254"/>
            <a:ext cx="11719559" cy="5591175"/>
          </a:xfr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2B91C5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2B91C5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2B91C5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2B91C5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2B91C5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6300" indent="-342900" defTabSz="180000">
              <a:spcBef>
                <a:spcPts val="1200"/>
              </a:spcBef>
              <a:spcAft>
                <a:spcPts val="0"/>
              </a:spcAft>
              <a:buClr>
                <a:srgbClr val="3333CC"/>
              </a:buClr>
              <a:tabLst>
                <a:tab pos="5040000" algn="l"/>
              </a:tabLst>
            </a:pPr>
            <a:r>
              <a:rPr lang="en-GB" altLang="en-US" sz="2000" b="1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Chopper experiments at BR1 </a:t>
            </a:r>
            <a:r>
              <a:rPr lang="en-GB" altLang="en-US" sz="18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(2m FP)	: velocity calibration by Bragg edges </a:t>
            </a:r>
            <a:r>
              <a:rPr lang="en-GB" altLang="en-US" sz="16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(Fe, Al, graphite, Be, Bi)</a:t>
            </a:r>
          </a:p>
          <a:p>
            <a:pPr marL="546300" indent="-342900" defTabSz="180000">
              <a:spcBef>
                <a:spcPts val="1200"/>
              </a:spcBef>
              <a:spcAft>
                <a:spcPts val="0"/>
              </a:spcAft>
              <a:buClr>
                <a:srgbClr val="3333CC"/>
              </a:buClr>
              <a:tabLst>
                <a:tab pos="5040000" algn="l"/>
              </a:tabLst>
            </a:pPr>
            <a:r>
              <a:rPr lang="en-GB" altLang="en-US" sz="18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Energy dependence incident neutron beam	: </a:t>
            </a:r>
          </a:p>
          <a:p>
            <a:pPr marL="546300" indent="-342900" defTabSz="180000">
              <a:spcBef>
                <a:spcPts val="1200"/>
              </a:spcBef>
              <a:spcAft>
                <a:spcPts val="0"/>
              </a:spcAft>
              <a:buClr>
                <a:srgbClr val="3333CC"/>
              </a:buClr>
              <a:tabLst>
                <a:tab pos="5040000" algn="l"/>
              </a:tabLst>
            </a:pPr>
            <a:r>
              <a:rPr lang="en-GB" altLang="en-US" sz="18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K based on </a:t>
            </a:r>
            <a:r>
              <a:rPr lang="en-GB" altLang="en-US" sz="1800" baseline="300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197</a:t>
            </a:r>
            <a:r>
              <a:rPr lang="en-GB" altLang="en-US" sz="18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Au(n,) activation experiment	:	K = 2.708 (9) 10</a:t>
            </a:r>
            <a:r>
              <a:rPr lang="en-GB" altLang="en-US" sz="1800" baseline="300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-3</a:t>
            </a:r>
            <a:r>
              <a:rPr lang="en-GB" altLang="en-US" sz="18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			</a:t>
            </a:r>
            <a:r>
              <a:rPr lang="en-GB" altLang="en-US" sz="1800" baseline="-250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</a:t>
            </a:r>
            <a:r>
              <a:rPr lang="en-GB" altLang="en-US" sz="18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(v</a:t>
            </a:r>
            <a:r>
              <a:rPr lang="en-GB" altLang="en-US" sz="1800" baseline="-250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0 </a:t>
            </a:r>
            <a:r>
              <a:rPr lang="en-GB" altLang="en-US" sz="18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= 2200 m/s, 1/v part) = 97.7 (5) b</a:t>
            </a:r>
          </a:p>
          <a:p>
            <a:pPr marL="546300" indent="-342900" defTabSz="180000">
              <a:spcBef>
                <a:spcPts val="1200"/>
              </a:spcBef>
              <a:spcAft>
                <a:spcPts val="0"/>
              </a:spcAft>
              <a:buClr>
                <a:srgbClr val="3333CC"/>
              </a:buClr>
              <a:tabLst>
                <a:tab pos="5040000" algn="l"/>
              </a:tabLst>
            </a:pPr>
            <a:r>
              <a:rPr lang="en-GB" altLang="en-US" sz="18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Detection efficiency for fission fragments	:	</a:t>
            </a:r>
            <a:r>
              <a:rPr lang="en-GB" altLang="en-US" sz="1800" baseline="-250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f</a:t>
            </a:r>
            <a:r>
              <a:rPr lang="en-GB" altLang="en-US" sz="18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=0.888 (5) </a:t>
            </a:r>
          </a:p>
          <a:p>
            <a:pPr marL="546300" indent="-342900" defTabSz="180000">
              <a:spcBef>
                <a:spcPts val="1200"/>
              </a:spcBef>
              <a:spcAft>
                <a:spcPts val="0"/>
              </a:spcAft>
              <a:buClr>
                <a:srgbClr val="3333CC"/>
              </a:buClr>
              <a:tabLst>
                <a:tab pos="5040000" algn="l"/>
              </a:tabLst>
            </a:pPr>
            <a:r>
              <a:rPr lang="en-GB" altLang="en-US" sz="18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Total number of </a:t>
            </a:r>
            <a:r>
              <a:rPr lang="en-GB" altLang="en-US" sz="1800" baseline="300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235</a:t>
            </a:r>
            <a:r>
              <a:rPr lang="en-GB" altLang="en-US" sz="18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U nuclides	:	</a:t>
            </a:r>
            <a:r>
              <a:rPr lang="en-GB" altLang="en-US" sz="1800" dirty="0" err="1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N</a:t>
            </a:r>
            <a:r>
              <a:rPr lang="en-GB" altLang="en-US" sz="1800" baseline="-25000" dirty="0" err="1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f</a:t>
            </a:r>
            <a:r>
              <a:rPr lang="en-GB" altLang="en-US" sz="18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derived from m = 1.833 (10) mg </a:t>
            </a:r>
            <a:r>
              <a:rPr lang="en-GB" altLang="en-US" sz="1800" baseline="300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235</a:t>
            </a:r>
            <a:r>
              <a:rPr lang="en-GB" altLang="en-US" sz="18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U</a:t>
            </a:r>
          </a:p>
          <a:p>
            <a:pPr marL="660600" lvl="1" indent="0" defTabSz="180000">
              <a:spcBef>
                <a:spcPts val="600"/>
              </a:spcBef>
              <a:spcAft>
                <a:spcPts val="600"/>
              </a:spcAft>
              <a:buClr>
                <a:srgbClr val="4D4D4D"/>
              </a:buClr>
              <a:buNone/>
              <a:tabLst>
                <a:tab pos="5040000" algn="l"/>
              </a:tabLst>
            </a:pPr>
            <a:r>
              <a:rPr lang="en-GB" altLang="en-US" sz="18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based on -counting using reference samples of same batch of material and produced under the same conditions</a:t>
            </a:r>
          </a:p>
          <a:p>
            <a:pPr marL="946350" lvl="1" indent="-285750" defTabSz="180000">
              <a:spcBef>
                <a:spcPts val="600"/>
              </a:spcBef>
              <a:spcAft>
                <a:spcPts val="600"/>
              </a:spcAft>
              <a:buClr>
                <a:srgbClr val="4D4D4D"/>
              </a:buClr>
              <a:buFont typeface="Symbol" panose="05050102010706020507" pitchFamily="18" charset="2"/>
              <a:buChar char="Þ"/>
              <a:tabLst>
                <a:tab pos="5040000" algn="l"/>
              </a:tabLst>
            </a:pPr>
            <a:r>
              <a:rPr lang="en-GB" altLang="en-US" sz="18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No impact of T</a:t>
            </a:r>
            <a:r>
              <a:rPr lang="en-GB" altLang="en-US" sz="1800" baseline="-25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1/2</a:t>
            </a:r>
            <a:r>
              <a:rPr lang="en-GB" altLang="en-US" sz="18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of </a:t>
            </a:r>
            <a:r>
              <a:rPr lang="en-GB" altLang="en-US" sz="1800" baseline="30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234</a:t>
            </a:r>
            <a:r>
              <a:rPr lang="en-GB" altLang="en-US" sz="18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U</a:t>
            </a:r>
          </a:p>
          <a:p>
            <a:pPr marL="489150" indent="-285750" defTabSz="180000">
              <a:spcBef>
                <a:spcPts val="1800"/>
              </a:spcBef>
              <a:spcAft>
                <a:spcPts val="0"/>
              </a:spcAft>
              <a:buClr>
                <a:srgbClr val="3333CC"/>
              </a:buClr>
              <a:buFont typeface="Symbol" panose="05050102010706020507" pitchFamily="18" charset="2"/>
              <a:buChar char="Þ"/>
              <a:tabLst>
                <a:tab pos="5040000" algn="l"/>
              </a:tabLst>
            </a:pPr>
            <a:r>
              <a:rPr lang="en-GB" altLang="en-US" sz="20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combined uncertainty of (K, </a:t>
            </a:r>
            <a:r>
              <a:rPr lang="en-GB" altLang="en-US" sz="2000" baseline="-250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f</a:t>
            </a:r>
            <a:r>
              <a:rPr lang="en-GB" altLang="en-US" sz="20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, </a:t>
            </a:r>
            <a:r>
              <a:rPr lang="en-GB" altLang="en-US" sz="2000" dirty="0" err="1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N</a:t>
            </a:r>
            <a:r>
              <a:rPr lang="en-GB" altLang="en-US" sz="2000" baseline="-25000" dirty="0" err="1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f</a:t>
            </a:r>
            <a:r>
              <a:rPr lang="en-GB" altLang="en-US" sz="20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) : 0.85% </a:t>
            </a:r>
          </a:p>
          <a:p>
            <a:pPr marL="0" indent="0" defTabSz="180000">
              <a:spcAft>
                <a:spcPts val="0"/>
              </a:spcAft>
              <a:buClr>
                <a:srgbClr val="3333CC"/>
              </a:buClr>
              <a:buNone/>
              <a:tabLst>
                <a:tab pos="5040000" algn="l"/>
              </a:tabLst>
            </a:pPr>
            <a:endParaRPr lang="en-GB" altLang="en-US" sz="2000" dirty="0" smtClean="0">
              <a:solidFill>
                <a:srgbClr val="3333CC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226242" y="882804"/>
                <a:ext cx="4007046" cy="670312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l-BE" sz="2400" i="1" smtClean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nl-BE" sz="2400" i="0" smtClean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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nl-BE" sz="2400" b="0" i="0" smtClean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f</m:t>
                        </m:r>
                      </m:sub>
                    </m:sSub>
                    <m:d>
                      <m:dPr>
                        <m:ctrlPr>
                          <a:rPr lang="nl-BE" sz="2400" i="1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nl-BE" sz="2400" b="0" i="0" smtClean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v</m:t>
                        </m:r>
                      </m:e>
                    </m:d>
                    <m:r>
                      <a:rPr lang="nl-BE" sz="2400" i="0">
                        <a:solidFill>
                          <a:srgbClr val="4D4D4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l-BE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BE" sz="24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𝐊</m:t>
                        </m:r>
                      </m:num>
                      <m:den>
                        <m:sSub>
                          <m:sSubPr>
                            <m:ctrlPr>
                              <a:rPr lang="nl-BE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BE" sz="2400" b="1" i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</m:t>
                            </m:r>
                          </m:e>
                          <m:sub>
                            <m:r>
                              <a:rPr lang="nl-BE" sz="2400" b="1" i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𝐟</m:t>
                            </m:r>
                          </m:sub>
                        </m:sSub>
                        <m:r>
                          <a:rPr lang="nl-BE" sz="2400" b="1" i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nl-BE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BE" sz="2400" b="1" i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𝐍</m:t>
                            </m:r>
                          </m:e>
                          <m:sub>
                            <m:r>
                              <a:rPr lang="nl-BE" sz="2400" b="1" i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𝐟</m:t>
                            </m:r>
                          </m:sub>
                        </m:sSub>
                      </m:den>
                    </m:f>
                  </m:oMath>
                </a14:m>
                <a:r>
                  <a:rPr lang="en-GB" sz="2400" dirty="0" smtClean="0">
                    <a:solidFill>
                      <a:srgbClr val="4D4D4D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BE" sz="2400" i="1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nl-BE" sz="2400" i="1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nl-BE" sz="2400" i="0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nl-BE" sz="2400" i="0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f</m:t>
                            </m:r>
                          </m:sub>
                        </m:sSub>
                        <m:r>
                          <a:rPr lang="nl-BE" sz="2400" i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nl-BE" sz="2400" i="1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nl-BE" sz="2400" i="0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nl-BE" sz="2400" i="0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f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nl-BE" sz="2400" i="1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nl-BE" sz="2400" i="0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nl-BE" sz="2400" i="0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r</m:t>
                            </m:r>
                          </m:sub>
                        </m:sSub>
                        <m:r>
                          <a:rPr lang="nl-BE" sz="2400" i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nl-BE" sz="2400" i="1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nl-BE" sz="2400" i="0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nl-BE" sz="2400" i="0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r</m:t>
                            </m:r>
                          </m:sub>
                        </m:sSub>
                      </m:den>
                    </m:f>
                    <m:f>
                      <m:fPr>
                        <m:ctrlPr>
                          <a:rPr lang="nl-BE" sz="2400" i="1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nl-BE" sz="2400" i="1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nl-BE" sz="2400" i="0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v</m:t>
                            </m:r>
                          </m:e>
                          <m:sub>
                            <m:r>
                              <a:rPr lang="nl-BE" sz="2400" i="0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m:rPr>
                            <m:sty m:val="p"/>
                          </m:rPr>
                          <a:rPr lang="nl-BE" sz="2400" i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v</m:t>
                        </m:r>
                      </m:den>
                    </m:f>
                  </m:oMath>
                </a14:m>
                <a:endParaRPr lang="en-GB" sz="2400" dirty="0">
                  <a:solidFill>
                    <a:srgbClr val="4D4D4D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242" y="882804"/>
                <a:ext cx="4007046" cy="6703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396247" y="1979537"/>
                <a:ext cx="1837041" cy="426527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BE" sz="2000" i="1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nl-BE" sz="2000" i="0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</m:t>
                          </m:r>
                        </m:e>
                        <m:sub>
                          <m:sSub>
                            <m:sSubPr>
                              <m:ctrlPr>
                                <a:rPr lang="nl-BE" sz="2000" i="1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nl-BE" sz="2000" b="0" i="0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10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nl-BE" sz="2000" b="0" i="0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B</m:t>
                              </m:r>
                            </m:sub>
                          </m:sSub>
                        </m:sub>
                      </m:sSub>
                      <m:d>
                        <m:dPr>
                          <m:ctrlPr>
                            <a:rPr lang="nl-BE" sz="2000" i="1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nl-BE" sz="2000" b="0" i="0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v</m:t>
                          </m:r>
                        </m:e>
                      </m:d>
                      <m:r>
                        <a:rPr lang="nl-BE" sz="2000" i="0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∝1</m:t>
                      </m:r>
                      <m:r>
                        <a:rPr lang="nl-BE" sz="2000" b="0" i="0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m:rPr>
                          <m:sty m:val="p"/>
                        </m:rPr>
                        <a:rPr lang="nl-BE" sz="2000" b="0" i="0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</m:t>
                      </m:r>
                    </m:oMath>
                  </m:oMathPara>
                </a14:m>
                <a:endParaRPr lang="en-GB" sz="2000" dirty="0">
                  <a:solidFill>
                    <a:srgbClr val="3333CC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6247" y="1979537"/>
                <a:ext cx="1837041" cy="426527"/>
              </a:xfrm>
              <a:prstGeom prst="rect">
                <a:avLst/>
              </a:prstGeom>
              <a:blipFill>
                <a:blip r:embed="rId4"/>
                <a:stretch>
                  <a:fillRect b="-8571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876592" y="5104949"/>
            <a:ext cx="1988065" cy="923330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t">
            <a:spAutoFit/>
          </a:bodyPr>
          <a:lstStyle/>
          <a:p>
            <a:pPr marL="342900" lvl="1" indent="-342900" defTabSz="180000"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Font typeface="Calibri" panose="020F0502020204030204" pitchFamily="34" charset="0"/>
              <a:buChar char="−"/>
              <a:tabLst>
                <a:tab pos="360000" algn="l"/>
              </a:tabLst>
            </a:pPr>
            <a:r>
              <a:rPr lang="nl-BE" altLang="en-US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K		:	0.33 % </a:t>
            </a:r>
          </a:p>
          <a:p>
            <a:pPr marL="342900" lvl="1" indent="-342900" defTabSz="180000"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Font typeface="Calibri" panose="020F0502020204030204" pitchFamily="34" charset="0"/>
              <a:buChar char="−"/>
              <a:tabLst>
                <a:tab pos="360000" algn="l"/>
              </a:tabLst>
            </a:pPr>
            <a:r>
              <a:rPr lang="en-GB" altLang="en-US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</a:t>
            </a:r>
            <a:r>
              <a:rPr lang="en-GB" altLang="en-US" baseline="-25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f</a:t>
            </a:r>
            <a:r>
              <a:rPr lang="en-GB" altLang="en-US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		:	0.56 %</a:t>
            </a:r>
          </a:p>
          <a:p>
            <a:pPr marL="342900" lvl="1" indent="-342900" defTabSz="180000">
              <a:buClr>
                <a:srgbClr val="4D4D4D"/>
              </a:buClr>
              <a:buFont typeface="Calibri" panose="020F0502020204030204" pitchFamily="34" charset="0"/>
              <a:buChar char="−"/>
              <a:tabLst>
                <a:tab pos="360000" algn="l"/>
              </a:tabLst>
            </a:pPr>
            <a:r>
              <a:rPr lang="nl-BE" altLang="en-US" dirty="0" err="1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N</a:t>
            </a:r>
            <a:r>
              <a:rPr lang="nl-BE" altLang="en-US" baseline="-25000" dirty="0" err="1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f</a:t>
            </a:r>
            <a:r>
              <a:rPr lang="nl-BE" altLang="en-US" baseline="-25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</a:t>
            </a:r>
            <a:r>
              <a:rPr lang="nl-BE" altLang="en-US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	:	0.55 %</a:t>
            </a:r>
            <a:endParaRPr lang="nl-BE" altLang="en-US" dirty="0">
              <a:solidFill>
                <a:srgbClr val="4D4D4D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6182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3554398" y="1127563"/>
            <a:ext cx="8215726" cy="3962545"/>
          </a:xfr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2B91C5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2B91C5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2B91C5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2B91C5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2B91C5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indent="-252000" defTabSz="108000">
              <a:spcBef>
                <a:spcPts val="600"/>
              </a:spcBef>
              <a:spcAft>
                <a:spcPts val="0"/>
              </a:spcAft>
              <a:buClr>
                <a:srgbClr val="4D4D4D"/>
              </a:buClr>
              <a:tabLst>
                <a:tab pos="5040000" algn="l"/>
              </a:tabLst>
            </a:pPr>
            <a:r>
              <a:rPr lang="en-GB" altLang="en-US" sz="20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Data paper (see figure)</a:t>
            </a:r>
          </a:p>
          <a:p>
            <a:pPr marL="660600" lvl="1" indent="0" defTabSz="180000">
              <a:spcBef>
                <a:spcPts val="600"/>
              </a:spcBef>
              <a:spcAft>
                <a:spcPts val="0"/>
              </a:spcAft>
              <a:buClr>
                <a:srgbClr val="4D4D4D"/>
              </a:buClr>
              <a:buNone/>
              <a:tabLst>
                <a:tab pos="2520000" algn="l"/>
                <a:tab pos="5040000" algn="l"/>
              </a:tabLst>
            </a:pPr>
            <a:r>
              <a:rPr lang="en-GB" altLang="en-US" sz="1800" b="1" dirty="0" smtClean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</a:t>
            </a:r>
            <a:r>
              <a:rPr lang="en-GB" altLang="en-US" sz="1800" b="1" baseline="-25000" dirty="0" smtClean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f</a:t>
            </a:r>
            <a:r>
              <a:rPr lang="en-GB" altLang="en-US" sz="1800" b="1" dirty="0" smtClean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</a:t>
            </a:r>
            <a:r>
              <a:rPr lang="en-GB" altLang="en-US" sz="1800" b="1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(v</a:t>
            </a:r>
            <a:r>
              <a:rPr lang="en-GB" altLang="en-US" sz="1800" b="1" baseline="-250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0 </a:t>
            </a:r>
            <a:r>
              <a:rPr lang="en-GB" altLang="en-US" sz="1800" b="1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= 2200 </a:t>
            </a:r>
            <a:r>
              <a:rPr lang="en-GB" altLang="en-US" sz="1800" b="1" dirty="0" smtClean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m/s)</a:t>
            </a:r>
            <a:r>
              <a:rPr lang="en-GB" altLang="en-US" sz="1800" b="1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	</a:t>
            </a:r>
            <a:r>
              <a:rPr lang="en-GB" altLang="en-US" sz="1800" b="1" dirty="0" smtClean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= 586.5 (60) </a:t>
            </a:r>
            <a:r>
              <a:rPr lang="en-GB" altLang="en-US" sz="1800" b="1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b</a:t>
            </a:r>
          </a:p>
          <a:p>
            <a:pPr marL="660600" lvl="1" indent="0" defTabSz="180000">
              <a:spcBef>
                <a:spcPts val="600"/>
              </a:spcBef>
              <a:spcAft>
                <a:spcPts val="0"/>
              </a:spcAft>
              <a:buClr>
                <a:srgbClr val="4D4D4D"/>
              </a:buClr>
              <a:buNone/>
              <a:tabLst>
                <a:tab pos="2520000" algn="l"/>
                <a:tab pos="5040000" algn="l"/>
              </a:tabLst>
            </a:pPr>
            <a:r>
              <a:rPr lang="en-GB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</a:t>
            </a:r>
            <a:r>
              <a:rPr lang="en-GB" altLang="en-US" sz="1600" baseline="-25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</a:t>
            </a:r>
            <a:r>
              <a:rPr lang="en-GB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</a:t>
            </a:r>
            <a:r>
              <a:rPr lang="en-GB" altLang="en-US" sz="16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(v</a:t>
            </a:r>
            <a:r>
              <a:rPr lang="en-GB" altLang="en-US" sz="1600" baseline="-250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0 </a:t>
            </a:r>
            <a:r>
              <a:rPr lang="en-GB" altLang="en-US" sz="16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= 2200 m/s, 1/v part) = </a:t>
            </a:r>
            <a:r>
              <a:rPr lang="en-GB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97.7 (5) </a:t>
            </a:r>
            <a:r>
              <a:rPr lang="en-GB" altLang="en-US" sz="16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b</a:t>
            </a:r>
          </a:p>
          <a:p>
            <a:pPr marL="360000" indent="-252000" defTabSz="180000">
              <a:spcBef>
                <a:spcPts val="1800"/>
              </a:spcBef>
              <a:spcAft>
                <a:spcPts val="0"/>
              </a:spcAft>
              <a:buClr>
                <a:srgbClr val="4D4D4D"/>
              </a:buClr>
              <a:tabLst>
                <a:tab pos="2520000" algn="l"/>
                <a:tab pos="5040000" algn="l"/>
              </a:tabLst>
            </a:pPr>
            <a:r>
              <a:rPr lang="en-GB" altLang="en-US" sz="20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Re-analysed using original data</a:t>
            </a:r>
          </a:p>
          <a:p>
            <a:pPr marL="1003500" lvl="1" indent="-342900" defTabSz="180000">
              <a:spcBef>
                <a:spcPts val="600"/>
              </a:spcBef>
              <a:spcAft>
                <a:spcPts val="0"/>
              </a:spcAft>
              <a:buClr>
                <a:srgbClr val="4D4D4D"/>
              </a:buClr>
              <a:buFont typeface="Calibri" panose="020F0502020204030204" pitchFamily="34" charset="0"/>
              <a:buChar char="−"/>
              <a:tabLst>
                <a:tab pos="2520000" algn="l"/>
                <a:tab pos="5040000" algn="l"/>
              </a:tabLst>
            </a:pPr>
            <a:r>
              <a:rPr lang="en-GB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Separation correlated and uncorrelated uncertainty components </a:t>
            </a:r>
            <a:endParaRPr lang="en-GB" altLang="en-US" sz="1600" dirty="0">
              <a:solidFill>
                <a:srgbClr val="4D4D4D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  <a:p>
            <a:pPr marL="1003500" lvl="1" indent="-342900" defTabSz="180000">
              <a:spcBef>
                <a:spcPts val="600"/>
              </a:spcBef>
              <a:spcAft>
                <a:spcPts val="0"/>
              </a:spcAft>
              <a:buClr>
                <a:srgbClr val="4D4D4D"/>
              </a:buClr>
              <a:buFont typeface="Calibri" panose="020F0502020204030204" pitchFamily="34" charset="0"/>
              <a:buChar char="−"/>
              <a:tabLst>
                <a:tab pos="2520000" algn="l"/>
                <a:tab pos="5040000" algn="l"/>
              </a:tabLst>
            </a:pPr>
            <a:r>
              <a:rPr lang="en-GB" altLang="en-US" sz="1600" baseline="300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197</a:t>
            </a:r>
            <a:r>
              <a:rPr lang="en-GB" altLang="en-US" sz="16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Au(n,) </a:t>
            </a:r>
            <a:r>
              <a:rPr lang="en-GB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cross section from </a:t>
            </a:r>
            <a:r>
              <a:rPr lang="en-GB" altLang="en-US" sz="1600" dirty="0" err="1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Dilg</a:t>
            </a:r>
            <a:r>
              <a:rPr lang="en-GB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et al. (Z. </a:t>
            </a:r>
            <a:r>
              <a:rPr lang="en-GB" altLang="en-US" sz="1600" dirty="0" err="1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Physik</a:t>
            </a:r>
            <a:r>
              <a:rPr lang="en-GB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264 (1973) 427)</a:t>
            </a:r>
            <a:br>
              <a:rPr lang="en-GB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</a:br>
            <a:r>
              <a:rPr lang="en-GB" altLang="en-US" sz="1600" b="1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</a:t>
            </a:r>
            <a:r>
              <a:rPr lang="en-GB" altLang="en-US" sz="1600" b="1" baseline="-25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</a:t>
            </a:r>
            <a:r>
              <a:rPr lang="en-GB" altLang="en-US" sz="1600" b="1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</a:t>
            </a:r>
            <a:r>
              <a:rPr lang="en-GB" altLang="en-US" sz="1600" b="1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(v</a:t>
            </a:r>
            <a:r>
              <a:rPr lang="en-GB" altLang="en-US" sz="1600" b="1" baseline="-250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0 </a:t>
            </a:r>
            <a:r>
              <a:rPr lang="en-GB" altLang="en-US" sz="1600" b="1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= 2200 m/s, 1/v </a:t>
            </a:r>
            <a:r>
              <a:rPr lang="en-GB" altLang="en-US" sz="1600" b="1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part </a:t>
            </a:r>
            <a:r>
              <a:rPr lang="en-GB" altLang="en-US" sz="1600" b="1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= </a:t>
            </a:r>
            <a:r>
              <a:rPr lang="en-GB" altLang="en-US" sz="1600" b="1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97.73 (10) b) </a:t>
            </a:r>
            <a:r>
              <a:rPr lang="en-GB" altLang="en-US" sz="1600" b="1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with </a:t>
            </a:r>
            <a:r>
              <a:rPr lang="en-GB" altLang="en-US" sz="1600" b="1" baseline="-250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</a:t>
            </a:r>
            <a:r>
              <a:rPr lang="en-GB" altLang="en-US" sz="1600" b="1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(v</a:t>
            </a:r>
            <a:r>
              <a:rPr lang="en-GB" altLang="en-US" sz="1600" b="1" baseline="-250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0 </a:t>
            </a:r>
            <a:r>
              <a:rPr lang="en-GB" altLang="en-US" sz="1600" b="1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= </a:t>
            </a:r>
            <a:r>
              <a:rPr lang="en-GB" altLang="en-US" sz="1600" b="1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2200 </a:t>
            </a:r>
            <a:r>
              <a:rPr lang="en-GB" altLang="en-US" sz="1600" b="1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m/s) </a:t>
            </a:r>
            <a:r>
              <a:rPr lang="en-GB" altLang="en-US" sz="1600" b="1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= </a:t>
            </a:r>
            <a:r>
              <a:rPr lang="en-GB" altLang="en-US" sz="1600" b="1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98.68 </a:t>
            </a:r>
            <a:r>
              <a:rPr lang="en-GB" altLang="en-US" sz="1600" b="1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(</a:t>
            </a:r>
            <a:r>
              <a:rPr lang="en-GB" altLang="en-US" sz="1600" b="1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12) </a:t>
            </a:r>
            <a:r>
              <a:rPr lang="en-GB" altLang="en-US" sz="1600" b="1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b </a:t>
            </a:r>
          </a:p>
          <a:p>
            <a:pPr marL="660600" lvl="1" indent="0" defTabSz="180000">
              <a:spcBef>
                <a:spcPts val="600"/>
              </a:spcBef>
              <a:spcAft>
                <a:spcPts val="0"/>
              </a:spcAft>
              <a:buClr>
                <a:srgbClr val="4D4D4D"/>
              </a:buClr>
              <a:buNone/>
              <a:tabLst>
                <a:tab pos="2520000" algn="l"/>
                <a:tab pos="5040000" algn="l"/>
              </a:tabLst>
            </a:pPr>
            <a:r>
              <a:rPr lang="en-GB" altLang="en-US" sz="1800" b="1" dirty="0" smtClean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</a:t>
            </a:r>
            <a:r>
              <a:rPr lang="en-GB" altLang="en-US" sz="1800" b="1" baseline="-250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f</a:t>
            </a:r>
            <a:r>
              <a:rPr lang="en-GB" altLang="en-US" sz="1800" b="1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(v</a:t>
            </a:r>
            <a:r>
              <a:rPr lang="en-GB" altLang="en-US" sz="1800" b="1" baseline="-250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0 </a:t>
            </a:r>
            <a:r>
              <a:rPr lang="en-GB" altLang="en-US" sz="1800" b="1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= 2200 m/s)	= </a:t>
            </a:r>
            <a:r>
              <a:rPr lang="en-GB" altLang="en-US" sz="1800" b="1" dirty="0" smtClean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586.7 (70) </a:t>
            </a:r>
            <a:r>
              <a:rPr lang="en-GB" altLang="en-US" sz="1800" b="1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b</a:t>
            </a:r>
          </a:p>
          <a:p>
            <a:pPr marL="360000" indent="-252000" defTabSz="180000">
              <a:spcBef>
                <a:spcPts val="1800"/>
              </a:spcBef>
              <a:spcAft>
                <a:spcPts val="0"/>
              </a:spcAft>
              <a:buClr>
                <a:srgbClr val="4D4D4D"/>
              </a:buClr>
              <a:tabLst>
                <a:tab pos="2520000" algn="l"/>
                <a:tab pos="5040000" algn="l"/>
              </a:tabLst>
            </a:pPr>
            <a:r>
              <a:rPr lang="en-GB" altLang="en-US" sz="20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Data base Axton</a:t>
            </a:r>
            <a:endParaRPr lang="en-GB" altLang="en-US" sz="2000" dirty="0">
              <a:solidFill>
                <a:srgbClr val="3333CC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  <a:p>
            <a:pPr marL="660600" lvl="1" indent="0" defTabSz="180000"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None/>
              <a:tabLst>
                <a:tab pos="2520000" algn="l"/>
                <a:tab pos="5040000" algn="l"/>
              </a:tabLst>
            </a:pPr>
            <a:r>
              <a:rPr lang="en-GB" altLang="en-US" sz="1800" b="1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</a:t>
            </a:r>
            <a:r>
              <a:rPr lang="en-GB" altLang="en-US" sz="1800" b="1" baseline="-250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f</a:t>
            </a:r>
            <a:r>
              <a:rPr lang="en-GB" altLang="en-US" sz="1800" b="1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(v</a:t>
            </a:r>
            <a:r>
              <a:rPr lang="en-GB" altLang="en-US" sz="1800" b="1" baseline="-250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0 </a:t>
            </a:r>
            <a:r>
              <a:rPr lang="en-GB" altLang="en-US" sz="1800" b="1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= 2200 m/s)	= </a:t>
            </a:r>
            <a:r>
              <a:rPr lang="en-GB" altLang="en-US" sz="1800" b="1" dirty="0" smtClean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589.4 (78) b</a:t>
            </a:r>
            <a:br>
              <a:rPr lang="en-GB" altLang="en-US" sz="1800" b="1" dirty="0" smtClean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</a:br>
            <a:r>
              <a:rPr lang="en-GB" altLang="en-US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/>
            </a:r>
            <a:br>
              <a:rPr lang="en-GB" altLang="en-US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</a:br>
            <a:r>
              <a:rPr lang="en-GB" altLang="en-US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/>
            </a:r>
            <a:br>
              <a:rPr lang="en-GB" altLang="en-US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</a:br>
            <a:endParaRPr lang="en-GB" altLang="en-US" sz="1600" dirty="0">
              <a:solidFill>
                <a:srgbClr val="008000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  <a:p>
            <a:pPr marL="660600" lvl="1" indent="0" defTabSz="180000">
              <a:spcBef>
                <a:spcPts val="600"/>
              </a:spcBef>
              <a:spcAft>
                <a:spcPts val="0"/>
              </a:spcAft>
              <a:buClr>
                <a:srgbClr val="4D4D4D"/>
              </a:buClr>
              <a:buNone/>
              <a:tabLst>
                <a:tab pos="2520000" algn="l"/>
                <a:tab pos="5040000" algn="l"/>
              </a:tabLst>
            </a:pPr>
            <a:endParaRPr lang="en-GB" altLang="en-US" sz="1600" dirty="0" smtClean="0">
              <a:solidFill>
                <a:srgbClr val="008000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  <a:p>
            <a:pPr marL="660600" lvl="1" indent="0" defTabSz="180000">
              <a:spcBef>
                <a:spcPts val="600"/>
              </a:spcBef>
              <a:spcAft>
                <a:spcPts val="0"/>
              </a:spcAft>
              <a:buClr>
                <a:srgbClr val="4D4D4D"/>
              </a:buClr>
              <a:buNone/>
              <a:tabLst>
                <a:tab pos="2520000" algn="l"/>
                <a:tab pos="5040000" algn="l"/>
              </a:tabLst>
            </a:pPr>
            <a:endParaRPr lang="en-GB" altLang="en-US" sz="1600" i="1" dirty="0">
              <a:solidFill>
                <a:srgbClr val="4D4D4D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noProof="0" dirty="0" smtClean="0"/>
              <a:t>235U(</a:t>
            </a:r>
            <a:r>
              <a:rPr lang="en-GB" noProof="0" dirty="0" err="1" smtClean="0"/>
              <a:t>n,f</a:t>
            </a:r>
            <a:r>
              <a:rPr lang="en-GB" noProof="0" dirty="0" smtClean="0"/>
              <a:t>), </a:t>
            </a:r>
            <a:r>
              <a:rPr lang="en-GB" noProof="0" dirty="0" err="1" smtClean="0"/>
              <a:t>Deruytter</a:t>
            </a:r>
            <a:r>
              <a:rPr lang="en-GB" noProof="0" dirty="0" smtClean="0"/>
              <a:t> and Wagemans</a:t>
            </a:r>
            <a:endParaRPr lang="en-GB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0722" y="222454"/>
            <a:ext cx="10916478" cy="595579"/>
          </a:xfrm>
        </p:spPr>
        <p:txBody>
          <a:bodyPr/>
          <a:lstStyle/>
          <a:p>
            <a:r>
              <a:rPr lang="nl-BE" baseline="30000" dirty="0" smtClean="0"/>
              <a:t>235</a:t>
            </a:r>
            <a:r>
              <a:rPr lang="nl-BE" dirty="0" smtClean="0"/>
              <a:t>U(</a:t>
            </a:r>
            <a:r>
              <a:rPr lang="nl-BE" dirty="0" err="1" smtClean="0"/>
              <a:t>n,f</a:t>
            </a:r>
            <a:r>
              <a:rPr lang="nl-BE" dirty="0" smtClean="0"/>
              <a:t>): absolute cross </a:t>
            </a:r>
            <a:r>
              <a:rPr lang="nl-BE" dirty="0" err="1" smtClean="0"/>
              <a:t>section</a:t>
            </a:r>
            <a:r>
              <a:rPr lang="nl-BE" dirty="0" smtClean="0"/>
              <a:t> </a:t>
            </a:r>
            <a:r>
              <a:rPr lang="nl-BE" dirty="0" err="1" smtClean="0"/>
              <a:t>measurement</a:t>
            </a:r>
            <a:r>
              <a:rPr lang="nl-BE" dirty="0" smtClean="0"/>
              <a:t>, </a:t>
            </a:r>
            <a:r>
              <a:rPr lang="nl-BE" sz="2000" dirty="0" smtClean="0"/>
              <a:t>DER61</a:t>
            </a:r>
            <a:endParaRPr lang="en-GB" sz="2000" dirty="0"/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 rot="20615867">
            <a:off x="1647043" y="1978549"/>
            <a:ext cx="2154586" cy="1194853"/>
          </a:xfrm>
          <a:prstGeom prst="ellipse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8357799" y="4874117"/>
            <a:ext cx="14105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175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altLang="en-US" sz="2400" b="1" dirty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GELINA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317512" y="1324606"/>
                <a:ext cx="4007046" cy="670312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l-BE" sz="2400" i="1" smtClean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nl-BE" sz="2400" i="0" smtClean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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nl-BE" sz="2400" b="0" i="0" smtClean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f</m:t>
                        </m:r>
                      </m:sub>
                    </m:sSub>
                    <m:d>
                      <m:dPr>
                        <m:ctrlPr>
                          <a:rPr lang="nl-BE" sz="2400" i="1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nl-BE" sz="2400" b="0" i="0" smtClean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v</m:t>
                        </m:r>
                      </m:e>
                    </m:d>
                    <m:r>
                      <a:rPr lang="nl-BE" sz="2400" i="0">
                        <a:solidFill>
                          <a:srgbClr val="4D4D4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l-BE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BE" sz="24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𝐊</m:t>
                        </m:r>
                      </m:num>
                      <m:den>
                        <m:sSub>
                          <m:sSubPr>
                            <m:ctrlPr>
                              <a:rPr lang="nl-BE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BE" sz="2400" b="1" i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</m:t>
                            </m:r>
                          </m:e>
                          <m:sub>
                            <m:r>
                              <a:rPr lang="nl-BE" sz="2400" b="1" i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𝐟</m:t>
                            </m:r>
                          </m:sub>
                        </m:sSub>
                        <m:r>
                          <a:rPr lang="nl-BE" sz="2400" b="1" i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nl-BE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BE" sz="2400" b="1" i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𝐍</m:t>
                            </m:r>
                          </m:e>
                          <m:sub>
                            <m:r>
                              <a:rPr lang="nl-BE" sz="2400" b="1" i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𝐟</m:t>
                            </m:r>
                          </m:sub>
                        </m:sSub>
                      </m:den>
                    </m:f>
                  </m:oMath>
                </a14:m>
                <a:r>
                  <a:rPr lang="en-GB" sz="2400" dirty="0" smtClean="0">
                    <a:solidFill>
                      <a:srgbClr val="4D4D4D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BE" sz="2400" i="1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nl-BE" sz="2400" i="1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nl-BE" sz="2400" i="0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nl-BE" sz="2400" i="0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f</m:t>
                            </m:r>
                          </m:sub>
                        </m:sSub>
                        <m:r>
                          <a:rPr lang="nl-BE" sz="2400" i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nl-BE" sz="2400" i="1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nl-BE" sz="2400" i="0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nl-BE" sz="2400" i="0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f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nl-BE" sz="2400" i="1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nl-BE" sz="2400" i="0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nl-BE" sz="2400" i="0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r</m:t>
                            </m:r>
                          </m:sub>
                        </m:sSub>
                        <m:r>
                          <a:rPr lang="nl-BE" sz="2400" i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nl-BE" sz="2400" i="1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nl-BE" sz="2400" i="0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nl-BE" sz="2400" i="0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r</m:t>
                            </m:r>
                          </m:sub>
                        </m:sSub>
                      </m:den>
                    </m:f>
                    <m:f>
                      <m:fPr>
                        <m:ctrlPr>
                          <a:rPr lang="nl-BE" sz="2400" i="1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nl-BE" sz="2400" i="1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nl-BE" sz="2400" i="0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v</m:t>
                            </m:r>
                          </m:e>
                          <m:sub>
                            <m:r>
                              <a:rPr lang="nl-BE" sz="2400" i="0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m:rPr>
                            <m:sty m:val="p"/>
                          </m:rPr>
                          <a:rPr lang="nl-BE" sz="2400" i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v</m:t>
                        </m:r>
                      </m:den>
                    </m:f>
                  </m:oMath>
                </a14:m>
                <a:endParaRPr lang="en-GB" sz="2400" dirty="0">
                  <a:solidFill>
                    <a:srgbClr val="4D4D4D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7512" y="1324606"/>
                <a:ext cx="4007046" cy="6703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7945422" y="4260360"/>
            <a:ext cx="3824701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 anchor="t">
            <a:spAutoFit/>
          </a:bodyPr>
          <a:lstStyle/>
          <a:p>
            <a:pPr marL="0" lvl="1" indent="0" defTabSz="180000"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None/>
              <a:tabLst>
                <a:tab pos="360000" algn="l"/>
              </a:tabLst>
            </a:pPr>
            <a:r>
              <a:rPr lang="nl-BE" altLang="en-US" sz="1600" dirty="0" err="1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Axton</a:t>
            </a:r>
            <a:r>
              <a:rPr lang="nl-BE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</a:t>
            </a:r>
            <a:endParaRPr lang="en-GB" altLang="en-US" sz="1600" dirty="0" smtClean="0">
              <a:solidFill>
                <a:srgbClr val="4D4D4D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  <a:p>
            <a:pPr marL="0" lvl="1" indent="0" defTabSz="180000"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None/>
              <a:tabLst>
                <a:tab pos="360000" algn="l"/>
              </a:tabLst>
            </a:pPr>
            <a:r>
              <a:rPr lang="en-GB" altLang="en-US" sz="1600" baseline="30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197</a:t>
            </a:r>
            <a:r>
              <a:rPr lang="en-GB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Au(n</a:t>
            </a:r>
            <a:r>
              <a:rPr lang="en-GB" altLang="en-US" sz="16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,</a:t>
            </a:r>
            <a:r>
              <a:rPr lang="en-GB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)	:	</a:t>
            </a:r>
            <a:r>
              <a:rPr lang="en-GB" altLang="en-US" sz="1600" baseline="-25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</a:t>
            </a:r>
            <a:r>
              <a:rPr lang="en-GB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</a:t>
            </a:r>
            <a:r>
              <a:rPr lang="en-GB" altLang="en-US" sz="16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(v</a:t>
            </a:r>
            <a:r>
              <a:rPr lang="en-GB" altLang="en-US" sz="1600" baseline="-250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0 </a:t>
            </a:r>
            <a:r>
              <a:rPr lang="en-GB" altLang="en-US" sz="16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= 2200 m/s) = </a:t>
            </a:r>
            <a:r>
              <a:rPr lang="en-GB" altLang="en-US" sz="1600" b="1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98.65</a:t>
            </a:r>
            <a:r>
              <a:rPr lang="en-GB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(9)b</a:t>
            </a:r>
            <a:endParaRPr lang="en-GB" sz="1600" dirty="0" smtClean="0">
              <a:solidFill>
                <a:srgbClr val="4D4D4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05348" y="1127563"/>
            <a:ext cx="4391025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1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noProof="0" dirty="0" smtClean="0"/>
              <a:t>235U(</a:t>
            </a:r>
            <a:r>
              <a:rPr lang="en-GB" noProof="0" dirty="0" err="1" smtClean="0"/>
              <a:t>n,f</a:t>
            </a:r>
            <a:r>
              <a:rPr lang="en-GB" noProof="0" dirty="0" smtClean="0"/>
              <a:t>), </a:t>
            </a:r>
            <a:r>
              <a:rPr lang="en-GB" noProof="0" dirty="0" err="1" smtClean="0"/>
              <a:t>Deruytter</a:t>
            </a:r>
            <a:r>
              <a:rPr lang="en-GB" noProof="0" dirty="0" smtClean="0"/>
              <a:t> and Wagemans</a:t>
            </a:r>
            <a:endParaRPr lang="en-GB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0722" y="222454"/>
            <a:ext cx="10916478" cy="595579"/>
          </a:xfrm>
        </p:spPr>
        <p:txBody>
          <a:bodyPr/>
          <a:lstStyle/>
          <a:p>
            <a:r>
              <a:rPr lang="nl-BE" baseline="30000" dirty="0" smtClean="0"/>
              <a:t>235</a:t>
            </a:r>
            <a:r>
              <a:rPr lang="nl-BE" dirty="0" smtClean="0"/>
              <a:t>U(</a:t>
            </a:r>
            <a:r>
              <a:rPr lang="nl-BE" dirty="0" err="1" smtClean="0"/>
              <a:t>n,f</a:t>
            </a:r>
            <a:r>
              <a:rPr lang="nl-BE" dirty="0" smtClean="0"/>
              <a:t>): absolute cross </a:t>
            </a:r>
            <a:r>
              <a:rPr lang="nl-BE" dirty="0" err="1" smtClean="0"/>
              <a:t>section</a:t>
            </a:r>
            <a:r>
              <a:rPr lang="nl-BE" dirty="0" smtClean="0"/>
              <a:t> </a:t>
            </a:r>
            <a:r>
              <a:rPr lang="nl-BE" dirty="0" err="1" smtClean="0"/>
              <a:t>measurements</a:t>
            </a:r>
            <a:r>
              <a:rPr lang="nl-BE" dirty="0" smtClean="0"/>
              <a:t>, </a:t>
            </a:r>
            <a:r>
              <a:rPr lang="nl-BE" sz="2000" dirty="0" smtClean="0"/>
              <a:t>DER73</a:t>
            </a:r>
            <a:endParaRPr lang="en-GB" sz="2000" dirty="0"/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 rot="20615867">
            <a:off x="1647043" y="1978549"/>
            <a:ext cx="2154586" cy="1194853"/>
          </a:xfrm>
          <a:prstGeom prst="ellipse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8357799" y="4874117"/>
            <a:ext cx="14105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175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altLang="en-US" sz="2400" b="1" dirty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GELINA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3796444" y="1678998"/>
            <a:ext cx="15998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175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altLang="en-US" sz="2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MONNET</a:t>
            </a:r>
            <a:endParaRPr lang="en-GB" altLang="en-US" sz="2400" b="1" dirty="0">
              <a:solidFill>
                <a:schemeClr val="bg1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0" y="1584250"/>
            <a:ext cx="11921265" cy="5591175"/>
          </a:xfr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2B91C5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2B91C5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2B91C5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2B91C5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2B91C5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6300" indent="-342900" defTabSz="180000"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tabLst>
                <a:tab pos="5040000" algn="l"/>
              </a:tabLst>
            </a:pPr>
            <a:r>
              <a:rPr lang="en-GB" altLang="en-US" sz="2000" b="1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Chopper experiments at BR2 </a:t>
            </a:r>
            <a:r>
              <a:rPr lang="en-GB" altLang="en-US" sz="1800" b="1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(</a:t>
            </a:r>
            <a:r>
              <a:rPr lang="en-GB" altLang="en-US" sz="18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2m FP)		:	velocity calibration by Bragg edges </a:t>
            </a:r>
            <a:r>
              <a:rPr lang="en-GB" altLang="en-US" sz="16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(Fe)</a:t>
            </a:r>
          </a:p>
          <a:p>
            <a:pPr marL="546300" indent="-342900" defTabSz="180000"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tabLst>
                <a:tab pos="5040000" algn="l"/>
              </a:tabLst>
            </a:pPr>
            <a:r>
              <a:rPr lang="en-GB" altLang="en-US" sz="18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Energy dependence incident neutron beam, (</a:t>
            </a:r>
            <a:r>
              <a:rPr lang="en-GB" altLang="en-US" sz="1800" dirty="0" err="1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n,r</a:t>
            </a:r>
            <a:r>
              <a:rPr lang="en-GB" altLang="en-US" sz="18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)	: 												 (v</a:t>
            </a:r>
            <a:r>
              <a:rPr lang="en-GB" altLang="en-US" sz="1800" baseline="-250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0 </a:t>
            </a:r>
            <a:r>
              <a:rPr lang="en-GB" altLang="en-US" sz="18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= 2200 m/s) = 3835 (5) b</a:t>
            </a:r>
          </a:p>
          <a:p>
            <a:pPr marL="546300" indent="-342900" defTabSz="180000"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tabLst>
                <a:tab pos="5040000" algn="l"/>
              </a:tabLst>
            </a:pPr>
            <a:r>
              <a:rPr lang="en-GB" altLang="en-US" sz="18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Total number of </a:t>
            </a:r>
            <a:r>
              <a:rPr lang="en-GB" altLang="en-US" sz="1800" baseline="300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10</a:t>
            </a:r>
            <a:r>
              <a:rPr lang="en-GB" altLang="en-US" sz="18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B nuclides		:	weighting and </a:t>
            </a:r>
            <a:r>
              <a:rPr lang="en-GB" altLang="en-US" sz="1800" baseline="300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10</a:t>
            </a:r>
            <a:r>
              <a:rPr lang="en-GB" altLang="en-US" sz="18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B(n,) experiments combined with chemical and 		  	       isotopic composition from mass spec. </a:t>
            </a:r>
            <a:endParaRPr lang="en-GB" altLang="en-US" sz="1800" dirty="0" smtClean="0">
              <a:solidFill>
                <a:srgbClr val="4D4D4D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  <a:p>
            <a:pPr marL="546300" indent="-342900" defTabSz="180000"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tabLst>
                <a:tab pos="5040000" algn="l"/>
              </a:tabLst>
            </a:pPr>
            <a:r>
              <a:rPr lang="en-GB" altLang="en-US" sz="18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Total number of </a:t>
            </a:r>
            <a:r>
              <a:rPr lang="en-GB" altLang="en-US" sz="1800" baseline="300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235</a:t>
            </a:r>
            <a:r>
              <a:rPr lang="en-GB" altLang="en-US" sz="18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U nuclides		:	absolute -counting without calibration of reference samples</a:t>
            </a:r>
            <a:br>
              <a:rPr lang="en-GB" altLang="en-US" sz="18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</a:br>
            <a:r>
              <a:rPr lang="en-GB" altLang="en-US" sz="18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 			from the same batch of material</a:t>
            </a:r>
            <a:br>
              <a:rPr lang="en-GB" altLang="en-US" sz="18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</a:br>
            <a:r>
              <a:rPr lang="en-GB" altLang="en-US" sz="18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			  influence T</a:t>
            </a:r>
            <a:r>
              <a:rPr lang="en-GB" altLang="en-US" sz="1800" baseline="-250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1/2</a:t>
            </a:r>
            <a:r>
              <a:rPr lang="en-GB" altLang="en-US" sz="18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</a:t>
            </a:r>
            <a:r>
              <a:rPr lang="en-GB" altLang="en-US" sz="1800" baseline="300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234</a:t>
            </a:r>
            <a:r>
              <a:rPr lang="en-GB" altLang="en-US" sz="18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U = 2.446 (4)</a:t>
            </a:r>
            <a:r>
              <a:rPr lang="en-GB" altLang="en-US" sz="1800" b="1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</a:t>
            </a:r>
            <a:r>
              <a:rPr lang="en-GB" altLang="en-US" sz="18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x 10</a:t>
            </a:r>
            <a:r>
              <a:rPr lang="en-GB" altLang="en-US" sz="1800" baseline="300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5</a:t>
            </a:r>
            <a:r>
              <a:rPr lang="en-GB" altLang="en-US" sz="18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a</a:t>
            </a:r>
          </a:p>
          <a:p>
            <a:pPr marL="203400" indent="0" defTabSz="180000"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None/>
              <a:tabLst>
                <a:tab pos="5040000" algn="l"/>
              </a:tabLst>
            </a:pPr>
            <a:r>
              <a:rPr lang="en-GB" altLang="en-US" sz="18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Uncertainties due to systematic effects</a:t>
            </a:r>
          </a:p>
          <a:p>
            <a:pPr marL="203400" indent="0" defTabSz="180000"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None/>
              <a:tabLst>
                <a:tab pos="5040000" algn="l"/>
              </a:tabLst>
            </a:pPr>
            <a:endParaRPr lang="en-GB" altLang="en-US" sz="1800" dirty="0" smtClean="0">
              <a:solidFill>
                <a:srgbClr val="3333CC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  <a:p>
            <a:pPr marL="203400" indent="0" defTabSz="180000"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None/>
              <a:tabLst>
                <a:tab pos="5040000" algn="l"/>
              </a:tabLst>
            </a:pPr>
            <a:endParaRPr lang="nl-BE" altLang="en-US" sz="1800" dirty="0" smtClean="0">
              <a:solidFill>
                <a:srgbClr val="3333CC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  <a:p>
            <a:pPr marL="203400" indent="0" defTabSz="180000"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None/>
              <a:tabLst>
                <a:tab pos="5040000" algn="l"/>
              </a:tabLst>
            </a:pPr>
            <a:endParaRPr lang="en-GB" altLang="en-US" sz="1800" dirty="0" smtClean="0">
              <a:solidFill>
                <a:srgbClr val="3333CC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  <a:p>
            <a:pPr marL="203400" indent="0" defTabSz="180000"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None/>
              <a:tabLst>
                <a:tab pos="5040000" algn="l"/>
              </a:tabLst>
            </a:pPr>
            <a:endParaRPr lang="en-GB" altLang="en-US" sz="1800" dirty="0" smtClean="0">
              <a:solidFill>
                <a:srgbClr val="3333CC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  <a:p>
            <a:pPr marL="0" indent="0" defTabSz="180000">
              <a:spcAft>
                <a:spcPts val="0"/>
              </a:spcAft>
              <a:buClr>
                <a:srgbClr val="3333CC"/>
              </a:buClr>
              <a:buNone/>
              <a:tabLst>
                <a:tab pos="5040000" algn="l"/>
              </a:tabLst>
            </a:pPr>
            <a:endParaRPr lang="en-GB" altLang="en-US" sz="2000" dirty="0" smtClean="0">
              <a:solidFill>
                <a:srgbClr val="3333CC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226242" y="882804"/>
                <a:ext cx="4007046" cy="670312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l-BE" sz="2400" i="1" smtClean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nl-BE" sz="2400" i="0" smtClean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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nl-BE" sz="2400" b="0" i="0" smtClean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f</m:t>
                        </m:r>
                      </m:sub>
                    </m:sSub>
                    <m:d>
                      <m:dPr>
                        <m:ctrlPr>
                          <a:rPr lang="nl-BE" sz="2400" i="1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nl-BE" sz="2400" b="0" i="0" smtClean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v</m:t>
                        </m:r>
                      </m:e>
                    </m:d>
                    <m:r>
                      <a:rPr lang="nl-BE" sz="2400" i="0">
                        <a:solidFill>
                          <a:srgbClr val="4D4D4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l-BE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nl-BE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BE" sz="2400" b="1" i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</m:t>
                            </m:r>
                          </m:e>
                          <m:sub>
                            <m:r>
                              <a:rPr lang="nl-BE" sz="24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𝐫</m:t>
                            </m:r>
                          </m:sub>
                        </m:sSub>
                        <m:r>
                          <a:rPr lang="nl-BE" sz="2400" b="1" i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nl-BE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BE" sz="2400" b="1" i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𝐍</m:t>
                            </m:r>
                          </m:e>
                          <m:sub>
                            <m:r>
                              <a:rPr lang="nl-BE" sz="24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𝐫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nl-BE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BE" sz="2400" b="1" i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</m:t>
                            </m:r>
                          </m:e>
                          <m:sub>
                            <m:r>
                              <a:rPr lang="nl-BE" sz="2400" b="1" i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𝐟</m:t>
                            </m:r>
                          </m:sub>
                        </m:sSub>
                        <m:r>
                          <a:rPr lang="nl-BE" sz="2400" b="1" i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nl-BE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BE" sz="2400" b="1" i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𝐍</m:t>
                            </m:r>
                          </m:e>
                          <m:sub>
                            <m:r>
                              <a:rPr lang="nl-BE" sz="2400" b="1" i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𝐟</m:t>
                            </m:r>
                          </m:sub>
                        </m:sSub>
                      </m:den>
                    </m:f>
                  </m:oMath>
                </a14:m>
                <a:r>
                  <a:rPr lang="en-GB" sz="2400" dirty="0" smtClean="0">
                    <a:solidFill>
                      <a:srgbClr val="4D4D4D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BE" sz="2400" i="1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nl-BE" sz="2400" i="1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nl-BE" sz="2400" i="0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nl-BE" sz="2400" i="0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f</m:t>
                            </m:r>
                          </m:sub>
                        </m:sSub>
                        <m:r>
                          <a:rPr lang="nl-BE" sz="2400" i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nl-BE" sz="2400" i="1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nl-BE" sz="2400" i="0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nl-BE" sz="2400" i="0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f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nl-BE" sz="2400" i="1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nl-BE" sz="2400" i="0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nl-BE" sz="2400" i="0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r</m:t>
                            </m:r>
                          </m:sub>
                        </m:sSub>
                        <m:r>
                          <a:rPr lang="nl-BE" sz="2400" i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nl-BE" sz="2400" i="1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nl-BE" sz="2400" i="0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nl-BE" sz="2400" i="0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r</m:t>
                            </m:r>
                          </m:sub>
                        </m:sSub>
                      </m:den>
                    </m:f>
                    <m:r>
                      <a:rPr lang="nl-BE" sz="2400" b="0" i="0" smtClean="0">
                        <a:solidFill>
                          <a:srgbClr val="4D4D4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nl-BE" sz="2400" b="0" i="1" smtClean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BE" sz="2400" b="0" i="0" smtClean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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nl-BE" sz="2400" b="0" i="0" smtClean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r</m:t>
                        </m:r>
                      </m:sub>
                    </m:sSub>
                  </m:oMath>
                </a14:m>
                <a:endParaRPr lang="en-GB" sz="2400" dirty="0">
                  <a:solidFill>
                    <a:srgbClr val="4D4D4D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242" y="882804"/>
                <a:ext cx="4007046" cy="6703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396247" y="1909830"/>
                <a:ext cx="1673727" cy="393121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BE" i="1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nl-BE" i="1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</m:t>
                          </m:r>
                        </m:e>
                        <m:sub>
                          <m:sSub>
                            <m:sSubPr>
                              <m:ctrlPr>
                                <a:rPr lang="nl-BE" i="1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nl-BE" b="0" i="1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10</m:t>
                              </m:r>
                            </m:e>
                            <m:sub>
                              <m:r>
                                <a:rPr lang="nl-BE" b="0" i="1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𝐵</m:t>
                              </m:r>
                            </m:sub>
                          </m:sSub>
                        </m:sub>
                      </m:sSub>
                      <m:d>
                        <m:dPr>
                          <m:ctrlPr>
                            <a:rPr lang="nl-BE" i="1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BE" b="0" i="1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nl-BE" i="1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∝1</m:t>
                      </m:r>
                      <m:r>
                        <a:rPr lang="nl-BE" b="0" i="1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nl-BE" b="0" i="1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dirty="0">
                  <a:solidFill>
                    <a:srgbClr val="3333CC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6247" y="1909830"/>
                <a:ext cx="1673727" cy="393121"/>
              </a:xfrm>
              <a:prstGeom prst="rect">
                <a:avLst/>
              </a:prstGeom>
              <a:blipFill>
                <a:blip r:embed="rId4"/>
                <a:stretch>
                  <a:fillRect b="-7692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56242" y="4160102"/>
            <a:ext cx="4340103" cy="1477328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t">
            <a:spAutoFit/>
          </a:bodyPr>
          <a:lstStyle/>
          <a:p>
            <a:pPr marL="342900" lvl="1" indent="-342900" defTabSz="180000"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Font typeface="Calibri" panose="020F0502020204030204" pitchFamily="34" charset="0"/>
              <a:buChar char="−"/>
              <a:tabLst>
                <a:tab pos="360000" algn="l"/>
              </a:tabLst>
            </a:pPr>
            <a:r>
              <a:rPr lang="nl-BE" altLang="en-US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N</a:t>
            </a:r>
            <a:r>
              <a:rPr lang="nl-BE" altLang="en-US" baseline="-25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B</a:t>
            </a:r>
            <a:r>
              <a:rPr lang="nl-BE" altLang="en-US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/N</a:t>
            </a:r>
            <a:r>
              <a:rPr lang="nl-BE" altLang="en-US" baseline="-25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U</a:t>
            </a:r>
            <a:r>
              <a:rPr lang="nl-BE" altLang="en-US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										:	0.38 % </a:t>
            </a:r>
          </a:p>
          <a:p>
            <a:pPr marL="342900" lvl="1" indent="-342900" defTabSz="180000"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Font typeface="Calibri" panose="020F0502020204030204" pitchFamily="34" charset="0"/>
              <a:buChar char="−"/>
              <a:tabLst>
                <a:tab pos="360000" algn="l"/>
              </a:tabLst>
            </a:pPr>
            <a:r>
              <a:rPr lang="nl-BE" altLang="en-US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N</a:t>
            </a:r>
            <a:r>
              <a:rPr lang="nl-BE" altLang="en-US" baseline="-25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B</a:t>
            </a:r>
            <a:r>
              <a:rPr lang="nl-BE" altLang="en-US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/N</a:t>
            </a:r>
            <a:r>
              <a:rPr lang="nl-BE" altLang="en-US" baseline="-25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U</a:t>
            </a:r>
            <a:r>
              <a:rPr lang="nl-BE" altLang="en-US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without T</a:t>
            </a:r>
            <a:r>
              <a:rPr lang="nl-BE" altLang="en-US" baseline="-25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1/2</a:t>
            </a:r>
            <a:r>
              <a:rPr lang="nl-BE" altLang="en-US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	</a:t>
            </a:r>
            <a:r>
              <a:rPr lang="nl-BE" altLang="en-US" baseline="30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234</a:t>
            </a:r>
            <a:r>
              <a:rPr lang="nl-BE" altLang="en-US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U	:	0.35 %</a:t>
            </a:r>
            <a:endParaRPr lang="en-GB" altLang="en-US" dirty="0" smtClean="0">
              <a:solidFill>
                <a:srgbClr val="4D4D4D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  <a:p>
            <a:pPr marL="342900" lvl="1" indent="-342900" defTabSz="180000"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Font typeface="Calibri" panose="020F0502020204030204" pitchFamily="34" charset="0"/>
              <a:buChar char="−"/>
              <a:tabLst>
                <a:tab pos="360000" algn="l"/>
              </a:tabLst>
            </a:pPr>
            <a:r>
              <a:rPr lang="en-GB" altLang="en-US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</a:t>
            </a:r>
            <a:r>
              <a:rPr lang="en-GB" altLang="en-US" baseline="-25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</a:t>
            </a:r>
            <a:r>
              <a:rPr lang="en-GB" altLang="en-US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/</a:t>
            </a:r>
            <a:r>
              <a:rPr lang="en-GB" altLang="en-US" baseline="-25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f</a:t>
            </a:r>
            <a:r>
              <a:rPr lang="en-GB" altLang="en-US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											:	0.14 %</a:t>
            </a:r>
          </a:p>
          <a:p>
            <a:pPr marL="342900" lvl="1" indent="-342900" defTabSz="180000">
              <a:buClr>
                <a:srgbClr val="4D4D4D"/>
              </a:buClr>
              <a:buFont typeface="Calibri" panose="020F0502020204030204" pitchFamily="34" charset="0"/>
              <a:buChar char="−"/>
              <a:tabLst>
                <a:tab pos="360000" algn="l"/>
              </a:tabLst>
            </a:pPr>
            <a:r>
              <a:rPr lang="nl-BE" altLang="en-US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</a:t>
            </a:r>
            <a:r>
              <a:rPr lang="nl-BE" altLang="en-US" baseline="-25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10B</a:t>
            </a:r>
            <a:r>
              <a:rPr lang="nl-BE" altLang="en-US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(n,)									:	0.13 %</a:t>
            </a:r>
            <a:endParaRPr lang="nl-BE" altLang="en-US" dirty="0">
              <a:solidFill>
                <a:srgbClr val="4D4D4D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  <a:p>
            <a:pPr marL="342900" lvl="1" indent="-342900" defTabSz="180000"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Font typeface="Calibri" panose="020F0502020204030204" pitchFamily="34" charset="0"/>
              <a:buChar char="−"/>
              <a:tabLst>
                <a:tab pos="360000" algn="l"/>
              </a:tabLst>
            </a:pPr>
            <a:r>
              <a:rPr lang="en-GB" altLang="en-US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Velocity calibration				:	0.02%</a:t>
            </a:r>
            <a:endParaRPr lang="en-GB" sz="2000" dirty="0" smtClean="0">
              <a:solidFill>
                <a:srgbClr val="4D4D4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87664" y="4379837"/>
            <a:ext cx="3902826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t">
            <a:spAutoFit/>
          </a:bodyPr>
          <a:lstStyle/>
          <a:p>
            <a:pPr marL="342900" lvl="1" indent="-342900" defTabSz="180000"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Font typeface="Calibri" panose="020F0502020204030204" pitchFamily="34" charset="0"/>
              <a:buChar char="−"/>
              <a:tabLst>
                <a:tab pos="360000" algn="l"/>
              </a:tabLst>
            </a:pPr>
            <a:r>
              <a:rPr lang="nl-BE" altLang="en-US" dirty="0" err="1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total</a:t>
            </a:r>
            <a:r>
              <a:rPr lang="nl-BE" altLang="en-US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											:	0.43 % </a:t>
            </a:r>
          </a:p>
          <a:p>
            <a:pPr marL="342900" lvl="1" indent="-342900" defTabSz="180000"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Font typeface="Calibri" panose="020F0502020204030204" pitchFamily="34" charset="0"/>
              <a:buChar char="−"/>
              <a:tabLst>
                <a:tab pos="360000" algn="l"/>
              </a:tabLst>
            </a:pPr>
            <a:r>
              <a:rPr lang="nl-BE" altLang="en-US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without T</a:t>
            </a:r>
            <a:r>
              <a:rPr lang="nl-BE" altLang="en-US" baseline="-25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1/2</a:t>
            </a:r>
            <a:r>
              <a:rPr lang="nl-BE" altLang="en-US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	</a:t>
            </a:r>
            <a:r>
              <a:rPr lang="nl-BE" altLang="en-US" baseline="30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234</a:t>
            </a:r>
            <a:r>
              <a:rPr lang="nl-BE" altLang="en-US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U				:	0.40 %</a:t>
            </a:r>
            <a:endParaRPr lang="en-GB" altLang="en-US" dirty="0" smtClean="0">
              <a:solidFill>
                <a:srgbClr val="4D4D4D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34826" y="4534644"/>
            <a:ext cx="1570501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t">
            <a:spAutoFit/>
          </a:bodyPr>
          <a:lstStyle/>
          <a:p>
            <a:pPr marL="0" lvl="1" defTabSz="180000">
              <a:buClr>
                <a:srgbClr val="4D4D4D"/>
              </a:buClr>
              <a:tabLst>
                <a:tab pos="360000" algn="l"/>
              </a:tabLst>
            </a:pPr>
            <a:r>
              <a:rPr lang="en-GB" altLang="en-US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 combined </a:t>
            </a:r>
            <a:r>
              <a:rPr lang="en-GB" altLang="en-US" dirty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:</a:t>
            </a:r>
          </a:p>
          <a:p>
            <a:pPr marL="0" lvl="1" defTabSz="180000"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tabLst>
                <a:tab pos="360000" algn="l"/>
              </a:tabLst>
            </a:pPr>
            <a:endParaRPr lang="en-GB" altLang="en-US" dirty="0" smtClean="0">
              <a:solidFill>
                <a:srgbClr val="4D4D4D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7629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173522" y="1199284"/>
            <a:ext cx="11747545" cy="3962545"/>
          </a:xfr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2B91C5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2B91C5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2B91C5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2B91C5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2B91C5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4D4D4D"/>
              </a:buClr>
              <a:tabLst>
                <a:tab pos="720000" algn="l"/>
              </a:tabLst>
            </a:pPr>
            <a:r>
              <a:rPr lang="en-GB" altLang="en-US" sz="20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Data paper</a:t>
            </a:r>
          </a:p>
          <a:p>
            <a:pPr marL="660600" lvl="1" indent="0" defTabSz="180000">
              <a:spcBef>
                <a:spcPts val="600"/>
              </a:spcBef>
              <a:spcAft>
                <a:spcPts val="0"/>
              </a:spcAft>
              <a:buClr>
                <a:srgbClr val="4D4D4D"/>
              </a:buClr>
              <a:buNone/>
              <a:tabLst>
                <a:tab pos="720000" algn="l"/>
              </a:tabLst>
            </a:pPr>
            <a:r>
              <a:rPr lang="en-GB" altLang="en-US" sz="1800" b="1" dirty="0" smtClean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</a:t>
            </a:r>
            <a:r>
              <a:rPr lang="en-GB" altLang="en-US" sz="1800" b="1" baseline="-25000" dirty="0" smtClean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f</a:t>
            </a:r>
            <a:r>
              <a:rPr lang="en-GB" altLang="en-US" sz="1800" b="1" dirty="0" smtClean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(v</a:t>
            </a:r>
            <a:r>
              <a:rPr lang="en-GB" altLang="en-US" sz="1800" b="1" baseline="-25000" dirty="0" smtClean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0 </a:t>
            </a:r>
            <a:r>
              <a:rPr lang="en-GB" altLang="en-US" sz="1800" b="1" dirty="0" smtClean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= 2200 m/s)				= 587.6 (26) b</a:t>
            </a:r>
          </a:p>
          <a:p>
            <a:pPr marL="660600" lvl="1" indent="0" defTabSz="180000">
              <a:spcBef>
                <a:spcPts val="600"/>
              </a:spcBef>
              <a:spcAft>
                <a:spcPts val="0"/>
              </a:spcAft>
              <a:buClr>
                <a:srgbClr val="4D4D4D"/>
              </a:buClr>
              <a:buNone/>
              <a:tabLst>
                <a:tab pos="720000" algn="l"/>
              </a:tabLst>
            </a:pPr>
            <a:r>
              <a:rPr lang="en-GB" altLang="en-US" sz="1800" b="1" dirty="0" smtClean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I</a:t>
            </a:r>
            <a:r>
              <a:rPr lang="en-GB" altLang="en-US" sz="1800" b="1" baseline="-25000" dirty="0" smtClean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f</a:t>
            </a:r>
            <a:r>
              <a:rPr lang="en-GB" altLang="en-US" sz="1800" b="1" dirty="0" smtClean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[0.02026, 0.06239]		= 19.26 (8) b</a:t>
            </a:r>
          </a:p>
          <a:p>
            <a:pPr marL="660600" lvl="1" indent="0" defTabSz="180000">
              <a:spcBef>
                <a:spcPts val="600"/>
              </a:spcBef>
              <a:spcAft>
                <a:spcPts val="0"/>
              </a:spcAft>
              <a:buClr>
                <a:srgbClr val="4D4D4D"/>
              </a:buClr>
              <a:buNone/>
              <a:tabLst>
                <a:tab pos="720000" algn="l"/>
              </a:tabLst>
            </a:pPr>
            <a:r>
              <a:rPr lang="en-GB" altLang="en-US" sz="1600" dirty="0" smtClean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I</a:t>
            </a:r>
            <a:r>
              <a:rPr lang="en-GB" altLang="en-US" sz="1600" baseline="-25000" dirty="0" smtClean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f</a:t>
            </a:r>
            <a:r>
              <a:rPr lang="en-GB" altLang="en-US" sz="1600" dirty="0" smtClean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[0.02, 0.06] 	not given and experimental data not available (yet)</a:t>
            </a:r>
          </a:p>
          <a:p>
            <a:pPr marL="360000" indent="-252000" defTabSz="180000">
              <a:spcBef>
                <a:spcPts val="1200"/>
              </a:spcBef>
              <a:spcAft>
                <a:spcPts val="0"/>
              </a:spcAft>
              <a:buClr>
                <a:srgbClr val="4D4D4D"/>
              </a:buClr>
              <a:tabLst>
                <a:tab pos="720000" algn="l"/>
              </a:tabLst>
            </a:pPr>
            <a:r>
              <a:rPr lang="en-GB" altLang="en-US" sz="20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Re-analysed</a:t>
            </a:r>
          </a:p>
          <a:p>
            <a:pPr marL="1003500" lvl="1" indent="-342900" defTabSz="180000">
              <a:spcBef>
                <a:spcPts val="600"/>
              </a:spcBef>
              <a:spcAft>
                <a:spcPts val="0"/>
              </a:spcAft>
              <a:buClr>
                <a:srgbClr val="4D4D4D"/>
              </a:buClr>
              <a:buFont typeface="Calibri" panose="020F0502020204030204" pitchFamily="34" charset="0"/>
              <a:buChar char="−"/>
              <a:tabLst>
                <a:tab pos="720000" algn="l"/>
              </a:tabLst>
            </a:pPr>
            <a:r>
              <a:rPr lang="en-GB" altLang="en-US" sz="1600" baseline="30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10</a:t>
            </a:r>
            <a:r>
              <a:rPr lang="en-GB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B(n,)  	</a:t>
            </a:r>
            <a:r>
              <a:rPr lang="en-GB" altLang="en-US" sz="1600" baseline="-25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</a:t>
            </a:r>
            <a:r>
              <a:rPr lang="en-GB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(v</a:t>
            </a:r>
            <a:r>
              <a:rPr lang="en-GB" altLang="en-US" sz="1600" baseline="-25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0 </a:t>
            </a:r>
            <a:r>
              <a:rPr lang="en-GB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= 2200 m/s) = 3838 (6) b			 </a:t>
            </a:r>
          </a:p>
          <a:p>
            <a:pPr marL="1003500" lvl="1" indent="-342900" defTabSz="180000">
              <a:spcBef>
                <a:spcPts val="600"/>
              </a:spcBef>
              <a:spcAft>
                <a:spcPts val="0"/>
              </a:spcAft>
              <a:buClr>
                <a:srgbClr val="4D4D4D"/>
              </a:buClr>
              <a:buFont typeface="Calibri" panose="020F0502020204030204" pitchFamily="34" charset="0"/>
              <a:buChar char="−"/>
              <a:tabLst>
                <a:tab pos="720000" algn="l"/>
              </a:tabLst>
            </a:pPr>
            <a:r>
              <a:rPr lang="en-GB" altLang="en-US" sz="1600" baseline="30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234</a:t>
            </a:r>
            <a:r>
              <a:rPr lang="en-GB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U			T</a:t>
            </a:r>
            <a:r>
              <a:rPr lang="en-GB" altLang="en-US" sz="1600" baseline="-25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1/2</a:t>
            </a:r>
            <a:r>
              <a:rPr lang="en-GB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= 2.455 (6) x 10</a:t>
            </a:r>
            <a:r>
              <a:rPr lang="en-GB" altLang="en-US" sz="1600" baseline="30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5</a:t>
            </a:r>
            <a:r>
              <a:rPr lang="en-GB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a (DDEP)</a:t>
            </a:r>
            <a:endParaRPr lang="en-GB" sz="1600" dirty="0" smtClean="0">
              <a:solidFill>
                <a:srgbClr val="4D4D4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60600" lvl="1" indent="0" defTabSz="180000">
              <a:spcBef>
                <a:spcPts val="600"/>
              </a:spcBef>
              <a:spcAft>
                <a:spcPts val="0"/>
              </a:spcAft>
              <a:buClr>
                <a:srgbClr val="4D4D4D"/>
              </a:buClr>
              <a:buNone/>
              <a:tabLst>
                <a:tab pos="720000" algn="l"/>
              </a:tabLst>
            </a:pPr>
            <a:r>
              <a:rPr lang="en-GB" altLang="en-US" sz="1800" b="1" dirty="0" smtClean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</a:t>
            </a:r>
            <a:r>
              <a:rPr lang="en-GB" altLang="en-US" sz="1800" b="1" baseline="-250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f</a:t>
            </a:r>
            <a:r>
              <a:rPr lang="en-GB" altLang="en-US" sz="1800" b="1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(v</a:t>
            </a:r>
            <a:r>
              <a:rPr lang="en-GB" altLang="en-US" sz="1800" b="1" baseline="-250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0 </a:t>
            </a:r>
            <a:r>
              <a:rPr lang="en-GB" altLang="en-US" sz="1800" b="1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= 2200 m/s)	</a:t>
            </a:r>
            <a:r>
              <a:rPr lang="en-GB" altLang="en-US" sz="1800" b="1" dirty="0" smtClean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			= 585.4 (25)	</a:t>
            </a:r>
            <a:r>
              <a:rPr lang="en-GB" altLang="en-US" sz="18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(</a:t>
            </a:r>
            <a:r>
              <a:rPr lang="en-GB" altLang="en-US" sz="1800" i="1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present standards: </a:t>
            </a:r>
            <a:r>
              <a:rPr lang="en-GB" altLang="en-US" sz="1800" i="1" baseline="30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10</a:t>
            </a:r>
            <a:r>
              <a:rPr lang="en-GB" altLang="en-US" sz="1800" i="1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B(n,) </a:t>
            </a:r>
            <a:r>
              <a:rPr lang="en-GB" altLang="en-US" sz="1800" i="1" baseline="-25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</a:t>
            </a:r>
            <a:r>
              <a:rPr lang="en-GB" altLang="en-US" sz="1800" i="1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(v</a:t>
            </a:r>
            <a:r>
              <a:rPr lang="en-GB" altLang="en-US" sz="1800" i="1" baseline="-25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0 </a:t>
            </a:r>
            <a:r>
              <a:rPr lang="en-GB" altLang="en-US" sz="1800" i="1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= 2200 m/s) = 3844 (32) b  586.4 (53) b</a:t>
            </a:r>
            <a:r>
              <a:rPr lang="en-GB" altLang="en-US" sz="18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)</a:t>
            </a:r>
            <a:endParaRPr lang="en-GB" altLang="en-US" sz="1800" b="1" dirty="0" smtClean="0">
              <a:solidFill>
                <a:srgbClr val="008000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  <a:p>
            <a:pPr marL="660600" lvl="1" indent="0" defTabSz="180000">
              <a:spcBef>
                <a:spcPts val="600"/>
              </a:spcBef>
              <a:spcAft>
                <a:spcPts val="0"/>
              </a:spcAft>
              <a:buClr>
                <a:srgbClr val="4D4D4D"/>
              </a:buClr>
              <a:buNone/>
              <a:tabLst>
                <a:tab pos="720000" algn="l"/>
              </a:tabLst>
            </a:pPr>
            <a:r>
              <a:rPr lang="en-GB" altLang="en-US" sz="1800" b="1" dirty="0" smtClean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I</a:t>
            </a:r>
            <a:r>
              <a:rPr lang="en-GB" altLang="en-US" sz="1800" b="1" baseline="-25000" dirty="0" smtClean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f</a:t>
            </a:r>
            <a:r>
              <a:rPr lang="en-GB" altLang="en-US" sz="1800" b="1" dirty="0" smtClean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[0.02026, 0.06239]		= 19.19 (8) b</a:t>
            </a:r>
          </a:p>
          <a:p>
            <a:pPr marL="660600" lvl="1" indent="0" defTabSz="180000">
              <a:spcBef>
                <a:spcPts val="600"/>
              </a:spcBef>
              <a:spcAft>
                <a:spcPts val="0"/>
              </a:spcAft>
              <a:buClr>
                <a:srgbClr val="4D4D4D"/>
              </a:buClr>
              <a:buNone/>
              <a:tabLst>
                <a:tab pos="720000" algn="l"/>
              </a:tabLst>
            </a:pPr>
            <a:r>
              <a:rPr lang="en-GB" altLang="en-US" sz="1800" dirty="0" smtClean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I</a:t>
            </a:r>
            <a:r>
              <a:rPr lang="en-GB" altLang="en-US" sz="1800" baseline="-25000" dirty="0" smtClean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f</a:t>
            </a:r>
            <a:r>
              <a:rPr lang="en-GB" altLang="en-US" sz="1800" dirty="0" smtClean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</a:t>
            </a:r>
            <a:r>
              <a:rPr lang="en-GB" altLang="en-US" sz="18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[0.02, 0.06] 	</a:t>
            </a:r>
            <a:r>
              <a:rPr lang="en-GB" altLang="en-US" sz="1800" dirty="0" smtClean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					= 18.75 (8) b </a:t>
            </a:r>
            <a:r>
              <a:rPr lang="en-GB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(using I</a:t>
            </a:r>
            <a:r>
              <a:rPr lang="en-GB" altLang="en-US" sz="1600" baseline="-25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f1</a:t>
            </a:r>
            <a:r>
              <a:rPr lang="en-GB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/I</a:t>
            </a:r>
            <a:r>
              <a:rPr lang="en-GB" altLang="en-US" sz="1600" baseline="-25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f1’</a:t>
            </a:r>
            <a:r>
              <a:rPr lang="en-GB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ratio  from GELINA measurements, see further…)</a:t>
            </a:r>
          </a:p>
          <a:p>
            <a:pPr marL="360000" indent="-252000" defTabSz="180000">
              <a:spcBef>
                <a:spcPts val="1200"/>
              </a:spcBef>
              <a:spcAft>
                <a:spcPts val="0"/>
              </a:spcAft>
              <a:buClr>
                <a:srgbClr val="4D4D4D"/>
              </a:buClr>
              <a:tabLst>
                <a:tab pos="720000" algn="l"/>
              </a:tabLst>
            </a:pPr>
            <a:r>
              <a:rPr lang="en-GB" altLang="en-US" sz="20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Value in data base Axton</a:t>
            </a:r>
            <a:endParaRPr lang="en-GB" altLang="en-US" sz="2000" dirty="0">
              <a:solidFill>
                <a:srgbClr val="3333CC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  <a:p>
            <a:pPr marL="660600" lvl="1" indent="0" defTabSz="180000"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None/>
              <a:tabLst>
                <a:tab pos="720000" algn="l"/>
              </a:tabLst>
            </a:pPr>
            <a:r>
              <a:rPr lang="en-GB" altLang="en-US" sz="18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</a:t>
            </a:r>
            <a:r>
              <a:rPr lang="en-GB" altLang="en-US" sz="1800" baseline="-250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f</a:t>
            </a:r>
            <a:r>
              <a:rPr lang="en-GB" altLang="en-US" sz="18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(v</a:t>
            </a:r>
            <a:r>
              <a:rPr lang="en-GB" altLang="en-US" sz="1800" baseline="-250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0 </a:t>
            </a:r>
            <a:r>
              <a:rPr lang="en-GB" altLang="en-US" sz="18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= 2200 m/s</a:t>
            </a:r>
            <a:r>
              <a:rPr lang="en-GB" altLang="en-US" sz="1800" dirty="0" smtClean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) x T</a:t>
            </a:r>
            <a:r>
              <a:rPr lang="en-GB" altLang="en-US" sz="1800" baseline="-25000" dirty="0" smtClean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1/2	</a:t>
            </a:r>
            <a:r>
              <a:rPr lang="en-GB" altLang="en-US" sz="1800" dirty="0" smtClean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= 1439.1  (64) b</a:t>
            </a:r>
            <a:br>
              <a:rPr lang="en-GB" altLang="en-US" sz="1800" dirty="0" smtClean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</a:br>
            <a:r>
              <a:rPr lang="en-GB" altLang="en-US" sz="1800" dirty="0" smtClean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original data (incl. </a:t>
            </a:r>
            <a:r>
              <a:rPr lang="en-GB" altLang="en-US" sz="1800" baseline="30000" dirty="0" smtClean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10</a:t>
            </a:r>
            <a:r>
              <a:rPr lang="en-GB" altLang="en-US" sz="1800" dirty="0" smtClean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B)	= 1438.4  (64) b</a:t>
            </a:r>
          </a:p>
          <a:p>
            <a:pPr marL="660600" lvl="1" indent="0" defTabSz="180000"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None/>
              <a:tabLst>
                <a:tab pos="720000" algn="l"/>
              </a:tabLst>
            </a:pPr>
            <a:r>
              <a:rPr lang="en-GB" altLang="en-US" sz="1600" dirty="0" smtClean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/>
            </a:r>
            <a:br>
              <a:rPr lang="en-GB" altLang="en-US" sz="1600" dirty="0" smtClean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</a:br>
            <a:r>
              <a:rPr lang="en-GB" altLang="en-US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/>
            </a:r>
            <a:br>
              <a:rPr lang="en-GB" altLang="en-US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</a:br>
            <a:r>
              <a:rPr lang="en-GB" altLang="en-US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/>
            </a:r>
            <a:br>
              <a:rPr lang="en-GB" altLang="en-US" sz="16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</a:br>
            <a:endParaRPr lang="en-GB" altLang="en-US" sz="1600" dirty="0">
              <a:solidFill>
                <a:srgbClr val="008000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  <a:p>
            <a:pPr marL="660600" lvl="1" indent="0" defTabSz="180000">
              <a:spcBef>
                <a:spcPts val="600"/>
              </a:spcBef>
              <a:spcAft>
                <a:spcPts val="0"/>
              </a:spcAft>
              <a:buClr>
                <a:srgbClr val="4D4D4D"/>
              </a:buClr>
              <a:buNone/>
              <a:tabLst>
                <a:tab pos="2520000" algn="l"/>
                <a:tab pos="5040000" algn="l"/>
              </a:tabLst>
            </a:pPr>
            <a:endParaRPr lang="en-GB" altLang="en-US" sz="1600" dirty="0" smtClean="0">
              <a:solidFill>
                <a:srgbClr val="008000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  <a:p>
            <a:pPr marL="660600" lvl="1" indent="0" defTabSz="180000">
              <a:spcBef>
                <a:spcPts val="600"/>
              </a:spcBef>
              <a:spcAft>
                <a:spcPts val="0"/>
              </a:spcAft>
              <a:buClr>
                <a:srgbClr val="4D4D4D"/>
              </a:buClr>
              <a:buNone/>
              <a:tabLst>
                <a:tab pos="2520000" algn="l"/>
                <a:tab pos="5040000" algn="l"/>
              </a:tabLst>
            </a:pPr>
            <a:endParaRPr lang="en-GB" altLang="en-US" sz="1600" i="1" dirty="0">
              <a:solidFill>
                <a:srgbClr val="4D4D4D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noProof="0" dirty="0" smtClean="0"/>
              <a:t>235U(</a:t>
            </a:r>
            <a:r>
              <a:rPr lang="en-GB" noProof="0" dirty="0" err="1" smtClean="0"/>
              <a:t>n,f</a:t>
            </a:r>
            <a:r>
              <a:rPr lang="en-GB" noProof="0" dirty="0" smtClean="0"/>
              <a:t>), </a:t>
            </a:r>
            <a:r>
              <a:rPr lang="en-GB" noProof="0" dirty="0" err="1" smtClean="0"/>
              <a:t>Deruytter</a:t>
            </a:r>
            <a:r>
              <a:rPr lang="en-GB" noProof="0" dirty="0" smtClean="0"/>
              <a:t> and Wagemans</a:t>
            </a:r>
            <a:endParaRPr lang="en-GB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0722" y="222454"/>
            <a:ext cx="10916478" cy="595579"/>
          </a:xfrm>
        </p:spPr>
        <p:txBody>
          <a:bodyPr/>
          <a:lstStyle/>
          <a:p>
            <a:r>
              <a:rPr lang="nl-BE" baseline="30000" dirty="0" smtClean="0"/>
              <a:t>235</a:t>
            </a:r>
            <a:r>
              <a:rPr lang="nl-BE" dirty="0" smtClean="0"/>
              <a:t>U(</a:t>
            </a:r>
            <a:r>
              <a:rPr lang="nl-BE" dirty="0" err="1" smtClean="0"/>
              <a:t>n,f</a:t>
            </a:r>
            <a:r>
              <a:rPr lang="nl-BE" dirty="0" smtClean="0"/>
              <a:t>): absolute cross </a:t>
            </a:r>
            <a:r>
              <a:rPr lang="nl-BE" dirty="0" err="1" smtClean="0"/>
              <a:t>section</a:t>
            </a:r>
            <a:r>
              <a:rPr lang="nl-BE" dirty="0" smtClean="0"/>
              <a:t> </a:t>
            </a:r>
            <a:r>
              <a:rPr lang="nl-BE" dirty="0" err="1" smtClean="0"/>
              <a:t>measurements</a:t>
            </a:r>
            <a:r>
              <a:rPr lang="nl-BE" dirty="0" smtClean="0"/>
              <a:t>, </a:t>
            </a:r>
            <a:r>
              <a:rPr lang="nl-BE" sz="2000" dirty="0" smtClean="0"/>
              <a:t>DER73</a:t>
            </a:r>
            <a:endParaRPr lang="en-GB" sz="2000" dirty="0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8357799" y="4874117"/>
            <a:ext cx="14105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175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altLang="en-US" sz="2400" b="1" dirty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GELINA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523621" y="864128"/>
                <a:ext cx="3070068" cy="670312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l-BE" sz="2400" i="1" smtClean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nl-BE" sz="2400" i="0" smtClean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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nl-BE" sz="2400" b="0" i="0" smtClean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f</m:t>
                        </m:r>
                      </m:sub>
                    </m:sSub>
                    <m:d>
                      <m:dPr>
                        <m:ctrlPr>
                          <a:rPr lang="nl-BE" sz="2400" i="1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nl-BE" sz="2400" b="0" i="0" smtClean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v</m:t>
                        </m:r>
                      </m:e>
                    </m:d>
                    <m:r>
                      <a:rPr lang="nl-BE" sz="2400" i="0">
                        <a:solidFill>
                          <a:srgbClr val="4D4D4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l-BE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nl-BE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BE" sz="2400" b="1" i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</m:t>
                            </m:r>
                          </m:e>
                          <m:sub>
                            <m:r>
                              <a:rPr lang="nl-BE" sz="24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𝐫</m:t>
                            </m:r>
                          </m:sub>
                        </m:sSub>
                        <m:r>
                          <a:rPr lang="nl-BE" sz="2400" b="1" i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nl-BE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BE" sz="2400" b="1" i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𝐍</m:t>
                            </m:r>
                          </m:e>
                          <m:sub>
                            <m:r>
                              <a:rPr lang="nl-BE" sz="24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𝐫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nl-BE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BE" sz="2400" b="1" i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</m:t>
                            </m:r>
                          </m:e>
                          <m:sub>
                            <m:r>
                              <a:rPr lang="nl-BE" sz="2400" b="1" i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𝐟</m:t>
                            </m:r>
                          </m:sub>
                        </m:sSub>
                        <m:r>
                          <a:rPr lang="nl-BE" sz="2400" b="1" i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nl-BE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BE" sz="2400" b="1" i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𝐍</m:t>
                            </m:r>
                          </m:e>
                          <m:sub>
                            <m:r>
                              <a:rPr lang="nl-BE" sz="2400" b="1" i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𝐟</m:t>
                            </m:r>
                          </m:sub>
                        </m:sSub>
                      </m:den>
                    </m:f>
                  </m:oMath>
                </a14:m>
                <a:r>
                  <a:rPr lang="en-GB" sz="2400" dirty="0" smtClean="0">
                    <a:solidFill>
                      <a:srgbClr val="4D4D4D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BE" sz="2400" i="1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nl-BE" sz="2400" i="1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nl-BE" sz="2400" i="0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nl-BE" sz="2400" i="0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f</m:t>
                            </m:r>
                          </m:sub>
                        </m:sSub>
                        <m:r>
                          <a:rPr lang="nl-BE" sz="2400" i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nl-BE" sz="2400" i="1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nl-BE" sz="2400" i="0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nl-BE" sz="2400" i="0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f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nl-BE" sz="2400" i="1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nl-BE" sz="2400" i="0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nl-BE" sz="2400" i="0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r</m:t>
                            </m:r>
                          </m:sub>
                        </m:sSub>
                        <m:r>
                          <a:rPr lang="nl-BE" sz="2400" i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nl-BE" sz="2400" i="1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nl-BE" sz="2400" i="0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nl-BE" sz="2400" i="0">
                                <a:solidFill>
                                  <a:srgbClr val="4D4D4D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r</m:t>
                            </m:r>
                          </m:sub>
                        </m:sSub>
                      </m:den>
                    </m:f>
                    <m:r>
                      <a:rPr lang="nl-BE" sz="2400" b="0" i="0" smtClean="0">
                        <a:solidFill>
                          <a:srgbClr val="4D4D4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nl-BE" sz="2400" b="0" i="1" smtClean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BE" sz="2400" b="0" i="0" smtClean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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nl-BE" sz="2400" b="0" i="0" smtClean="0">
                            <a:solidFill>
                              <a:srgbClr val="4D4D4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r</m:t>
                        </m:r>
                      </m:sub>
                    </m:sSub>
                  </m:oMath>
                </a14:m>
                <a:endParaRPr lang="en-GB" sz="2400" dirty="0">
                  <a:solidFill>
                    <a:srgbClr val="4D4D4D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3621" y="864128"/>
                <a:ext cx="3070068" cy="6703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8269587" y="4875780"/>
            <a:ext cx="3809525" cy="107721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marL="0" lvl="1" indent="0" defTabSz="180000"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None/>
              <a:tabLst>
                <a:tab pos="360000" algn="l"/>
              </a:tabLst>
            </a:pPr>
            <a:r>
              <a:rPr lang="nl-BE" altLang="en-US" sz="1600" dirty="0" err="1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Axton</a:t>
            </a:r>
            <a:r>
              <a:rPr lang="nl-BE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</a:t>
            </a:r>
            <a:endParaRPr lang="en-GB" altLang="en-US" sz="1600" dirty="0" smtClean="0">
              <a:solidFill>
                <a:srgbClr val="4D4D4D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  <a:p>
            <a:pPr marL="0" lvl="1" defTabSz="180000">
              <a:buClr>
                <a:srgbClr val="4D4D4D"/>
              </a:buClr>
              <a:tabLst>
                <a:tab pos="360000" algn="l"/>
              </a:tabLst>
            </a:pPr>
            <a:r>
              <a:rPr lang="en-GB" altLang="en-US" sz="1600" baseline="300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197</a:t>
            </a:r>
            <a:r>
              <a:rPr lang="en-GB" altLang="en-US" sz="16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Au(n,)	:	</a:t>
            </a:r>
            <a:r>
              <a:rPr lang="en-GB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</a:t>
            </a:r>
            <a:r>
              <a:rPr lang="en-GB" altLang="en-US" sz="1600" baseline="-25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</a:t>
            </a:r>
            <a:r>
              <a:rPr lang="en-GB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</a:t>
            </a:r>
            <a:r>
              <a:rPr lang="en-GB" altLang="en-US" sz="16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(v</a:t>
            </a:r>
            <a:r>
              <a:rPr lang="en-GB" altLang="en-US" sz="1600" baseline="-250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0 </a:t>
            </a:r>
            <a:r>
              <a:rPr lang="en-GB" altLang="en-US" sz="16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= 2200 m/s) = 98.65 (9)b</a:t>
            </a:r>
            <a:endParaRPr lang="en-GB" sz="1600" dirty="0">
              <a:solidFill>
                <a:srgbClr val="4D4D4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0" defTabSz="180000"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None/>
              <a:tabLst>
                <a:tab pos="360000" algn="l"/>
              </a:tabLst>
            </a:pPr>
            <a:r>
              <a:rPr lang="en-GB" altLang="en-US" sz="1600" baseline="30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10</a:t>
            </a:r>
            <a:r>
              <a:rPr lang="en-GB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B(n</a:t>
            </a:r>
            <a:r>
              <a:rPr lang="en-GB" altLang="en-US" sz="16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,</a:t>
            </a:r>
            <a:r>
              <a:rPr lang="en-GB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)		:	</a:t>
            </a:r>
            <a:r>
              <a:rPr lang="en-GB" altLang="en-US" sz="1600" baseline="-25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</a:t>
            </a:r>
            <a:r>
              <a:rPr lang="en-GB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</a:t>
            </a:r>
            <a:r>
              <a:rPr lang="en-GB" altLang="en-US" sz="16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(v</a:t>
            </a:r>
            <a:r>
              <a:rPr lang="en-GB" altLang="en-US" sz="1600" baseline="-250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0 </a:t>
            </a:r>
            <a:r>
              <a:rPr lang="en-GB" altLang="en-US" sz="16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= 2200 m/s) = </a:t>
            </a:r>
            <a:r>
              <a:rPr lang="en-GB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3838 (6) b</a:t>
            </a:r>
            <a:endParaRPr lang="en-GB" altLang="en-US" sz="1600" dirty="0">
              <a:solidFill>
                <a:srgbClr val="4D4D4D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  <a:p>
            <a:pPr marL="0" lvl="1" indent="0" defTabSz="180000"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None/>
              <a:tabLst>
                <a:tab pos="360000" algn="l"/>
              </a:tabLst>
            </a:pPr>
            <a:r>
              <a:rPr lang="en-GB" altLang="en-US" sz="1600" baseline="30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234</a:t>
            </a:r>
            <a:r>
              <a:rPr lang="en-GB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U				:	T</a:t>
            </a:r>
            <a:r>
              <a:rPr lang="en-GB" altLang="en-US" sz="1600" baseline="-25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1/2</a:t>
            </a:r>
            <a:r>
              <a:rPr lang="en-GB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</a:t>
            </a:r>
            <a:r>
              <a:rPr lang="en-GB" altLang="en-US" sz="16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= </a:t>
            </a:r>
            <a:r>
              <a:rPr lang="en-GB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2.457 (3) x 10</a:t>
            </a:r>
            <a:r>
              <a:rPr lang="en-GB" altLang="en-US" sz="1600" baseline="30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5</a:t>
            </a:r>
            <a:r>
              <a:rPr lang="en-GB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a</a:t>
            </a:r>
            <a:endParaRPr lang="en-GB" sz="1600" dirty="0" smtClean="0">
              <a:solidFill>
                <a:srgbClr val="4D4D4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85762" y="1407931"/>
            <a:ext cx="3184433" cy="923330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t">
            <a:spAutoFit/>
          </a:bodyPr>
          <a:lstStyle/>
          <a:p>
            <a:pPr marL="0" lvl="1" defTabSz="180000"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tabLst>
                <a:tab pos="360000" algn="l"/>
              </a:tabLst>
            </a:pPr>
            <a:r>
              <a:rPr lang="nl-BE" altLang="en-US" dirty="0" err="1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Uncertainty</a:t>
            </a:r>
            <a:endParaRPr lang="nl-BE" altLang="en-US" dirty="0" smtClean="0">
              <a:solidFill>
                <a:srgbClr val="4D4D4D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  <a:p>
            <a:pPr marL="342900" lvl="1" indent="-342900" defTabSz="180000"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Font typeface="Calibri" panose="020F0502020204030204" pitchFamily="34" charset="0"/>
              <a:buChar char="−"/>
              <a:tabLst>
                <a:tab pos="360000" algn="l"/>
              </a:tabLst>
            </a:pPr>
            <a:r>
              <a:rPr lang="nl-BE" altLang="en-US" dirty="0" err="1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Counting</a:t>
            </a:r>
            <a:r>
              <a:rPr lang="nl-BE" altLang="en-US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</a:t>
            </a:r>
            <a:r>
              <a:rPr lang="nl-BE" altLang="en-US" dirty="0" err="1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statistics</a:t>
            </a:r>
            <a:r>
              <a:rPr lang="nl-BE" altLang="en-US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	:</a:t>
            </a:r>
            <a:r>
              <a:rPr lang="nl-BE" altLang="en-US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	</a:t>
            </a:r>
            <a:r>
              <a:rPr lang="nl-BE" altLang="en-US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0.15 % </a:t>
            </a:r>
          </a:p>
          <a:p>
            <a:pPr marL="342900" lvl="1" indent="-342900" defTabSz="180000"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Font typeface="Calibri" panose="020F0502020204030204" pitchFamily="34" charset="0"/>
              <a:buChar char="−"/>
              <a:tabLst>
                <a:tab pos="360000" algn="l"/>
              </a:tabLst>
            </a:pPr>
            <a:r>
              <a:rPr lang="nl-BE" altLang="en-US" dirty="0" err="1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Systematic</a:t>
            </a:r>
            <a:r>
              <a:rPr lang="nl-BE" altLang="en-US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</a:t>
            </a:r>
            <a:r>
              <a:rPr lang="nl-BE" altLang="en-US" dirty="0" err="1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effects</a:t>
            </a:r>
            <a:r>
              <a:rPr lang="nl-BE" altLang="en-US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	:	0.41 %</a:t>
            </a:r>
            <a:endParaRPr lang="en-GB" altLang="en-US" dirty="0" smtClean="0">
              <a:solidFill>
                <a:srgbClr val="4D4D4D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69587" y="1730528"/>
            <a:ext cx="3685347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marL="0" lvl="1" indent="0" defTabSz="180000"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None/>
              <a:tabLst>
                <a:tab pos="360000" algn="l"/>
              </a:tabLst>
            </a:pPr>
            <a:r>
              <a:rPr lang="en-GB" altLang="en-US" sz="1600" baseline="30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10</a:t>
            </a:r>
            <a:r>
              <a:rPr lang="en-GB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B(n</a:t>
            </a:r>
            <a:r>
              <a:rPr lang="en-GB" altLang="en-US" sz="16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,</a:t>
            </a:r>
            <a:r>
              <a:rPr lang="en-GB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)	:	</a:t>
            </a:r>
            <a:r>
              <a:rPr lang="en-GB" altLang="en-US" sz="1600" baseline="-25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</a:t>
            </a:r>
            <a:r>
              <a:rPr lang="en-GB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</a:t>
            </a:r>
            <a:r>
              <a:rPr lang="en-GB" altLang="en-US" sz="16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(v</a:t>
            </a:r>
            <a:r>
              <a:rPr lang="en-GB" altLang="en-US" sz="1600" baseline="-250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0 </a:t>
            </a:r>
            <a:r>
              <a:rPr lang="en-GB" altLang="en-US" sz="16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= 2200 m/s) = </a:t>
            </a:r>
            <a:r>
              <a:rPr lang="en-GB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3835 (5) b</a:t>
            </a:r>
            <a:endParaRPr lang="en-GB" altLang="en-US" sz="1600" dirty="0">
              <a:solidFill>
                <a:srgbClr val="4D4D4D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  <a:p>
            <a:pPr marL="0" lvl="1" indent="0" defTabSz="180000"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None/>
              <a:tabLst>
                <a:tab pos="360000" algn="l"/>
              </a:tabLst>
            </a:pPr>
            <a:r>
              <a:rPr lang="en-GB" altLang="en-US" sz="1600" baseline="30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234</a:t>
            </a:r>
            <a:r>
              <a:rPr lang="en-GB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U			:	T</a:t>
            </a:r>
            <a:r>
              <a:rPr lang="en-GB" altLang="en-US" sz="1600" baseline="-25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1/2</a:t>
            </a:r>
            <a:r>
              <a:rPr lang="en-GB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</a:t>
            </a:r>
            <a:r>
              <a:rPr lang="en-GB" altLang="en-US" sz="16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= </a:t>
            </a:r>
            <a:r>
              <a:rPr lang="en-GB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2.446 (4) x 10</a:t>
            </a:r>
            <a:r>
              <a:rPr lang="en-GB" altLang="en-US" sz="1600" baseline="30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5</a:t>
            </a:r>
            <a:r>
              <a:rPr lang="en-GB" altLang="en-US" sz="16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a</a:t>
            </a:r>
            <a:endParaRPr lang="en-GB" sz="1600" dirty="0" smtClean="0">
              <a:solidFill>
                <a:srgbClr val="4D4D4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15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noProof="0" dirty="0" smtClean="0"/>
              <a:t>235U(</a:t>
            </a:r>
            <a:r>
              <a:rPr lang="en-GB" noProof="0" dirty="0" err="1" smtClean="0"/>
              <a:t>n,f</a:t>
            </a:r>
            <a:r>
              <a:rPr lang="en-GB" noProof="0" dirty="0" smtClean="0"/>
              <a:t>), </a:t>
            </a:r>
            <a:r>
              <a:rPr lang="en-GB" noProof="0" dirty="0" err="1" smtClean="0"/>
              <a:t>Deruytter</a:t>
            </a:r>
            <a:r>
              <a:rPr lang="en-GB" noProof="0" dirty="0" smtClean="0"/>
              <a:t> and Wagemans</a:t>
            </a:r>
            <a:endParaRPr lang="en-GB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0722" y="170330"/>
            <a:ext cx="10742584" cy="595579"/>
          </a:xfrm>
        </p:spPr>
        <p:txBody>
          <a:bodyPr/>
          <a:lstStyle/>
          <a:p>
            <a:r>
              <a:rPr lang="nl-BE" baseline="30000" dirty="0" smtClean="0"/>
              <a:t>235</a:t>
            </a:r>
            <a:r>
              <a:rPr lang="nl-BE" dirty="0" smtClean="0"/>
              <a:t>U(</a:t>
            </a:r>
            <a:r>
              <a:rPr lang="nl-BE" dirty="0" err="1" smtClean="0"/>
              <a:t>n,f</a:t>
            </a:r>
            <a:r>
              <a:rPr lang="nl-BE" dirty="0" smtClean="0"/>
              <a:t>) absolute cross </a:t>
            </a:r>
            <a:r>
              <a:rPr lang="nl-BE" dirty="0" err="1" smtClean="0"/>
              <a:t>section</a:t>
            </a:r>
            <a:r>
              <a:rPr lang="nl-BE" dirty="0" smtClean="0"/>
              <a:t> </a:t>
            </a:r>
            <a:r>
              <a:rPr lang="nl-BE" dirty="0" err="1" smtClean="0"/>
              <a:t>measurements</a:t>
            </a:r>
            <a:r>
              <a:rPr lang="nl-BE" dirty="0" smtClean="0"/>
              <a:t>, </a:t>
            </a:r>
            <a:r>
              <a:rPr lang="nl-BE" sz="2000" dirty="0" smtClean="0"/>
              <a:t>DER61 &amp; DER73</a:t>
            </a:r>
            <a:endParaRPr lang="en-GB" sz="1800" dirty="0"/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 rot="20615867">
            <a:off x="1647043" y="1978549"/>
            <a:ext cx="2154586" cy="1194853"/>
          </a:xfrm>
          <a:prstGeom prst="ellipse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3796444" y="1678998"/>
            <a:ext cx="15998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175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altLang="en-US" sz="2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MONNET</a:t>
            </a:r>
            <a:endParaRPr lang="en-GB" altLang="en-US" sz="2400" b="1" dirty="0">
              <a:solidFill>
                <a:schemeClr val="bg1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92029" y="680312"/>
            <a:ext cx="11221277" cy="1288834"/>
          </a:xfr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2B91C5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2B91C5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2B91C5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2B91C5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2B91C5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0"/>
              </a:spcAft>
              <a:buClr>
                <a:srgbClr val="3333CC"/>
              </a:buClr>
              <a:buNone/>
              <a:tabLst>
                <a:tab pos="7560000" algn="l"/>
                <a:tab pos="8820000" algn="l"/>
                <a:tab pos="9360000" algn="l"/>
              </a:tabLst>
            </a:pPr>
            <a:r>
              <a:rPr lang="en-GB" altLang="en-US" sz="20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	</a:t>
            </a:r>
            <a:r>
              <a:rPr lang="en-GB" altLang="en-US" sz="2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EXFOR entry</a:t>
            </a:r>
          </a:p>
          <a:p>
            <a:pPr marL="360000">
              <a:spcBef>
                <a:spcPts val="300"/>
              </a:spcBef>
              <a:spcAft>
                <a:spcPts val="0"/>
              </a:spcAft>
              <a:buClr>
                <a:srgbClr val="4D4D4D"/>
              </a:buClr>
              <a:buFont typeface="Calibri" panose="020F0502020204030204" pitchFamily="34" charset="0"/>
              <a:buChar char="−"/>
              <a:tabLst>
                <a:tab pos="7560000" algn="l"/>
                <a:tab pos="8820000" algn="l"/>
                <a:tab pos="9360000" algn="l"/>
              </a:tabLst>
            </a:pPr>
            <a:r>
              <a:rPr lang="en-GB" altLang="en-US" sz="2000" dirty="0" err="1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Deruytter</a:t>
            </a:r>
            <a:r>
              <a:rPr lang="en-GB" altLang="en-US" sz="2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1961, PhD Thesis and J. Nucl. </a:t>
            </a:r>
            <a:r>
              <a:rPr lang="en-GB" altLang="en-US" sz="2000" dirty="0" err="1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En</a:t>
            </a:r>
            <a:r>
              <a:rPr lang="en-GB" altLang="en-US" sz="2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. 15 (1961) 165	DER61	20189	</a:t>
            </a:r>
            <a:r>
              <a:rPr lang="en-GB" altLang="en-US" sz="2000" baseline="-25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f</a:t>
            </a:r>
            <a:r>
              <a:rPr lang="en-GB" altLang="en-US" sz="2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(E)	</a:t>
            </a:r>
          </a:p>
          <a:p>
            <a:pPr marL="360000">
              <a:spcBef>
                <a:spcPts val="300"/>
              </a:spcBef>
              <a:spcAft>
                <a:spcPts val="0"/>
              </a:spcAft>
              <a:buClr>
                <a:srgbClr val="4D4D4D"/>
              </a:buClr>
              <a:buFont typeface="Calibri" panose="020F0502020204030204" pitchFamily="34" charset="0"/>
              <a:buChar char="−"/>
              <a:tabLst>
                <a:tab pos="7560000" algn="l"/>
                <a:tab pos="8820000" algn="l"/>
                <a:tab pos="9360000" algn="l"/>
              </a:tabLst>
            </a:pPr>
            <a:r>
              <a:rPr lang="en-GB" altLang="en-US" sz="2000" dirty="0" err="1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Deruytter</a:t>
            </a:r>
            <a:r>
              <a:rPr lang="en-GB" altLang="en-US" sz="2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</a:t>
            </a:r>
            <a:r>
              <a:rPr lang="en-GB" altLang="en-US" sz="20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1973, J. Nucl. </a:t>
            </a:r>
            <a:r>
              <a:rPr lang="en-GB" altLang="en-US" sz="2000" dirty="0" err="1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En</a:t>
            </a:r>
            <a:r>
              <a:rPr lang="en-GB" altLang="en-US" sz="20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. 27 (1973) 645</a:t>
            </a:r>
            <a:r>
              <a:rPr lang="en-GB" altLang="en-US" sz="2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	DER71a	20143	</a:t>
            </a:r>
            <a:r>
              <a:rPr lang="en-GB" altLang="en-US" sz="2000" baseline="-25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f,0</a:t>
            </a:r>
            <a:r>
              <a:rPr lang="en-GB" altLang="en-US" sz="2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, I</a:t>
            </a:r>
            <a:r>
              <a:rPr lang="en-GB" altLang="en-US" sz="2000" baseline="-25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f</a:t>
            </a:r>
          </a:p>
          <a:p>
            <a:pPr marL="0" indent="0">
              <a:spcAft>
                <a:spcPts val="0"/>
              </a:spcAft>
              <a:buClr>
                <a:srgbClr val="3333CC"/>
              </a:buClr>
              <a:buNone/>
              <a:tabLst>
                <a:tab pos="7560000" algn="l"/>
                <a:tab pos="8820000" algn="l"/>
                <a:tab pos="9360000" algn="l"/>
              </a:tabLst>
            </a:pPr>
            <a:endParaRPr lang="en-GB" altLang="en-US" sz="2000" dirty="0" smtClean="0">
              <a:solidFill>
                <a:srgbClr val="3333CC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  <a:p>
            <a:pPr marL="0" indent="0">
              <a:spcAft>
                <a:spcPts val="0"/>
              </a:spcAft>
              <a:buClr>
                <a:srgbClr val="3333CC"/>
              </a:buClr>
              <a:buNone/>
              <a:tabLst>
                <a:tab pos="7560000" algn="l"/>
                <a:tab pos="8820000" algn="l"/>
                <a:tab pos="9360000" algn="l"/>
              </a:tabLst>
            </a:pPr>
            <a:endParaRPr lang="en-GB" altLang="en-US" sz="2000" dirty="0" smtClean="0">
              <a:solidFill>
                <a:srgbClr val="3333CC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18134" y="2308464"/>
            <a:ext cx="4758011" cy="2031325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t">
            <a:spAutoFit/>
          </a:bodyPr>
          <a:lstStyle/>
          <a:p>
            <a:pPr marL="0" lvl="1" defTabSz="180000"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tabLst>
                <a:tab pos="360000" algn="l"/>
              </a:tabLst>
            </a:pPr>
            <a:r>
              <a:rPr lang="nl-BE" altLang="en-US" dirty="0" err="1" smtClean="0">
                <a:solidFill>
                  <a:srgbClr val="3333FF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Deruytter</a:t>
            </a:r>
            <a:r>
              <a:rPr lang="nl-BE" altLang="en-US" dirty="0" smtClean="0">
                <a:solidFill>
                  <a:srgbClr val="3333FF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	(1961 &amp; 1973)		:	585.5  (24) b </a:t>
            </a:r>
          </a:p>
          <a:p>
            <a:pPr marL="0" lvl="1" defTabSz="180000"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tabLst>
                <a:tab pos="360000" algn="l"/>
              </a:tabLst>
            </a:pPr>
            <a:r>
              <a:rPr lang="nl-BE" altLang="en-US" dirty="0" err="1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Axton</a:t>
            </a:r>
            <a:r>
              <a:rPr lang="nl-BE" altLang="en-US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			(1986) 						:	585.1  (16) b</a:t>
            </a:r>
            <a:endParaRPr lang="en-GB" altLang="en-US" dirty="0" smtClean="0">
              <a:solidFill>
                <a:srgbClr val="4D4D4D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  <a:p>
            <a:pPr marL="0" lvl="1" defTabSz="180000"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tabLst>
                <a:tab pos="360000" algn="l"/>
              </a:tabLst>
            </a:pPr>
            <a:r>
              <a:rPr lang="en-GB" altLang="en-US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Standards	(2009)						:	584.3  (10) b</a:t>
            </a:r>
          </a:p>
          <a:p>
            <a:pPr marL="0" lvl="1" defTabSz="180000">
              <a:buClr>
                <a:srgbClr val="4D4D4D"/>
              </a:buClr>
              <a:tabLst>
                <a:tab pos="360000" algn="l"/>
              </a:tabLst>
            </a:pPr>
            <a:r>
              <a:rPr lang="nl-BE" altLang="en-US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Standards 	(2017)						: 	587.3  (14) b</a:t>
            </a:r>
          </a:p>
          <a:p>
            <a:pPr marL="0" lvl="1" defTabSz="180000"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tabLst>
                <a:tab pos="360000" algn="l"/>
              </a:tabLst>
            </a:pPr>
            <a:endParaRPr lang="en-GB" altLang="en-US" dirty="0" smtClean="0">
              <a:solidFill>
                <a:srgbClr val="4D4D4D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  <a:p>
            <a:pPr marL="0" lvl="1" defTabSz="180000"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tabLst>
                <a:tab pos="360000" algn="l"/>
              </a:tabLst>
            </a:pPr>
            <a:r>
              <a:rPr lang="en-GB" altLang="en-US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JEFF-3.3											: 584.5 b</a:t>
            </a:r>
          </a:p>
          <a:p>
            <a:pPr marL="0" lvl="1" defTabSz="180000"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tabLst>
                <a:tab pos="360000" algn="l"/>
              </a:tabLst>
            </a:pPr>
            <a:r>
              <a:rPr lang="en-GB" altLang="en-US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ENDF/B-VIII.0									: 586.7 b</a:t>
            </a:r>
            <a:endParaRPr lang="en-GB" sz="2000" dirty="0" smtClean="0">
              <a:solidFill>
                <a:srgbClr val="4D4D4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218134" y="4522206"/>
                <a:ext cx="4209497" cy="828240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nl-BE" b="0" dirty="0" err="1" smtClean="0">
                    <a:solidFill>
                      <a:srgbClr val="3333FF"/>
                    </a:solidFill>
                    <a:latin typeface="Calibri" panose="020F0502020204030204" pitchFamily="34" charset="0"/>
                    <a:ea typeface="Cambria Math" panose="02040503050406030204" pitchFamily="18" charset="0"/>
                    <a:cs typeface="Calibri" panose="020F0502020204030204" pitchFamily="34" charset="0"/>
                    <a:sym typeface="Symbol" panose="05050102010706020507" pitchFamily="18" charset="2"/>
                  </a:rPr>
                  <a:t>Deruytter</a:t>
                </a:r>
                <a:r>
                  <a:rPr lang="nl-BE" b="0" dirty="0" smtClean="0">
                    <a:solidFill>
                      <a:srgbClr val="3333FF"/>
                    </a:solidFill>
                    <a:latin typeface="Calibri" panose="020F0502020204030204" pitchFamily="34" charset="0"/>
                    <a:ea typeface="Cambria Math" panose="02040503050406030204" pitchFamily="18" charset="0"/>
                    <a:cs typeface="Calibri" panose="020F0502020204030204" pitchFamily="34" charset="0"/>
                    <a:sym typeface="Symbol" panose="05050102010706020507" pitchFamily="18" charset="2"/>
                  </a:rPr>
                  <a:t>  et al. (1973)</a:t>
                </a:r>
              </a:p>
              <a:p>
                <a14:m>
                  <m:oMath xmlns:m="http://schemas.openxmlformats.org/officeDocument/2006/math">
                    <m:r>
                      <a:rPr lang="nl-BE" b="0" i="1" smtClean="0">
                        <a:solidFill>
                          <a:srgbClr val="4D4D4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sSub>
                      <m:sSubPr>
                        <m:ctrlPr>
                          <a:rPr lang="nl-BE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nl-BE" b="0" i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I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nl-BE" b="0" i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f</m:t>
                        </m:r>
                        <m:r>
                          <a:rPr lang="nl-BE" b="0" i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1′</m:t>
                        </m:r>
                      </m:sub>
                    </m:sSub>
                    <m:r>
                      <a:rPr lang="nl-BE" b="0" i="0" smtClean="0">
                        <a:solidFill>
                          <a:srgbClr val="3333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 </m:t>
                    </m:r>
                    <m:nary>
                      <m:naryPr>
                        <m:limLoc m:val="undOvr"/>
                        <m:ctrlPr>
                          <a:rPr lang="nl-BE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nl-BE" b="0" i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0</m:t>
                        </m:r>
                        <m:r>
                          <a:rPr lang="nl-BE" b="0" i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.0206 </m:t>
                        </m:r>
                        <m:r>
                          <m:rPr>
                            <m:sty m:val="p"/>
                          </m:rPr>
                          <a:rPr lang="nl-BE" b="0" i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eV</m:t>
                        </m:r>
                      </m:sub>
                      <m:sup>
                        <m:r>
                          <a:rPr lang="nl-BE" b="0" i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0.06239 </m:t>
                        </m:r>
                        <m:r>
                          <m:rPr>
                            <m:sty m:val="p"/>
                          </m:rPr>
                          <a:rPr lang="nl-BE" b="0" i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eV</m:t>
                        </m:r>
                      </m:sup>
                      <m:e>
                        <m:sSub>
                          <m:sSubPr>
                            <m:ctrlPr>
                              <a:rPr lang="nl-BE" i="1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nl-BE" b="0" i="0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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nl-BE" b="0" i="0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f</m:t>
                            </m:r>
                          </m:sub>
                        </m:sSub>
                        <m:d>
                          <m:dPr>
                            <m:ctrlPr>
                              <a:rPr lang="nl-BE" i="1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nl-BE" b="0" i="0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E</m:t>
                            </m:r>
                          </m:e>
                        </m:d>
                        <m:r>
                          <m:rPr>
                            <m:sty m:val="p"/>
                          </m:rPr>
                          <a:rPr lang="nl-BE" b="0" i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dE</m:t>
                        </m:r>
                      </m:e>
                    </m:nary>
                  </m:oMath>
                </a14:m>
                <a:r>
                  <a:rPr lang="en-GB" dirty="0" smtClean="0">
                    <a:solidFill>
                      <a:srgbClr val="3333FF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19.19 (8) b</a:t>
                </a:r>
                <a:endParaRPr lang="en-GB" dirty="0">
                  <a:solidFill>
                    <a:srgbClr val="3333FF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8134" y="4522206"/>
                <a:ext cx="4209497" cy="828240"/>
              </a:xfrm>
              <a:prstGeom prst="rect">
                <a:avLst/>
              </a:prstGeom>
              <a:blipFill>
                <a:blip r:embed="rId3"/>
                <a:stretch>
                  <a:fillRect l="-1158" t="-16176" b="-95588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218134" y="5390787"/>
                <a:ext cx="4209497" cy="474297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BE" b="0" i="1" smtClean="0">
                        <a:solidFill>
                          <a:srgbClr val="4D4D4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sSub>
                      <m:sSubPr>
                        <m:ctrlPr>
                          <a:rPr lang="nl-BE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nl-BE" b="0" i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I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nl-BE" b="0" i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f</m:t>
                        </m:r>
                        <m:r>
                          <a:rPr lang="nl-BE" b="0" i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</m:sSub>
                    <m:r>
                      <a:rPr lang="nl-BE" b="0" i="0" smtClean="0">
                        <a:solidFill>
                          <a:srgbClr val="3333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 = </m:t>
                    </m:r>
                    <m:nary>
                      <m:naryPr>
                        <m:limLoc m:val="undOvr"/>
                        <m:ctrlPr>
                          <a:rPr lang="nl-BE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nl-BE" b="0" i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0</m:t>
                        </m:r>
                        <m:r>
                          <a:rPr lang="nl-BE" b="0" i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.02 </m:t>
                        </m:r>
                        <m:r>
                          <m:rPr>
                            <m:sty m:val="p"/>
                          </m:rPr>
                          <a:rPr lang="nl-BE" b="0" i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eV</m:t>
                        </m:r>
                      </m:sub>
                      <m:sup>
                        <m:r>
                          <a:rPr lang="nl-BE" b="0" i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0.06 </m:t>
                        </m:r>
                        <m:r>
                          <m:rPr>
                            <m:sty m:val="p"/>
                          </m:rPr>
                          <a:rPr lang="nl-BE" b="0" i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eV</m:t>
                        </m:r>
                      </m:sup>
                      <m:e>
                        <m:sSub>
                          <m:sSubPr>
                            <m:ctrlPr>
                              <a:rPr lang="nl-BE" i="1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nl-BE" b="0" i="0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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nl-BE" b="0" i="0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f</m:t>
                            </m:r>
                          </m:sub>
                        </m:sSub>
                        <m:d>
                          <m:dPr>
                            <m:ctrlPr>
                              <a:rPr lang="nl-BE" i="1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nl-BE" b="0" i="0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E</m:t>
                            </m:r>
                          </m:e>
                        </m:d>
                        <m:r>
                          <m:rPr>
                            <m:sty m:val="p"/>
                          </m:rPr>
                          <a:rPr lang="nl-BE" b="0" i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dE</m:t>
                        </m:r>
                      </m:e>
                    </m:nary>
                  </m:oMath>
                </a14:m>
                <a:r>
                  <a:rPr lang="en-GB" dirty="0" smtClean="0">
                    <a:solidFill>
                      <a:srgbClr val="3333FF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= 18.75 (8) b</a:t>
                </a:r>
                <a:endParaRPr lang="en-GB" dirty="0">
                  <a:solidFill>
                    <a:srgbClr val="3333FF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8134" y="5390787"/>
                <a:ext cx="4209497" cy="474297"/>
              </a:xfrm>
              <a:prstGeom prst="rect">
                <a:avLst/>
              </a:prstGeom>
              <a:blipFill>
                <a:blip r:embed="rId5"/>
                <a:stretch>
                  <a:fillRect t="-102564" b="-166667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1522186" y="5591547"/>
            <a:ext cx="4054526" cy="8309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marL="0" lvl="1" defTabSz="180000">
              <a:buClr>
                <a:srgbClr val="4D4D4D"/>
              </a:buClr>
              <a:tabLst>
                <a:tab pos="360000" algn="l"/>
              </a:tabLst>
            </a:pPr>
            <a:r>
              <a:rPr lang="en-GB" altLang="en-US" sz="1600" baseline="300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197</a:t>
            </a:r>
            <a:r>
              <a:rPr lang="en-GB" altLang="en-US" sz="16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Au(n</a:t>
            </a:r>
            <a:r>
              <a:rPr lang="en-GB" altLang="en-US" sz="1600" dirty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,)	:	</a:t>
            </a:r>
            <a:r>
              <a:rPr lang="en-GB" altLang="en-US" sz="16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</a:t>
            </a:r>
            <a:r>
              <a:rPr lang="en-GB" altLang="en-US" sz="1600" baseline="-250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</a:t>
            </a:r>
            <a:r>
              <a:rPr lang="en-GB" altLang="en-US" sz="16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</a:t>
            </a:r>
            <a:r>
              <a:rPr lang="en-GB" altLang="en-US" sz="1600" dirty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(v</a:t>
            </a:r>
            <a:r>
              <a:rPr lang="en-GB" altLang="en-US" sz="1600" baseline="-25000" dirty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0 </a:t>
            </a:r>
            <a:r>
              <a:rPr lang="en-GB" altLang="en-US" sz="1600" dirty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= 2200 m/s) = </a:t>
            </a:r>
            <a:r>
              <a:rPr lang="en-GB" altLang="en-US" sz="16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98.67 (10)b</a:t>
            </a:r>
            <a:endParaRPr lang="en-GB" sz="1600" dirty="0">
              <a:solidFill>
                <a:srgbClr val="3333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0" defTabSz="180000"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None/>
              <a:tabLst>
                <a:tab pos="360000" algn="l"/>
              </a:tabLst>
            </a:pPr>
            <a:r>
              <a:rPr lang="en-GB" altLang="en-US" sz="1600" baseline="300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10</a:t>
            </a:r>
            <a:r>
              <a:rPr lang="en-GB" altLang="en-US" sz="16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B(n</a:t>
            </a:r>
            <a:r>
              <a:rPr lang="en-GB" altLang="en-US" sz="1600" dirty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,</a:t>
            </a:r>
            <a:r>
              <a:rPr lang="en-GB" altLang="en-US" sz="16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)		:	</a:t>
            </a:r>
            <a:r>
              <a:rPr lang="en-GB" altLang="en-US" sz="1600" baseline="-250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</a:t>
            </a:r>
            <a:r>
              <a:rPr lang="en-GB" altLang="en-US" sz="16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</a:t>
            </a:r>
            <a:r>
              <a:rPr lang="en-GB" altLang="en-US" sz="1600" dirty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(v</a:t>
            </a:r>
            <a:r>
              <a:rPr lang="en-GB" altLang="en-US" sz="1600" baseline="-25000" dirty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0 </a:t>
            </a:r>
            <a:r>
              <a:rPr lang="en-GB" altLang="en-US" sz="1600" dirty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= 2200 m/s) = </a:t>
            </a:r>
            <a:r>
              <a:rPr lang="en-GB" altLang="en-US" sz="16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3838 (6) b</a:t>
            </a:r>
            <a:endParaRPr lang="en-GB" altLang="en-US" sz="1600" dirty="0">
              <a:solidFill>
                <a:srgbClr val="3333CC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  <a:p>
            <a:pPr marL="0" lvl="1" indent="0" defTabSz="180000"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None/>
              <a:tabLst>
                <a:tab pos="360000" algn="l"/>
              </a:tabLst>
            </a:pPr>
            <a:r>
              <a:rPr lang="en-GB" altLang="en-US" sz="1600" baseline="300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234</a:t>
            </a:r>
            <a:r>
              <a:rPr lang="en-GB" altLang="en-US" sz="16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U				:	T</a:t>
            </a:r>
            <a:r>
              <a:rPr lang="en-GB" altLang="en-US" sz="1600" baseline="-250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1/2</a:t>
            </a:r>
            <a:r>
              <a:rPr lang="en-GB" altLang="en-US" sz="16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</a:t>
            </a:r>
            <a:r>
              <a:rPr lang="en-GB" altLang="en-US" sz="1600" dirty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= </a:t>
            </a:r>
            <a:r>
              <a:rPr lang="en-GB" altLang="en-US" sz="16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2.455 (6) x 10</a:t>
            </a:r>
            <a:r>
              <a:rPr lang="en-GB" altLang="en-US" sz="1600" baseline="300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5</a:t>
            </a:r>
            <a:r>
              <a:rPr lang="en-GB" altLang="en-US" sz="16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a</a:t>
            </a:r>
            <a:endParaRPr lang="en-GB" sz="1600" dirty="0" smtClean="0">
              <a:solidFill>
                <a:srgbClr val="3333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18914" y="2009060"/>
            <a:ext cx="4391025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25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noProof="0" dirty="0" smtClean="0"/>
              <a:t>235U(</a:t>
            </a:r>
            <a:r>
              <a:rPr lang="en-GB" noProof="0" dirty="0" err="1" smtClean="0"/>
              <a:t>n,f</a:t>
            </a:r>
            <a:r>
              <a:rPr lang="en-GB" noProof="0" dirty="0" smtClean="0"/>
              <a:t>), </a:t>
            </a:r>
            <a:r>
              <a:rPr lang="en-GB" noProof="0" dirty="0" err="1" smtClean="0"/>
              <a:t>Deruytter</a:t>
            </a:r>
            <a:r>
              <a:rPr lang="en-GB" noProof="0" dirty="0" smtClean="0"/>
              <a:t> and Wagemans</a:t>
            </a:r>
            <a:endParaRPr lang="en-GB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0722" y="170330"/>
            <a:ext cx="10779318" cy="595579"/>
          </a:xfrm>
        </p:spPr>
        <p:txBody>
          <a:bodyPr/>
          <a:lstStyle/>
          <a:p>
            <a:r>
              <a:rPr lang="nl-BE" baseline="30000" dirty="0" smtClean="0"/>
              <a:t>235</a:t>
            </a:r>
            <a:r>
              <a:rPr lang="nl-BE" dirty="0" smtClean="0"/>
              <a:t>U(</a:t>
            </a:r>
            <a:r>
              <a:rPr lang="nl-BE" dirty="0" err="1" smtClean="0"/>
              <a:t>n,f</a:t>
            </a:r>
            <a:r>
              <a:rPr lang="nl-BE" dirty="0" smtClean="0"/>
              <a:t>): </a:t>
            </a:r>
            <a:r>
              <a:rPr lang="nl-BE" dirty="0" err="1" smtClean="0"/>
              <a:t>relative</a:t>
            </a:r>
            <a:r>
              <a:rPr lang="nl-BE" dirty="0" smtClean="0"/>
              <a:t> cross </a:t>
            </a:r>
            <a:r>
              <a:rPr lang="nl-BE" dirty="0" err="1" smtClean="0"/>
              <a:t>section</a:t>
            </a:r>
            <a:r>
              <a:rPr lang="nl-BE" dirty="0" smtClean="0"/>
              <a:t> </a:t>
            </a:r>
            <a:r>
              <a:rPr lang="nl-BE" dirty="0" err="1" smtClean="0"/>
              <a:t>measurements</a:t>
            </a:r>
            <a:r>
              <a:rPr lang="nl-BE" dirty="0" smtClean="0"/>
              <a:t> at GELINA</a:t>
            </a:r>
            <a:endParaRPr lang="en-GB" dirty="0"/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 rot="20615867">
            <a:off x="1647043" y="1978549"/>
            <a:ext cx="2154586" cy="1194853"/>
          </a:xfrm>
          <a:prstGeom prst="ellipse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8357799" y="4874117"/>
            <a:ext cx="14105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175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altLang="en-US" sz="2400" b="1" dirty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GELINA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3796444" y="1678998"/>
            <a:ext cx="15998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175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altLang="en-US" sz="2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MONNET</a:t>
            </a:r>
            <a:endParaRPr lang="en-GB" altLang="en-US" sz="2400" b="1" dirty="0">
              <a:solidFill>
                <a:schemeClr val="bg1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716281" y="952849"/>
            <a:ext cx="11304692" cy="5591175"/>
          </a:xfr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2B91C5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2B91C5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2B91C5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2B91C5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2B91C5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600"/>
              </a:spcAft>
              <a:buClr>
                <a:srgbClr val="3333CC"/>
              </a:buClr>
              <a:tabLst>
                <a:tab pos="7560000" algn="l"/>
                <a:tab pos="8820000" algn="l"/>
                <a:tab pos="9360000" algn="l"/>
              </a:tabLst>
            </a:pPr>
            <a:r>
              <a:rPr lang="en-GB" altLang="en-US" sz="2200" b="1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Experiments at GELINA</a:t>
            </a:r>
            <a:r>
              <a:rPr lang="en-GB" altLang="en-US" sz="22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:</a:t>
            </a:r>
          </a:p>
          <a:p>
            <a:pPr marL="360000">
              <a:spcBef>
                <a:spcPts val="600"/>
              </a:spcBef>
              <a:spcAft>
                <a:spcPts val="0"/>
              </a:spcAft>
              <a:buClr>
                <a:srgbClr val="4D4D4D"/>
              </a:buClr>
              <a:buFont typeface="Calibri" panose="020F0502020204030204" pitchFamily="34" charset="0"/>
              <a:buChar char="−"/>
              <a:tabLst>
                <a:tab pos="7560000" algn="l"/>
                <a:tab pos="8820000" algn="l"/>
                <a:tab pos="9360000" algn="l"/>
              </a:tabLst>
            </a:pPr>
            <a:r>
              <a:rPr lang="en-GB" altLang="en-US" sz="1800" dirty="0" err="1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Deruytter</a:t>
            </a:r>
            <a:r>
              <a:rPr lang="en-GB" altLang="en-US" sz="18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and Wagemans, J. Nucl. </a:t>
            </a:r>
            <a:r>
              <a:rPr lang="en-GB" altLang="en-US" sz="1800" dirty="0" err="1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En</a:t>
            </a:r>
            <a:r>
              <a:rPr lang="en-GB" altLang="en-US" sz="18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. 25 (1971) 263	DER71b	20131	</a:t>
            </a:r>
            <a:r>
              <a:rPr lang="en-GB" altLang="en-US" sz="1800" baseline="-25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f</a:t>
            </a:r>
            <a:r>
              <a:rPr lang="en-GB" altLang="en-US" sz="18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(E)	</a:t>
            </a:r>
          </a:p>
          <a:p>
            <a:pPr marL="360000">
              <a:spcBef>
                <a:spcPts val="600"/>
              </a:spcBef>
              <a:spcAft>
                <a:spcPts val="0"/>
              </a:spcAft>
              <a:buClr>
                <a:srgbClr val="4D4D4D"/>
              </a:buClr>
              <a:buFont typeface="Calibri" panose="020F0502020204030204" pitchFamily="34" charset="0"/>
              <a:buChar char="−"/>
              <a:tabLst>
                <a:tab pos="7560000" algn="l"/>
                <a:tab pos="8820000" algn="l"/>
                <a:tab pos="9360000" algn="l"/>
              </a:tabLst>
            </a:pPr>
            <a:r>
              <a:rPr lang="en-GB" altLang="en-US" sz="18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Wagemans et al., ND1979, Knoxville, p. 961	WAG79	21522	</a:t>
            </a:r>
            <a:r>
              <a:rPr lang="en-GB" altLang="en-US" sz="1800" baseline="-25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f</a:t>
            </a:r>
            <a:r>
              <a:rPr lang="en-GB" altLang="en-US" sz="18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(E)</a:t>
            </a:r>
          </a:p>
          <a:p>
            <a:pPr marL="360000">
              <a:spcBef>
                <a:spcPts val="600"/>
              </a:spcBef>
              <a:spcAft>
                <a:spcPts val="0"/>
              </a:spcAft>
              <a:buClr>
                <a:srgbClr val="4D4D4D"/>
              </a:buClr>
              <a:buFont typeface="Calibri" panose="020F0502020204030204" pitchFamily="34" charset="0"/>
              <a:buChar char="−"/>
              <a:tabLst>
                <a:tab pos="7560000" algn="l"/>
                <a:tab pos="8820000" algn="l"/>
                <a:tab pos="9360000" algn="l"/>
              </a:tabLst>
            </a:pPr>
            <a:r>
              <a:rPr lang="en-GB" altLang="en-US" sz="18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Wagemans and </a:t>
            </a:r>
            <a:r>
              <a:rPr lang="en-GB" altLang="en-US" sz="1800" dirty="0" err="1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Deruytter</a:t>
            </a:r>
            <a:r>
              <a:rPr lang="en-GB" altLang="en-US" sz="18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, IAEA-TECDOC-335, p. 156	WAG84			I</a:t>
            </a:r>
            <a:r>
              <a:rPr lang="en-GB" altLang="en-US" sz="1800" baseline="-25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f</a:t>
            </a:r>
          </a:p>
          <a:p>
            <a:pPr marL="360000">
              <a:spcBef>
                <a:spcPts val="600"/>
              </a:spcBef>
              <a:spcAft>
                <a:spcPts val="0"/>
              </a:spcAft>
              <a:buClr>
                <a:srgbClr val="4D4D4D"/>
              </a:buClr>
              <a:buFont typeface="Calibri" panose="020F0502020204030204" pitchFamily="34" charset="0"/>
              <a:buChar char="−"/>
              <a:tabLst>
                <a:tab pos="7560000" algn="l"/>
                <a:tab pos="8820000" algn="l"/>
                <a:tab pos="9360000" algn="l"/>
              </a:tabLst>
            </a:pPr>
            <a:r>
              <a:rPr lang="en-GB" altLang="en-US" sz="18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Wagemans et al., ND1988, MITO, p. 91	WAG88	22080	</a:t>
            </a:r>
            <a:r>
              <a:rPr lang="en-GB" altLang="en-US" sz="1800" baseline="-25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f</a:t>
            </a:r>
            <a:r>
              <a:rPr lang="en-GB" altLang="en-US" sz="18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(E)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rgbClr val="3333CC"/>
              </a:buClr>
              <a:tabLst>
                <a:tab pos="7560000" algn="l"/>
                <a:tab pos="8820000" algn="l"/>
                <a:tab pos="9360000" algn="l"/>
              </a:tabLst>
            </a:pPr>
            <a:r>
              <a:rPr lang="en-GB" altLang="en-US" sz="22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Details:</a:t>
            </a:r>
            <a:endParaRPr lang="en-GB" altLang="en-US" sz="2200" dirty="0">
              <a:solidFill>
                <a:srgbClr val="3333CC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  <a:p>
            <a:pPr marL="360000">
              <a:spcBef>
                <a:spcPts val="600"/>
              </a:spcBef>
              <a:spcAft>
                <a:spcPts val="0"/>
              </a:spcAft>
              <a:buClr>
                <a:srgbClr val="4D4D4D"/>
              </a:buClr>
              <a:buFont typeface="Calibri" panose="020F0502020204030204" pitchFamily="34" charset="0"/>
              <a:buChar char="−"/>
              <a:tabLst>
                <a:tab pos="7560000" algn="l"/>
                <a:tab pos="8820000" algn="l"/>
                <a:tab pos="9360000" algn="l"/>
              </a:tabLst>
            </a:pPr>
            <a:r>
              <a:rPr lang="en-GB" altLang="en-US" sz="1800" b="1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WAG 79, WAG 84</a:t>
            </a:r>
            <a:r>
              <a:rPr lang="en-GB" altLang="en-US" sz="18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: optimised for </a:t>
            </a:r>
            <a:r>
              <a:rPr lang="en-GB" altLang="en-US" sz="1800" b="1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resonance integral</a:t>
            </a:r>
            <a:r>
              <a:rPr lang="en-GB" altLang="en-US" sz="18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                                           </a:t>
            </a:r>
            <a:r>
              <a:rPr lang="en-GB" altLang="en-US" sz="1800" b="1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relative to  </a:t>
            </a:r>
            <a:r>
              <a:rPr lang="en-GB" altLang="en-US" sz="1800" b="1" baseline="-25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f</a:t>
            </a:r>
            <a:r>
              <a:rPr lang="en-GB" altLang="en-US" sz="1800" b="1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(v = 2200 m/s)</a:t>
            </a:r>
            <a:r>
              <a:rPr lang="en-GB" altLang="en-US" sz="18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	</a:t>
            </a:r>
            <a:endParaRPr lang="en-GB" altLang="en-US" sz="1800" dirty="0" smtClean="0">
              <a:solidFill>
                <a:srgbClr val="4D4D4D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  <a:p>
            <a:pPr marL="360000">
              <a:spcBef>
                <a:spcPts val="1200"/>
              </a:spcBef>
              <a:spcAft>
                <a:spcPts val="0"/>
              </a:spcAft>
              <a:buClr>
                <a:srgbClr val="4D4D4D"/>
              </a:buClr>
              <a:buFont typeface="Calibri" panose="020F0502020204030204" pitchFamily="34" charset="0"/>
              <a:buChar char="−"/>
              <a:tabLst>
                <a:tab pos="7560000" algn="l"/>
                <a:tab pos="8820000" algn="l"/>
                <a:tab pos="9360000" algn="l"/>
              </a:tabLst>
            </a:pPr>
            <a:r>
              <a:rPr lang="en-GB" altLang="en-US" sz="1800" b="1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WAG 88</a:t>
            </a:r>
            <a:r>
              <a:rPr lang="en-GB" altLang="en-US" sz="18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: </a:t>
            </a:r>
            <a:r>
              <a:rPr lang="en-GB" altLang="en-US" sz="18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o</a:t>
            </a:r>
            <a:r>
              <a:rPr lang="en-GB" altLang="en-US" sz="18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ptimised for </a:t>
            </a:r>
            <a:r>
              <a:rPr lang="en-GB" altLang="en-US" sz="1800" b="1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sub-thermal </a:t>
            </a:r>
            <a:r>
              <a:rPr lang="en-GB" altLang="en-US" sz="18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energy region </a:t>
            </a:r>
            <a:endParaRPr lang="en-GB" altLang="en-US" sz="1800" dirty="0" smtClean="0">
              <a:solidFill>
                <a:srgbClr val="3333CC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881038" y="784069"/>
                <a:ext cx="3218381" cy="720838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BE" sz="2000" i="1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nl-BE" sz="2000" i="0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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nl-BE" sz="2000" b="0" i="0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f</m:t>
                          </m:r>
                        </m:sub>
                      </m:sSub>
                      <m:d>
                        <m:dPr>
                          <m:ctrlPr>
                            <a:rPr lang="nl-BE" sz="2000" i="1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nl-BE" sz="2000" i="0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</m:t>
                          </m:r>
                        </m:e>
                      </m:d>
                      <m:r>
                        <a:rPr lang="nl-BE" sz="2000" i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nl-BE" sz="2000" b="0" i="0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nl-BE" sz="20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nl-BE" sz="2000" b="1" i="0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𝐤</m:t>
                      </m:r>
                      <m:r>
                        <a:rPr lang="nl-BE" sz="20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</m:t>
                      </m:r>
                      <m:f>
                        <m:fPr>
                          <m:ctrlPr>
                            <a:rPr lang="nl-BE" sz="2000" i="1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l-BE" sz="2000" i="1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nl-BE" sz="2000" b="0" i="0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nl-BE" sz="2000" b="0" i="0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f</m:t>
                              </m:r>
                            </m:sub>
                          </m:sSub>
                          <m:r>
                            <a:rPr lang="nl-BE" sz="2000" b="0" i="0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nl-BE" sz="2000" i="1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nl-BE" sz="2000" b="0" i="0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B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nl-BE" sz="2000" i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f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nl-BE" sz="2000" i="1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nl-BE" sz="2000" i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nl-BE" sz="2000" b="0" i="0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r</m:t>
                              </m:r>
                            </m:sub>
                          </m:sSub>
                          <m:r>
                            <a:rPr lang="nl-BE" sz="2000" i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nl-BE" sz="2000" i="1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nl-BE" sz="2000" i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B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nl-BE" sz="2000" b="0" i="0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r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nl-BE" sz="2000" i="1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nl-BE" sz="2000" i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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nl-BE" sz="2000" b="0" i="0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r</m:t>
                          </m:r>
                        </m:sub>
                      </m:sSub>
                      <m:d>
                        <m:dPr>
                          <m:ctrlPr>
                            <a:rPr lang="nl-BE" sz="2000" i="1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nl-BE" sz="2000" i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</m:t>
                          </m:r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3333CC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1038" y="784069"/>
                <a:ext cx="3218381" cy="7208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839415" y="3129331"/>
                <a:ext cx="2323817" cy="933782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nl-BE" b="0" i="1" smtClean="0">
                          <a:solidFill>
                            <a:srgbClr val="4D4D4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sSub>
                        <m:sSubPr>
                          <m:ctrlPr>
                            <a:rPr lang="nl-BE" i="1" smtClean="0">
                              <a:solidFill>
                                <a:srgbClr val="4D4D4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nl-BE" b="0" i="0" smtClean="0">
                              <a:solidFill>
                                <a:srgbClr val="4D4D4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nl-BE" b="0" i="0" smtClean="0">
                              <a:solidFill>
                                <a:srgbClr val="4D4D4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f</m:t>
                          </m:r>
                          <m:r>
                            <a:rPr lang="nl-BE" b="0" i="1" smtClean="0">
                              <a:solidFill>
                                <a:srgbClr val="4D4D4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3</m:t>
                          </m:r>
                        </m:sub>
                      </m:sSub>
                      <m:r>
                        <a:rPr lang="nl-BE" b="0" i="0" smtClean="0">
                          <a:solidFill>
                            <a:srgbClr val="4D4D4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 </m:t>
                      </m:r>
                      <m:nary>
                        <m:naryPr>
                          <m:limLoc m:val="undOvr"/>
                          <m:ctrlPr>
                            <a:rPr lang="nl-BE" i="1" smtClean="0">
                              <a:solidFill>
                                <a:srgbClr val="4D4D4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>
                          <m:r>
                            <a:rPr lang="nl-BE" b="0" i="0" smtClean="0">
                              <a:solidFill>
                                <a:srgbClr val="4D4D4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7.8 </m:t>
                          </m:r>
                          <m:r>
                            <m:rPr>
                              <m:sty m:val="p"/>
                            </m:rPr>
                            <a:rPr lang="nl-BE" b="0" i="0" smtClean="0">
                              <a:solidFill>
                                <a:srgbClr val="4D4D4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eV</m:t>
                          </m:r>
                        </m:sub>
                        <m:sup>
                          <m:r>
                            <a:rPr lang="nl-BE" b="0" i="0" smtClean="0">
                              <a:solidFill>
                                <a:srgbClr val="4D4D4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11 </m:t>
                          </m:r>
                          <m:r>
                            <m:rPr>
                              <m:sty m:val="p"/>
                            </m:rPr>
                            <a:rPr lang="nl-BE" b="0" i="0" smtClean="0">
                              <a:solidFill>
                                <a:srgbClr val="4D4D4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eV</m:t>
                          </m:r>
                        </m:sup>
                        <m:e>
                          <m:sSub>
                            <m:sSubPr>
                              <m:ctrlPr>
                                <a:rPr lang="nl-BE" i="1" smtClean="0">
                                  <a:solidFill>
                                    <a:srgbClr val="4D4D4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nl-BE" b="0" i="0" smtClean="0">
                                  <a:solidFill>
                                    <a:srgbClr val="4D4D4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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nl-BE" b="0" i="0" smtClean="0">
                                  <a:solidFill>
                                    <a:srgbClr val="4D4D4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f</m:t>
                              </m:r>
                            </m:sub>
                          </m:sSub>
                          <m:d>
                            <m:dPr>
                              <m:ctrlPr>
                                <a:rPr lang="nl-BE" i="1" smtClean="0">
                                  <a:solidFill>
                                    <a:srgbClr val="4D4D4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nl-BE" b="0" i="0" smtClean="0">
                                  <a:solidFill>
                                    <a:srgbClr val="4D4D4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E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a:rPr lang="nl-BE" b="0" i="0" smtClean="0">
                              <a:solidFill>
                                <a:srgbClr val="4D4D4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dE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08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9415" y="3129331"/>
                <a:ext cx="2323817" cy="93378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4899" y="4231893"/>
            <a:ext cx="10477350" cy="2066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06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noProof="0" dirty="0" smtClean="0"/>
              <a:t>235U(</a:t>
            </a:r>
            <a:r>
              <a:rPr lang="en-GB" noProof="0" dirty="0" err="1" smtClean="0"/>
              <a:t>n,f</a:t>
            </a:r>
            <a:r>
              <a:rPr lang="en-GB" noProof="0" dirty="0" smtClean="0"/>
              <a:t>), </a:t>
            </a:r>
            <a:r>
              <a:rPr lang="en-GB" noProof="0" dirty="0" err="1" smtClean="0"/>
              <a:t>Deruytter</a:t>
            </a:r>
            <a:r>
              <a:rPr lang="en-GB" noProof="0" dirty="0" smtClean="0"/>
              <a:t> and Wagemans</a:t>
            </a:r>
            <a:endParaRPr lang="en-GB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aseline="30000" dirty="0" smtClean="0"/>
              <a:t>235</a:t>
            </a:r>
            <a:r>
              <a:rPr lang="nl-BE" dirty="0" smtClean="0"/>
              <a:t>U(</a:t>
            </a:r>
            <a:r>
              <a:rPr lang="nl-BE" dirty="0" err="1" smtClean="0"/>
              <a:t>n,f</a:t>
            </a:r>
            <a:r>
              <a:rPr lang="nl-BE" dirty="0" smtClean="0"/>
              <a:t>): </a:t>
            </a:r>
            <a:r>
              <a:rPr lang="nl-BE" dirty="0" err="1" smtClean="0"/>
              <a:t>relative</a:t>
            </a:r>
            <a:r>
              <a:rPr lang="nl-BE" dirty="0" smtClean="0"/>
              <a:t> cross </a:t>
            </a:r>
            <a:r>
              <a:rPr lang="nl-BE" dirty="0" err="1" smtClean="0"/>
              <a:t>section</a:t>
            </a:r>
            <a:r>
              <a:rPr lang="nl-BE" dirty="0" smtClean="0"/>
              <a:t> </a:t>
            </a:r>
            <a:r>
              <a:rPr lang="nl-BE" dirty="0" err="1" smtClean="0"/>
              <a:t>measurements</a:t>
            </a:r>
            <a:endParaRPr lang="en-GB" dirty="0"/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 rot="20615867">
            <a:off x="1647043" y="1978549"/>
            <a:ext cx="2154586" cy="1194853"/>
          </a:xfrm>
          <a:prstGeom prst="ellipse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8357799" y="4874117"/>
            <a:ext cx="14105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175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altLang="en-US" sz="2400" b="1" dirty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GELINA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3796444" y="1678998"/>
            <a:ext cx="15998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175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altLang="en-US" sz="2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MONNET</a:t>
            </a:r>
            <a:endParaRPr lang="en-GB" altLang="en-US" sz="2400" b="1" dirty="0">
              <a:solidFill>
                <a:schemeClr val="bg1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799695" y="1181449"/>
            <a:ext cx="11221277" cy="5591175"/>
          </a:xfr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2B91C5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2B91C5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2B91C5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2B91C5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2B91C5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600"/>
              </a:spcAft>
              <a:buClr>
                <a:srgbClr val="3333CC"/>
              </a:buClr>
              <a:tabLst>
                <a:tab pos="7560000" algn="l"/>
                <a:tab pos="8820000" algn="l"/>
                <a:tab pos="9360000" algn="l"/>
              </a:tabLst>
            </a:pPr>
            <a:r>
              <a:rPr lang="en-GB" altLang="en-US" sz="2200" dirty="0" smtClean="0">
                <a:solidFill>
                  <a:srgbClr val="3333CC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Experiments at GELINA:</a:t>
            </a:r>
          </a:p>
          <a:p>
            <a:pPr marL="360000">
              <a:spcBef>
                <a:spcPts val="600"/>
              </a:spcBef>
              <a:spcAft>
                <a:spcPts val="0"/>
              </a:spcAft>
              <a:buClr>
                <a:srgbClr val="4D4D4D"/>
              </a:buClr>
              <a:buFont typeface="Calibri" panose="020F0502020204030204" pitchFamily="34" charset="0"/>
              <a:buChar char="−"/>
              <a:tabLst>
                <a:tab pos="7560000" algn="l"/>
                <a:tab pos="8820000" algn="l"/>
                <a:tab pos="9360000" algn="l"/>
              </a:tabLst>
            </a:pPr>
            <a:r>
              <a:rPr lang="en-GB" altLang="en-US" sz="1800" dirty="0" err="1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Deruytter</a:t>
            </a:r>
            <a:r>
              <a:rPr lang="en-GB" altLang="en-US" sz="18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and Wagemans, J. Nucl. </a:t>
            </a:r>
            <a:r>
              <a:rPr lang="en-GB" altLang="en-US" sz="1800" dirty="0" err="1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En</a:t>
            </a:r>
            <a:r>
              <a:rPr lang="en-GB" altLang="en-US" sz="18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. 25 (1971) 263	DER71b	20131	</a:t>
            </a:r>
            <a:r>
              <a:rPr lang="en-GB" altLang="en-US" sz="1800" baseline="-25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f</a:t>
            </a:r>
            <a:r>
              <a:rPr lang="en-GB" altLang="en-US" sz="18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(E)	</a:t>
            </a:r>
          </a:p>
          <a:p>
            <a:pPr marL="360000">
              <a:spcBef>
                <a:spcPts val="600"/>
              </a:spcBef>
              <a:spcAft>
                <a:spcPts val="0"/>
              </a:spcAft>
              <a:buClr>
                <a:srgbClr val="4D4D4D"/>
              </a:buClr>
              <a:buFont typeface="Calibri" panose="020F0502020204030204" pitchFamily="34" charset="0"/>
              <a:buChar char="−"/>
              <a:tabLst>
                <a:tab pos="7560000" algn="l"/>
                <a:tab pos="8820000" algn="l"/>
                <a:tab pos="9360000" algn="l"/>
              </a:tabLst>
            </a:pPr>
            <a:r>
              <a:rPr lang="en-GB" altLang="en-US" sz="18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Wagemans et al., ND1979, Knoxville, p. 961	WAG79	21522	</a:t>
            </a:r>
            <a:r>
              <a:rPr lang="en-GB" altLang="en-US" sz="1800" baseline="-25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f</a:t>
            </a:r>
            <a:r>
              <a:rPr lang="en-GB" altLang="en-US" sz="18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(E)</a:t>
            </a:r>
          </a:p>
          <a:p>
            <a:pPr marL="360000">
              <a:spcBef>
                <a:spcPts val="600"/>
              </a:spcBef>
              <a:spcAft>
                <a:spcPts val="0"/>
              </a:spcAft>
              <a:buClr>
                <a:srgbClr val="4D4D4D"/>
              </a:buClr>
              <a:buFont typeface="Calibri" panose="020F0502020204030204" pitchFamily="34" charset="0"/>
              <a:buChar char="−"/>
              <a:tabLst>
                <a:tab pos="7560000" algn="l"/>
                <a:tab pos="8820000" algn="l"/>
                <a:tab pos="9360000" algn="l"/>
              </a:tabLst>
            </a:pPr>
            <a:r>
              <a:rPr lang="en-GB" altLang="en-US" sz="18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Wagemans and </a:t>
            </a:r>
            <a:r>
              <a:rPr lang="en-GB" altLang="en-US" sz="1800" dirty="0" err="1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Deruytter</a:t>
            </a:r>
            <a:r>
              <a:rPr lang="en-GB" altLang="en-US" sz="18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, IAEA-TECDOC-335, p. 156	WAG84			I</a:t>
            </a:r>
            <a:r>
              <a:rPr lang="en-GB" altLang="en-US" sz="1800" baseline="-25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f</a:t>
            </a:r>
          </a:p>
          <a:p>
            <a:pPr marL="360000">
              <a:spcBef>
                <a:spcPts val="600"/>
              </a:spcBef>
              <a:spcAft>
                <a:spcPts val="0"/>
              </a:spcAft>
              <a:buClr>
                <a:srgbClr val="4D4D4D"/>
              </a:buClr>
              <a:buFont typeface="Calibri" panose="020F0502020204030204" pitchFamily="34" charset="0"/>
              <a:buChar char="−"/>
              <a:tabLst>
                <a:tab pos="7560000" algn="l"/>
                <a:tab pos="8820000" algn="l"/>
                <a:tab pos="9360000" algn="l"/>
              </a:tabLst>
            </a:pPr>
            <a:r>
              <a:rPr lang="en-GB" altLang="en-US" sz="18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Wagemans et al., ND1988, MITO, p. 91	WAG88	22080	</a:t>
            </a:r>
            <a:r>
              <a:rPr lang="en-GB" altLang="en-US" sz="1800" baseline="-250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f</a:t>
            </a:r>
            <a:r>
              <a:rPr lang="en-GB" altLang="en-US" sz="18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(E)</a:t>
            </a:r>
            <a:br>
              <a:rPr lang="en-GB" altLang="en-US" sz="18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</a:br>
            <a:r>
              <a:rPr lang="en-GB" altLang="en-US" sz="1800" dirty="0" smtClean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(dedicated to sub-thermal energy region!)</a:t>
            </a:r>
          </a:p>
          <a:p>
            <a:pPr>
              <a:spcBef>
                <a:spcPts val="4200"/>
              </a:spcBef>
              <a:spcAft>
                <a:spcPts val="600"/>
              </a:spcAft>
              <a:buClr>
                <a:srgbClr val="008000"/>
              </a:buClr>
              <a:tabLst>
                <a:tab pos="7560000" algn="l"/>
                <a:tab pos="8820000" algn="l"/>
                <a:tab pos="9360000" algn="l"/>
              </a:tabLst>
            </a:pPr>
            <a:r>
              <a:rPr lang="en-GB" altLang="en-US" dirty="0" smtClean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All data </a:t>
            </a:r>
            <a:r>
              <a:rPr lang="en-GB" altLang="en-US" b="1" dirty="0" smtClean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normalised</a:t>
            </a:r>
            <a:r>
              <a:rPr lang="en-GB" altLang="en-US" dirty="0" smtClean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to </a:t>
            </a:r>
            <a:endParaRPr lang="nl-BE" altLang="en-US" dirty="0" smtClean="0">
              <a:solidFill>
                <a:srgbClr val="008000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  <a:p>
            <a:pPr marL="0" indent="0">
              <a:spcBef>
                <a:spcPts val="5400"/>
              </a:spcBef>
              <a:spcAft>
                <a:spcPts val="0"/>
              </a:spcAft>
              <a:buClr>
                <a:srgbClr val="3333CC"/>
              </a:buClr>
              <a:buNone/>
              <a:tabLst>
                <a:tab pos="7560000" algn="l"/>
                <a:tab pos="8820000" algn="l"/>
                <a:tab pos="9360000" algn="l"/>
              </a:tabLst>
            </a:pPr>
            <a:r>
              <a:rPr lang="en-GB" altLang="en-US" sz="22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 </a:t>
            </a:r>
            <a:r>
              <a:rPr lang="en-GB" altLang="en-US" sz="22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Cannot</a:t>
            </a:r>
            <a:r>
              <a:rPr lang="en-GB" altLang="en-US" sz="22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be used to </a:t>
            </a:r>
            <a:r>
              <a:rPr lang="en-GB" altLang="en-US" sz="22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determine</a:t>
            </a:r>
            <a:r>
              <a:rPr lang="en-GB" altLang="en-US" sz="22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</a:t>
            </a:r>
          </a:p>
          <a:p>
            <a:pPr>
              <a:spcAft>
                <a:spcPts val="0"/>
              </a:spcAft>
              <a:buClr>
                <a:srgbClr val="3333CC"/>
              </a:buClr>
              <a:tabLst>
                <a:tab pos="7560000" algn="l"/>
                <a:tab pos="8820000" algn="l"/>
                <a:tab pos="9360000" algn="l"/>
              </a:tabLst>
            </a:pPr>
            <a:endParaRPr lang="en-GB" altLang="en-US" dirty="0" smtClean="0">
              <a:solidFill>
                <a:srgbClr val="3333CC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  <a:p>
            <a:pPr marL="0" indent="0">
              <a:spcAft>
                <a:spcPts val="0"/>
              </a:spcAft>
              <a:buClr>
                <a:srgbClr val="3333CC"/>
              </a:buClr>
              <a:buNone/>
              <a:tabLst>
                <a:tab pos="7560000" algn="l"/>
                <a:tab pos="8820000" algn="l"/>
                <a:tab pos="9360000" algn="l"/>
              </a:tabLst>
            </a:pPr>
            <a:endParaRPr lang="en-GB" altLang="en-US" dirty="0" smtClean="0">
              <a:solidFill>
                <a:srgbClr val="3333CC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841767" y="978935"/>
                <a:ext cx="3528658" cy="783741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BE" sz="2200" i="1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nl-BE" sz="2200" i="0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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nl-BE" sz="2200" b="0" i="0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f</m:t>
                          </m:r>
                        </m:sub>
                      </m:sSub>
                      <m:d>
                        <m:dPr>
                          <m:ctrlPr>
                            <a:rPr lang="nl-BE" sz="2200" i="1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nl-BE" sz="2200" i="0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</m:t>
                          </m:r>
                        </m:e>
                      </m:d>
                      <m:r>
                        <a:rPr lang="nl-BE" sz="2200" i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nl-BE" sz="2200" b="0" i="0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nl-BE" sz="22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nl-BE" sz="2200" b="1" i="0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𝐤</m:t>
                      </m:r>
                      <m:r>
                        <a:rPr lang="nl-BE" sz="22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</m:t>
                      </m:r>
                      <m:f>
                        <m:fPr>
                          <m:ctrlPr>
                            <a:rPr lang="nl-BE" sz="2200" i="1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l-BE" sz="2200" i="1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nl-BE" sz="2200" b="0" i="0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nl-BE" sz="2200" b="0" i="0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f</m:t>
                              </m:r>
                            </m:sub>
                          </m:sSub>
                          <m:r>
                            <a:rPr lang="nl-BE" sz="2200" b="0" i="0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nl-BE" sz="2200" i="1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nl-BE" sz="2200" b="0" i="0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B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nl-BE" sz="2200" i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f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nl-BE" sz="2200" i="1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nl-BE" sz="2200" i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nl-BE" sz="2200" b="0" i="0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r</m:t>
                              </m:r>
                            </m:sub>
                          </m:sSub>
                          <m:r>
                            <a:rPr lang="nl-BE" sz="2200" i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nl-BE" sz="2200" i="1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nl-BE" sz="2200" i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B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nl-BE" sz="2200" b="0" i="0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r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nl-BE" sz="2200" i="1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nl-BE" sz="2200" i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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nl-BE" sz="2200" b="0" i="0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r</m:t>
                          </m:r>
                        </m:sub>
                      </m:sSub>
                      <m:d>
                        <m:dPr>
                          <m:ctrlPr>
                            <a:rPr lang="nl-BE" sz="2200" i="1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nl-BE" sz="2200" i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</m:t>
                          </m:r>
                        </m:e>
                      </m:d>
                    </m:oMath>
                  </m:oMathPara>
                </a14:m>
                <a:endParaRPr lang="en-GB" sz="2200" dirty="0">
                  <a:solidFill>
                    <a:srgbClr val="3333CC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1767" y="978935"/>
                <a:ext cx="3528658" cy="7837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796444" y="3518196"/>
                <a:ext cx="3070068" cy="1027333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BE" sz="2000" b="0" i="1" smtClean="0">
                          <a:solidFill>
                            <a:srgbClr val="4D4D4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sSub>
                        <m:sSubPr>
                          <m:ctrlPr>
                            <a:rPr lang="nl-BE" sz="20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nl-BE" sz="2000" b="1" i="0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𝐈</m:t>
                          </m:r>
                        </m:e>
                        <m:sub>
                          <m:r>
                            <a:rPr lang="nl-BE" sz="2000" b="1" i="0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𝐟𝟏</m:t>
                          </m:r>
                          <m:r>
                            <a:rPr lang="nl-BE" sz="2000" b="1" i="0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′</m:t>
                          </m:r>
                        </m:sub>
                      </m:sSub>
                      <m:r>
                        <a:rPr lang="nl-BE" sz="2000" b="1" i="0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 </m:t>
                      </m:r>
                      <m:nary>
                        <m:naryPr>
                          <m:limLoc m:val="undOvr"/>
                          <m:ctrlPr>
                            <a:rPr lang="nl-BE" sz="20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nl-BE" sz="2000" b="1" i="0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𝟎</m:t>
                          </m:r>
                          <m:r>
                            <a:rPr lang="nl-BE" sz="2000" b="1" i="0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.</m:t>
                          </m:r>
                          <m:r>
                            <a:rPr lang="nl-BE" sz="2000" b="1" i="0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𝟎𝟐𝟎𝟔</m:t>
                          </m:r>
                          <m:r>
                            <a:rPr lang="nl-BE" sz="20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 </m:t>
                          </m:r>
                          <m:r>
                            <a:rPr lang="nl-BE" sz="20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𝒆𝑽</m:t>
                          </m:r>
                        </m:sub>
                        <m:sup>
                          <m:r>
                            <a:rPr lang="nl-BE" sz="2000" b="1" i="0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𝟎</m:t>
                          </m:r>
                          <m:r>
                            <a:rPr lang="nl-BE" sz="2000" b="1" i="0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.</m:t>
                          </m:r>
                          <m:r>
                            <a:rPr lang="nl-BE" sz="2000" b="1" i="0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𝟎𝟔𝟐𝟑𝟗</m:t>
                          </m:r>
                          <m:r>
                            <a:rPr lang="nl-BE" sz="2000" b="1" i="0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 </m:t>
                          </m:r>
                          <m:r>
                            <a:rPr lang="nl-BE" sz="2000" b="1" i="0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𝐞𝐕</m:t>
                          </m:r>
                        </m:sup>
                        <m:e>
                          <m:sSub>
                            <m:sSubPr>
                              <m:ctrlPr>
                                <a:rPr lang="nl-BE" sz="2000" b="1" i="1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nl-BE" sz="2000" b="1" i="0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</m:t>
                              </m:r>
                            </m:e>
                            <m:sub>
                              <m:r>
                                <a:rPr lang="nl-BE" sz="2000" b="1" i="0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𝐟</m:t>
                              </m:r>
                            </m:sub>
                          </m:sSub>
                          <m:d>
                            <m:dPr>
                              <m:ctrlPr>
                                <a:rPr lang="nl-BE" sz="2000" b="1" i="1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dPr>
                            <m:e>
                              <m:r>
                                <a:rPr lang="nl-BE" sz="2000" b="1" i="0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𝐄</m:t>
                              </m:r>
                            </m:e>
                          </m:d>
                          <m:r>
                            <a:rPr lang="nl-BE" sz="2000" b="1" i="0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𝐝𝐄</m:t>
                          </m:r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8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6444" y="3518196"/>
                <a:ext cx="3070068" cy="10273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593193" y="4632769"/>
                <a:ext cx="7869079" cy="1026307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BE" sz="2000" b="0" i="0" smtClean="0">
                          <a:solidFill>
                            <a:srgbClr val="4D4D4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sSub>
                        <m:sSubPr>
                          <m:ctrlPr>
                            <a:rPr lang="nl-BE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nl-BE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nl-BE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f</m:t>
                          </m:r>
                          <m:r>
                            <a:rPr lang="nl-BE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1′</m:t>
                          </m:r>
                        </m:sub>
                      </m:sSub>
                      <m:r>
                        <a:rPr lang="nl-BE" sz="20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 </m:t>
                      </m:r>
                      <m:nary>
                        <m:naryPr>
                          <m:limLoc m:val="undOvr"/>
                          <m:ctrlPr>
                            <a:rPr lang="nl-BE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nl-BE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0</m:t>
                          </m:r>
                          <m:r>
                            <a:rPr lang="nl-BE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.0206 </m:t>
                          </m:r>
                          <m:r>
                            <m:rPr>
                              <m:sty m:val="p"/>
                            </m:rPr>
                            <a:rPr lang="nl-BE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eV</m:t>
                          </m:r>
                        </m:sub>
                        <m:sup>
                          <m:r>
                            <a:rPr lang="nl-BE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0.06239 </m:t>
                          </m:r>
                          <m:r>
                            <m:rPr>
                              <m:sty m:val="p"/>
                            </m:rPr>
                            <a:rPr lang="nl-BE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eV</m:t>
                          </m:r>
                        </m:sup>
                        <m:e>
                          <m:sSub>
                            <m:sSubPr>
                              <m:ctrlPr>
                                <a:rPr lang="nl-BE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nl-BE" sz="20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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nl-BE" sz="20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f</m:t>
                              </m:r>
                            </m:sub>
                          </m:sSub>
                          <m:d>
                            <m:dPr>
                              <m:ctrlPr>
                                <a:rPr lang="nl-BE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nl-BE" sz="20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E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a:rPr lang="nl-BE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dE</m:t>
                          </m:r>
                        </m:e>
                      </m:nary>
                      <m:r>
                        <a:rPr lang="nl-BE" sz="20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   </m:t>
                      </m:r>
                      <m:r>
                        <m:rPr>
                          <m:sty m:val="p"/>
                        </m:rPr>
                        <a:rPr lang="nl-BE" sz="20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or</m:t>
                      </m:r>
                      <m:r>
                        <a:rPr lang="nl-BE" sz="20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    </m:t>
                      </m:r>
                      <m:sSub>
                        <m:sSubPr>
                          <m:ctrlPr>
                            <a:rPr lang="nl-BE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nl-BE" sz="20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nl-BE" sz="20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f</m:t>
                          </m:r>
                          <m:r>
                            <a:rPr lang="nl-BE" sz="20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1</m:t>
                          </m:r>
                        </m:sub>
                      </m:sSub>
                      <m:r>
                        <a:rPr lang="nl-BE" sz="2000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 </m:t>
                      </m:r>
                      <m:nary>
                        <m:naryPr>
                          <m:limLoc m:val="undOvr"/>
                          <m:ctrlPr>
                            <a:rPr lang="nl-BE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nl-BE" sz="20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0</m:t>
                          </m:r>
                          <m:r>
                            <a:rPr lang="nl-BE" sz="20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.02</m:t>
                          </m:r>
                          <m:r>
                            <a:rPr lang="nl-BE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nl-BE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eV</m:t>
                          </m:r>
                        </m:sub>
                        <m:sup>
                          <m:r>
                            <a:rPr lang="nl-BE" sz="20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0.06</m:t>
                          </m:r>
                          <m:r>
                            <a:rPr lang="nl-BE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nl-BE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eV</m:t>
                          </m:r>
                        </m:sup>
                        <m:e>
                          <m:sSub>
                            <m:sSubPr>
                              <m:ctrlPr>
                                <a:rPr lang="nl-BE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nl-BE" sz="2000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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nl-BE" sz="2000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f</m:t>
                              </m:r>
                            </m:sub>
                          </m:sSub>
                          <m:d>
                            <m:dPr>
                              <m:ctrlPr>
                                <a:rPr lang="nl-BE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nl-BE" sz="2000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E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a:rPr lang="nl-BE" sz="20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dE</m:t>
                          </m:r>
                        </m:e>
                      </m:nary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  <a:latin typeface="Calibri" panose="020F0502020204030204" pitchFamily="34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3193" y="4632769"/>
                <a:ext cx="7869079" cy="102630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096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JRC palette 1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6ACBF3"/>
      </a:accent1>
      <a:accent2>
        <a:srgbClr val="3E99DA"/>
      </a:accent2>
      <a:accent3>
        <a:srgbClr val="1EC08A"/>
      </a:accent3>
      <a:accent4>
        <a:srgbClr val="ED8D2F"/>
      </a:accent4>
      <a:accent5>
        <a:srgbClr val="F8CC29"/>
      </a:accent5>
      <a:accent6>
        <a:srgbClr val="E76C53"/>
      </a:accent6>
      <a:hlink>
        <a:srgbClr val="0563C1"/>
      </a:hlink>
      <a:folHlink>
        <a:srgbClr val="24337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bg2">
            <a:lumMod val="90000"/>
            <a:alpha val="29000"/>
          </a:schemeClr>
        </a:solidFill>
        <a:ln>
          <a:noFill/>
        </a:ln>
      </a:spPr>
      <a:bodyPr anchor="t">
        <a:noAutofit/>
      </a:bodyPr>
      <a:lstStyle>
        <a:defPPr marL="0" indent="0" algn="just">
          <a:spcAft>
            <a:spcPts val="600"/>
          </a:spcAft>
          <a:buNone/>
          <a:defRPr dirty="0" smtClean="0">
            <a:latin typeface="Calibri" panose="020F0502020204030204" pitchFamily="34" charset="0"/>
            <a:cs typeface="Calibri" panose="020F050202020403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C_Presentation.pptx" id="{DF0E4C23-23CF-4CA0-B78D-4EE4E4812529}" vid="{A275074F-6DFA-4FBF-AA5C-38C3649C39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18276</TotalTime>
  <Words>3108</Words>
  <Application>Microsoft Office PowerPoint</Application>
  <PresentationFormat>Widescreen</PresentationFormat>
  <Paragraphs>221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ＭＳ Ｐゴシック</vt:lpstr>
      <vt:lpstr>Arial</vt:lpstr>
      <vt:lpstr>Calibri</vt:lpstr>
      <vt:lpstr>Cambria Math</vt:lpstr>
      <vt:lpstr>Symbol</vt:lpstr>
      <vt:lpstr>Verdana</vt:lpstr>
      <vt:lpstr>Office Theme</vt:lpstr>
      <vt:lpstr>235U(n,f) cross section measurements for En &lt; 12 eV by Deruytter and Wagemans</vt:lpstr>
      <vt:lpstr>235U(n,f) cross section measurements</vt:lpstr>
      <vt:lpstr>235U(n,f): absolute cross section measurement, DER61</vt:lpstr>
      <vt:lpstr>235U(n,f): absolute cross section measurement, DER61</vt:lpstr>
      <vt:lpstr>235U(n,f): absolute cross section measurements, DER73</vt:lpstr>
      <vt:lpstr>235U(n,f): absolute cross section measurements, DER73</vt:lpstr>
      <vt:lpstr>235U(n,f) absolute cross section measurements, DER61 &amp; DER73</vt:lpstr>
      <vt:lpstr>235U(n,f): relative cross section measurements at GELINA</vt:lpstr>
      <vt:lpstr>235U(n,f): relative cross section measurements</vt:lpstr>
      <vt:lpstr>Cross section at 2200 m/s or resonance integral</vt:lpstr>
      <vt:lpstr>235U(n,f): relative cross section measurements</vt:lpstr>
      <vt:lpstr>Summary and conclusions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Yvonne (COMM)</dc:creator>
  <cp:lastModifiedBy>SCHILLEBEECKX Peter (JRC-GEEL)</cp:lastModifiedBy>
  <cp:revision>735</cp:revision>
  <dcterms:created xsi:type="dcterms:W3CDTF">2019-08-09T12:06:42Z</dcterms:created>
  <dcterms:modified xsi:type="dcterms:W3CDTF">2021-12-09T13:48:25Z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UniqueId">
    <vt:lpwstr>216256</vt:lpwstr>
  </property>
  <property fmtid="{D5CDD505-2E9C-101B-9397-08002B2CF9AE}" pid="3" name="Jive_LatestUserAccountName">
    <vt:lpwstr>sperkja</vt:lpwstr>
  </property>
  <property fmtid="{D5CDD505-2E9C-101B-9397-08002B2CF9AE}" pid="4" name="Offisync_ProviderInitializationData">
    <vt:lpwstr>https://webgate.ec.europa.eu/connected</vt:lpwstr>
  </property>
  <property fmtid="{D5CDD505-2E9C-101B-9397-08002B2CF9AE}" pid="5" name="Offisync_ServerID">
    <vt:lpwstr>0d3b22a6-6203-4efc-8e8e-b5279256493b</vt:lpwstr>
  </property>
  <property fmtid="{D5CDD505-2E9C-101B-9397-08002B2CF9AE}" pid="6" name="Offisync_UpdateToken">
    <vt:lpwstr>6</vt:lpwstr>
  </property>
  <property fmtid="{D5CDD505-2E9C-101B-9397-08002B2CF9AE}" pid="7" name="Jive_VersionGuid">
    <vt:lpwstr>0252582c-eb7d-4050-9fb0-282205370383</vt:lpwstr>
  </property>
</Properties>
</file>