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82" r:id="rId5"/>
    <p:sldId id="259" r:id="rId6"/>
    <p:sldId id="265" r:id="rId7"/>
    <p:sldId id="266" r:id="rId8"/>
    <p:sldId id="287" r:id="rId9"/>
    <p:sldId id="288" r:id="rId10"/>
    <p:sldId id="289" r:id="rId11"/>
    <p:sldId id="290" r:id="rId12"/>
    <p:sldId id="291" r:id="rId13"/>
    <p:sldId id="267" r:id="rId14"/>
    <p:sldId id="260" r:id="rId15"/>
    <p:sldId id="261" r:id="rId16"/>
    <p:sldId id="262" r:id="rId17"/>
    <p:sldId id="263" r:id="rId18"/>
    <p:sldId id="264" r:id="rId19"/>
    <p:sldId id="268" r:id="rId20"/>
    <p:sldId id="284" r:id="rId21"/>
    <p:sldId id="271" r:id="rId22"/>
    <p:sldId id="272" r:id="rId23"/>
    <p:sldId id="283" r:id="rId24"/>
    <p:sldId id="274" r:id="rId25"/>
    <p:sldId id="276" r:id="rId26"/>
    <p:sldId id="278" r:id="rId27"/>
    <p:sldId id="279" r:id="rId28"/>
    <p:sldId id="285" r:id="rId29"/>
    <p:sldId id="286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67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CRP_pfns\Avsig_Eval_Cf-252_and_U-235\Model_Problem_LS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CRP_pfns\Avsig_Eval_Cf-252_and_U-235\Model_Problem_LS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6.0544254884806054E-2"/>
          <c:w val="0.90430336832895886"/>
          <c:h val="0.82347586759988334"/>
        </c:manualLayout>
      </c:layout>
      <c:scatterChart>
        <c:scatterStyle val="smoothMarker"/>
        <c:varyColors val="0"/>
        <c:ser>
          <c:idx val="0"/>
          <c:order val="0"/>
          <c:tx>
            <c:v>True solution</c:v>
          </c:tx>
          <c:spPr>
            <a:ln w="95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Sheet1!$A$3:$A$10</c:f>
              <c:numCache>
                <c:formatCode>0.0</c:formatCode>
                <c:ptCount val="8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5.5</c:v>
                </c:pt>
                <c:pt idx="1">
                  <c:v>7.5</c:v>
                </c:pt>
                <c:pt idx="2">
                  <c:v>9</c:v>
                </c:pt>
                <c:pt idx="3">
                  <c:v>10.5</c:v>
                </c:pt>
                <c:pt idx="4">
                  <c:v>10</c:v>
                </c:pt>
                <c:pt idx="5">
                  <c:v>7.5</c:v>
                </c:pt>
                <c:pt idx="6">
                  <c:v>5.5</c:v>
                </c:pt>
                <c:pt idx="7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Set1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3"/>
          </c:marker>
          <c:errBars>
            <c:errDir val="x"/>
            <c:errBarType val="both"/>
            <c:errValType val="percentage"/>
            <c:noEndCap val="0"/>
            <c:val val="0"/>
          </c:errBars>
          <c:errBars>
            <c:errDir val="y"/>
            <c:errBarType val="both"/>
            <c:errValType val="percentage"/>
            <c:noEndCap val="0"/>
            <c:val val="7"/>
          </c:errBars>
          <c:xVal>
            <c:numRef>
              <c:f>Sheet1!$A$37:$A$40</c:f>
              <c:numCache>
                <c:formatCode>0.0</c:formatCode>
                <c:ptCount val="4"/>
                <c:pt idx="0">
                  <c:v>0.98</c:v>
                </c:pt>
                <c:pt idx="1">
                  <c:v>1.48</c:v>
                </c:pt>
                <c:pt idx="2">
                  <c:v>1.98</c:v>
                </c:pt>
                <c:pt idx="3">
                  <c:v>2.98</c:v>
                </c:pt>
              </c:numCache>
            </c:numRef>
          </c:xVal>
          <c:yVal>
            <c:numRef>
              <c:f>Sheet1!$B$37:$B$40</c:f>
              <c:numCache>
                <c:formatCode>0.00</c:formatCode>
                <c:ptCount val="4"/>
                <c:pt idx="0">
                  <c:v>5.8</c:v>
                </c:pt>
                <c:pt idx="1">
                  <c:v>7.9</c:v>
                </c:pt>
                <c:pt idx="2">
                  <c:v>9.5</c:v>
                </c:pt>
                <c:pt idx="3">
                  <c:v>11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Set2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3"/>
          </c:marker>
          <c:errBars>
            <c:errDir val="x"/>
            <c:errBarType val="both"/>
            <c:errValType val="percentage"/>
            <c:noEndCap val="0"/>
            <c:val val="0"/>
          </c:errBars>
          <c:errBars>
            <c:errDir val="y"/>
            <c:errBarType val="both"/>
            <c:errValType val="percentage"/>
            <c:noEndCap val="0"/>
            <c:val val="7"/>
          </c:errBars>
          <c:xVal>
            <c:numRef>
              <c:f>Sheet1!$D$39:$D$42</c:f>
              <c:numCache>
                <c:formatCode>0.0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Sheet1!$E$39:$E$42</c:f>
              <c:numCache>
                <c:formatCode>0.00</c:formatCode>
                <c:ptCount val="4"/>
                <c:pt idx="0">
                  <c:v>9</c:v>
                </c:pt>
                <c:pt idx="1">
                  <c:v>10.5</c:v>
                </c:pt>
                <c:pt idx="2">
                  <c:v>10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Sheet1!$I$2</c:f>
              <c:strCache>
                <c:ptCount val="1"/>
                <c:pt idx="0">
                  <c:v>Set3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3"/>
          </c:marker>
          <c:errBars>
            <c:errDir val="x"/>
            <c:errBarType val="both"/>
            <c:errValType val="percentage"/>
            <c:noEndCap val="0"/>
            <c:val val="0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Sheet1!$G$41:$G$44</c:f>
              <c:numCache>
                <c:formatCode>0.0</c:formatCode>
                <c:ptCount val="4"/>
                <c:pt idx="0">
                  <c:v>4.0199999999999996</c:v>
                </c:pt>
                <c:pt idx="1">
                  <c:v>5.0199999999999996</c:v>
                </c:pt>
                <c:pt idx="2">
                  <c:v>5.52</c:v>
                </c:pt>
                <c:pt idx="3">
                  <c:v>6.02</c:v>
                </c:pt>
              </c:numCache>
            </c:numRef>
          </c:xVal>
          <c:yVal>
            <c:numRef>
              <c:f>Sheet1!$H$41:$H$44</c:f>
              <c:numCache>
                <c:formatCode>0.00</c:formatCode>
                <c:ptCount val="4"/>
                <c:pt idx="0">
                  <c:v>9.5</c:v>
                </c:pt>
                <c:pt idx="1">
                  <c:v>7.1</c:v>
                </c:pt>
                <c:pt idx="2">
                  <c:v>5.2</c:v>
                </c:pt>
                <c:pt idx="3">
                  <c:v>2.9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Sheet1!$K$23</c:f>
              <c:strCache>
                <c:ptCount val="1"/>
                <c:pt idx="0">
                  <c:v>LSQ1 - no correlations</c:v>
                </c:pt>
              </c:strCache>
            </c:strRef>
          </c:tx>
          <c:spPr>
            <a:ln w="9525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Sheet1!$A$3:$A$10</c:f>
              <c:numCache>
                <c:formatCode>0.0</c:formatCode>
                <c:ptCount val="8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</c:numCache>
            </c:numRef>
          </c:xVal>
          <c:yVal>
            <c:numRef>
              <c:f>Sheet1!$L$25:$L$32</c:f>
              <c:numCache>
                <c:formatCode>0.00</c:formatCode>
                <c:ptCount val="8"/>
                <c:pt idx="0">
                  <c:v>5.8</c:v>
                </c:pt>
                <c:pt idx="1">
                  <c:v>7.8979999999999997</c:v>
                </c:pt>
                <c:pt idx="2">
                  <c:v>9.2360000000000007</c:v>
                </c:pt>
                <c:pt idx="3">
                  <c:v>10.74</c:v>
                </c:pt>
                <c:pt idx="4">
                  <c:v>9.7370000000000001</c:v>
                </c:pt>
                <c:pt idx="5">
                  <c:v>7.101</c:v>
                </c:pt>
                <c:pt idx="6">
                  <c:v>5.2</c:v>
                </c:pt>
                <c:pt idx="7">
                  <c:v>2.9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19680"/>
        <c:axId val="34121216"/>
      </c:scatterChart>
      <c:valAx>
        <c:axId val="3411968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121216"/>
        <c:crosses val="autoZero"/>
        <c:crossBetween val="midCat"/>
      </c:valAx>
      <c:valAx>
        <c:axId val="34121216"/>
        <c:scaling>
          <c:orientation val="minMax"/>
          <c:max val="12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119680"/>
        <c:crosses val="autoZero"/>
        <c:crossBetween val="midCat"/>
      </c:valAx>
      <c:spPr>
        <a:solidFill>
          <a:schemeClr val="accent3"/>
        </a:solidFill>
      </c:spPr>
    </c:plotArea>
    <c:legend>
      <c:legendPos val="r"/>
      <c:layout>
        <c:manualLayout>
          <c:xMode val="edge"/>
          <c:yMode val="edge"/>
          <c:x val="0.36733223972003498"/>
          <c:y val="0.37706510644502772"/>
          <c:w val="0.40211220472440945"/>
          <c:h val="0.327768299795858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Ratio to the truth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16907261592301"/>
          <c:y val="0.13473388743073783"/>
          <c:w val="0.86912270341207354"/>
          <c:h val="0.749286235053951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Sheet1!$K$23</c:f>
              <c:strCache>
                <c:ptCount val="1"/>
                <c:pt idx="0">
                  <c:v>LSQ1 - no correlations</c:v>
                </c:pt>
              </c:strCache>
            </c:strRef>
          </c:tx>
          <c:marker>
            <c:symbol val="none"/>
          </c:marker>
          <c:xVal>
            <c:numRef>
              <c:f>Sheet1!$K$25:$K$32</c:f>
              <c:numCache>
                <c:formatCode>0.0</c:formatCode>
                <c:ptCount val="8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</c:numCache>
            </c:numRef>
          </c:xVal>
          <c:yVal>
            <c:numRef>
              <c:f>Sheet1!$O$25:$O$32</c:f>
              <c:numCache>
                <c:formatCode>0.000</c:formatCode>
                <c:ptCount val="8"/>
                <c:pt idx="0">
                  <c:v>1.0545454545454545</c:v>
                </c:pt>
                <c:pt idx="1">
                  <c:v>1.0530666666666666</c:v>
                </c:pt>
                <c:pt idx="2">
                  <c:v>1.0262222222222224</c:v>
                </c:pt>
                <c:pt idx="3">
                  <c:v>1.0228571428571429</c:v>
                </c:pt>
                <c:pt idx="4">
                  <c:v>0.97370000000000001</c:v>
                </c:pt>
                <c:pt idx="5">
                  <c:v>0.94679999999999997</c:v>
                </c:pt>
                <c:pt idx="6">
                  <c:v>0.94545454545454544</c:v>
                </c:pt>
                <c:pt idx="7">
                  <c:v>0.96666666666666667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Sheet1!$K$35</c:f>
              <c:strCache>
                <c:ptCount val="1"/>
                <c:pt idx="0">
                  <c:v>LSQ2 - with correlations</c:v>
                </c:pt>
              </c:strCache>
            </c:strRef>
          </c:tx>
          <c:marker>
            <c:symbol val="none"/>
          </c:marker>
          <c:xVal>
            <c:numRef>
              <c:f>Sheet1!$K$37:$K$44</c:f>
              <c:numCache>
                <c:formatCode>0.0</c:formatCode>
                <c:ptCount val="8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</c:numCache>
            </c:numRef>
          </c:xVal>
          <c:yVal>
            <c:numRef>
              <c:f>Sheet1!$O$37:$O$44</c:f>
              <c:numCache>
                <c:formatCode>0.000</c:formatCode>
                <c:ptCount val="8"/>
                <c:pt idx="0">
                  <c:v>1.0094545454545454</c:v>
                </c:pt>
                <c:pt idx="1">
                  <c:v>1.0082666666666666</c:v>
                </c:pt>
                <c:pt idx="2">
                  <c:v>1.0046666666666666</c:v>
                </c:pt>
                <c:pt idx="3">
                  <c:v>1.000952380952381</c:v>
                </c:pt>
                <c:pt idx="4">
                  <c:v>0.9929</c:v>
                </c:pt>
                <c:pt idx="5">
                  <c:v>0.98346666666666671</c:v>
                </c:pt>
                <c:pt idx="6">
                  <c:v>0.98218181818181816</c:v>
                </c:pt>
                <c:pt idx="7">
                  <c:v>1.0043333333333333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Sheet1!$K$51</c:f>
              <c:strCache>
                <c:ptCount val="1"/>
                <c:pt idx="0">
                  <c:v>LSQ3 - with scaling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Sheet1!$K$53:$K$60</c:f>
              <c:numCache>
                <c:formatCode>0.0</c:formatCode>
                <c:ptCount val="8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</c:numCache>
            </c:numRef>
          </c:xVal>
          <c:yVal>
            <c:numRef>
              <c:f>Sheet1!$O$53:$O$60</c:f>
              <c:numCache>
                <c:formatCode>0.000</c:formatCode>
                <c:ptCount val="8"/>
                <c:pt idx="0">
                  <c:v>1.0041818181818181</c:v>
                </c:pt>
                <c:pt idx="1">
                  <c:v>1.0018666666666667</c:v>
                </c:pt>
                <c:pt idx="2">
                  <c:v>1.0022222222222221</c:v>
                </c:pt>
                <c:pt idx="3">
                  <c:v>0.99904761904761907</c:v>
                </c:pt>
                <c:pt idx="4">
                  <c:v>1.0009999999999999</c:v>
                </c:pt>
                <c:pt idx="5">
                  <c:v>0.99746666666666661</c:v>
                </c:pt>
                <c:pt idx="6">
                  <c:v>0.99509090909090903</c:v>
                </c:pt>
                <c:pt idx="7">
                  <c:v>1.0186666666666666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53504"/>
        <c:axId val="88455040"/>
      </c:scatterChart>
      <c:valAx>
        <c:axId val="884535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455040"/>
        <c:crosses val="autoZero"/>
        <c:crossBetween val="midCat"/>
      </c:valAx>
      <c:valAx>
        <c:axId val="88455040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453504"/>
        <c:crosses val="autoZero"/>
        <c:crossBetween val="midCat"/>
      </c:valAx>
      <c:spPr>
        <a:solidFill>
          <a:schemeClr val="accent3"/>
        </a:solidFill>
      </c:spPr>
    </c:plotArea>
    <c:legend>
      <c:legendPos val="r"/>
      <c:layout>
        <c:manualLayout>
          <c:xMode val="edge"/>
          <c:yMode val="edge"/>
          <c:x val="0.5011375765529309"/>
          <c:y val="0.16088546223388744"/>
          <c:w val="0.32064211553201866"/>
          <c:h val="0.1967475940507436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A28D-9A6A-4A48-B792-2BF3A6741E22}" type="datetimeFigureOut">
              <a:rPr lang="en-GB" smtClean="0"/>
              <a:t>2014-12-01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50F4E-8B35-4683-B847-48BDC1B3A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black">
          <a:xfrm>
            <a:off x="3505200" y="6019800"/>
            <a:ext cx="22098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IAEA</a:t>
            </a:r>
          </a:p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International Atomic Energy Agency</a:t>
            </a:r>
          </a:p>
        </p:txBody>
      </p:sp>
      <p:pic>
        <p:nvPicPr>
          <p:cNvPr id="4106" name="Picture 10" descr="\\pc26995\Projects\ICS\ICS.VB6\ICSUI\Graphics\IAEAlogo_Black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4800" y="5105400"/>
            <a:ext cx="1050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104" name="Picture 8" descr="title_logo_bglight.jpg                                         00056D31Macintosh HD                   B746CC0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1000125"/>
            <a:ext cx="9144000" cy="17716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797175"/>
            <a:ext cx="9144000" cy="1727200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7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98425"/>
            <a:ext cx="2147887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98425"/>
            <a:ext cx="629285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49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524000"/>
            <a:ext cx="42195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42211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5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\\pc26995\Projects\ICS\ICS.VB6\ICSUI\Graphics\IAEAlogo_Black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04800" y="6110288"/>
            <a:ext cx="685800" cy="596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black">
          <a:xfrm>
            <a:off x="990600" y="6202363"/>
            <a:ext cx="914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  <a:latin typeface="Arial" charset="0"/>
              </a:rPr>
              <a:t>IAEA</a:t>
            </a:r>
          </a:p>
        </p:txBody>
      </p:sp>
      <p:pic>
        <p:nvPicPr>
          <p:cNvPr id="3081" name="Picture 9" descr="slide_logo_bglight.jpg                                         00056D31Macintosh HD                   B746CC0A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82575" y="98425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74638" y="1524000"/>
            <a:ext cx="85931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783388" y="6369050"/>
            <a:ext cx="16764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54488" y="6369050"/>
            <a:ext cx="26241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369050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aseline="30000" dirty="0" smtClean="0"/>
              <a:t>235</a:t>
            </a:r>
            <a:r>
              <a:rPr lang="en-GB" dirty="0" smtClean="0"/>
              <a:t>U PFNS for Standards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 smtClean="0"/>
              <a:t>A. Trkov</a:t>
            </a:r>
            <a:r>
              <a:rPr lang="en-GB" dirty="0" smtClean="0"/>
              <a:t>, R. Capote, V. </a:t>
            </a:r>
            <a:r>
              <a:rPr lang="en-GB" dirty="0" err="1" smtClean="0"/>
              <a:t>Pronyaev</a:t>
            </a:r>
            <a:endParaRPr lang="en-GB" dirty="0" smtClean="0"/>
          </a:p>
          <a:p>
            <a:r>
              <a:rPr lang="en-GB" dirty="0" smtClean="0"/>
              <a:t>NDS, IAEA, Vienna, Austria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9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Problem - Bias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777559"/>
              </p:ext>
            </p:extLst>
          </p:nvPr>
        </p:nvGraphicFramePr>
        <p:xfrm>
          <a:off x="304800" y="10668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Bias implications – Average Energy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1219" r="12610" b="5853"/>
          <a:stretch/>
        </p:blipFill>
        <p:spPr bwMode="auto">
          <a:xfrm>
            <a:off x="18120" y="1117360"/>
            <a:ext cx="7416400" cy="51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6978" y="1117361"/>
            <a:ext cx="2937022" cy="234936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        </a:t>
            </a:r>
            <a:r>
              <a:rPr lang="en-GB" sz="2400" dirty="0" err="1" smtClean="0"/>
              <a:t>E</a:t>
            </a:r>
            <a:r>
              <a:rPr lang="en-GB" sz="2400" baseline="-25000" dirty="0" err="1" smtClean="0"/>
              <a:t>aver</a:t>
            </a:r>
            <a:r>
              <a:rPr lang="en-GB" sz="2400" dirty="0" smtClean="0"/>
              <a:t>[MeV]</a:t>
            </a:r>
          </a:p>
          <a:p>
            <a:r>
              <a:rPr lang="en-GB" sz="2400" baseline="-25000" dirty="0" err="1" smtClean="0"/>
              <a:t>Maxw</a:t>
            </a:r>
            <a:r>
              <a:rPr lang="en-GB" sz="2400" baseline="-25000" dirty="0" smtClean="0"/>
              <a:t>      1.98 </a:t>
            </a:r>
            <a:r>
              <a:rPr lang="en-GB" sz="2400" baseline="-25000" dirty="0" smtClean="0">
                <a:solidFill>
                  <a:srgbClr val="FF0000"/>
                </a:solidFill>
              </a:rPr>
              <a:t>(T=1.32)</a:t>
            </a:r>
          </a:p>
          <a:p>
            <a:r>
              <a:rPr lang="en-GB" sz="2400" baseline="-25000" dirty="0" err="1" smtClean="0"/>
              <a:t>Maslov</a:t>
            </a:r>
            <a:r>
              <a:rPr lang="en-GB" sz="2400" baseline="-25000" dirty="0" smtClean="0"/>
              <a:t>    1.96  Semi-empirical</a:t>
            </a:r>
          </a:p>
          <a:p>
            <a:r>
              <a:rPr lang="en-GB" sz="2400" baseline="-25000" dirty="0" err="1" smtClean="0"/>
              <a:t>Morillon</a:t>
            </a:r>
            <a:r>
              <a:rPr lang="en-GB" sz="2400" baseline="-25000" dirty="0" smtClean="0"/>
              <a:t>   1.97  LANL model</a:t>
            </a:r>
          </a:p>
          <a:p>
            <a:r>
              <a:rPr lang="en-GB" sz="2400" baseline="-25000" dirty="0" smtClean="0"/>
              <a:t>Shu          2.08</a:t>
            </a:r>
            <a:r>
              <a:rPr lang="en-GB" sz="2400" baseline="-25000" dirty="0"/>
              <a:t> </a:t>
            </a:r>
            <a:r>
              <a:rPr lang="en-GB" sz="2400" baseline="-25000" dirty="0" smtClean="0"/>
              <a:t>Semi-empirical</a:t>
            </a:r>
          </a:p>
          <a:p>
            <a:r>
              <a:rPr lang="en-GB" sz="2400" baseline="-25000" dirty="0" smtClean="0"/>
              <a:t>Talou        2.00 LANL model </a:t>
            </a:r>
          </a:p>
          <a:p>
            <a:r>
              <a:rPr lang="en-GB" sz="2400" baseline="-25000" dirty="0" smtClean="0"/>
              <a:t>Vogt         1.91 MC Freya</a:t>
            </a:r>
          </a:p>
          <a:p>
            <a:r>
              <a:rPr lang="en-GB" sz="2400" baseline="-25000" dirty="0" err="1" smtClean="0"/>
              <a:t>Pronyaev</a:t>
            </a:r>
            <a:r>
              <a:rPr lang="en-GB" sz="2400" baseline="-25000" dirty="0" smtClean="0"/>
              <a:t> 2.00</a:t>
            </a:r>
          </a:p>
          <a:p>
            <a:endParaRPr lang="en-GB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6100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Energy of Neutrons in PFNS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06771"/>
            <a:ext cx="28119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63683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Cumulative average energy integral: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" y="1845381"/>
            <a:ext cx="6477000" cy="49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524000" y="4152766"/>
            <a:ext cx="3493264" cy="369332"/>
          </a:xfrm>
          <a:prstGeom prst="rect">
            <a:avLst/>
          </a:prstGeom>
          <a:solidFill>
            <a:srgbClr val="F9F0DF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dirty="0" smtClean="0"/>
              <a:t>Ratio to </a:t>
            </a:r>
            <a:r>
              <a:rPr lang="en-GB" dirty="0" err="1" smtClean="0"/>
              <a:t>Maxwellian</a:t>
            </a:r>
            <a:r>
              <a:rPr lang="en-GB" dirty="0" smtClean="0"/>
              <a:t> at 1.32 MeV</a:t>
            </a:r>
          </a:p>
        </p:txBody>
      </p:sp>
    </p:spTree>
    <p:extLst>
      <p:ext uri="{BB962C8B-B14F-4D97-AF65-F5344CB8AC3E}">
        <p14:creationId xmlns:p14="http://schemas.microsoft.com/office/powerpoint/2010/main" val="16348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– </a:t>
            </a:r>
            <a:r>
              <a:rPr lang="en-GB" dirty="0" smtClean="0"/>
              <a:t>Iterations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Optimum scaling parameters can be obtained simultaneously in the GLSQ procedure – no iterations necessary  (SCALE approach by Kornilov)</a:t>
            </a:r>
          </a:p>
          <a:p>
            <a:r>
              <a:rPr lang="en-GB" dirty="0" smtClean="0"/>
              <a:t>GLSQ solution of data with initial scaling is a better approximation to the “truth” – data can be rescaled to the fitted distribution and the GLSQ fit repeated iteratively to convergence (NDS-IAEA approach)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– Basis Function 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3000"/>
            <a:ext cx="8869362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Linear combination of </a:t>
            </a:r>
            <a:r>
              <a:rPr lang="en-GB" dirty="0" err="1" smtClean="0"/>
              <a:t>Maxwellian</a:t>
            </a:r>
            <a:r>
              <a:rPr lang="en-GB" dirty="0" smtClean="0"/>
              <a:t> and Watt trial functions (</a:t>
            </a:r>
            <a:r>
              <a:rPr lang="en-GB" dirty="0"/>
              <a:t>presented at CW2014 Workshop in Santa </a:t>
            </a:r>
            <a:r>
              <a:rPr lang="en-GB" dirty="0" smtClean="0"/>
              <a:t>Fe)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SCALE basis function (ref. N. </a:t>
            </a:r>
            <a:r>
              <a:rPr lang="en-GB" dirty="0" err="1" smtClean="0"/>
              <a:t>Kornilov</a:t>
            </a:r>
            <a:r>
              <a:rPr lang="en-GB" dirty="0" smtClean="0"/>
              <a:t>, </a:t>
            </a:r>
            <a:r>
              <a:rPr lang="en-GB" dirty="0"/>
              <a:t>shown to introduce a </a:t>
            </a:r>
            <a:r>
              <a:rPr lang="en-GB" dirty="0" smtClean="0"/>
              <a:t>bias)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 smtClean="0">
                <a:solidFill>
                  <a:srgbClr val="FF0000"/>
                </a:solidFill>
              </a:rPr>
              <a:t>Implications</a:t>
            </a:r>
            <a:r>
              <a:rPr lang="en-GB" dirty="0" smtClean="0"/>
              <a:t>: bias may be introduced if trial functions depend on few parameters (1 for SCALE) or do not form a complete set – </a:t>
            </a:r>
            <a:r>
              <a:rPr lang="en-GB" b="1" dirty="0" smtClean="0"/>
              <a:t>relevant</a:t>
            </a:r>
            <a:r>
              <a:rPr lang="en-GB" dirty="0" smtClean="0"/>
              <a:t> for </a:t>
            </a:r>
            <a:r>
              <a:rPr lang="en-GB" b="1" dirty="0" smtClean="0"/>
              <a:t>all</a:t>
            </a:r>
            <a:r>
              <a:rPr lang="en-GB" dirty="0" smtClean="0"/>
              <a:t> evaluations using </a:t>
            </a:r>
            <a:r>
              <a:rPr lang="en-GB" b="1" dirty="0" smtClean="0"/>
              <a:t>models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SCALE_0 (fixed data</a:t>
            </a:r>
            <a:r>
              <a:rPr lang="en-GB" dirty="0" smtClean="0">
                <a:solidFill>
                  <a:srgbClr val="0045D0"/>
                </a:solidFill>
              </a:rPr>
              <a:t>)</a:t>
            </a:r>
            <a:r>
              <a:rPr lang="en-GB" dirty="0">
                <a:solidFill>
                  <a:srgbClr val="0045D0"/>
                </a:solidFill>
              </a:rPr>
              <a:t> , </a:t>
            </a:r>
            <a:r>
              <a:rPr lang="en-GB" dirty="0" smtClean="0">
                <a:solidFill>
                  <a:srgbClr val="0045D0"/>
                </a:solidFill>
              </a:rPr>
              <a:t>par=</a:t>
            </a:r>
            <a:r>
              <a:rPr lang="en-GB" dirty="0" err="1" smtClean="0">
                <a:solidFill>
                  <a:srgbClr val="0045D0"/>
                </a:solidFill>
              </a:rPr>
              <a:t>E</a:t>
            </a:r>
            <a:r>
              <a:rPr lang="en-GB" baseline="-25000" dirty="0" err="1" smtClean="0">
                <a:solidFill>
                  <a:srgbClr val="0045D0"/>
                </a:solidFill>
              </a:rPr>
              <a:t>av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SCALE_6 (iterated solution), par=</a:t>
            </a:r>
            <a:r>
              <a:rPr lang="en-GB" dirty="0" err="1" smtClean="0">
                <a:solidFill>
                  <a:srgbClr val="0045D0"/>
                </a:solidFill>
              </a:rPr>
              <a:t>E</a:t>
            </a:r>
            <a:r>
              <a:rPr lang="en-GB" baseline="-25000" dirty="0" err="1" smtClean="0">
                <a:solidFill>
                  <a:srgbClr val="0045D0"/>
                </a:solidFill>
              </a:rPr>
              <a:t>av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Basis (PNT_0, fixed norm.) , 4 </a:t>
            </a:r>
            <a:r>
              <a:rPr lang="en-GB" dirty="0" err="1">
                <a:solidFill>
                  <a:srgbClr val="0045D0"/>
                </a:solidFill>
              </a:rPr>
              <a:t>params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89" y="1143000"/>
            <a:ext cx="670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Basis (PNT_6, iterated) , 4 </a:t>
            </a:r>
            <a:r>
              <a:rPr lang="en-GB" dirty="0" err="1">
                <a:solidFill>
                  <a:srgbClr val="0045D0"/>
                </a:solidFill>
              </a:rPr>
              <a:t>params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25"/>
            <a:ext cx="9143999" cy="762000"/>
          </a:xfrm>
        </p:spPr>
        <p:txBody>
          <a:bodyPr/>
          <a:lstStyle/>
          <a:p>
            <a:r>
              <a:rPr lang="en-GB" dirty="0"/>
              <a:t>Methodology – </a:t>
            </a:r>
            <a:r>
              <a:rPr lang="en-GB" sz="3200" dirty="0" smtClean="0"/>
              <a:t>Model Independent Fitting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Initial scaling to the reference data set (Kornilov)</a:t>
            </a:r>
          </a:p>
          <a:p>
            <a:r>
              <a:rPr lang="en-GB" sz="2800" dirty="0" smtClean="0"/>
              <a:t>Non-informative prior: Basis function fit, 100% uncertainty, no correlations</a:t>
            </a:r>
          </a:p>
          <a:p>
            <a:r>
              <a:rPr lang="en-GB" sz="2800" dirty="0" smtClean="0"/>
              <a:t>GLSQ fit with GANDR</a:t>
            </a:r>
          </a:p>
          <a:p>
            <a:r>
              <a:rPr lang="en-GB" sz="2800" dirty="0" smtClean="0"/>
              <a:t>Normalisation of the distribution and covariance matrix</a:t>
            </a:r>
          </a:p>
          <a:p>
            <a:r>
              <a:rPr lang="en-GB" sz="2800" b="1" dirty="0" smtClean="0"/>
              <a:t>Optional</a:t>
            </a:r>
            <a:r>
              <a:rPr lang="en-GB" sz="2800" dirty="0" smtClean="0"/>
              <a:t>: renormalisation of data to the GANDR solution – Iterations to convergence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</a:p>
          <a:p>
            <a:r>
              <a:rPr lang="en-GB" dirty="0" smtClean="0"/>
              <a:t>Selection of data</a:t>
            </a:r>
          </a:p>
          <a:p>
            <a:r>
              <a:rPr lang="en-GB" dirty="0" smtClean="0"/>
              <a:t>Methodology</a:t>
            </a:r>
          </a:p>
          <a:p>
            <a:pPr lvl="1"/>
            <a:r>
              <a:rPr lang="en-GB" dirty="0" smtClean="0"/>
              <a:t>Basic principles</a:t>
            </a:r>
          </a:p>
          <a:p>
            <a:pPr lvl="1"/>
            <a:r>
              <a:rPr lang="en-GB" dirty="0"/>
              <a:t>Basis function fitting</a:t>
            </a:r>
          </a:p>
          <a:p>
            <a:pPr lvl="1"/>
            <a:r>
              <a:rPr lang="en-GB" dirty="0" smtClean="0"/>
              <a:t>Model-independent fitting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 cstate="print"/>
          <a:srcRect r="2850"/>
          <a:stretch>
            <a:fillRect/>
          </a:stretch>
        </p:blipFill>
        <p:spPr bwMode="auto">
          <a:xfrm>
            <a:off x="228600" y="1230313"/>
            <a:ext cx="888339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-5400000">
            <a:off x="-982663" y="3416300"/>
            <a:ext cx="2417763" cy="461963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aseline="30000" dirty="0"/>
              <a:t>252</a:t>
            </a:r>
            <a:r>
              <a:rPr lang="en-GB" sz="2400" dirty="0"/>
              <a:t>Cf(sf)/</a:t>
            </a:r>
            <a:r>
              <a:rPr lang="en-GB" sz="2400" baseline="30000" dirty="0"/>
              <a:t>235</a:t>
            </a:r>
            <a:r>
              <a:rPr lang="en-GB" sz="2400" dirty="0"/>
              <a:t>U(</a:t>
            </a:r>
            <a:r>
              <a:rPr lang="en-GB" sz="2400" dirty="0" err="1"/>
              <a:t>n,f</a:t>
            </a:r>
            <a:r>
              <a:rPr lang="en-GB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838200"/>
            <a:ext cx="2387600" cy="5238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/>
              <a:t>Energy [MeV]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44650"/>
            <a:ext cx="34766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315200" y="838200"/>
            <a:ext cx="1828800" cy="3733800"/>
          </a:xfrm>
          <a:prstGeom prst="ellipse">
            <a:avLst/>
          </a:prstGeom>
          <a:noFill/>
          <a:ln w="603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r"/>
            <a:endParaRPr lang="en-GB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6448" y="0"/>
            <a:ext cx="8168952" cy="762000"/>
          </a:xfrm>
        </p:spPr>
        <p:txBody>
          <a:bodyPr/>
          <a:lstStyle/>
          <a:p>
            <a:r>
              <a:rPr lang="en-GB" altLang="en-US" b="1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b="1" dirty="0" smtClean="0">
                <a:solidFill>
                  <a:srgbClr val="0000FF"/>
                </a:solidFill>
              </a:rPr>
              <a:t>U(</a:t>
            </a:r>
            <a:r>
              <a:rPr lang="en-GB" altLang="en-US" b="1" dirty="0" err="1" smtClean="0">
                <a:solidFill>
                  <a:srgbClr val="0000FF"/>
                </a:solidFill>
              </a:rPr>
              <a:t>n</a:t>
            </a:r>
            <a:r>
              <a:rPr lang="en-GB" altLang="en-US" b="1" baseline="-25000" dirty="0" err="1" smtClean="0">
                <a:solidFill>
                  <a:srgbClr val="0000FF"/>
                </a:solidFill>
              </a:rPr>
              <a:t>th</a:t>
            </a:r>
            <a:r>
              <a:rPr lang="en-GB" altLang="en-US" b="1" dirty="0" err="1" smtClean="0">
                <a:solidFill>
                  <a:srgbClr val="0000FF"/>
                </a:solidFill>
              </a:rPr>
              <a:t>,f</a:t>
            </a:r>
            <a:r>
              <a:rPr lang="en-GB" altLang="en-US" b="1" dirty="0" smtClean="0">
                <a:solidFill>
                  <a:srgbClr val="0000FF"/>
                </a:solidFill>
              </a:rPr>
              <a:t>) </a:t>
            </a:r>
            <a:r>
              <a:rPr lang="en-GB" b="1" dirty="0" smtClean="0">
                <a:solidFill>
                  <a:srgbClr val="0000FF"/>
                </a:solidFill>
              </a:rPr>
              <a:t>PFNS GANDR evaluation </a:t>
            </a:r>
            <a:endParaRPr lang="en-GB" sz="4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989493"/>
            <a:ext cx="1888659" cy="95410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new </a:t>
            </a:r>
            <a:r>
              <a:rPr lang="en-US" sz="2800" dirty="0" err="1" smtClean="0">
                <a:solidFill>
                  <a:srgbClr val="FF0000"/>
                </a:solidFill>
              </a:rPr>
              <a:t>expers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 unlikely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aseline="30000" dirty="0">
                <a:solidFill>
                  <a:srgbClr val="0000FF"/>
                </a:solidFill>
              </a:rPr>
              <a:t>235</a:t>
            </a:r>
            <a:r>
              <a:rPr lang="en-GB" altLang="en-US" dirty="0">
                <a:solidFill>
                  <a:srgbClr val="0000FF"/>
                </a:solidFill>
              </a:rPr>
              <a:t>U(</a:t>
            </a:r>
            <a:r>
              <a:rPr lang="en-GB" altLang="en-US" dirty="0" err="1">
                <a:solidFill>
                  <a:srgbClr val="0000FF"/>
                </a:solidFill>
              </a:rPr>
              <a:t>n</a:t>
            </a:r>
            <a:r>
              <a:rPr lang="en-GB" altLang="en-US" baseline="-25000" dirty="0" err="1">
                <a:solidFill>
                  <a:srgbClr val="0000FF"/>
                </a:solidFill>
              </a:rPr>
              <a:t>th</a:t>
            </a:r>
            <a:r>
              <a:rPr lang="en-GB" altLang="en-US" dirty="0" err="1">
                <a:solidFill>
                  <a:srgbClr val="0000FF"/>
                </a:solidFill>
              </a:rPr>
              <a:t>,f</a:t>
            </a:r>
            <a:r>
              <a:rPr lang="en-GB" altLang="en-US" dirty="0">
                <a:solidFill>
                  <a:srgbClr val="0000FF"/>
                </a:solidFill>
              </a:rPr>
              <a:t>) PFNS GANDR fit (</a:t>
            </a:r>
            <a:r>
              <a:rPr lang="en-GB" altLang="en-US" dirty="0" err="1">
                <a:solidFill>
                  <a:srgbClr val="0000FF"/>
                </a:solidFill>
              </a:rPr>
              <a:t>lin</a:t>
            </a:r>
            <a:r>
              <a:rPr lang="en-GB" altLang="en-US" dirty="0">
                <a:solidFill>
                  <a:srgbClr val="0000FF"/>
                </a:solidFill>
              </a:rPr>
              <a:t> E)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685798"/>
            <a:ext cx="8924925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-5400000">
            <a:off x="-2440781" y="3121818"/>
            <a:ext cx="5334000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baseline="30000" dirty="0"/>
              <a:t> </a:t>
            </a:r>
            <a:r>
              <a:rPr lang="en-GB" sz="2400" dirty="0"/>
              <a:t>PFNS  </a:t>
            </a:r>
            <a:r>
              <a:rPr lang="en-GB" sz="2400" baseline="30000" dirty="0"/>
              <a:t>235</a:t>
            </a:r>
            <a:r>
              <a:rPr lang="en-GB" sz="2400" dirty="0"/>
              <a:t>U (</a:t>
            </a:r>
            <a:r>
              <a:rPr lang="en-GB" sz="2400" dirty="0" err="1"/>
              <a:t>n,f</a:t>
            </a:r>
            <a:r>
              <a:rPr lang="en-GB" sz="2400" dirty="0"/>
              <a:t>)/</a:t>
            </a:r>
            <a:r>
              <a:rPr lang="en-GB" sz="2400" dirty="0" err="1"/>
              <a:t>Maxw</a:t>
            </a:r>
            <a:r>
              <a:rPr lang="en-GB" sz="2400" dirty="0"/>
              <a:t>(T=1.32 MeV)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987" y="842963"/>
            <a:ext cx="2601863" cy="25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4684693"/>
            <a:ext cx="3416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aver</a:t>
            </a:r>
            <a:r>
              <a:rPr lang="en-US" sz="2400" dirty="0" smtClean="0">
                <a:solidFill>
                  <a:srgbClr val="0000FF"/>
                </a:solidFill>
              </a:rPr>
              <a:t>(GANDR)= 2.000(9)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aver</a:t>
            </a:r>
            <a:r>
              <a:rPr lang="en-US" sz="2400" dirty="0" smtClean="0">
                <a:solidFill>
                  <a:srgbClr val="FF0000"/>
                </a:solidFill>
              </a:rPr>
              <a:t>(B/VII.1)  = 2.03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799"/>
            <a:ext cx="8915400" cy="55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aseline="30000" dirty="0">
                <a:solidFill>
                  <a:srgbClr val="0000FF"/>
                </a:solidFill>
              </a:rPr>
              <a:t>235</a:t>
            </a:r>
            <a:r>
              <a:rPr lang="en-GB" altLang="en-US" dirty="0">
                <a:solidFill>
                  <a:srgbClr val="0000FF"/>
                </a:solidFill>
              </a:rPr>
              <a:t>U(</a:t>
            </a:r>
            <a:r>
              <a:rPr lang="en-GB" altLang="en-US" dirty="0" err="1">
                <a:solidFill>
                  <a:srgbClr val="0000FF"/>
                </a:solidFill>
              </a:rPr>
              <a:t>n</a:t>
            </a:r>
            <a:r>
              <a:rPr lang="en-GB" altLang="en-US" baseline="-25000" dirty="0" err="1">
                <a:solidFill>
                  <a:srgbClr val="0000FF"/>
                </a:solidFill>
              </a:rPr>
              <a:t>th</a:t>
            </a:r>
            <a:r>
              <a:rPr lang="en-GB" altLang="en-US" dirty="0" err="1">
                <a:solidFill>
                  <a:srgbClr val="0000FF"/>
                </a:solidFill>
              </a:rPr>
              <a:t>,f</a:t>
            </a:r>
            <a:r>
              <a:rPr lang="en-GB" altLang="en-US" dirty="0">
                <a:solidFill>
                  <a:srgbClr val="0000FF"/>
                </a:solidFill>
              </a:rPr>
              <a:t>) PFNS GANDR fit (log 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-5400000">
            <a:off x="-2440781" y="3121818"/>
            <a:ext cx="5334000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baseline="30000" dirty="0"/>
              <a:t> </a:t>
            </a:r>
            <a:r>
              <a:rPr lang="en-GB" sz="2400" dirty="0"/>
              <a:t>PFNS  </a:t>
            </a:r>
            <a:r>
              <a:rPr lang="en-GB" sz="2400" baseline="30000" dirty="0"/>
              <a:t>235</a:t>
            </a:r>
            <a:r>
              <a:rPr lang="en-GB" sz="2400" dirty="0"/>
              <a:t>U (</a:t>
            </a:r>
            <a:r>
              <a:rPr lang="en-GB" sz="2400" dirty="0" err="1"/>
              <a:t>n,f</a:t>
            </a:r>
            <a:r>
              <a:rPr lang="en-GB" sz="2400" dirty="0"/>
              <a:t>)/</a:t>
            </a:r>
            <a:r>
              <a:rPr lang="en-GB" sz="2400" dirty="0" err="1"/>
              <a:t>Maxw</a:t>
            </a:r>
            <a:r>
              <a:rPr lang="en-GB" sz="2400" dirty="0"/>
              <a:t>(T=1.32 MeV)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838201"/>
            <a:ext cx="2290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4684693"/>
            <a:ext cx="3416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aver</a:t>
            </a:r>
            <a:r>
              <a:rPr lang="en-US" sz="2400" dirty="0" smtClean="0">
                <a:solidFill>
                  <a:srgbClr val="0000FF"/>
                </a:solidFill>
              </a:rPr>
              <a:t>(GANDR)= 2.000(9)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aver</a:t>
            </a:r>
            <a:r>
              <a:rPr lang="en-US" sz="2400" dirty="0" smtClean="0">
                <a:solidFill>
                  <a:srgbClr val="FF0000"/>
                </a:solidFill>
              </a:rPr>
              <a:t>(B/VII.1)  = 2.03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1053" t="70708" r="45174" b="9618"/>
          <a:stretch>
            <a:fillRect/>
          </a:stretch>
        </p:blipFill>
        <p:spPr bwMode="auto">
          <a:xfrm>
            <a:off x="5446992" y="5105400"/>
            <a:ext cx="18682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 t="-24696" b="24696"/>
          <a:stretch>
            <a:fillRect/>
          </a:stretch>
        </p:blipFill>
        <p:spPr bwMode="auto">
          <a:xfrm>
            <a:off x="15875" y="-1209675"/>
            <a:ext cx="5699125" cy="73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0" name="Straight Arrow Connector 3"/>
          <p:cNvCxnSpPr>
            <a:cxnSpLocks noChangeShapeType="1"/>
          </p:cNvCxnSpPr>
          <p:nvPr/>
        </p:nvCxnSpPr>
        <p:spPr bwMode="auto">
          <a:xfrm flipH="1">
            <a:off x="2892424" y="1474788"/>
            <a:ext cx="3176" cy="10398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307036" y="924580"/>
            <a:ext cx="2928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rgbClr val="FF0000"/>
                </a:solidFill>
              </a:rPr>
              <a:t>0.8% </a:t>
            </a:r>
            <a:r>
              <a:rPr lang="en-GB" altLang="en-US" sz="2800" dirty="0" smtClean="0">
                <a:solidFill>
                  <a:srgbClr val="FF0000"/>
                </a:solidFill>
              </a:rPr>
              <a:t>uncertainty</a:t>
            </a:r>
            <a:endParaRPr lang="en-GB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2400" y="-76200"/>
            <a:ext cx="9525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kern="0" dirty="0" smtClean="0">
                <a:solidFill>
                  <a:srgbClr val="0000FF"/>
                </a:solidFill>
              </a:rPr>
              <a:t>GANDR evaluation: uncertainty analysis</a:t>
            </a:r>
            <a:endParaRPr lang="en-GB" kern="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2438400"/>
            <a:ext cx="3816660" cy="2388026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0" y="1440024"/>
            <a:ext cx="3504039" cy="922176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4734580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Non-model fit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772400" y="3886200"/>
            <a:ext cx="11430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75338" y="631825"/>
          <a:ext cx="31162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838080" imgH="203040" progId="Equation.3">
                  <p:embed/>
                </p:oleObj>
              </mc:Choice>
              <mc:Fallback>
                <p:oleObj name="Equation" r:id="rId7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631825"/>
                        <a:ext cx="31162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4" b="10340"/>
          <a:stretch/>
        </p:blipFill>
        <p:spPr bwMode="auto">
          <a:xfrm>
            <a:off x="467544" y="712320"/>
            <a:ext cx="8275847" cy="43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5" name="TextBox 4"/>
              <p:cNvSpPr txBox="1"/>
              <p:nvPr/>
            </p:nvSpPr>
            <p:spPr>
              <a:xfrm>
                <a:off x="251520" y="5013176"/>
                <a:ext cx="8748464" cy="111748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ym typeface="Symbol"/>
                  </a:rPr>
                  <a:t>No norm: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/>
                                <a:sym typeface="Symbol"/>
                              </a:rPr>
                              <m:t></m:t>
                            </m:r>
                            <m:r>
                              <a:rPr lang="en-GB" sz="2400" b="1" i="1" smtClean="0">
                                <a:latin typeface="Cambria Math"/>
                                <a:sym typeface="Symbol"/>
                              </a:rPr>
                              <m:t>𝒀</m:t>
                            </m:r>
                          </m:num>
                          <m:den>
                            <m:r>
                              <a:rPr lang="en-GB" sz="2400" b="1" i="1" smtClean="0">
                                <a:latin typeface="Cambria Math"/>
                                <a:sym typeface="Symbol"/>
                              </a:rPr>
                              <m:t>𝒀</m:t>
                            </m:r>
                          </m:den>
                        </m:f>
                        <m:r>
                          <a:rPr lang="en-GB" sz="2400" b="1" i="1" smtClean="0">
                            <a:latin typeface="Cambria Math"/>
                            <a:sym typeface="Symbol"/>
                          </a:rPr>
                          <m:t>(=</m:t>
                        </m:r>
                        <m:r>
                          <a:rPr lang="en-GB" sz="2400" b="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GB" sz="2400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sz="2400" b="1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d>
                    <m:r>
                      <a:rPr lang="en-GB" sz="2400" i="1" baseline="100000">
                        <a:latin typeface="Cambria Math"/>
                        <a:sym typeface="Symbol"/>
                      </a:rPr>
                      <m:t>𝟐</m:t>
                    </m:r>
                    <m:r>
                      <a:rPr lang="en-GB" sz="24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/>
                                <a:sym typeface="Symbol"/>
                              </a:rPr>
                              <m:t></m:t>
                            </m:r>
                          </m:num>
                          <m:den>
                            <m:r>
                              <a:rPr lang="en-GB" sz="2400" i="1">
                                <a:latin typeface="Cambria Math"/>
                                <a:sym typeface="Symbol"/>
                              </a:rPr>
                              <m:t></m:t>
                            </m:r>
                          </m:den>
                        </m:f>
                      </m:e>
                    </m:d>
                    <m:r>
                      <a:rPr lang="en-GB" sz="2400" i="1" baseline="100000">
                        <a:latin typeface="Cambria Math"/>
                        <a:sym typeface="Symbol"/>
                      </a:rPr>
                      <m:t>𝟐</m:t>
                    </m:r>
                    <m:r>
                      <a:rPr lang="en-GB" sz="2400" b="1" i="1" smtClean="0">
                        <a:latin typeface="Cambria Math"/>
                        <a:sym typeface="Symbol"/>
                      </a:rPr>
                      <m:t>+</m:t>
                    </m:r>
                    <m:d>
                      <m:dPr>
                        <m:ctrlPr>
                          <a:rPr lang="en-GB" sz="2400" b="1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1" i="1" smtClean="0"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/>
                                <a:sym typeface="Symbol"/>
                              </a:rPr>
                              <m:t></m:t>
                            </m:r>
                          </m:num>
                          <m:den>
                            <m:r>
                              <a:rPr lang="en-GB" sz="2400" i="1">
                                <a:latin typeface="Cambria Math"/>
                                <a:sym typeface="Symbol"/>
                              </a:rPr>
                              <m:t></m:t>
                            </m:r>
                          </m:den>
                        </m:f>
                        <m:r>
                          <a:rPr lang="en-GB" sz="2400" i="1">
                            <a:latin typeface="Cambria Math"/>
                            <a:sym typeface="Symbol"/>
                          </a:rPr>
                          <m:t>(=</m:t>
                        </m:r>
                        <m:r>
                          <a:rPr lang="en-GB" sz="2400" b="0" i="1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GB" sz="2400" b="0" i="1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GB" sz="2400" b="0" i="1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en-GB" sz="2400" b="0" i="1">
                            <a:latin typeface="Cambria Math"/>
                            <a:sym typeface="Symbol"/>
                          </a:rPr>
                          <m:t> )</m:t>
                        </m:r>
                      </m:e>
                    </m:d>
                    <m:r>
                      <a:rPr lang="en-GB" sz="2400" b="1" i="1" baseline="100000" smtClean="0">
                        <a:latin typeface="Cambria Math"/>
                        <a:sym typeface="Symbol"/>
                      </a:rPr>
                      <m:t>𝟐</m:t>
                    </m:r>
                    <m:r>
                      <m:rPr>
                        <m:nor/>
                      </m:rPr>
                      <a:rPr lang="en-GB" sz="2400" b="1" i="0" dirty="0" smtClean="0">
                        <a:sym typeface="Symbol"/>
                      </a:rPr>
                      <m:t>=</m:t>
                    </m:r>
                  </m:oMath>
                </a14:m>
                <a:endParaRPr lang="en-GB" sz="2400" b="1" i="0" dirty="0" smtClean="0"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dirty="0" smtClean="0">
                          <a:solidFill>
                            <a:srgbClr val="FF0000"/>
                          </a:solidFill>
                          <a:sym typeface="Symbol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dirty="0" smtClean="0">
                          <a:solidFill>
                            <a:srgbClr val="FF0000"/>
                          </a:solidFill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FF0000"/>
                          </a:solidFill>
                          <a:sym typeface="Symbol"/>
                        </a:rPr>
                        <m:t>31</m:t>
                      </m:r>
                      <m:r>
                        <m:rPr>
                          <m:nor/>
                        </m:rPr>
                        <a:rPr lang="en-GB" sz="2400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+ .</m:t>
                      </m:r>
                      <m:r>
                        <m:rPr>
                          <m:nor/>
                        </m:rPr>
                        <a:rPr lang="en-GB" sz="2400" dirty="0"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081</m:t>
                      </m:r>
                      <m:r>
                        <m:rPr>
                          <m:nor/>
                        </m:rPr>
                        <a:rPr lang="en-GB" sz="2400" baseline="30000" dirty="0">
                          <a:sym typeface="Symbol"/>
                        </a:rPr>
                        <m:t>2</m:t>
                      </m:r>
                      <m:r>
                        <a:rPr lang="en-GB" sz="2400" b="1" i="1" dirty="0" smtClean="0">
                          <a:latin typeface="Cambria Math"/>
                          <a:sym typeface="Symbol"/>
                        </a:rPr>
                        <m:t> =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0010</m:t>
                      </m:r>
                      <m:r>
                        <a:rPr lang="en-GB" sz="2400" b="1" i="1" dirty="0" smtClean="0">
                          <a:latin typeface="Cambria Math"/>
                          <a:sym typeface="Symbol"/>
                        </a:rPr>
                        <m:t>𝟐𝟔𝟔</m:t>
                      </m:r>
                      <m:r>
                        <a:rPr lang="en-GB" sz="2400" b="1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GB" sz="2400" i="1" dirty="0">
                          <a:latin typeface="Cambria Math"/>
                          <a:sym typeface="Symbol"/>
                        </a:rPr>
                        <m:t>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latin typeface="Cambria Math"/>
                          <a:sym typeface="Symbol"/>
                        </a:rPr>
                        <m:t>(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%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400" b="1" i="0" baseline="30000" dirty="0" smtClean="0"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GB" sz="2400" baseline="100000" dirty="0"/>
              </a:p>
            </p:txBody>
          </p:sp>
        </mc:Choice>
        <mc:Fallback xmlns="">
          <p:sp useBgFill="1"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13176"/>
                <a:ext cx="8748464" cy="1117485"/>
              </a:xfrm>
              <a:prstGeom prst="rect">
                <a:avLst/>
              </a:prstGeom>
              <a:blipFill rotWithShape="1">
                <a:blip r:embed="rId4"/>
                <a:stretch>
                  <a:fillRect l="-1045" b="-7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4635277" y="1070645"/>
            <a:ext cx="3398" cy="532284"/>
          </a:xfrm>
          <a:prstGeom prst="straightConnector1">
            <a:avLst/>
          </a:prstGeom>
          <a:noFill/>
          <a:ln w="25400" cap="flat" cmpd="sng" algn="ctr">
            <a:solidFill>
              <a:srgbClr val="0045D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397361" y="1066800"/>
            <a:ext cx="1623814" cy="3845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38650" y="1600200"/>
            <a:ext cx="1562472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07903" y="108329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45D0"/>
                </a:solidFill>
              </a:rPr>
              <a:t>6.4%</a:t>
            </a:r>
            <a:endParaRPr lang="en-GB" sz="2400" dirty="0">
              <a:solidFill>
                <a:srgbClr val="0045D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-5400000">
            <a:off x="-706904" y="2390825"/>
            <a:ext cx="3818674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aseline="30000" dirty="0" smtClean="0"/>
              <a:t>235</a:t>
            </a:r>
            <a:r>
              <a:rPr lang="en-GB" sz="2400" dirty="0" smtClean="0"/>
              <a:t>U(</a:t>
            </a:r>
            <a:r>
              <a:rPr lang="en-GB" sz="2400" dirty="0" err="1" smtClean="0"/>
              <a:t>n,f</a:t>
            </a:r>
            <a:r>
              <a:rPr lang="en-GB" sz="2400" dirty="0" smtClean="0"/>
              <a:t>)/</a:t>
            </a:r>
            <a:r>
              <a:rPr lang="en-GB" sz="2400" dirty="0" err="1" smtClean="0"/>
              <a:t>Tmaxw</a:t>
            </a:r>
            <a:r>
              <a:rPr lang="en-GB" sz="2400" dirty="0" smtClean="0"/>
              <a:t>(1.32 MeV)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GANDR fit without normalisation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-17815"/>
          <a:stretch/>
        </p:blipFill>
        <p:spPr bwMode="auto">
          <a:xfrm>
            <a:off x="288032" y="712320"/>
            <a:ext cx="8244408" cy="567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TextBox 3"/>
              <p:cNvSpPr txBox="1"/>
              <p:nvPr/>
            </p:nvSpPr>
            <p:spPr>
              <a:xfrm>
                <a:off x="107504" y="4725144"/>
                <a:ext cx="8748464" cy="12829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  <a:sym typeface="Symbol"/>
                                </a:rPr>
                                <m:t></m:t>
                              </m:r>
                              <m:r>
                                <a:rPr lang="en-GB" sz="2400" b="1" i="1" smtClean="0">
                                  <a:latin typeface="Cambria Math"/>
                                  <a:sym typeface="Symbol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/>
                                  <a:sym typeface="Symbol"/>
                                </a:rPr>
                                <m:t>𝒀</m:t>
                              </m:r>
                            </m:den>
                          </m:f>
                          <m:r>
                            <a:rPr lang="en-GB" sz="2400" b="1" i="1" smtClean="0">
                              <a:latin typeface="Cambria Math"/>
                              <a:sym typeface="Symbol"/>
                            </a:rPr>
                            <m:t>(=</m:t>
                          </m:r>
                          <m:r>
                            <a:rPr lang="en-GB" sz="2400" b="0" i="1" smtClean="0">
                              <a:latin typeface="Cambria Math"/>
                              <a:sym typeface="Symbol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/>
                              <a:sym typeface="Symbol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  <a:sym typeface="Symbol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  <a:sym typeface="Symbol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d>
                      <m:r>
                        <a:rPr lang="en-GB" sz="2400" i="1" baseline="100000">
                          <a:latin typeface="Cambria Math"/>
                          <a:sym typeface="Symbol"/>
                        </a:rPr>
                        <m:t>𝟐</m:t>
                      </m:r>
                      <m:r>
                        <a:rPr lang="en-GB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  <a:sym typeface="Symbol"/>
                                </a:rPr>
                                <m:t>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/>
                                  <a:sym typeface="Symbol"/>
                                </a:rPr>
                                <m:t></m:t>
                              </m:r>
                            </m:den>
                          </m:f>
                        </m:e>
                      </m:d>
                      <m:r>
                        <a:rPr lang="en-GB" sz="2400" i="1" baseline="100000">
                          <a:latin typeface="Cambria Math"/>
                          <a:sym typeface="Symbol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  <a:sym typeface="Symbol"/>
                        </a:rPr>
                        <m:t>+</m:t>
                      </m:r>
                      <m:d>
                        <m:dPr>
                          <m:ctrlPr>
                            <a:rPr lang="en-GB" sz="2400" b="1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smtClean="0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  <a:sym typeface="Symbol"/>
                                </a:rPr>
                                <m:t>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/>
                                  <a:sym typeface="Symbol"/>
                                </a:rPr>
                                <m:t></m:t>
                              </m:r>
                            </m:den>
                          </m:f>
                          <m:r>
                            <a:rPr lang="en-GB" sz="2400" i="1">
                              <a:latin typeface="Cambria Math"/>
                              <a:sym typeface="Symbol"/>
                            </a:rPr>
                            <m:t>(=</m:t>
                          </m:r>
                          <m:r>
                            <a:rPr lang="en-GB" sz="2400" b="0" i="1">
                              <a:latin typeface="Cambria Math"/>
                              <a:sym typeface="Symbol"/>
                            </a:rPr>
                            <m:t>1</m:t>
                          </m:r>
                          <m:r>
                            <a:rPr lang="en-GB" sz="2400" b="0" i="1">
                              <a:latin typeface="Cambria Math"/>
                              <a:sym typeface="Symbol"/>
                            </a:rPr>
                            <m:t>−</m:t>
                          </m:r>
                          <m:r>
                            <a:rPr lang="en-GB" sz="2400" b="0" i="1">
                              <a:latin typeface="Cambria Math"/>
                              <a:sym typeface="Symbol"/>
                            </a:rPr>
                            <m:t>2</m:t>
                          </m:r>
                          <m:r>
                            <a:rPr lang="en-GB" sz="2400" b="0" i="1">
                              <a:latin typeface="Cambria Math"/>
                              <a:sym typeface="Symbol"/>
                            </a:rPr>
                            <m:t> )</m:t>
                          </m:r>
                        </m:e>
                      </m:d>
                      <m:r>
                        <a:rPr lang="en-GB" sz="2400" b="1" i="1" baseline="100000" smtClean="0">
                          <a:latin typeface="Cambria Math"/>
                          <a:sym typeface="Symbol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=</m:t>
                      </m:r>
                    </m:oMath>
                  </m:oMathPara>
                </a14:m>
                <a:endParaRPr lang="en-GB" sz="2400" b="1" i="0" dirty="0" smtClean="0"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dirty="0" smtClean="0">
                          <a:solidFill>
                            <a:srgbClr val="0045D0"/>
                          </a:solidFill>
                          <a:sym typeface="Symbol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dirty="0" smtClean="0">
                          <a:solidFill>
                            <a:srgbClr val="0045D0"/>
                          </a:solidFill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0045D0"/>
                          </a:solidFill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dirty="0" smtClean="0">
                          <a:solidFill>
                            <a:srgbClr val="0045D0"/>
                          </a:solidFill>
                          <a:sym typeface="Symbol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400" baseline="30000" dirty="0" smtClean="0">
                          <a:solidFill>
                            <a:srgbClr val="0045D0"/>
                          </a:solidFill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+ .</m:t>
                      </m:r>
                      <m:r>
                        <m:rPr>
                          <m:nor/>
                        </m:rPr>
                        <a:rPr lang="en-GB" sz="2400" dirty="0"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081</m:t>
                      </m:r>
                      <m:r>
                        <m:rPr>
                          <m:nor/>
                        </m:rPr>
                        <a:rPr lang="en-GB" sz="2400" baseline="30000" dirty="0">
                          <a:sym typeface="Symbol"/>
                        </a:rPr>
                        <m:t>2</m:t>
                      </m:r>
                      <m:r>
                        <a:rPr lang="en-GB" sz="2400" b="1" i="1" dirty="0" smtClean="0">
                          <a:latin typeface="Cambria Math"/>
                          <a:sym typeface="Symbol"/>
                        </a:rPr>
                        <m:t> =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0000746</m:t>
                      </m:r>
                      <m:r>
                        <a:rPr lang="en-GB" sz="2400" b="1" i="1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GB" sz="2400" i="1" dirty="0">
                          <a:latin typeface="Cambria Math"/>
                          <a:sym typeface="Symbol"/>
                        </a:rPr>
                        <m:t>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latin typeface="Cambria Math"/>
                          <a:sym typeface="Symbol"/>
                        </a:rPr>
                        <m:t>(</m:t>
                      </m:r>
                      <m:r>
                        <m:rPr>
                          <m:nor/>
                        </m:rPr>
                        <a:rPr lang="en-GB" sz="2400" i="0" dirty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0</m:t>
                      </m:r>
                      <m:r>
                        <m:rPr>
                          <m:nor/>
                        </m:rPr>
                        <a:rPr lang="en-GB" sz="2400" i="0" dirty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.</m:t>
                      </m:r>
                      <m:r>
                        <m:rPr>
                          <m:nor/>
                        </m:rPr>
                        <a:rPr lang="en-GB" sz="2400" i="0" dirty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86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%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400" b="1" i="0" baseline="30000" dirty="0" smtClean="0">
                          <a:sym typeface="Symbol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 b="1" i="0" dirty="0" smtClean="0"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GB" sz="2400" baseline="100000" dirty="0"/>
              </a:p>
            </p:txBody>
          </p:sp>
        </mc:Choice>
        <mc:Fallback xmlns="">
          <p:sp useBgFill="1"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25144"/>
                <a:ext cx="8748464" cy="1282980"/>
              </a:xfrm>
              <a:prstGeom prst="rect">
                <a:avLst/>
              </a:prstGeom>
              <a:blipFill rotWithShape="1">
                <a:blip r:embed="rId5"/>
                <a:stretch>
                  <a:fillRect b="-6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35896" y="2636912"/>
            <a:ext cx="28146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45D0"/>
                </a:solidFill>
              </a:rPr>
              <a:t>__</a:t>
            </a:r>
            <a:r>
              <a:rPr lang="en-GB" sz="1400" dirty="0" smtClean="0">
                <a:solidFill>
                  <a:srgbClr val="0045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 smtClean="0">
                <a:solidFill>
                  <a:srgbClr val="0045D0"/>
                </a:solidFill>
              </a:rPr>
              <a:t> </a:t>
            </a:r>
            <a:r>
              <a:rPr lang="en-GB" sz="1400" dirty="0" err="1" smtClean="0"/>
              <a:t>Maxw</a:t>
            </a:r>
            <a:r>
              <a:rPr lang="en-GB" sz="1400" dirty="0" smtClean="0"/>
              <a:t>. (T=1.32) </a:t>
            </a:r>
          </a:p>
          <a:p>
            <a:r>
              <a:rPr lang="en-GB" sz="2000" dirty="0" smtClean="0">
                <a:solidFill>
                  <a:srgbClr val="9A9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en-GB" sz="1400" dirty="0" smtClean="0">
                <a:solidFill>
                  <a:srgbClr val="0045D0"/>
                </a:solidFill>
              </a:rPr>
              <a:t> </a:t>
            </a:r>
            <a:r>
              <a:rPr lang="en-GB" sz="1400" dirty="0" smtClean="0"/>
              <a:t>GANDR  (1 </a:t>
            </a:r>
            <a:r>
              <a:rPr lang="en-GB" sz="1400" dirty="0" err="1" smtClean="0"/>
              <a:t>iter</a:t>
            </a:r>
            <a:r>
              <a:rPr lang="en-GB" sz="1400" dirty="0" smtClean="0"/>
              <a:t>., normal.)</a:t>
            </a:r>
          </a:p>
          <a:p>
            <a:r>
              <a:rPr lang="en-GB" sz="2000" dirty="0" smtClean="0">
                <a:solidFill>
                  <a:srgbClr val="0045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400" dirty="0" smtClean="0"/>
              <a:t>GANDR (6 </a:t>
            </a:r>
            <a:r>
              <a:rPr lang="en-GB" sz="1400" dirty="0" err="1" smtClean="0"/>
              <a:t>iter</a:t>
            </a:r>
            <a:r>
              <a:rPr lang="en-GB" sz="1400" dirty="0" smtClean="0"/>
              <a:t>., normal.)</a:t>
            </a:r>
          </a:p>
          <a:p>
            <a:r>
              <a:rPr lang="en-GB" sz="2000" dirty="0" smtClean="0">
                <a:solidFill>
                  <a:srgbClr val="66FF66"/>
                </a:solidFill>
              </a:rPr>
              <a:t>__</a:t>
            </a:r>
            <a:r>
              <a:rPr lang="en-GB" sz="1400" dirty="0" smtClean="0">
                <a:solidFill>
                  <a:srgbClr val="0045D0"/>
                </a:solidFill>
              </a:rPr>
              <a:t> </a:t>
            </a:r>
            <a:r>
              <a:rPr lang="en-GB" sz="1400" dirty="0" smtClean="0"/>
              <a:t>PNT fit (z0_MIX)</a:t>
            </a:r>
            <a:endParaRPr lang="en-GB" sz="1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08823" y="1181280"/>
            <a:ext cx="1" cy="180975"/>
          </a:xfrm>
          <a:prstGeom prst="straightConnector1">
            <a:avLst/>
          </a:prstGeom>
          <a:noFill/>
          <a:ln w="25400" cap="flat" cmpd="sng" algn="ctr">
            <a:solidFill>
              <a:srgbClr val="0045D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72322" y="1187127"/>
            <a:ext cx="1623814" cy="3845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33664" y="1340768"/>
            <a:ext cx="1562472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41271" y="104093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45D0"/>
                </a:solidFill>
              </a:rPr>
              <a:t>1.72%</a:t>
            </a:r>
            <a:endParaRPr lang="en-GB" sz="2400" dirty="0">
              <a:solidFill>
                <a:srgbClr val="0045D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-5400000">
            <a:off x="-880687" y="2390825"/>
            <a:ext cx="3818674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aseline="30000" dirty="0" smtClean="0"/>
              <a:t>235</a:t>
            </a:r>
            <a:r>
              <a:rPr lang="en-GB" sz="2400" dirty="0" smtClean="0"/>
              <a:t>U(</a:t>
            </a:r>
            <a:r>
              <a:rPr lang="en-GB" sz="2400" dirty="0" err="1" smtClean="0"/>
              <a:t>n,f</a:t>
            </a:r>
            <a:r>
              <a:rPr lang="en-GB" sz="2400" dirty="0" smtClean="0"/>
              <a:t>)/</a:t>
            </a:r>
            <a:r>
              <a:rPr lang="en-GB" sz="2400" dirty="0" err="1" smtClean="0"/>
              <a:t>Tmaxw</a:t>
            </a:r>
            <a:r>
              <a:rPr lang="en-GB" sz="2400" dirty="0" smtClean="0"/>
              <a:t>(1.32 MeV)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762000"/>
          </a:xfrm>
        </p:spPr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Iterated GANDR fit with normalisation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5D0"/>
                </a:solidFill>
              </a:rPr>
              <a:t>Features of the GANDR fit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Little change with </a:t>
            </a:r>
            <a:r>
              <a:rPr lang="en-GB" dirty="0" smtClean="0"/>
              <a:t>iterations (robust)</a:t>
            </a:r>
            <a:endParaRPr lang="en-GB" dirty="0"/>
          </a:p>
          <a:p>
            <a:r>
              <a:rPr lang="en-GB" dirty="0"/>
              <a:t>Minimum PFNS uncertainty 0.8% almost equal to the minimum yield uncertainty</a:t>
            </a:r>
          </a:p>
          <a:p>
            <a:r>
              <a:rPr lang="en-GB" dirty="0"/>
              <a:t>In the tails the PFNS uncertainty is equal to the prior (no measured data, no model correlations)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GLSQ: GANDR vs. GMA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066800"/>
            <a:ext cx="8593137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GANDR</a:t>
            </a:r>
          </a:p>
          <a:p>
            <a:pPr lvl="2"/>
            <a:r>
              <a:rPr lang="en-GB" dirty="0" smtClean="0"/>
              <a:t>Fits piecewise-linear correction function</a:t>
            </a:r>
          </a:p>
          <a:p>
            <a:pPr lvl="2"/>
            <a:r>
              <a:rPr lang="en-GB" dirty="0" smtClean="0"/>
              <a:t>Solution is continuous</a:t>
            </a:r>
          </a:p>
          <a:p>
            <a:pPr lvl="2"/>
            <a:r>
              <a:rPr lang="en-GB" dirty="0" smtClean="0"/>
              <a:t>No need for a fixed energy grid of measured data</a:t>
            </a:r>
          </a:p>
          <a:p>
            <a:pPr lvl="2"/>
            <a:r>
              <a:rPr lang="en-GB" dirty="0" smtClean="0"/>
              <a:t>Scaling factors cannot be included as fitting parameters </a:t>
            </a:r>
            <a:r>
              <a:rPr lang="en-GB" dirty="0" smtClean="0">
                <a:sym typeface="Wingdings" panose="05000000000000000000" pitchFamily="2" charset="2"/>
              </a:rPr>
              <a:t> iterative solution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No ratio data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GMA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Data on fixed energy grid, ratio or shape ratio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Easy inclusion of experimental correlations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Easy inclusion of cross-material correlations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762000"/>
          </a:xfrm>
        </p:spPr>
        <p:txBody>
          <a:bodyPr/>
          <a:lstStyle/>
          <a:p>
            <a:r>
              <a:rPr lang="en-GB" dirty="0" smtClean="0"/>
              <a:t>Methodology – use of Integral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572000"/>
          </a:xfrm>
        </p:spPr>
        <p:txBody>
          <a:bodyPr/>
          <a:lstStyle/>
          <a:p>
            <a:r>
              <a:rPr lang="en-GB" sz="2800" dirty="0" smtClean="0"/>
              <a:t>May be used for the prior </a:t>
            </a:r>
            <a:r>
              <a:rPr lang="en-GB" sz="2800" dirty="0"/>
              <a:t>(</a:t>
            </a:r>
            <a:r>
              <a:rPr lang="en-GB" sz="2800" dirty="0" smtClean="0"/>
              <a:t>E</a:t>
            </a:r>
            <a:r>
              <a:rPr lang="en-GB" sz="2800" baseline="-25000" dirty="0" smtClean="0"/>
              <a:t>50%</a:t>
            </a:r>
            <a:r>
              <a:rPr lang="en-GB" sz="2800" dirty="0" smtClean="0"/>
              <a:t>&gt; 10 MeV)</a:t>
            </a:r>
          </a:p>
          <a:p>
            <a:r>
              <a:rPr lang="en-GB" sz="2800" dirty="0" smtClean="0"/>
              <a:t>Spectrum-averaged cross sections (SPA)</a:t>
            </a:r>
          </a:p>
          <a:p>
            <a:r>
              <a:rPr lang="en-GB" sz="2800" dirty="0" smtClean="0"/>
              <a:t>Ratios of SPA in </a:t>
            </a:r>
            <a:r>
              <a:rPr lang="en-GB" sz="2800" baseline="30000" dirty="0" smtClean="0"/>
              <a:t>252</a:t>
            </a:r>
            <a:r>
              <a:rPr lang="en-GB" sz="2800" dirty="0" smtClean="0"/>
              <a:t>Cf/</a:t>
            </a:r>
            <a:r>
              <a:rPr lang="en-GB" sz="2800" baseline="30000" dirty="0" smtClean="0"/>
              <a:t>235</a:t>
            </a:r>
            <a:r>
              <a:rPr lang="en-GB" sz="2800" dirty="0" smtClean="0"/>
              <a:t>U spectra (Kobayashi)</a:t>
            </a:r>
          </a:p>
          <a:p>
            <a:r>
              <a:rPr lang="en-GB" sz="2800" dirty="0" smtClean="0"/>
              <a:t>Experimental conditions (fission plates preferred to reactor core measurements, size of the experimental cavity</a:t>
            </a:r>
            <a:r>
              <a:rPr lang="en-GB" sz="2800" dirty="0"/>
              <a:t>, </a:t>
            </a:r>
            <a:r>
              <a:rPr lang="en-GB" sz="2800" dirty="0" smtClean="0"/>
              <a:t>possible (</a:t>
            </a:r>
            <a:r>
              <a:rPr lang="en-GB" sz="2800" dirty="0" smtClean="0">
                <a:sym typeface="Symbol"/>
              </a:rPr>
              <a:t></a:t>
            </a:r>
            <a:r>
              <a:rPr lang="en-GB" sz="2800" dirty="0">
                <a:sym typeface="Symbol"/>
              </a:rPr>
              <a:t>,n) contribution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Analysis </a:t>
            </a:r>
            <a:r>
              <a:rPr lang="en-GB" sz="2800" dirty="0"/>
              <a:t>of multiple scattering and room-return corrections (Kobayashi, </a:t>
            </a:r>
            <a:r>
              <a:rPr lang="en-GB" sz="2800" dirty="0" err="1"/>
              <a:t>Mannhart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Integral data trend could be used to validate SPA measurements or PFNS.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600"/>
            <a:ext cx="8784976" cy="569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553200" y="143635"/>
            <a:ext cx="2123256" cy="393343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734200" y="685800"/>
            <a:ext cx="1800200" cy="36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52400" y="-76200"/>
            <a:ext cx="952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 kern="0" dirty="0" smtClean="0">
                <a:solidFill>
                  <a:srgbClr val="0000FF"/>
                </a:solidFill>
              </a:rPr>
              <a:t>PFNS validation using dosimetry data</a:t>
            </a:r>
            <a:endParaRPr lang="en-GB" altLang="en-US" b="1" kern="0" baseline="30000" dirty="0" smtClean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Prepare </a:t>
            </a:r>
            <a:r>
              <a:rPr lang="en-GB" baseline="30000" dirty="0" smtClean="0"/>
              <a:t>235</a:t>
            </a:r>
            <a:r>
              <a:rPr lang="en-GB" dirty="0" smtClean="0"/>
              <a:t>U(</a:t>
            </a:r>
            <a:r>
              <a:rPr lang="en-GB" dirty="0" err="1" smtClean="0"/>
              <a:t>n</a:t>
            </a:r>
            <a:r>
              <a:rPr lang="en-GB" baseline="-25000" dirty="0" err="1" smtClean="0"/>
              <a:t>th,f</a:t>
            </a:r>
            <a:r>
              <a:rPr lang="en-GB" dirty="0" smtClean="0"/>
              <a:t>) PFNS for use as secondary neutron field standard (in addition to </a:t>
            </a:r>
            <a:r>
              <a:rPr lang="en-GB" baseline="30000" dirty="0" smtClean="0"/>
              <a:t>252</a:t>
            </a:r>
            <a:r>
              <a:rPr lang="en-GB" dirty="0" smtClean="0"/>
              <a:t>Cf(sf) PFNS)</a:t>
            </a:r>
          </a:p>
          <a:p>
            <a:r>
              <a:rPr lang="en-GB" dirty="0" smtClean="0"/>
              <a:t>Provide the spectrum in tabular form, as well as in ENDF-6 format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aseline="30000" dirty="0"/>
              <a:t>235</a:t>
            </a:r>
            <a:r>
              <a:rPr lang="en-GB" dirty="0"/>
              <a:t>U(</a:t>
            </a:r>
            <a:r>
              <a:rPr lang="en-GB" dirty="0" err="1"/>
              <a:t>n</a:t>
            </a:r>
            <a:r>
              <a:rPr lang="en-GB" baseline="-25000" dirty="0" err="1"/>
              <a:t>th,f</a:t>
            </a:r>
            <a:r>
              <a:rPr lang="en-GB" dirty="0"/>
              <a:t>) </a:t>
            </a:r>
            <a:r>
              <a:rPr lang="en-GB" dirty="0" smtClean="0"/>
              <a:t>spectrum should be the basis for spectra included in general purpose evaluated nuclear data files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24000"/>
            <a:ext cx="8869362" cy="4572000"/>
          </a:xfrm>
        </p:spPr>
        <p:txBody>
          <a:bodyPr/>
          <a:lstStyle/>
          <a:p>
            <a:r>
              <a:rPr lang="en-GB" dirty="0" smtClean="0"/>
              <a:t>GANDR fit – model for gaining experience</a:t>
            </a:r>
          </a:p>
          <a:p>
            <a:r>
              <a:rPr lang="en-GB" dirty="0" smtClean="0"/>
              <a:t>GMA – a comprehensive fit could be used for standards (smoothing?)</a:t>
            </a:r>
          </a:p>
          <a:p>
            <a:r>
              <a:rPr lang="en-GB" i="1" dirty="0" err="1" smtClean="0"/>
              <a:t>E</a:t>
            </a:r>
            <a:r>
              <a:rPr lang="en-GB" baseline="-25000" dirty="0" err="1" smtClean="0"/>
              <a:t>av</a:t>
            </a:r>
            <a:r>
              <a:rPr lang="en-GB" dirty="0" smtClean="0"/>
              <a:t>=2.00±0.01 MeV (current estimate)</a:t>
            </a:r>
          </a:p>
          <a:p>
            <a:r>
              <a:rPr lang="en-GB" dirty="0" smtClean="0"/>
              <a:t>Fit also undertaken for incident neutron energies up to 2 MeV, minor increase in average energy observed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35766" y="2819400"/>
                <a:ext cx="2952328" cy="830997"/>
              </a:xfrm>
              <a:prstGeom prst="rect">
                <a:avLst/>
              </a:prstGeom>
              <a:noFill/>
              <a:ln w="63500">
                <a:solidFill>
                  <a:srgbClr val="0045D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 smtClean="0">
                          <a:latin typeface="Cambria Math"/>
                        </a:rPr>
                        <m:t>𝒀</m:t>
                      </m:r>
                      <m:r>
                        <a:rPr lang="en-GB" sz="4800" i="1" smtClean="0">
                          <a:latin typeface="Cambria Math"/>
                        </a:rPr>
                        <m:t>=</m:t>
                      </m:r>
                      <m:r>
                        <a:rPr lang="en-GB" sz="4800" b="1" i="1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</m:t>
                      </m:r>
                      <m:r>
                        <a:rPr lang="en-GB" sz="4800" b="1" i="1" smtClean="0">
                          <a:latin typeface="Cambria Math"/>
                          <a:sym typeface="Symbol"/>
                        </a:rPr>
                        <m:t>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66" y="2819400"/>
                <a:ext cx="295232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63500">
                <a:solidFill>
                  <a:srgbClr val="0045D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09280" y="3739376"/>
                <a:ext cx="48053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𝒀</m:t>
                      </m:r>
                      <m:r>
                        <a:rPr lang="en-GB" sz="2000" b="1" i="1" baseline="-2500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GB" sz="2000" smtClean="0">
                          <a:solidFill>
                            <a:srgbClr val="0045D0"/>
                          </a:solidFill>
                          <a:latin typeface="Cambria Math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GB" sz="2000">
                          <a:solidFill>
                            <a:srgbClr val="0045D0"/>
                          </a:solidFill>
                          <a:latin typeface="Cambria Math"/>
                        </a:rPr>
                        <m:t>eutron</m:t>
                      </m:r>
                      <m:r>
                        <a:rPr lang="en-GB" sz="2000">
                          <a:solidFill>
                            <a:srgbClr val="0045D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>
                          <a:solidFill>
                            <a:srgbClr val="0045D0"/>
                          </a:solidFill>
                          <a:latin typeface="Cambria Math"/>
                        </a:rPr>
                        <m:t>yield</m:t>
                      </m:r>
                    </m:oMath>
                  </m:oMathPara>
                </a14:m>
                <a:endParaRPr lang="en-GB" sz="2000" dirty="0" smtClean="0">
                  <a:solidFill>
                    <a:srgbClr val="0045D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sym typeface="Symbol"/>
                        </a:rPr>
                        <m:t></m:t>
                      </m:r>
                      <m:r>
                        <a:rPr lang="en-GB" sz="2000" b="0" i="0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neutron</m:t>
                      </m:r>
                      <m:r>
                        <a:rPr lang="en-GB" sz="2000" b="0" i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multiplicity</m:t>
                      </m:r>
                      <m:r>
                        <a:rPr lang="en-GB" sz="2000" b="0" i="0" smtClean="0">
                          <a:solidFill>
                            <a:srgbClr val="0045D0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45D0"/>
                              </a:solidFill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45D0"/>
                              </a:solidFill>
                              <a:latin typeface="Cambria Math"/>
                              <a:sym typeface="Symbol"/>
                            </a:rPr>
                            <m:t>normalisation</m:t>
                          </m:r>
                        </m:e>
                      </m:d>
                    </m:oMath>
                  </m:oMathPara>
                </a14:m>
                <a:endParaRPr lang="en-GB" sz="2000" b="0" i="0" dirty="0" smtClean="0">
                  <a:solidFill>
                    <a:srgbClr val="0045D0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  <a:sym typeface="Symbol"/>
                      </a:rPr>
                      <m:t> 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45D0"/>
                        </a:solidFill>
                        <a:latin typeface="Cambria Math"/>
                        <a:sym typeface="Symbol"/>
                      </a:rPr>
                      <m:t>PFNS</m:t>
                    </m:r>
                    <m:r>
                      <a:rPr lang="en-GB" sz="2000" b="0" i="0" smtClean="0">
                        <a:solidFill>
                          <a:srgbClr val="0045D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45D0"/>
                        </a:solidFill>
                        <a:latin typeface="Cambria Math"/>
                        <a:sym typeface="Symbol"/>
                      </a:rPr>
                      <m:t>matrix</m:t>
                    </m:r>
                    <m:r>
                      <a:rPr lang="en-GB" sz="2000" b="0" i="0" smtClean="0">
                        <a:solidFill>
                          <a:srgbClr val="0045D0"/>
                        </a:solidFill>
                        <a:latin typeface="Cambria Math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45D0"/>
                        </a:solidFill>
                        <a:latin typeface="Cambria Math"/>
                        <a:sym typeface="Symbol"/>
                      </a:rPr>
                      <m:t>SHAPE</m:t>
                    </m:r>
                  </m:oMath>
                </a14:m>
                <a:r>
                  <a:rPr lang="en-GB" sz="2000" b="0" dirty="0" smtClean="0">
                    <a:solidFill>
                      <a:srgbClr val="0045D0"/>
                    </a:solidFill>
                  </a:rPr>
                  <a:t>, normalised to 1)</a:t>
                </a:r>
                <a:endParaRPr lang="en-GB" sz="2000" b="0" dirty="0">
                  <a:solidFill>
                    <a:srgbClr val="0045D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80" y="3739376"/>
                <a:ext cx="4805300" cy="1015663"/>
              </a:xfrm>
              <a:prstGeom prst="rect">
                <a:avLst/>
              </a:prstGeom>
              <a:blipFill rotWithShape="1">
                <a:blip r:embed="rId3"/>
                <a:stretch>
                  <a:fillRect b="-10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62722" y="4800600"/>
                <a:ext cx="6336704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sym typeface="Symbol"/>
                                </a:rPr>
                                <m:t></m:t>
                              </m:r>
                              <m:r>
                                <a:rPr lang="en-GB" sz="2800" b="1" i="1" smtClean="0">
                                  <a:latin typeface="Cambria Math"/>
                                  <a:sym typeface="Symbol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en-GB" sz="2800" b="1" i="1" smtClean="0">
                                  <a:latin typeface="Cambria Math"/>
                                  <a:sym typeface="Symbol"/>
                                </a:rPr>
                                <m:t>𝒀</m:t>
                              </m:r>
                            </m:den>
                          </m:f>
                        </m:e>
                      </m:d>
                      <m:r>
                        <a:rPr lang="en-GB" sz="2800" i="1" baseline="100000">
                          <a:latin typeface="Cambria Math"/>
                          <a:sym typeface="Symbol"/>
                        </a:rPr>
                        <m:t>𝟐</m:t>
                      </m:r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sym typeface="Symbol"/>
                                </a:rPr>
                                <m:t>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sym typeface="Symbol"/>
                                </a:rPr>
                                <m:t></m:t>
                              </m:r>
                            </m:den>
                          </m:f>
                        </m:e>
                      </m:d>
                      <m:r>
                        <a:rPr lang="en-GB" sz="2800" i="1" baseline="100000">
                          <a:latin typeface="Cambria Math"/>
                          <a:sym typeface="Symbol"/>
                        </a:rPr>
                        <m:t>𝟐</m:t>
                      </m:r>
                      <m:r>
                        <a:rPr lang="en-GB" sz="2800" b="1" i="1" smtClean="0">
                          <a:latin typeface="Cambria Math"/>
                          <a:sym typeface="Symbol"/>
                        </a:rPr>
                        <m:t>+</m:t>
                      </m:r>
                      <m:d>
                        <m:dPr>
                          <m:ctrlPr>
                            <a:rPr lang="en-GB" sz="2800" b="1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sym typeface="Symbol"/>
                                </a:rPr>
                                <m:t>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sym typeface="Symbol"/>
                                </a:rPr>
                                <m:t></m:t>
                              </m:r>
                            </m:den>
                          </m:f>
                        </m:e>
                      </m:d>
                      <m:r>
                        <a:rPr lang="en-GB" sz="2800" b="1" i="1" baseline="100000" smtClean="0">
                          <a:latin typeface="Cambria Math"/>
                          <a:sym typeface="Symbol"/>
                        </a:rPr>
                        <m:t>𝟐</m:t>
                      </m:r>
                    </m:oMath>
                  </m:oMathPara>
                </a14:m>
                <a:endParaRPr lang="en-GB" sz="2800" baseline="100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22" y="4800600"/>
                <a:ext cx="6336704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8740775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What is being evaluated?</a:t>
            </a:r>
            <a:endParaRPr lang="en-GB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9600" y="1285272"/>
                <a:ext cx="7696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kern="0" dirty="0" smtClean="0"/>
                  <a:t>Without loss of generality, the neutron yield from PFNS can be decomposed into the shape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sym typeface="Symbol"/>
                      </a:rPr>
                      <m:t></m:t>
                    </m:r>
                  </m:oMath>
                </a14:m>
                <a:r>
                  <a:rPr lang="en-GB" sz="2400" kern="0" dirty="0" smtClean="0"/>
                  <a:t> and the average yield nu-bar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0045D0"/>
                        </a:solidFill>
                        <a:latin typeface="Cambria Math"/>
                        <a:sym typeface="Symbol"/>
                      </a:rPr>
                      <m:t></m:t>
                    </m:r>
                  </m:oMath>
                </a14:m>
                <a:r>
                  <a:rPr lang="en-GB" sz="2400" kern="0" dirty="0" smtClean="0"/>
                  <a:t> (ENDF-6 </a:t>
                </a:r>
                <a:r>
                  <a:rPr lang="en-GB" sz="2400" kern="0" dirty="0"/>
                  <a:t>PFNS </a:t>
                </a:r>
                <a:r>
                  <a:rPr lang="en-GB" sz="2400" kern="0" dirty="0" smtClean="0"/>
                  <a:t>convention </a:t>
                </a:r>
                <a:r>
                  <a:rPr lang="en-GB" sz="2400" kern="0" dirty="0"/>
                  <a:t>used </a:t>
                </a:r>
                <a:r>
                  <a:rPr lang="en-GB" sz="2400" kern="0" dirty="0" smtClean="0"/>
                  <a:t>in </a:t>
                </a:r>
                <a:r>
                  <a:rPr lang="en-GB" sz="2400" kern="0" dirty="0"/>
                  <a:t>all </a:t>
                </a:r>
                <a:r>
                  <a:rPr lang="en-GB" sz="2400" kern="0" dirty="0" smtClean="0"/>
                  <a:t>application</a:t>
                </a:r>
                <a:endParaRPr lang="en-GB" sz="2400" kern="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85272"/>
                <a:ext cx="769620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188" t="-2724" r="-1029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7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of data (primarily ratio to </a:t>
            </a:r>
            <a:r>
              <a:rPr lang="en-GB" dirty="0" err="1" smtClean="0"/>
              <a:t>Cf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18299"/>
              </p:ext>
            </p:extLst>
          </p:nvPr>
        </p:nvGraphicFramePr>
        <p:xfrm>
          <a:off x="95125" y="1340770"/>
          <a:ext cx="8869363" cy="414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628"/>
                <a:gridCol w="2228647"/>
                <a:gridCol w="3097088"/>
              </a:tblGrid>
              <a:tr h="389163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Lead Author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EXFOR Entry No.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B.I.Starostov,ET.AL</a:t>
                      </a:r>
                      <a:r>
                        <a:rPr lang="en-GB" dirty="0" smtClean="0"/>
                        <a:t>. (85)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40930006(4)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Flag 4 only (similar to </a:t>
                      </a:r>
                      <a:r>
                        <a:rPr lang="en-GB" dirty="0" err="1" smtClean="0"/>
                        <a:t>Boytsov</a:t>
                      </a:r>
                      <a:r>
                        <a:rPr lang="en-GB" dirty="0" smtClean="0"/>
                        <a:t>), others = ratio</a:t>
                      </a:r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A.Lajtai,ET.AL</a:t>
                      </a:r>
                      <a:r>
                        <a:rPr lang="en-GB" dirty="0" smtClean="0"/>
                        <a:t>.      (85)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30704003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 &lt;</a:t>
                      </a:r>
                      <a:r>
                        <a:rPr lang="en-GB" baseline="0" dirty="0" smtClean="0"/>
                        <a:t> 0.16 MeV (Li glass eff)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N.Kornilov</a:t>
                      </a:r>
                      <a:r>
                        <a:rPr lang="en-GB" dirty="0" smtClean="0"/>
                        <a:t>*,ET.AL.   (10)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31692006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 to Cf-252(sf)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smtClean="0"/>
                        <a:t>Wang </a:t>
                      </a:r>
                      <a:r>
                        <a:rPr lang="en-GB" dirty="0" err="1" smtClean="0"/>
                        <a:t>Yufeng,ET.AL</a:t>
                      </a:r>
                      <a:r>
                        <a:rPr lang="en-GB" dirty="0" smtClean="0"/>
                        <a:t>.   (89)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32587002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 &gt; 1.3 MeV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smtClean="0"/>
                        <a:t>V.N.Nefedov1*,ET.AL. (83)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40871011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 to Cf-252(sf)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smtClean="0"/>
                        <a:t>V.N.Nefedov2*,ET.AL. (83)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40871012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 to Cf-252(sf)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B.I.Starostov</a:t>
                      </a:r>
                      <a:r>
                        <a:rPr lang="en-GB" dirty="0" smtClean="0"/>
                        <a:t>*,ET.AL.(83)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40872007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 to Cf-252(sf)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A.S.Vorobyev</a:t>
                      </a:r>
                      <a:r>
                        <a:rPr lang="en-GB" dirty="0" smtClean="0"/>
                        <a:t>*,ET.AL. (13)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41597002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 to Cf-252(sf)</a:t>
                      </a:r>
                      <a:endParaRPr lang="en-GB" dirty="0"/>
                    </a:p>
                  </a:txBody>
                  <a:tcPr/>
                </a:tc>
              </a:tr>
              <a:tr h="3891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– Basic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24000"/>
            <a:ext cx="8793162" cy="4572000"/>
          </a:xfrm>
        </p:spPr>
        <p:txBody>
          <a:bodyPr/>
          <a:lstStyle/>
          <a:p>
            <a:r>
              <a:rPr lang="en-GB" dirty="0" smtClean="0"/>
              <a:t>All data used as “shape data”</a:t>
            </a:r>
          </a:p>
          <a:p>
            <a:r>
              <a:rPr lang="en-GB" dirty="0" smtClean="0"/>
              <a:t>Scaling of all data to a </a:t>
            </a:r>
            <a:r>
              <a:rPr lang="en-GB" b="1" dirty="0" smtClean="0"/>
              <a:t>reference</a:t>
            </a:r>
            <a:r>
              <a:rPr lang="en-GB" dirty="0" smtClean="0"/>
              <a:t> data set in the overlapping region using chosen norm (reliable data set that overlaps with all others)</a:t>
            </a:r>
          </a:p>
          <a:p>
            <a:r>
              <a:rPr lang="en-GB" dirty="0" smtClean="0"/>
              <a:t>Fitting of the data by GLSQ</a:t>
            </a:r>
          </a:p>
          <a:p>
            <a:r>
              <a:rPr lang="en-GB" dirty="0" smtClean="0"/>
              <a:t>Extrapolation and normalisation of the distribution</a:t>
            </a:r>
          </a:p>
          <a:p>
            <a:r>
              <a:rPr lang="en-GB" dirty="0" smtClean="0"/>
              <a:t>Normalisation of the covariance matrix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– </a:t>
            </a:r>
            <a:r>
              <a:rPr lang="en-GB" dirty="0" smtClean="0"/>
              <a:t>Scaling (notes)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93137" cy="4572000"/>
          </a:xfrm>
        </p:spPr>
        <p:txBody>
          <a:bodyPr/>
          <a:lstStyle/>
          <a:p>
            <a:r>
              <a:rPr lang="en-GB" dirty="0" smtClean="0"/>
              <a:t>Re-scaling of data affects nu-bar, not shape</a:t>
            </a:r>
          </a:p>
          <a:p>
            <a:r>
              <a:rPr lang="en-GB" dirty="0" smtClean="0"/>
              <a:t>Minimises differences between different measurements in the overlapping region (depends slightly on the chosen norm)</a:t>
            </a:r>
          </a:p>
          <a:p>
            <a:r>
              <a:rPr lang="en-GB" dirty="0" smtClean="0"/>
              <a:t>Without re-scaling the normalisation errors in different data sets may introduce a bias in the final fit of the distribution</a:t>
            </a:r>
          </a:p>
          <a:p>
            <a:r>
              <a:rPr lang="en-GB" dirty="0" smtClean="0"/>
              <a:t>Dependence on the selected reference data set washed out by iterations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Problem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01857"/>
              </p:ext>
            </p:extLst>
          </p:nvPr>
        </p:nvGraphicFramePr>
        <p:xfrm>
          <a:off x="152400" y="1143000"/>
          <a:ext cx="8839202" cy="411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  <a:gridCol w="982134"/>
                <a:gridCol w="982130"/>
              </a:tblGrid>
              <a:tr h="40977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Set1*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Unc1*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Set2*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Unc2*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Set3*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Unc3*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26845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x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x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1.0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5.80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0.12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7.90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0.16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2.0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9.50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0.19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2.0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9.00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3.0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11.00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0.22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3.0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10.50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4.0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10.00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4.0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9.50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5.0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7.10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5.5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5.20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0.10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0977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6.0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2.90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0.06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78631"/>
              </p:ext>
            </p:extLst>
          </p:nvPr>
        </p:nvGraphicFramePr>
        <p:xfrm>
          <a:off x="3276600" y="5334000"/>
          <a:ext cx="3733800" cy="937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900"/>
                <a:gridCol w="1866900"/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Uncertainties (all sets</a:t>
                      </a:r>
                      <a:r>
                        <a:rPr lang="en-GB" sz="2000" u="none" strike="noStrike" dirty="0" smtClean="0">
                          <a:effectLst/>
                        </a:rPr>
                        <a:t>):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Systematic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Statistical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Problem - Truth:  </a:t>
            </a:r>
            <a:r>
              <a:rPr lang="en-GB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y= -x </a:t>
            </a:r>
            <a:r>
              <a:rPr lang="en-GB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en-GB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x - 6.5</a:t>
            </a:r>
            <a:r>
              <a:rPr lang="en-GB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649112"/>
              </p:ext>
            </p:extLst>
          </p:nvPr>
        </p:nvGraphicFramePr>
        <p:xfrm>
          <a:off x="762000" y="11430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Reaction Cross Section Standards      IAEA-CRP, Vienna, 1-5 Dec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A_light">
  <a:themeElements>
    <a:clrScheme name="">
      <a:dk1>
        <a:srgbClr val="000000"/>
      </a:dk1>
      <a:lt1>
        <a:srgbClr val="F9F0DF"/>
      </a:lt1>
      <a:dk2>
        <a:srgbClr val="003399"/>
      </a:dk2>
      <a:lt2>
        <a:srgbClr val="000000"/>
      </a:lt2>
      <a:accent1>
        <a:srgbClr val="99CCFF"/>
      </a:accent1>
      <a:accent2>
        <a:srgbClr val="8681B8"/>
      </a:accent2>
      <a:accent3>
        <a:srgbClr val="FBF6EC"/>
      </a:accent3>
      <a:accent4>
        <a:srgbClr val="000000"/>
      </a:accent4>
      <a:accent5>
        <a:srgbClr val="CAE2FF"/>
      </a:accent5>
      <a:accent6>
        <a:srgbClr val="7974A6"/>
      </a:accent6>
      <a:hlink>
        <a:srgbClr val="FCD3C1"/>
      </a:hlink>
      <a:folHlink>
        <a:srgbClr val="3366C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IAEA_light</Template>
  <TotalTime>826</TotalTime>
  <Words>1548</Words>
  <Application>Microsoft Office PowerPoint</Application>
  <PresentationFormat>On-screen Show (4:3)</PresentationFormat>
  <Paragraphs>288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IAEA_light</vt:lpstr>
      <vt:lpstr>Equation</vt:lpstr>
      <vt:lpstr>235U PFNS for Standards</vt:lpstr>
      <vt:lpstr>Outline</vt:lpstr>
      <vt:lpstr>Objective</vt:lpstr>
      <vt:lpstr>PowerPoint Presentation</vt:lpstr>
      <vt:lpstr>Selection of data (primarily ratio to Cf)</vt:lpstr>
      <vt:lpstr>Methodology – Basic Principles</vt:lpstr>
      <vt:lpstr>Methodology – Scaling (notes)</vt:lpstr>
      <vt:lpstr>Model Problem</vt:lpstr>
      <vt:lpstr>Model Problem - Truth:  y= -x (x - 6.5)</vt:lpstr>
      <vt:lpstr>Model Problem - Bias</vt:lpstr>
      <vt:lpstr>Bias implications – Average Energy</vt:lpstr>
      <vt:lpstr>Average Energy of Neutrons in PFNS</vt:lpstr>
      <vt:lpstr>Methodology – Iterations</vt:lpstr>
      <vt:lpstr>Methodology – Basis Function Fitting</vt:lpstr>
      <vt:lpstr>SCALE_0 (fixed data) , par=Eav</vt:lpstr>
      <vt:lpstr>SCALE_6 (iterated solution), par=Eav</vt:lpstr>
      <vt:lpstr>Basis (PNT_0, fixed norm.) , 4 params</vt:lpstr>
      <vt:lpstr>Basis (PNT_6, iterated) , 4 params</vt:lpstr>
      <vt:lpstr>Methodology – Model Independent Fitting</vt:lpstr>
      <vt:lpstr>235U(nth,f) PFNS GANDR evaluation </vt:lpstr>
      <vt:lpstr>235U(nth,f) PFNS GANDR fit (lin E)</vt:lpstr>
      <vt:lpstr>235U(nth,f) PFNS GANDR fit (log E)</vt:lpstr>
      <vt:lpstr>PowerPoint Presentation</vt:lpstr>
      <vt:lpstr>GANDR fit without normalisation</vt:lpstr>
      <vt:lpstr>Iterated GANDR fit with normalisation</vt:lpstr>
      <vt:lpstr>Features of the GANDR fit</vt:lpstr>
      <vt:lpstr>GLSQ: GANDR vs. GMA</vt:lpstr>
      <vt:lpstr>Methodology – use of Integral Data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235U PFNS for Standards</dc:title>
  <dc:creator>TRKOV, Andrej</dc:creator>
  <cp:lastModifiedBy>TRKOV, Andrej</cp:lastModifiedBy>
  <cp:revision>31</cp:revision>
  <dcterms:created xsi:type="dcterms:W3CDTF">2006-08-16T00:00:00Z</dcterms:created>
  <dcterms:modified xsi:type="dcterms:W3CDTF">2014-12-01T09:30:15Z</dcterms:modified>
</cp:coreProperties>
</file>