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1" r:id="rId2"/>
    <p:sldId id="273" r:id="rId3"/>
    <p:sldId id="271" r:id="rId4"/>
    <p:sldId id="274" r:id="rId5"/>
    <p:sldId id="276" r:id="rId6"/>
    <p:sldId id="308" r:id="rId7"/>
    <p:sldId id="306" r:id="rId8"/>
    <p:sldId id="277" r:id="rId9"/>
    <p:sldId id="278" r:id="rId10"/>
    <p:sldId id="280" r:id="rId11"/>
    <p:sldId id="279" r:id="rId12"/>
    <p:sldId id="299" r:id="rId13"/>
    <p:sldId id="309" r:id="rId14"/>
    <p:sldId id="302" r:id="rId15"/>
    <p:sldId id="304" r:id="rId16"/>
    <p:sldId id="303" r:id="rId17"/>
    <p:sldId id="305" r:id="rId18"/>
    <p:sldId id="310" r:id="rId19"/>
    <p:sldId id="282" r:id="rId20"/>
    <p:sldId id="283" r:id="rId21"/>
    <p:sldId id="281" r:id="rId22"/>
    <p:sldId id="284" r:id="rId23"/>
    <p:sldId id="287" r:id="rId24"/>
    <p:sldId id="311" r:id="rId25"/>
    <p:sldId id="286" r:id="rId26"/>
    <p:sldId id="288" r:id="rId27"/>
    <p:sldId id="289" r:id="rId28"/>
    <p:sldId id="290" r:id="rId29"/>
    <p:sldId id="291" r:id="rId30"/>
    <p:sldId id="298" r:id="rId31"/>
    <p:sldId id="312" r:id="rId32"/>
    <p:sldId id="292" r:id="rId33"/>
    <p:sldId id="293" r:id="rId34"/>
    <p:sldId id="294" r:id="rId35"/>
    <p:sldId id="295" r:id="rId36"/>
    <p:sldId id="296" r:id="rId37"/>
    <p:sldId id="297" r:id="rId38"/>
    <p:sldId id="313" r:id="rId39"/>
    <p:sldId id="272" r:id="rId40"/>
    <p:sldId id="300" r:id="rId41"/>
    <p:sldId id="301" r:id="rId42"/>
    <p:sldId id="314" r:id="rId43"/>
    <p:sldId id="315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1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A03-0241-439A-97D7-BC12B76E69DC}" type="datetime4">
              <a:rPr lang="fr-FR"/>
              <a:pPr>
                <a:defRPr/>
              </a:pPr>
              <a:t>18 décembre 2017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455944" y="1988840"/>
            <a:ext cx="5508544" cy="2653832"/>
          </a:xfrm>
        </p:spPr>
        <p:txBody>
          <a:bodyPr/>
          <a:lstStyle/>
          <a:p>
            <a:r>
              <a:rPr lang="en-US" cap="none" dirty="0"/>
              <a:t>Improving reaction modeling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491880" y="5877272"/>
            <a:ext cx="4788464" cy="504056"/>
          </a:xfrm>
        </p:spPr>
        <p:txBody>
          <a:bodyPr/>
          <a:lstStyle/>
          <a:p>
            <a:r>
              <a:rPr lang="fr-FR" cap="none" dirty="0" err="1"/>
              <a:t>December</a:t>
            </a:r>
            <a:r>
              <a:rPr lang="fr-FR" cap="none" dirty="0"/>
              <a:t> 2017 post-CIELO meeting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491880" y="3645024"/>
            <a:ext cx="5652120" cy="1224136"/>
          </a:xfrm>
        </p:spPr>
        <p:txBody>
          <a:bodyPr/>
          <a:lstStyle/>
          <a:p>
            <a:r>
              <a:rPr lang="fr-FR" sz="1400" b="1" u="sng" dirty="0"/>
              <a:t>E. Bauge</a:t>
            </a:r>
            <a:r>
              <a:rPr lang="fr-FR" sz="1400" dirty="0"/>
              <a:t>, P. Chau, M. Dupuis, S. Hilaire, S. </a:t>
            </a:r>
            <a:r>
              <a:rPr lang="fr-FR" sz="1400" dirty="0" err="1"/>
              <a:t>Péru</a:t>
            </a:r>
            <a:r>
              <a:rPr lang="fr-FR" sz="1400" dirty="0"/>
              <a:t>, O. Roig, P. Romain</a:t>
            </a:r>
          </a:p>
          <a:p>
            <a:r>
              <a:rPr lang="fr-FR" sz="1400" dirty="0"/>
              <a:t>CEA, DAM, DIF, France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CEA | 10 AVRIL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Semi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OMP: </a:t>
            </a:r>
          </a:p>
          <a:p>
            <a:pPr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Impact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detailed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structure description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5550" y="118706"/>
            <a:ext cx="4687273" cy="66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15616" y="5890046"/>
            <a:ext cx="511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Structure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5DCH (GCM)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probably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perfect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buFont typeface="Symbol"/>
              <a:buChar char="Þ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QRPA option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could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appropriate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4168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Semi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OMP: </a:t>
            </a:r>
          </a:p>
          <a:p>
            <a:pPr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Impact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detailed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structure description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r="8754" b="18183"/>
          <a:stretch/>
        </p:blipFill>
        <p:spPr>
          <a:xfrm>
            <a:off x="1403648" y="1052736"/>
            <a:ext cx="5904656" cy="57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2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906588" y="0"/>
            <a:ext cx="7237412" cy="909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/>
              <a:t>Compound nucleus spin distributions:</a:t>
            </a:r>
            <a:br>
              <a:rPr lang="fr-FR" cap="none" dirty="0"/>
            </a:br>
            <a:r>
              <a:rPr lang="fr-FR" cap="none" dirty="0" err="1"/>
              <a:t>effect</a:t>
            </a:r>
            <a:r>
              <a:rPr lang="fr-FR" cap="none" dirty="0"/>
              <a:t> of </a:t>
            </a:r>
            <a:r>
              <a:rPr lang="fr-FR" cap="none" dirty="0" err="1"/>
              <a:t>direc</a:t>
            </a:r>
            <a:r>
              <a:rPr lang="fr-FR" cap="none" dirty="0"/>
              <a:t> and </a:t>
            </a:r>
            <a:r>
              <a:rPr lang="fr-FR" cap="none" dirty="0" err="1"/>
              <a:t>pre</a:t>
            </a:r>
            <a:r>
              <a:rPr lang="fr-FR" cap="none" dirty="0"/>
              <a:t> </a:t>
            </a:r>
            <a:r>
              <a:rPr lang="fr-FR" cap="none" dirty="0" err="1"/>
              <a:t>equilibrium</a:t>
            </a:r>
            <a:r>
              <a:rPr lang="fr-FR" cap="none" dirty="0"/>
              <a:t> </a:t>
            </a:r>
            <a:r>
              <a:rPr lang="fr-FR" cap="none" dirty="0" err="1"/>
              <a:t>reactions</a:t>
            </a:r>
            <a:endParaRPr lang="fr-FR" cap="non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0"/>
          <a:stretch/>
        </p:blipFill>
        <p:spPr bwMode="auto">
          <a:xfrm>
            <a:off x="-36512" y="980728"/>
            <a:ext cx="914325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1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Statistical</a:t>
            </a:r>
            <a:r>
              <a:rPr lang="fr-FR" dirty="0"/>
              <a:t> model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51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2547" y="4845968"/>
            <a:ext cx="2447925" cy="100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4172" y="1836068"/>
            <a:ext cx="1095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 b="1">
                <a:solidFill>
                  <a:srgbClr val="000000"/>
                </a:solidFill>
                <a:latin typeface="Symbol" pitchFamily="18" charset="2"/>
              </a:rPr>
              <a:t> s</a:t>
            </a:r>
            <a:r>
              <a:rPr lang="fr-FR" altLang="fr-FR" sz="2800" b="1" baseline="-25000">
                <a:solidFill>
                  <a:srgbClr val="00CC00"/>
                </a:solidFill>
                <a:latin typeface="Times New Roman" pitchFamily="18" charset="0"/>
              </a:rPr>
              <a:t>a</a:t>
            </a:r>
            <a:r>
              <a:rPr lang="fr-FR" altLang="fr-FR" sz="2800" b="1" baseline="-25000">
                <a:solidFill>
                  <a:srgbClr val="FF3300"/>
                </a:solidFill>
                <a:latin typeface="Times New Roman" pitchFamily="18" charset="0"/>
              </a:rPr>
              <a:t>b </a:t>
            </a:r>
            <a:r>
              <a:rPr lang="fr-FR" altLang="fr-FR" sz="2800" b="1">
                <a:solidFill>
                  <a:srgbClr val="000000"/>
                </a:solidFill>
                <a:latin typeface="Times New Roman" pitchFamily="18" charset="0"/>
              </a:rPr>
              <a:t>= 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322709" y="1340768"/>
            <a:ext cx="6700838" cy="1525587"/>
            <a:chOff x="872" y="1049"/>
            <a:chExt cx="4221" cy="961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3279" y="1148"/>
              <a:ext cx="1814" cy="755"/>
              <a:chOff x="243" y="2024"/>
              <a:chExt cx="1814" cy="755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243" y="2419"/>
                <a:ext cx="18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714" y="2024"/>
                <a:ext cx="73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2J+1</a:t>
                </a:r>
                <a:r>
                  <a:rPr lang="fr-FR" altLang="fr-FR" sz="2800" b="1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341" y="2452"/>
                <a:ext cx="15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(2</a:t>
                </a:r>
                <a:r>
                  <a:rPr lang="fr-FR" altLang="fr-FR" sz="2800" b="1" i="1">
                    <a:solidFill>
                      <a:srgbClr val="00CC00"/>
                    </a:solidFill>
                    <a:latin typeface="Times New Roman" pitchFamily="18" charset="0"/>
                  </a:rPr>
                  <a:t>I</a:t>
                </a:r>
                <a:r>
                  <a:rPr lang="fr-FR" altLang="fr-FR" sz="2800" b="1" i="1" baseline="-2500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+1) (2</a:t>
                </a:r>
                <a:r>
                  <a:rPr lang="fr-FR" altLang="fr-FR" sz="2800" b="1" i="1">
                    <a:solidFill>
                      <a:srgbClr val="00CC00"/>
                    </a:solidFill>
                    <a:latin typeface="Times New Roman" pitchFamily="18" charset="0"/>
                  </a:rPr>
                  <a:t>s</a:t>
                </a:r>
                <a:r>
                  <a:rPr lang="fr-FR" altLang="fr-FR" sz="2800" b="1" i="1" baseline="-2500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+1)</a:t>
                </a:r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563" y="1204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fr-FR" altLang="fr-FR" sz="6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872" y="1202"/>
              <a:ext cx="373" cy="659"/>
              <a:chOff x="872" y="1202"/>
              <a:chExt cx="373" cy="659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969" y="155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872" y="1202"/>
                <a:ext cx="35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>
                    <a:solidFill>
                      <a:srgbClr val="000000"/>
                    </a:solidFill>
                    <a:latin typeface="Symbol" pitchFamily="18" charset="2"/>
                  </a:rPr>
                  <a:t> p</a:t>
                </a:r>
                <a:r>
                  <a:rPr lang="fr-FR" altLang="fr-FR" sz="28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903" y="1534"/>
                <a:ext cx="342" cy="327"/>
                <a:chOff x="153" y="3562"/>
                <a:chExt cx="342" cy="327"/>
              </a:xfrm>
            </p:grpSpPr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3" y="3562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>
                      <a:solidFill>
                        <a:srgbClr val="00CC00"/>
                      </a:solidFill>
                      <a:latin typeface="Times New Roman" pitchFamily="18" charset="0"/>
                    </a:rPr>
                    <a:t>k</a:t>
                  </a:r>
                  <a:r>
                    <a:rPr lang="fr-FR" altLang="fr-FR" sz="2800" b="1" baseline="-25000">
                      <a:solidFill>
                        <a:srgbClr val="00CC00"/>
                      </a:solidFill>
                      <a:latin typeface="Times New Roman" pitchFamily="18" charset="0"/>
                    </a:rPr>
                    <a:t>a</a:t>
                  </a:r>
                  <a:endParaRPr lang="fr-FR" altLang="fr-FR" sz="2800" b="1" baseline="4000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3" y="3626"/>
                  <a:ext cx="19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baseline="40000">
                      <a:solidFill>
                        <a:srgbClr val="00CC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360" y="1722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J=|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1364" y="1049"/>
              <a:ext cx="1142" cy="288"/>
              <a:chOff x="-154" y="2839"/>
              <a:chExt cx="1142" cy="288"/>
            </a:xfrm>
          </p:grpSpPr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-154" y="2839"/>
                <a:ext cx="9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>
                    <a:solidFill>
                      <a:srgbClr val="00CC00"/>
                    </a:solidFill>
                    <a:latin typeface="Times New Roman" pitchFamily="18" charset="0"/>
                  </a:rPr>
                  <a:t>I</a:t>
                </a:r>
                <a:r>
                  <a:rPr lang="fr-FR" altLang="fr-FR" sz="2400" b="1" i="1" baseline="-25000">
                    <a:solidFill>
                      <a:srgbClr val="00CC00"/>
                    </a:solidFill>
                    <a:latin typeface="Times New Roman" pitchFamily="18" charset="0"/>
                  </a:rPr>
                  <a:t>A </a:t>
                </a:r>
                <a:r>
                  <a:rPr lang="fr-FR" altLang="fr-FR" sz="2400" b="1" i="1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r>
                  <a:rPr lang="fr-FR" altLang="fr-FR" sz="2400">
                    <a:solidFill>
                      <a:srgbClr val="000000"/>
                    </a:solidFill>
                  </a:rPr>
                  <a:t> </a:t>
                </a:r>
                <a:r>
                  <a:rPr lang="fr-FR" altLang="fr-FR" sz="2400" b="1" i="1">
                    <a:solidFill>
                      <a:srgbClr val="00CC00"/>
                    </a:solidFill>
                    <a:latin typeface="Times New Roman" pitchFamily="18" charset="0"/>
                  </a:rPr>
                  <a:t>s</a:t>
                </a:r>
                <a:r>
                  <a:rPr lang="fr-FR" altLang="fr-FR" sz="2400" b="1" i="1" baseline="-2500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400">
                    <a:solidFill>
                      <a:srgbClr val="000000"/>
                    </a:solidFill>
                  </a:rPr>
                  <a:t> </a:t>
                </a:r>
                <a:r>
                  <a:rPr lang="fr-FR" altLang="fr-FR" sz="2400" b="1" i="1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r>
                  <a:rPr lang="fr-FR" altLang="fr-FR" sz="2400">
                    <a:solidFill>
                      <a:srgbClr val="000000"/>
                    </a:solidFill>
                  </a:rPr>
                  <a:t> </a:t>
                </a:r>
                <a:r>
                  <a:rPr lang="fr-FR" altLang="fr-FR" sz="2400" b="1" i="1">
                    <a:solidFill>
                      <a:srgbClr val="00CC00"/>
                    </a:solidFill>
                    <a:latin typeface="Times New Roman" pitchFamily="18" charset="0"/>
                  </a:rPr>
                  <a:t>l</a:t>
                </a:r>
                <a:r>
                  <a:rPr lang="fr-FR" altLang="fr-FR" sz="2400" b="1" i="1" baseline="-25000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8" y="2855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 baseline="30000">
                    <a:solidFill>
                      <a:srgbClr val="00CC00"/>
                    </a:solidFill>
                    <a:latin typeface="Times New Roman" pitchFamily="18" charset="0"/>
                  </a:rPr>
                  <a:t>   max</a:t>
                </a:r>
              </a:p>
            </p:txBody>
          </p:sp>
        </p:grp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458" y="1642"/>
              <a:ext cx="5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>
                  <a:solidFill>
                    <a:srgbClr val="000000"/>
                  </a:solidFill>
                  <a:latin typeface="Symbol" pitchFamily="18" charset="2"/>
                </a:rPr>
                <a:t> p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r>
                <a:rPr lang="fr-FR" altLang="fr-FR" sz="2400" b="1" i="1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</a:t>
              </a:r>
              <a:endParaRPr lang="fr-FR" altLang="fr-FR" sz="2400" b="1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486" y="1209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fr-FR" altLang="fr-FR" sz="6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2241872" y="2990180"/>
            <a:ext cx="3143250" cy="1306513"/>
            <a:chOff x="1451" y="2088"/>
            <a:chExt cx="1980" cy="823"/>
          </a:xfrm>
        </p:grpSpPr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477" y="2623"/>
              <a:ext cx="9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l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1451" y="2623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 J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559" y="2181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fr-FR" altLang="fr-FR" sz="6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617" y="2186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fr-FR" altLang="fr-FR" sz="6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2637" y="2088"/>
              <a:ext cx="5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endParaRPr lang="fr-FR" altLang="fr-FR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611" y="2088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CC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A</a:t>
              </a:r>
              <a:endParaRPr lang="fr-FR" altLang="fr-FR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5613722" y="2990180"/>
            <a:ext cx="3127375" cy="1306513"/>
            <a:chOff x="3575" y="2088"/>
            <a:chExt cx="1970" cy="823"/>
          </a:xfrm>
        </p:grpSpPr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591" y="2623"/>
              <a:ext cx="9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l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 </a:t>
              </a:r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3575" y="2623"/>
              <a:ext cx="10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 J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3675" y="2191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fr-FR" altLang="fr-FR" sz="6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4733" y="2196"/>
              <a:ext cx="64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60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fr-FR" altLang="fr-FR" sz="6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4760" y="2088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s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endParaRPr lang="fr-FR" altLang="fr-FR" sz="2400" b="1" i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3744" y="2088"/>
              <a:ext cx="5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r>
                <a: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fr-FR" sz="2400" b="1" i="1" baseline="-25000">
                  <a:solidFill>
                    <a:srgbClr val="00CC00"/>
                  </a:solidFill>
                  <a:latin typeface="Times New Roman" pitchFamily="18" charset="0"/>
                </a:rPr>
                <a:t> </a:t>
              </a:r>
              <a:r>
                <a:rPr lang="fr-FR" altLang="fr-FR" sz="2400" b="1" i="1">
                  <a:solidFill>
                    <a:srgbClr val="FF3300"/>
                  </a:solidFill>
                  <a:latin typeface="Times New Roman" pitchFamily="18" charset="0"/>
                </a:rPr>
                <a:t>I</a:t>
              </a:r>
              <a:r>
                <a:rPr lang="fr-FR" altLang="fr-FR" sz="2400" b="1" i="1" baseline="-2500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  <a:endParaRPr lang="fr-FR" altLang="fr-FR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6502722" y="4812630"/>
            <a:ext cx="814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i="1" dirty="0">
                <a:solidFill>
                  <a:srgbClr val="FFFFFF"/>
                </a:solidFill>
                <a:latin typeface="Times New Roman" pitchFamily="18" charset="0"/>
              </a:rPr>
              <a:t>    </a:t>
            </a:r>
            <a:r>
              <a:rPr lang="fr-FR" altLang="fr-FR" sz="2400" b="1" i="1" dirty="0" err="1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fr-FR" altLang="fr-FR" sz="2400" b="1" i="1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endParaRPr lang="fr-FR" altLang="fr-FR" sz="2400" b="1" i="1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6674172" y="5141243"/>
            <a:ext cx="214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i="1">
                <a:solidFill>
                  <a:srgbClr val="00CC00"/>
                </a:solidFill>
                <a:latin typeface="Times New Roman" pitchFamily="18" charset="0"/>
              </a:rPr>
              <a:t>a</a:t>
            </a:r>
            <a:r>
              <a:rPr lang="fr-FR" altLang="fr-FR" sz="24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fr-FR" altLang="fr-FR" sz="24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fr-FR" altLang="fr-FR" sz="2400" b="1" i="1">
                <a:solidFill>
                  <a:srgbClr val="00CC00"/>
                </a:solidFill>
                <a:latin typeface="Times New Roman" pitchFamily="18" charset="0"/>
              </a:rPr>
              <a:t>l</a:t>
            </a:r>
            <a:r>
              <a:rPr lang="fr-FR" altLang="fr-FR" sz="2400" b="1" i="1" baseline="-25000">
                <a:solidFill>
                  <a:srgbClr val="00CC00"/>
                </a:solidFill>
                <a:latin typeface="Times New Roman" pitchFamily="18" charset="0"/>
              </a:rPr>
              <a:t>a</a:t>
            </a:r>
            <a:r>
              <a:rPr lang="fr-FR" altLang="fr-FR" sz="2400" b="1" i="1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altLang="fr-FR" sz="24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fr-FR" altLang="fr-FR" sz="2400" b="1" i="1">
                <a:solidFill>
                  <a:srgbClr val="00CC00"/>
                </a:solidFill>
                <a:latin typeface="Times New Roman" pitchFamily="18" charset="0"/>
              </a:rPr>
              <a:t> j</a:t>
            </a:r>
            <a:r>
              <a:rPr lang="fr-FR" altLang="fr-FR" sz="2400" b="1" i="1" baseline="-25000">
                <a:solidFill>
                  <a:srgbClr val="00CC00"/>
                </a:solidFill>
                <a:latin typeface="Times New Roman" pitchFamily="18" charset="0"/>
              </a:rPr>
              <a:t>a</a:t>
            </a:r>
            <a:r>
              <a:rPr lang="fr-FR" altLang="fr-FR" sz="2400" b="1" i="1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altLang="fr-FR" sz="24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fr-FR" altLang="fr-FR" sz="2400" b="1" i="1">
                <a:solidFill>
                  <a:srgbClr val="FF3300"/>
                </a:solidFill>
                <a:latin typeface="Times New Roman" pitchFamily="18" charset="0"/>
              </a:rPr>
              <a:t> b</a:t>
            </a:r>
            <a:r>
              <a:rPr lang="fr-FR" altLang="fr-FR" sz="24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fr-FR" altLang="fr-FR" sz="2400" b="1" i="1">
                <a:solidFill>
                  <a:srgbClr val="FF3300"/>
                </a:solidFill>
                <a:latin typeface="Times New Roman" pitchFamily="18" charset="0"/>
              </a:rPr>
              <a:t> l</a:t>
            </a:r>
            <a:r>
              <a:rPr lang="fr-FR" altLang="fr-FR" sz="2400" b="1" i="1" baseline="-2500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fr-FR" altLang="fr-FR" sz="2400" b="1" i="1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altLang="fr-FR" sz="24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fr-FR" altLang="fr-FR" sz="2400" b="1" i="1">
                <a:solidFill>
                  <a:srgbClr val="FF3300"/>
                </a:solidFill>
                <a:latin typeface="Times New Roman" pitchFamily="18" charset="0"/>
              </a:rPr>
              <a:t> j</a:t>
            </a:r>
            <a:r>
              <a:rPr lang="fr-FR" altLang="fr-FR" sz="2400" b="1" i="1" baseline="-2500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  <a:p>
            <a:endParaRPr lang="fr-FR" altLang="fr-FR" sz="2400" b="1" i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372547" y="4966618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 b="1" i="1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endParaRPr lang="fr-FR" altLang="fr-FR" sz="2800" b="1" i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1938659" y="4617368"/>
            <a:ext cx="4376738" cy="1811337"/>
            <a:chOff x="1260" y="3113"/>
            <a:chExt cx="2757" cy="1141"/>
          </a:xfrm>
        </p:grpSpPr>
        <p:grpSp>
          <p:nvGrpSpPr>
            <p:cNvPr id="48" name="Group 42"/>
            <p:cNvGrpSpPr>
              <a:grpSpLocks/>
            </p:cNvGrpSpPr>
            <p:nvPr/>
          </p:nvGrpSpPr>
          <p:grpSpPr bwMode="auto">
            <a:xfrm>
              <a:off x="2946" y="3605"/>
              <a:ext cx="763" cy="649"/>
              <a:chOff x="1032" y="3562"/>
              <a:chExt cx="763" cy="649"/>
            </a:xfrm>
          </p:grpSpPr>
          <p:sp>
            <p:nvSpPr>
              <p:cNvPr id="64" name="Text Box 43"/>
              <p:cNvSpPr txBox="1">
                <a:spLocks noChangeArrowheads="1"/>
              </p:cNvSpPr>
              <p:nvPr/>
            </p:nvSpPr>
            <p:spPr bwMode="auto">
              <a:xfrm>
                <a:off x="1060" y="3562"/>
                <a:ext cx="4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>
                    <a:solidFill>
                      <a:srgbClr val="FFFFFF"/>
                    </a:solidFill>
                    <a:latin typeface="Times New Roman" pitchFamily="18" charset="0"/>
                  </a:rPr>
                  <a:t>T</a:t>
                </a:r>
                <a:r>
                  <a:rPr lang="fr-FR" altLang="fr-FR" sz="2400" b="1" i="1">
                    <a:solidFill>
                      <a:srgbClr val="00CC00"/>
                    </a:solidFill>
                    <a:latin typeface="Times New Roman" pitchFamily="18" charset="0"/>
                  </a:rPr>
                  <a:t> </a:t>
                </a:r>
                <a:r>
                  <a:rPr lang="fr-FR" altLang="fr-FR" sz="2400" b="1" i="1">
                    <a:solidFill>
                      <a:srgbClr val="000000"/>
                    </a:solidFill>
                    <a:latin typeface="Times New Roman" pitchFamily="18" charset="0"/>
                  </a:rPr>
                  <a:t>J</a:t>
                </a:r>
                <a:r>
                  <a:rPr lang="fr-FR" altLang="fr-FR" sz="2400" b="1" i="1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65" name="Text Box 44"/>
              <p:cNvSpPr txBox="1">
                <a:spLocks noChangeArrowheads="1"/>
              </p:cNvSpPr>
              <p:nvPr/>
            </p:nvSpPr>
            <p:spPr bwMode="auto">
              <a:xfrm>
                <a:off x="1150" y="3769"/>
                <a:ext cx="64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b="1" i="1">
                    <a:solidFill>
                      <a:srgbClr val="000000"/>
                    </a:solidFill>
                    <a:latin typeface="Times New Roman" pitchFamily="18" charset="0"/>
                  </a:rPr>
                  <a:t>c, l</a:t>
                </a:r>
                <a:r>
                  <a:rPr lang="fr-FR" altLang="fr-FR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c </a:t>
                </a:r>
                <a:r>
                  <a:rPr lang="fr-FR" altLang="fr-FR" sz="2400" b="1" i="1">
                    <a:solidFill>
                      <a:srgbClr val="000000"/>
                    </a:solidFill>
                    <a:latin typeface="Times New Roman" pitchFamily="18" charset="0"/>
                  </a:rPr>
                  <a:t>, j</a:t>
                </a:r>
                <a:r>
                  <a:rPr lang="fr-FR" altLang="fr-FR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</a:p>
              <a:p>
                <a:endParaRPr lang="fr-FR" altLang="fr-FR" sz="2400" b="1" i="1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Text Box 45"/>
              <p:cNvSpPr txBox="1">
                <a:spLocks noChangeArrowheads="1"/>
              </p:cNvSpPr>
              <p:nvPr/>
            </p:nvSpPr>
            <p:spPr bwMode="auto">
              <a:xfrm>
                <a:off x="1032" y="3668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fr-FR" altLang="fr-FR" sz="2800" b="1" i="1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6"/>
            <p:cNvGrpSpPr>
              <a:grpSpLocks/>
            </p:cNvGrpSpPr>
            <p:nvPr/>
          </p:nvGrpSpPr>
          <p:grpSpPr bwMode="auto">
            <a:xfrm>
              <a:off x="1260" y="3113"/>
              <a:ext cx="2757" cy="1131"/>
              <a:chOff x="1260" y="3113"/>
              <a:chExt cx="2757" cy="1131"/>
            </a:xfrm>
          </p:grpSpPr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flipV="1">
                <a:off x="2430" y="3645"/>
                <a:ext cx="15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1" name="Group 48"/>
              <p:cNvGrpSpPr>
                <a:grpSpLocks/>
              </p:cNvGrpSpPr>
              <p:nvPr/>
            </p:nvGrpSpPr>
            <p:grpSpPr bwMode="auto">
              <a:xfrm>
                <a:off x="2442" y="3519"/>
                <a:ext cx="640" cy="725"/>
                <a:chOff x="343" y="1966"/>
                <a:chExt cx="640" cy="725"/>
              </a:xfrm>
            </p:grpSpPr>
            <p:sp>
              <p:nvSpPr>
                <p:cNvPr id="6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39" y="2403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c</a:t>
                  </a:r>
                  <a:endParaRPr lang="fr-FR" altLang="fr-FR" sz="2400" b="1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6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43" y="1966"/>
                  <a:ext cx="640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6000">
                      <a:solidFill>
                        <a:srgbClr val="000000"/>
                      </a:solidFill>
                      <a:latin typeface="Symbol" pitchFamily="18" charset="2"/>
                    </a:rPr>
                    <a:t> S</a:t>
                  </a:r>
                  <a:r>
                    <a:rPr lang="fr-FR" altLang="fr-FR" sz="60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1260" y="3445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>
                    <a:solidFill>
                      <a:srgbClr val="000000"/>
                    </a:solidFill>
                    <a:latin typeface="Symbol" pitchFamily="18" charset="2"/>
                  </a:rPr>
                  <a:t> d</a:t>
                </a:r>
                <a:r>
                  <a:rPr lang="fr-FR" altLang="fr-FR" sz="2800" b="1" i="1" baseline="-25000">
                    <a:solidFill>
                      <a:srgbClr val="000000"/>
                    </a:solidFill>
                    <a:latin typeface="Symbol" pitchFamily="18" charset="2"/>
                  </a:rPr>
                  <a:t>p 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fr-FR" altLang="fr-FR" sz="2800" b="1" i="1">
                    <a:solidFill>
                      <a:srgbClr val="00CC00"/>
                    </a:solidFill>
                    <a:latin typeface="Times New Roman" pitchFamily="18" charset="0"/>
                  </a:rPr>
                  <a:t>a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fr-FR" altLang="fr-FR" sz="2800" b="1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445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b="1" i="1">
                    <a:solidFill>
                      <a:srgbClr val="000000"/>
                    </a:solidFill>
                    <a:latin typeface="Symbol" pitchFamily="18" charset="2"/>
                  </a:rPr>
                  <a:t> d</a:t>
                </a:r>
                <a:r>
                  <a:rPr lang="fr-FR" altLang="fr-FR" sz="2800" b="1" i="1" baseline="-25000">
                    <a:solidFill>
                      <a:srgbClr val="000000"/>
                    </a:solidFill>
                    <a:latin typeface="Symbol" pitchFamily="18" charset="2"/>
                  </a:rPr>
                  <a:t>p 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fr-FR" altLang="fr-FR" sz="2800" b="1" i="1">
                    <a:solidFill>
                      <a:srgbClr val="FF3300"/>
                    </a:solidFill>
                    <a:latin typeface="Times New Roman" pitchFamily="18" charset="0"/>
                  </a:rPr>
                  <a:t>b</a:t>
                </a:r>
                <a:r>
                  <a:rPr lang="fr-FR" altLang="fr-FR" sz="2800" b="1" i="1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fr-FR" altLang="fr-FR" sz="2800" b="1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2418" y="3117"/>
                <a:ext cx="788" cy="649"/>
                <a:chOff x="136" y="3449"/>
                <a:chExt cx="788" cy="649"/>
              </a:xfrm>
            </p:grpSpPr>
            <p:sp>
              <p:nvSpPr>
                <p:cNvPr id="5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64" y="3449"/>
                  <a:ext cx="48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>
                      <a:solidFill>
                        <a:srgbClr val="FFFFFF"/>
                      </a:solidFill>
                      <a:latin typeface="Times New Roman" pitchFamily="18" charset="0"/>
                    </a:rPr>
                    <a:t>T</a:t>
                  </a:r>
                  <a:r>
                    <a:rPr lang="fr-FR" altLang="fr-FR" sz="2400" b="1" i="1">
                      <a:solidFill>
                        <a:srgbClr val="00CC00"/>
                      </a:solidFill>
                      <a:latin typeface="Times New Roman" pitchFamily="18" charset="0"/>
                    </a:rPr>
                    <a:t> 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J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Symbol" pitchFamily="18" charset="2"/>
                    </a:rPr>
                    <a:t>p</a:t>
                  </a:r>
                </a:p>
              </p:txBody>
            </p:sp>
            <p:sp>
              <p:nvSpPr>
                <p:cNvPr id="6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54" y="3656"/>
                  <a:ext cx="6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>
                      <a:solidFill>
                        <a:srgbClr val="00CC00"/>
                      </a:solidFill>
                      <a:latin typeface="Times New Roman" pitchFamily="18" charset="0"/>
                    </a:rPr>
                    <a:t>a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,</a:t>
                  </a:r>
                  <a:r>
                    <a:rPr lang="fr-FR" altLang="fr-FR" sz="2400" b="1" i="1">
                      <a:solidFill>
                        <a:srgbClr val="00CC00"/>
                      </a:solidFill>
                      <a:latin typeface="Times New Roman" pitchFamily="18" charset="0"/>
                    </a:rPr>
                    <a:t> l</a:t>
                  </a:r>
                  <a:r>
                    <a:rPr lang="fr-FR" altLang="fr-FR" sz="2400" b="1" i="1" baseline="-25000">
                      <a:solidFill>
                        <a:srgbClr val="00CC00"/>
                      </a:solidFill>
                      <a:latin typeface="Times New Roman" pitchFamily="18" charset="0"/>
                    </a:rPr>
                    <a:t>a 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,</a:t>
                  </a:r>
                  <a:r>
                    <a:rPr lang="fr-FR" altLang="fr-FR" sz="2400" b="1" i="1">
                      <a:solidFill>
                        <a:srgbClr val="00CC00"/>
                      </a:solidFill>
                      <a:latin typeface="Times New Roman" pitchFamily="18" charset="0"/>
                    </a:rPr>
                    <a:t> j</a:t>
                  </a:r>
                  <a:r>
                    <a:rPr lang="fr-FR" altLang="fr-FR" sz="2400" b="1" i="1" baseline="-25000">
                      <a:solidFill>
                        <a:srgbClr val="00CC00"/>
                      </a:solidFill>
                      <a:latin typeface="Times New Roman" pitchFamily="18" charset="0"/>
                    </a:rPr>
                    <a:t>a</a:t>
                  </a:r>
                </a:p>
                <a:p>
                  <a:endParaRPr lang="fr-FR" altLang="fr-FR" sz="2400" b="1" i="1" baseline="-2500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6" y="3555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i="1">
                      <a:solidFill>
                        <a:srgbClr val="00CC00"/>
                      </a:solidFill>
                      <a:latin typeface="Times New Roman" pitchFamily="18" charset="0"/>
                    </a:rPr>
                    <a:t>T</a:t>
                  </a:r>
                  <a:endParaRPr lang="fr-FR" altLang="fr-FR" sz="2800" b="1" i="1" baseline="-25000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5" name="Group 57"/>
              <p:cNvGrpSpPr>
                <a:grpSpLocks/>
              </p:cNvGrpSpPr>
              <p:nvPr/>
            </p:nvGrpSpPr>
            <p:grpSpPr bwMode="auto">
              <a:xfrm>
                <a:off x="3197" y="3113"/>
                <a:ext cx="788" cy="649"/>
                <a:chOff x="136" y="3449"/>
                <a:chExt cx="788" cy="649"/>
              </a:xfrm>
            </p:grpSpPr>
            <p:sp>
              <p:nvSpPr>
                <p:cNvPr id="5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4" y="3449"/>
                  <a:ext cx="48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>
                      <a:solidFill>
                        <a:srgbClr val="FFFFFF"/>
                      </a:solidFill>
                      <a:latin typeface="Times New Roman" pitchFamily="18" charset="0"/>
                    </a:rPr>
                    <a:t>T</a:t>
                  </a:r>
                  <a:r>
                    <a:rPr lang="fr-FR" altLang="fr-FR" sz="2400" b="1" i="1">
                      <a:solidFill>
                        <a:srgbClr val="00CC00"/>
                      </a:solidFill>
                      <a:latin typeface="Times New Roman" pitchFamily="18" charset="0"/>
                    </a:rPr>
                    <a:t> 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J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Symbol" pitchFamily="18" charset="2"/>
                    </a:rPr>
                    <a:t>p</a:t>
                  </a:r>
                </a:p>
              </p:txBody>
            </p:sp>
            <p:sp>
              <p:nvSpPr>
                <p:cNvPr id="5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54" y="3656"/>
                  <a:ext cx="6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b="1" i="1">
                      <a:solidFill>
                        <a:srgbClr val="FF3300"/>
                      </a:solidFill>
                      <a:latin typeface="Times New Roman" pitchFamily="18" charset="0"/>
                    </a:rPr>
                    <a:t>b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,</a:t>
                  </a:r>
                  <a:r>
                    <a:rPr lang="fr-FR" altLang="fr-FR" sz="2400" b="1" i="1">
                      <a:solidFill>
                        <a:srgbClr val="FF3300"/>
                      </a:solidFill>
                      <a:latin typeface="Times New Roman" pitchFamily="18" charset="0"/>
                    </a:rPr>
                    <a:t> l</a:t>
                  </a:r>
                  <a:r>
                    <a:rPr lang="fr-FR" altLang="fr-FR" sz="2400" b="1" i="1" baseline="-25000">
                      <a:solidFill>
                        <a:srgbClr val="FF3300"/>
                      </a:solidFill>
                      <a:latin typeface="Times New Roman" pitchFamily="18" charset="0"/>
                    </a:rPr>
                    <a:t>b</a:t>
                  </a:r>
                  <a:r>
                    <a:rPr lang="fr-FR" altLang="fr-FR" sz="2400" b="1" i="1" baseline="-250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fr-FR" altLang="fr-FR" sz="2400" b="1" i="1">
                      <a:solidFill>
                        <a:srgbClr val="000000"/>
                      </a:solidFill>
                      <a:latin typeface="Times New Roman" pitchFamily="18" charset="0"/>
                    </a:rPr>
                    <a:t>, </a:t>
                  </a:r>
                  <a:r>
                    <a:rPr lang="fr-FR" altLang="fr-FR" sz="2400" b="1" i="1">
                      <a:solidFill>
                        <a:srgbClr val="FF3300"/>
                      </a:solidFill>
                      <a:latin typeface="Times New Roman" pitchFamily="18" charset="0"/>
                    </a:rPr>
                    <a:t>j</a:t>
                  </a:r>
                  <a:r>
                    <a:rPr lang="fr-FR" altLang="fr-FR" sz="2400" b="1" i="1" baseline="-25000">
                      <a:solidFill>
                        <a:srgbClr val="FF3300"/>
                      </a:solidFill>
                      <a:latin typeface="Times New Roman" pitchFamily="18" charset="0"/>
                    </a:rPr>
                    <a:t>b</a:t>
                  </a:r>
                </a:p>
                <a:p>
                  <a:endParaRPr lang="fr-FR" altLang="fr-FR" sz="2400" b="1" i="1" baseline="-25000">
                    <a:solidFill>
                      <a:srgbClr val="00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6" y="3555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800" b="1" i="1">
                      <a:solidFill>
                        <a:srgbClr val="FF3300"/>
                      </a:solidFill>
                      <a:latin typeface="Times New Roman" pitchFamily="18" charset="0"/>
                    </a:rPr>
                    <a:t>T</a:t>
                  </a:r>
                  <a:endParaRPr lang="fr-FR" altLang="fr-FR" sz="2800" b="1" i="1" baseline="-25000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68" name="Titre 10"/>
          <p:cNvSpPr txBox="1">
            <a:spLocks/>
          </p:cNvSpPr>
          <p:nvPr/>
        </p:nvSpPr>
        <p:spPr bwMode="auto">
          <a:xfrm>
            <a:off x="899592" y="-918"/>
            <a:ext cx="7237412" cy="909638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cap="none" dirty="0"/>
              <a:t>Hauser-</a:t>
            </a:r>
            <a:r>
              <a:rPr lang="fr-FR" cap="none" dirty="0" err="1"/>
              <a:t>Feschbach</a:t>
            </a:r>
            <a:r>
              <a:rPr lang="fr-FR" cap="none" dirty="0"/>
              <a:t> </a:t>
            </a:r>
            <a:r>
              <a:rPr lang="fr-FR" cap="none" dirty="0" err="1"/>
              <a:t>formalism</a:t>
            </a:r>
            <a:r>
              <a:rPr lang="fr-FR" cap="none" dirty="0"/>
              <a:t> and </a:t>
            </a:r>
          </a:p>
          <a:p>
            <a:pPr algn="ctr" eaLnBrk="1" hangingPunct="1"/>
            <a:r>
              <a:rPr lang="fr-FR" cap="none" dirty="0"/>
              <a:t>Channel </a:t>
            </a:r>
            <a:r>
              <a:rPr lang="fr-FR" cap="none" dirty="0" err="1"/>
              <a:t>width</a:t>
            </a:r>
            <a:r>
              <a:rPr lang="fr-FR" cap="none" dirty="0"/>
              <a:t> </a:t>
            </a:r>
            <a:r>
              <a:rPr lang="fr-FR" cap="none" dirty="0" err="1"/>
              <a:t>fluctation</a:t>
            </a:r>
            <a:r>
              <a:rPr lang="fr-FR" cap="none" dirty="0"/>
              <a:t> factor</a:t>
            </a:r>
          </a:p>
        </p:txBody>
      </p:sp>
    </p:spTree>
    <p:extLst>
      <p:ext uri="{BB962C8B-B14F-4D97-AF65-F5344CB8AC3E}">
        <p14:creationId xmlns:p14="http://schemas.microsoft.com/office/powerpoint/2010/main" val="152542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2195736" y="52388"/>
            <a:ext cx="559343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THE COMPOUND NUCLEUS MODEL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(flux redistribution illustration)</a:t>
            </a:r>
          </a:p>
        </p:txBody>
      </p:sp>
      <p:pic>
        <p:nvPicPr>
          <p:cNvPr id="3" name="Picture 2" descr="goemold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1" y="980728"/>
            <a:ext cx="590867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9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7246" y="2103141"/>
            <a:ext cx="7200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092280" y="3475147"/>
            <a:ext cx="298698" cy="1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goe"/>
          <p:cNvPicPr>
            <a:picLocks noChangeAspect="1" noChangeArrowheads="1"/>
          </p:cNvPicPr>
          <p:nvPr/>
        </p:nvPicPr>
        <p:blipFill>
          <a:blip r:embed="rId2"/>
          <a:srcRect l="4193" t="71574" r="34380"/>
          <a:stretch>
            <a:fillRect/>
          </a:stretch>
        </p:blipFill>
        <p:spPr bwMode="auto">
          <a:xfrm>
            <a:off x="1830388" y="4093345"/>
            <a:ext cx="6320790" cy="13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goe"/>
          <p:cNvPicPr>
            <a:picLocks noChangeAspect="1" noChangeArrowheads="1"/>
          </p:cNvPicPr>
          <p:nvPr/>
        </p:nvPicPr>
        <p:blipFill>
          <a:blip r:embed="rId2"/>
          <a:srcRect l="29076" t="48676" r="12941" b="29532"/>
          <a:stretch>
            <a:fillRect/>
          </a:stretch>
        </p:blipFill>
        <p:spPr bwMode="auto">
          <a:xfrm>
            <a:off x="1995488" y="3039245"/>
            <a:ext cx="5966460" cy="107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oe"/>
          <p:cNvPicPr>
            <a:picLocks noChangeAspect="1" noChangeArrowheads="1"/>
          </p:cNvPicPr>
          <p:nvPr/>
        </p:nvPicPr>
        <p:blipFill>
          <a:blip r:embed="rId2"/>
          <a:srcRect l="31352" t="27116" r="31352" b="51207"/>
          <a:stretch>
            <a:fillRect/>
          </a:stretch>
        </p:blipFill>
        <p:spPr bwMode="auto">
          <a:xfrm>
            <a:off x="1481138" y="2019451"/>
            <a:ext cx="3837623" cy="10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goe"/>
          <p:cNvPicPr>
            <a:picLocks noChangeAspect="1" noChangeArrowheads="1"/>
          </p:cNvPicPr>
          <p:nvPr/>
        </p:nvPicPr>
        <p:blipFill>
          <a:blip r:embed="rId2"/>
          <a:srcRect l="10025" t="6924" r="11427" b="71953"/>
          <a:stretch>
            <a:fillRect/>
          </a:stretch>
        </p:blipFill>
        <p:spPr bwMode="auto">
          <a:xfrm>
            <a:off x="1" y="973709"/>
            <a:ext cx="8082439" cy="10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oe"/>
          <p:cNvPicPr>
            <a:picLocks noChangeAspect="1" noChangeArrowheads="1"/>
          </p:cNvPicPr>
          <p:nvPr/>
        </p:nvPicPr>
        <p:blipFill>
          <a:blip r:embed="rId2"/>
          <a:srcRect l="12067" t="48676" r="70717" b="29532"/>
          <a:stretch>
            <a:fillRect/>
          </a:stretch>
        </p:blipFill>
        <p:spPr bwMode="auto">
          <a:xfrm>
            <a:off x="5584825" y="1959125"/>
            <a:ext cx="1771650" cy="10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go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84" t="73145" r="3041" b="7158"/>
          <a:stretch>
            <a:fillRect/>
          </a:stretch>
        </p:blipFill>
        <p:spPr bwMode="auto">
          <a:xfrm>
            <a:off x="5343525" y="5162575"/>
            <a:ext cx="36099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619672" y="6165304"/>
            <a:ext cx="66736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+mn-lt"/>
              </a:rPr>
              <a:t>OK for a diagonal S matrix (no </a:t>
            </a:r>
            <a:r>
              <a:rPr lang="fr-FR" b="1" dirty="0" err="1">
                <a:latin typeface="+mn-lt"/>
              </a:rPr>
              <a:t>coupled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channels</a:t>
            </a:r>
            <a:r>
              <a:rPr lang="fr-FR" b="1" dirty="0">
                <a:latin typeface="+mn-lt"/>
              </a:rPr>
              <a:t>)</a:t>
            </a:r>
          </a:p>
          <a:p>
            <a:r>
              <a:rPr lang="fr-FR" b="1" dirty="0">
                <a:latin typeface="+mn-lt"/>
              </a:rPr>
              <a:t>Not correct if off-diagonal S matrix </a:t>
            </a:r>
            <a:r>
              <a:rPr lang="fr-FR" b="1" dirty="0" err="1">
                <a:latin typeface="+mn-lt"/>
              </a:rPr>
              <a:t>elements</a:t>
            </a:r>
            <a:r>
              <a:rPr lang="fr-FR" b="1" dirty="0">
                <a:latin typeface="+mn-lt"/>
              </a:rPr>
              <a:t> are </a:t>
            </a:r>
            <a:r>
              <a:rPr lang="fr-FR" b="1" dirty="0" err="1">
                <a:latin typeface="+mn-lt"/>
              </a:rPr>
              <a:t>significant</a:t>
            </a:r>
            <a:endParaRPr lang="fr-FR" b="1" dirty="0">
              <a:latin typeface="+mn-lt"/>
            </a:endParaRPr>
          </a:p>
        </p:txBody>
      </p:sp>
      <p:sp>
        <p:nvSpPr>
          <p:cNvPr id="15" name="Titre 10"/>
          <p:cNvSpPr txBox="1">
            <a:spLocks/>
          </p:cNvSpPr>
          <p:nvPr/>
        </p:nvSpPr>
        <p:spPr bwMode="auto">
          <a:xfrm>
            <a:off x="899592" y="-918"/>
            <a:ext cx="7237412" cy="909638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cap="none" dirty="0"/>
              <a:t>The </a:t>
            </a:r>
            <a:r>
              <a:rPr lang="fr-FR" cap="none" dirty="0" err="1"/>
              <a:t>Moldauer</a:t>
            </a:r>
            <a:r>
              <a:rPr lang="fr-FR" cap="none" dirty="0"/>
              <a:t> fluctuation factor</a:t>
            </a:r>
          </a:p>
          <a:p>
            <a:pPr algn="ctr" eaLnBrk="1" hangingPunct="1"/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11531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611502" cy="46115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4611502" cy="46115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38355" y="6011996"/>
            <a:ext cx="554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Optical model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-optimisation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required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!</a:t>
            </a:r>
          </a:p>
        </p:txBody>
      </p:sp>
      <p:sp>
        <p:nvSpPr>
          <p:cNvPr id="7" name="Titre 10"/>
          <p:cNvSpPr txBox="1">
            <a:spLocks/>
          </p:cNvSpPr>
          <p:nvPr/>
        </p:nvSpPr>
        <p:spPr bwMode="auto">
          <a:xfrm>
            <a:off x="899592" y="-918"/>
            <a:ext cx="7237412" cy="909638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cap="none" dirty="0"/>
              <a:t>The </a:t>
            </a:r>
            <a:r>
              <a:rPr lang="fr-FR" cap="none" dirty="0" err="1"/>
              <a:t>Engelbrecht-Weidenmüller</a:t>
            </a:r>
            <a:r>
              <a:rPr lang="fr-FR" cap="none" dirty="0"/>
              <a:t> transformation</a:t>
            </a:r>
          </a:p>
          <a:p>
            <a:pPr algn="ctr" eaLnBrk="1" hangingPunct="1"/>
            <a:r>
              <a:rPr lang="fr-FR" cap="none" dirty="0"/>
              <a:t>(</a:t>
            </a:r>
            <a:r>
              <a:rPr lang="fr-FR" cap="none" dirty="0" err="1"/>
              <a:t>strongly</a:t>
            </a:r>
            <a:r>
              <a:rPr lang="fr-FR" cap="none" dirty="0"/>
              <a:t> </a:t>
            </a:r>
            <a:r>
              <a:rPr lang="fr-FR" cap="none" dirty="0" err="1"/>
              <a:t>coupled</a:t>
            </a:r>
            <a:r>
              <a:rPr lang="fr-FR" cap="none" dirty="0"/>
              <a:t> </a:t>
            </a:r>
            <a:r>
              <a:rPr lang="fr-FR" cap="none" dirty="0" err="1"/>
              <a:t>inelastic</a:t>
            </a:r>
            <a:r>
              <a:rPr lang="fr-FR" cap="none" dirty="0"/>
              <a:t> </a:t>
            </a:r>
            <a:r>
              <a:rPr lang="fr-FR" cap="none" dirty="0" err="1"/>
              <a:t>levels</a:t>
            </a:r>
            <a:r>
              <a:rPr lang="fr-FR" cap="non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663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densities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63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4704" r="6133" b="3148"/>
          <a:stretch/>
        </p:blipFill>
        <p:spPr bwMode="auto">
          <a:xfrm>
            <a:off x="1341120" y="1268761"/>
            <a:ext cx="6975297" cy="108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700660" y="35296"/>
            <a:ext cx="855186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LEVEL DENSITIES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parity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distributions)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99592" y="5661248"/>
            <a:ext cx="7848872" cy="1224136"/>
            <a:chOff x="899592" y="6021288"/>
            <a:chExt cx="7848872" cy="1224136"/>
          </a:xfrm>
        </p:grpSpPr>
        <p:sp>
          <p:nvSpPr>
            <p:cNvPr id="7" name="Rectangle 6"/>
            <p:cNvSpPr/>
            <p:nvPr/>
          </p:nvSpPr>
          <p:spPr>
            <a:xfrm>
              <a:off x="899592" y="6021288"/>
              <a:ext cx="784887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3302347" y="6021288"/>
              <a:ext cx="328587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000" b="1" kern="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fr-FR" altLang="fr-FR" sz="2000" b="1" kern="0" dirty="0">
                  <a:latin typeface="Arial" charset="0"/>
                  <a:sym typeface="Symbol" pitchFamily="18" charset="2"/>
                </a:rPr>
                <a:t>Excitation </a:t>
              </a:r>
              <a:r>
                <a:rPr lang="fr-FR" altLang="fr-FR" sz="2000" b="1" kern="0" dirty="0" err="1">
                  <a:latin typeface="Arial" charset="0"/>
                  <a:sym typeface="Symbol" pitchFamily="18" charset="2"/>
                </a:rPr>
                <a:t>energy</a:t>
              </a:r>
              <a:r>
                <a:rPr lang="fr-FR" altLang="fr-FR" sz="2000" b="1" kern="0" dirty="0">
                  <a:latin typeface="Arial" charset="0"/>
                  <a:sym typeface="Symbol" pitchFamily="18" charset="2"/>
                </a:rPr>
                <a:t> (MeV)</a:t>
              </a:r>
              <a:endParaRPr lang="fr-FR" altLang="fr-FR" sz="2000" b="1" kern="0" baseline="-25000" dirty="0"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3" name="Rectangle 40"/>
          <p:cNvSpPr>
            <a:spLocks noChangeArrowheads="1"/>
          </p:cNvSpPr>
          <p:nvPr/>
        </p:nvSpPr>
        <p:spPr bwMode="auto">
          <a:xfrm rot="16200000">
            <a:off x="-3231" y="3179695"/>
            <a:ext cx="2349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sz="2000" b="1" kern="0" dirty="0" err="1">
                <a:latin typeface="Arial" charset="0"/>
                <a:sym typeface="Symbol" pitchFamily="18" charset="2"/>
              </a:rPr>
              <a:t>Parity</a:t>
            </a:r>
            <a:r>
              <a:rPr lang="fr-FR" altLang="fr-FR" sz="2000" b="1" kern="0" dirty="0">
                <a:latin typeface="Arial" charset="0"/>
                <a:sym typeface="Symbol" pitchFamily="18" charset="2"/>
              </a:rPr>
              <a:t> </a:t>
            </a:r>
            <a:r>
              <a:rPr lang="fr-FR" altLang="fr-FR" sz="2000" b="1" kern="0" dirty="0" err="1">
                <a:latin typeface="Arial" charset="0"/>
                <a:sym typeface="Symbol" pitchFamily="18" charset="2"/>
              </a:rPr>
              <a:t>asymetry</a:t>
            </a:r>
            <a:endParaRPr lang="fr-FR" altLang="fr-FR" sz="2000" b="1" kern="0" baseline="-250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311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-10001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/>
              <a:t>Nuclear Reaction Modeling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0825" y="1223963"/>
            <a:ext cx="85328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fr-FR" sz="2000" dirty="0"/>
              <a:t>Consists in using a physical model to calculate evaluated data, with parameters values driven by experimental data.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222625" y="3203575"/>
            <a:ext cx="2160588" cy="225107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</a:rPr>
              <a:t>Physical Model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241425" y="3968750"/>
            <a:ext cx="1844675" cy="720725"/>
          </a:xfrm>
          <a:prstGeom prst="rightArrow">
            <a:avLst>
              <a:gd name="adj1" fmla="val 50000"/>
              <a:gd name="adj2" fmla="val 6398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518150" y="3968750"/>
            <a:ext cx="1844675" cy="720725"/>
          </a:xfrm>
          <a:prstGeom prst="rightArrow">
            <a:avLst>
              <a:gd name="adj1" fmla="val 50000"/>
              <a:gd name="adj2" fmla="val 6398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chemeClr val="bg1"/>
                </a:solidFill>
              </a:rPr>
              <a:t>Observables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7451725" y="4149725"/>
            <a:ext cx="1079500" cy="2384425"/>
          </a:xfrm>
          <a:prstGeom prst="curvedLeftArrow">
            <a:avLst>
              <a:gd name="adj1" fmla="val 33357"/>
              <a:gd name="adj2" fmla="val 88353"/>
              <a:gd name="adj3" fmla="val 44000"/>
            </a:avLst>
          </a:prstGeom>
          <a:solidFill>
            <a:schemeClr val="tx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046913" y="4822825"/>
            <a:ext cx="1979612" cy="676275"/>
          </a:xfrm>
          <a:prstGeom prst="rect">
            <a:avLst/>
          </a:prstGeom>
          <a:solidFill>
            <a:schemeClr val="tx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chemeClr val="bg1"/>
                </a:solidFill>
              </a:rPr>
              <a:t>Experimental</a:t>
            </a:r>
          </a:p>
          <a:p>
            <a:pPr algn="ctr" eaLnBrk="1" hangingPunct="1"/>
            <a:r>
              <a:rPr lang="fr-FR" altLang="fr-FR" sz="20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285875" y="5722938"/>
            <a:ext cx="6030913" cy="720725"/>
          </a:xfrm>
          <a:prstGeom prst="leftArrow">
            <a:avLst>
              <a:gd name="adj1" fmla="val 45815"/>
              <a:gd name="adj2" fmla="val 89877"/>
            </a:avLst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 rot="10800000">
            <a:off x="71438" y="3851275"/>
            <a:ext cx="1079500" cy="2384425"/>
          </a:xfrm>
          <a:prstGeom prst="curvedLeftArrow">
            <a:avLst>
              <a:gd name="adj1" fmla="val 33357"/>
              <a:gd name="adj2" fmla="val 88353"/>
              <a:gd name="adj3" fmla="val 44000"/>
            </a:avLst>
          </a:prstGeom>
          <a:solidFill>
            <a:schemeClr val="tx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250825" y="2574925"/>
            <a:ext cx="1665288" cy="1530350"/>
            <a:chOff x="158" y="1622"/>
            <a:chExt cx="1049" cy="964"/>
          </a:xfrm>
        </p:grpSpPr>
        <p:sp>
          <p:nvSpPr>
            <p:cNvPr id="33806" name="AutoShape 12"/>
            <p:cNvSpPr>
              <a:spLocks noChangeArrowheads="1"/>
            </p:cNvSpPr>
            <p:nvPr/>
          </p:nvSpPr>
          <p:spPr bwMode="auto">
            <a:xfrm rot="-7081921">
              <a:off x="654" y="2147"/>
              <a:ext cx="539" cy="340"/>
            </a:xfrm>
            <a:prstGeom prst="leftArrow">
              <a:avLst>
                <a:gd name="adj1" fmla="val 50000"/>
                <a:gd name="adj2" fmla="val 39632"/>
              </a:avLst>
            </a:prstGeom>
            <a:solidFill>
              <a:schemeClr val="tx2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158" y="1622"/>
              <a:ext cx="1049" cy="51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fr-FR" sz="2000">
                  <a:solidFill>
                    <a:schemeClr val="bg1"/>
                  </a:solidFill>
                </a:rPr>
                <a:t>Parameter </a:t>
              </a:r>
            </a:p>
            <a:p>
              <a:pPr algn="ctr" eaLnBrk="1" hangingPunct="1"/>
              <a:r>
                <a:rPr lang="fr-FR" altLang="fr-FR" sz="2000">
                  <a:solidFill>
                    <a:schemeClr val="bg1"/>
                  </a:solidFill>
                </a:rPr>
                <a:t>Libraries</a:t>
              </a:r>
            </a:p>
          </p:txBody>
        </p:sp>
      </p:grpSp>
      <p:sp>
        <p:nvSpPr>
          <p:cNvPr id="62478" name="AutoShape 14"/>
          <p:cNvSpPr>
            <a:spLocks noChangeArrowheads="1"/>
          </p:cNvSpPr>
          <p:nvPr/>
        </p:nvSpPr>
        <p:spPr bwMode="auto">
          <a:xfrm rot="-3215017">
            <a:off x="7023894" y="3182144"/>
            <a:ext cx="1036637" cy="720725"/>
          </a:xfrm>
          <a:prstGeom prst="rightArrow">
            <a:avLst>
              <a:gd name="adj1" fmla="val 50000"/>
              <a:gd name="adj2" fmla="val 35958"/>
            </a:avLst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7227888" y="2168525"/>
            <a:ext cx="1709737" cy="809625"/>
          </a:xfrm>
          <a:prstGeom prst="rect">
            <a:avLst/>
          </a:prstGeom>
          <a:solidFill>
            <a:schemeClr val="tx2"/>
          </a:solidFill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</a:rPr>
              <a:t>Evaluated</a:t>
            </a:r>
          </a:p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230438" y="6477000"/>
            <a:ext cx="435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600" dirty="0"/>
              <a:t>E. </a:t>
            </a:r>
            <a:r>
              <a:rPr lang="en-US" altLang="fr-FR" sz="1600" dirty="0" err="1"/>
              <a:t>Bauge</a:t>
            </a:r>
            <a:r>
              <a:rPr lang="en-US" altLang="fr-FR" sz="1600" dirty="0"/>
              <a:t> et al., Eur. Phys. J. A </a:t>
            </a:r>
            <a:r>
              <a:rPr lang="en-US" altLang="fr-FR" sz="1600" b="1" dirty="0"/>
              <a:t>48</a:t>
            </a:r>
            <a:r>
              <a:rPr lang="en-US" altLang="fr-FR" sz="1600" dirty="0"/>
              <a:t>, 113 (2012)</a:t>
            </a:r>
          </a:p>
        </p:txBody>
      </p:sp>
    </p:spTree>
    <p:extLst>
      <p:ext uri="{BB962C8B-B14F-4D97-AF65-F5344CB8AC3E}">
        <p14:creationId xmlns:p14="http://schemas.microsoft.com/office/powerpoint/2010/main" val="365623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395536" y="35296"/>
            <a:ext cx="855186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LEVEL DENSITIES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parity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non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equipartition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  <p:pic>
        <p:nvPicPr>
          <p:cNvPr id="4" name="Picture 17" descr="Fepar1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2" y="1412776"/>
            <a:ext cx="6480000" cy="50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6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21750" b="15164"/>
          <a:stretch/>
        </p:blipFill>
        <p:spPr bwMode="auto">
          <a:xfrm>
            <a:off x="2646575" y="1419765"/>
            <a:ext cx="6533937" cy="503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t="6434" r="12402" b="80024"/>
          <a:stretch/>
        </p:blipFill>
        <p:spPr bwMode="auto">
          <a:xfrm>
            <a:off x="35496" y="980728"/>
            <a:ext cx="3584475" cy="86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700660" y="35296"/>
            <a:ext cx="855186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LEVEL DENSITIES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(spin distribution :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combinatorial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method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vs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Gaussian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law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251520" y="6393522"/>
            <a:ext cx="8532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/>
              </a:rPr>
              <a:t> </a:t>
            </a:r>
            <a:r>
              <a:rPr lang="fr-FR" altLang="fr-FR" sz="16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sz="2000" b="1" kern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significant</a:t>
            </a: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sz="2000" b="1" kern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deviations</a:t>
            </a: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at </a:t>
            </a:r>
            <a:r>
              <a:rPr lang="fr-FR" altLang="fr-FR" sz="2000" b="1" kern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low</a:t>
            </a: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altLang="fr-FR" sz="2000" b="1" kern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energy</a:t>
            </a:r>
            <a:r>
              <a:rPr lang="fr-FR" altLang="fr-FR" sz="2000" b="1" kern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and high </a:t>
            </a:r>
            <a:r>
              <a:rPr lang="fr-FR" altLang="fr-FR" sz="2000" b="1" kern="0" dirty="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momentum</a:t>
            </a:r>
            <a:endParaRPr lang="fr-FR" altLang="fr-FR" sz="2000" b="1" kern="0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330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tan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80" y="1482749"/>
            <a:ext cx="5449316" cy="44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52400" y="6131282"/>
            <a:ext cx="304800" cy="152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" y="5991051"/>
            <a:ext cx="8267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Non-statistical feature imply significant deviations from the usual </a:t>
            </a:r>
            <a:r>
              <a:rPr kumimoji="1" lang="en-US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gaussian</a:t>
            </a:r>
            <a:r>
              <a:rPr kumimoji="1" lang="en-US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spin dependence</a:t>
            </a:r>
            <a:endParaRPr kumimoji="1" lang="fr-FR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5536" y="35296"/>
            <a:ext cx="855186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LEVEL DENSITIES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(non-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Gaussian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spin distribution)</a:t>
            </a:r>
          </a:p>
        </p:txBody>
      </p:sp>
    </p:spTree>
    <p:extLst>
      <p:ext uri="{BB962C8B-B14F-4D97-AF65-F5344CB8AC3E}">
        <p14:creationId xmlns:p14="http://schemas.microsoft.com/office/powerpoint/2010/main" val="89524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IMPACTS 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Exotic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nuclei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750" y="5638800"/>
            <a:ext cx="828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Weak impact close to stability but large for exotic nuclei</a:t>
            </a:r>
            <a:endParaRPr kumimoji="1"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RatQ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8000"/>
            <a:ext cx="6291262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57463" y="1989138"/>
            <a:ext cx="467995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2609" y="1341438"/>
            <a:ext cx="55677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2000" dirty="0">
                <a:latin typeface="Times" pitchFamily="18" charset="0"/>
                <a:ea typeface="ＭＳ Ｐゴシック" pitchFamily="34" charset="-128"/>
              </a:rPr>
              <a:t>Capture cross section @ </a:t>
            </a:r>
            <a:r>
              <a:rPr lang="en-US" altLang="fr-FR" sz="2000" dirty="0" err="1">
                <a:latin typeface="Times" pitchFamily="18" charset="0"/>
                <a:ea typeface="ＭＳ Ｐゴシック" pitchFamily="34" charset="-128"/>
              </a:rPr>
              <a:t>E</a:t>
            </a:r>
            <a:r>
              <a:rPr lang="en-US" altLang="fr-FR" sz="2000" baseline="-25000" dirty="0" err="1">
                <a:latin typeface="Times" pitchFamily="18" charset="0"/>
                <a:ea typeface="ＭＳ Ｐゴシック" pitchFamily="34" charset="-128"/>
              </a:rPr>
              <a:t>n</a:t>
            </a:r>
            <a:r>
              <a:rPr lang="en-US" altLang="fr-FR" sz="2000" dirty="0">
                <a:latin typeface="Times" pitchFamily="18" charset="0"/>
                <a:ea typeface="ＭＳ Ｐゴシック" pitchFamily="34" charset="-128"/>
              </a:rPr>
              <a:t>=10 MeV for Sn isotopes</a:t>
            </a:r>
          </a:p>
        </p:txBody>
      </p:sp>
    </p:spTree>
    <p:extLst>
      <p:ext uri="{BB962C8B-B14F-4D97-AF65-F5344CB8AC3E}">
        <p14:creationId xmlns:p14="http://schemas.microsoft.com/office/powerpoint/2010/main" val="37569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Gamma </a:t>
            </a:r>
            <a:r>
              <a:rPr lang="fr-FR" dirty="0" err="1"/>
              <a:t>Strength</a:t>
            </a:r>
            <a:r>
              <a:rPr lang="fr-FR" dirty="0"/>
              <a:t> </a:t>
            </a:r>
            <a:r>
              <a:rPr lang="fr-FR" dirty="0" err="1"/>
              <a:t>functions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06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en-US" sz="2200" b="1" dirty="0">
                <a:solidFill>
                  <a:prstClr val="white"/>
                </a:solidFill>
                <a:latin typeface="Arial" charset="0"/>
              </a:rPr>
              <a:t>Gamma strength functions: </a:t>
            </a:r>
          </a:p>
          <a:p>
            <a:pPr lvl="0" algn="ctr" eaLnBrk="0" hangingPunct="0"/>
            <a:r>
              <a:rPr lang="en-US" sz="2200" b="1" dirty="0">
                <a:solidFill>
                  <a:prstClr val="white"/>
                </a:solidFill>
                <a:latin typeface="Arial" charset="0"/>
              </a:rPr>
              <a:t>Normalization of of-the-shelf models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95536" y="980728"/>
            <a:ext cx="3874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Normalisation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method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for thermal neutrons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23528" y="1530747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kern="0">
                <a:solidFill>
                  <a:srgbClr val="000000"/>
                </a:solidFill>
                <a:latin typeface="Arial" charset="0"/>
              </a:rPr>
              <a:t>&lt;</a:t>
            </a:r>
            <a:r>
              <a:rPr lang="fr-FR" altLang="fr-FR" sz="2400" b="1" ker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fr-FR" altLang="fr-FR" sz="2400" b="1" kern="0" baseline="-25000">
                <a:solidFill>
                  <a:srgbClr val="000000"/>
                </a:solidFill>
              </a:rPr>
              <a:t>g</a:t>
            </a:r>
            <a:r>
              <a:rPr lang="fr-FR" altLang="fr-FR" sz="2400" kern="0">
                <a:solidFill>
                  <a:srgbClr val="000000"/>
                </a:solidFill>
                <a:latin typeface="Arial" charset="0"/>
              </a:rPr>
              <a:t>&gt;=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37250" y="145931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kern="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fr-FR" altLang="fr-FR" sz="2400" b="1" kern="0" dirty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fr-FR" altLang="fr-FR" sz="2400" b="1" kern="0" dirty="0">
                <a:solidFill>
                  <a:srgbClr val="000000"/>
                </a:solidFill>
                <a:latin typeface="Arial" charset="0"/>
              </a:rPr>
              <a:t> &lt;</a:t>
            </a:r>
            <a:r>
              <a:rPr lang="fr-FR" altLang="fr-FR" sz="2400" b="1" kern="0" dirty="0" err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2400" b="1" kern="0" baseline="-25000" dirty="0" err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2400" b="1" kern="0" dirty="0">
                <a:solidFill>
                  <a:srgbClr val="000000"/>
                </a:solidFill>
                <a:latin typeface="Arial" charset="0"/>
              </a:rPr>
              <a:t>&gt; </a:t>
            </a:r>
            <a:r>
              <a:rPr lang="fr-FR" altLang="fr-FR" sz="2400" b="1" kern="0" dirty="0">
                <a:solidFill>
                  <a:srgbClr val="000000"/>
                </a:solidFill>
              </a:rPr>
              <a:t>r</a:t>
            </a:r>
            <a:r>
              <a:rPr lang="fr-FR" altLang="fr-FR" sz="24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r-FR" altLang="fr-FR" sz="2400" b="1" kern="0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fr-FR" altLang="fr-FR" sz="2400" b="1" kern="0" baseline="-25000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fr-FR" altLang="fr-FR" sz="24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8028384" y="1268810"/>
            <a:ext cx="719137" cy="1008062"/>
            <a:chOff x="4468" y="3113"/>
            <a:chExt cx="453" cy="635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468" y="3113"/>
              <a:ext cx="453" cy="6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555" y="3385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000" b="1" kern="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fr-FR" altLang="fr-FR" sz="2000" b="1" kern="0" baseline="-250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589" y="315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ker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4513" y="3385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1201415" y="1252935"/>
            <a:ext cx="5903913" cy="952500"/>
            <a:chOff x="984" y="3647"/>
            <a:chExt cx="3719" cy="600"/>
          </a:xfrm>
        </p:grpSpPr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984" y="3696"/>
              <a:ext cx="371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400" b="1" kern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 </a:t>
              </a:r>
              <a:r>
                <a:rPr lang="fr-FR" altLang="fr-FR" sz="3600" kern="0" dirty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fr-FR" altLang="fr-FR" sz="3600" kern="0" dirty="0">
                  <a:solidFill>
                    <a:srgbClr val="000000"/>
                  </a:solidFill>
                </a:rPr>
                <a:t> </a:t>
              </a:r>
              <a:r>
                <a:rPr lang="fr-FR" altLang="fr-FR" sz="3600" kern="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fr-FR" altLang="fr-FR" sz="3600" kern="0" dirty="0">
                  <a:solidFill>
                    <a:srgbClr val="000000"/>
                  </a:solidFill>
                </a:rPr>
                <a:t> </a:t>
              </a:r>
              <a:r>
                <a:rPr lang="fr-FR" altLang="fr-FR" sz="3600" kern="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fr-FR" altLang="fr-FR" kern="0" dirty="0">
                  <a:solidFill>
                    <a:srgbClr val="000000"/>
                  </a:solidFill>
                  <a:latin typeface="Arial" charset="0"/>
                </a:rPr>
                <a:t>    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fr-FR" altLang="fr-FR" b="1" kern="0" baseline="30000" dirty="0" err="1">
                  <a:solidFill>
                    <a:srgbClr val="0066FF"/>
                  </a:solidFill>
                  <a:latin typeface="Arial" charset="0"/>
                </a:rPr>
                <a:t>k</a:t>
              </a:r>
              <a:r>
                <a:rPr lang="fr-FR" altLang="fr-FR" b="1" kern="0" baseline="30000" dirty="0" err="1">
                  <a:solidFill>
                    <a:srgbClr val="33CC33"/>
                  </a:solidFill>
                </a:rPr>
                <a:t>l</a:t>
              </a:r>
              <a:r>
                <a:rPr lang="fr-FR" altLang="fr-FR" b="1" kern="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fr-FR" altLang="fr-FR" b="1" kern="0" dirty="0">
                  <a:solidFill>
                    <a:srgbClr val="000000"/>
                  </a:solidFill>
                </a:rPr>
                <a:t>e</a:t>
              </a:r>
              <a:r>
                <a:rPr lang="fr-FR" altLang="fr-FR" b="1" kern="0" dirty="0">
                  <a:solidFill>
                    <a:srgbClr val="000000"/>
                  </a:solidFill>
                  <a:latin typeface="Arial" charset="0"/>
                </a:rPr>
                <a:t>) </a:t>
              </a:r>
              <a:r>
                <a:rPr lang="fr-FR" altLang="fr-FR" b="1" kern="0" dirty="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r>
                <a:rPr lang="fr-FR" altLang="fr-FR" b="1" kern="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-</a:t>
              </a:r>
              <a:r>
                <a:rPr lang="fr-FR" altLang="fr-FR" b="1" kern="0" dirty="0" err="1">
                  <a:solidFill>
                    <a:srgbClr val="000000"/>
                  </a:solidFill>
                </a:rPr>
                <a:t>e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,J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fr-FR" altLang="fr-FR" b="1" kern="0" dirty="0">
                  <a:solidFill>
                    <a:srgbClr val="000000"/>
                  </a:solidFill>
                  <a:latin typeface="Arial" charset="0"/>
                </a:rPr>
                <a:t>) S(</a:t>
              </a:r>
              <a:r>
                <a:rPr lang="fr-FR" altLang="fr-FR" b="1" kern="0" dirty="0" err="1">
                  <a:solidFill>
                    <a:srgbClr val="0000FF"/>
                  </a:solidFill>
                  <a:latin typeface="Arial" charset="0"/>
                </a:rPr>
                <a:t>k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b="1" kern="0" dirty="0" err="1">
                  <a:solidFill>
                    <a:srgbClr val="33CC33"/>
                  </a:solidFill>
                </a:rPr>
                <a:t>l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kern="0" dirty="0" err="1">
                  <a:solidFill>
                    <a:srgbClr val="000000"/>
                  </a:solidFill>
                  <a:latin typeface="Arial" charset="0"/>
                </a:rPr>
                <a:t>J</a:t>
              </a:r>
              <a:r>
                <a:rPr lang="fr-FR" altLang="fr-FR" kern="0" baseline="-25000" dirty="0" err="1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fr-FR" altLang="fr-FR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kern="0" dirty="0" err="1">
                  <a:solidFill>
                    <a:srgbClr val="000000"/>
                  </a:solidFill>
                </a:rPr>
                <a:t>p</a:t>
              </a:r>
              <a:r>
                <a:rPr lang="fr-FR" altLang="fr-FR" kern="0" baseline="-25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fr-FR" altLang="fr-FR" kern="0" dirty="0">
                  <a:solidFill>
                    <a:srgbClr val="000000"/>
                  </a:solidFill>
                </a:rPr>
                <a:t>, </a:t>
              </a:r>
              <a:r>
                <a:rPr lang="fr-FR" altLang="fr-FR" kern="0" dirty="0" err="1">
                  <a:solidFill>
                    <a:srgbClr val="000000"/>
                  </a:solidFill>
                  <a:latin typeface="Arial" charset="0"/>
                </a:rPr>
                <a:t>J</a:t>
              </a:r>
              <a:r>
                <a:rPr lang="fr-FR" altLang="fr-FR" kern="0" baseline="-25000" dirty="0" err="1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fr-FR" altLang="fr-FR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kern="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fr-FR" altLang="fr-FR" kern="0" baseline="-25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altLang="fr-FR" b="1" kern="0" dirty="0">
                  <a:solidFill>
                    <a:srgbClr val="000000"/>
                  </a:solidFill>
                  <a:latin typeface="Arial" charset="0"/>
                </a:rPr>
                <a:t>) d</a:t>
              </a:r>
              <a:r>
                <a:rPr lang="fr-FR" altLang="fr-FR" b="1" kern="0" dirty="0">
                  <a:solidFill>
                    <a:srgbClr val="000000"/>
                  </a:solidFill>
                </a:rPr>
                <a:t>e</a:t>
              </a:r>
              <a:r>
                <a:rPr lang="fr-FR" altLang="fr-FR" b="1" kern="0" dirty="0">
                  <a:solidFill>
                    <a:srgbClr val="000000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1835" y="3692"/>
              <a:ext cx="31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4400" kern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fr-FR" altLang="fr-FR" sz="4400" kern="0" dirty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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1967" y="405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400" b="1" kern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2016" y="3647"/>
              <a:ext cx="2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400" b="1" ker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fr-FR" altLang="fr-FR" sz="1400" b="1" kern="0" baseline="-25000">
                  <a:solidFill>
                    <a:srgbClr val="00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1160" y="3964"/>
              <a:ext cx="3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J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fr-FR" altLang="fr-FR" b="1" kern="0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1432" y="3964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b="1" kern="0">
                  <a:solidFill>
                    <a:srgbClr val="0066FF"/>
                  </a:solidFill>
                  <a:latin typeface="Arial" charset="0"/>
                </a:rPr>
                <a:t>k</a:t>
              </a:r>
              <a:r>
                <a:rPr lang="fr-FR" altLang="fr-FR" b="1" kern="0">
                  <a:solidFill>
                    <a:srgbClr val="33CC33"/>
                  </a:solidFill>
                </a:rPr>
                <a:t>l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1608" y="3964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J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fr-FR" altLang="fr-FR" b="1" kern="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fr-FR" altLang="fr-FR" b="1" kern="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fr-FR" altLang="fr-FR" b="1" kern="0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1020" y="3793"/>
              <a:ext cx="226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199828" y="1052736"/>
            <a:ext cx="7250109" cy="889174"/>
            <a:chOff x="1199828" y="1052736"/>
            <a:chExt cx="7250109" cy="889174"/>
          </a:xfrm>
        </p:grpSpPr>
        <p:grpSp>
          <p:nvGrpSpPr>
            <p:cNvPr id="2" name="Groupe 1"/>
            <p:cNvGrpSpPr/>
            <p:nvPr/>
          </p:nvGrpSpPr>
          <p:grpSpPr>
            <a:xfrm>
              <a:off x="7379962" y="1052736"/>
              <a:ext cx="1069975" cy="720105"/>
              <a:chOff x="7379962" y="1052736"/>
              <a:chExt cx="1069975" cy="720105"/>
            </a:xfrm>
          </p:grpSpPr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7379962" y="1052736"/>
                <a:ext cx="106997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400" dirty="0" err="1">
                    <a:solidFill>
                      <a:srgbClr val="FF0000"/>
                    </a:solidFill>
                    <a:latin typeface="Arial" charset="0"/>
                  </a:rPr>
                  <a:t>experiment</a:t>
                </a:r>
                <a:endParaRPr lang="fr-FR" altLang="fr-FR" sz="14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0" name="Line 32"/>
              <p:cNvSpPr>
                <a:spLocks noChangeShapeType="1"/>
              </p:cNvSpPr>
              <p:nvPr/>
            </p:nvSpPr>
            <p:spPr bwMode="auto">
              <a:xfrm flipH="1">
                <a:off x="7595861" y="1340074"/>
                <a:ext cx="358775" cy="1771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>
                <a:off x="7956225" y="1340074"/>
                <a:ext cx="369890" cy="43276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Text Box 43"/>
            <p:cNvSpPr txBox="1">
              <a:spLocks noChangeArrowheads="1"/>
            </p:cNvSpPr>
            <p:nvPr/>
          </p:nvSpPr>
          <p:spPr bwMode="auto">
            <a:xfrm>
              <a:off x="1199828" y="1484710"/>
              <a:ext cx="288925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400" b="1" kern="0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19253" y="2924944"/>
            <a:ext cx="331236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99" y="2257251"/>
            <a:ext cx="7261225" cy="4556125"/>
          </a:xfrm>
        </p:spPr>
      </p:pic>
      <p:sp>
        <p:nvSpPr>
          <p:cNvPr id="37" name="Rectangle 36"/>
          <p:cNvSpPr/>
          <p:nvPr/>
        </p:nvSpPr>
        <p:spPr>
          <a:xfrm>
            <a:off x="3984353" y="2495424"/>
            <a:ext cx="331236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292080" y="2501442"/>
            <a:ext cx="261143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&lt;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G</a:t>
            </a:r>
            <a:r>
              <a:rPr lang="fr-F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</a:t>
            </a:r>
            <a:r>
              <a:rPr lang="fr-F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</a:t>
            </a:r>
            <a:r>
              <a:rPr lang="fr-F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63 ± 14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meV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400" i="1" dirty="0">
                <a:latin typeface="Arial" pitchFamily="34" charset="0"/>
                <a:cs typeface="Arial" pitchFamily="34" charset="0"/>
              </a:rPr>
              <a:t>S.F </a:t>
            </a:r>
            <a:r>
              <a:rPr lang="fr-FR" sz="1400" i="1" dirty="0" err="1">
                <a:latin typeface="Arial" pitchFamily="34" charset="0"/>
                <a:cs typeface="Arial" pitchFamily="34" charset="0"/>
              </a:rPr>
              <a:t>Mughabghab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40656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Test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adjusted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functions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extra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experimental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constraints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11195" y="1249015"/>
            <a:ext cx="5723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Capture cross section OK </a:t>
            </a:r>
          </a:p>
          <a:p>
            <a:r>
              <a:rPr lang="fr-FR" altLang="fr-FR" sz="1400" b="1" dirty="0">
                <a:solidFill>
                  <a:srgbClr val="FF0000"/>
                </a:solidFill>
                <a:latin typeface="Arial" charset="0"/>
              </a:rPr>
              <a:t>BUT 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gamma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spectra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constrained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by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multiplicity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not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reproduced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!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" y="2035025"/>
            <a:ext cx="6289794" cy="4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8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11195" y="1052736"/>
            <a:ext cx="7749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Capture cross section OK but gamma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spectra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constrained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by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multiplicity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</a:rPr>
              <a:t> not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</a:rPr>
              <a:t>reproduced</a:t>
            </a:r>
            <a:endParaRPr lang="fr-FR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" y="2035025"/>
            <a:ext cx="6289794" cy="4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" y="2022948"/>
            <a:ext cx="6305271" cy="47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1043609" y="1393031"/>
            <a:ext cx="8568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Much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better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agreement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introducing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a new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resonance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at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energies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around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4 MeV</a:t>
            </a:r>
          </a:p>
          <a:p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(E1 or E2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pygmy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resonance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or M1 </a:t>
            </a:r>
            <a:r>
              <a:rPr lang="fr-FR" altLang="fr-FR" sz="1400" b="1" dirty="0" err="1">
                <a:solidFill>
                  <a:srgbClr val="000000"/>
                </a:solidFill>
                <a:latin typeface="Arial" charset="0"/>
                <a:sym typeface="Symbol"/>
              </a:rPr>
              <a:t>scissor</a:t>
            </a:r>
            <a:r>
              <a:rPr lang="fr-FR" altLang="fr-FR" sz="1400" b="1" dirty="0">
                <a:solidFill>
                  <a:srgbClr val="000000"/>
                </a:solidFill>
                <a:latin typeface="Arial" charset="0"/>
                <a:sym typeface="Symbol"/>
              </a:rPr>
              <a:t>  mode)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07594" y="1701503"/>
            <a:ext cx="6784686" cy="4535809"/>
            <a:chOff x="307594" y="1701503"/>
            <a:chExt cx="6784686" cy="4535809"/>
          </a:xfrm>
        </p:grpSpPr>
        <p:grpSp>
          <p:nvGrpSpPr>
            <p:cNvPr id="15" name="Groupe 4"/>
            <p:cNvGrpSpPr>
              <a:grpSpLocks/>
            </p:cNvGrpSpPr>
            <p:nvPr/>
          </p:nvGrpSpPr>
          <p:grpSpPr bwMode="auto">
            <a:xfrm>
              <a:off x="307594" y="1701503"/>
              <a:ext cx="6784686" cy="4535809"/>
              <a:chOff x="152400" y="1001713"/>
              <a:chExt cx="5468938" cy="4086225"/>
            </a:xfrm>
          </p:grpSpPr>
          <p:pic>
            <p:nvPicPr>
              <p:cNvPr id="17" name="Imag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5" r="1389"/>
              <a:stretch>
                <a:fillRect/>
              </a:stretch>
            </p:blipFill>
            <p:spPr bwMode="auto">
              <a:xfrm>
                <a:off x="152400" y="1001713"/>
                <a:ext cx="5468938" cy="408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ZoneTexte 4"/>
              <p:cNvSpPr txBox="1">
                <a:spLocks noChangeArrowheads="1"/>
              </p:cNvSpPr>
              <p:nvPr/>
            </p:nvSpPr>
            <p:spPr bwMode="auto">
              <a:xfrm>
                <a:off x="2782888" y="1411288"/>
                <a:ext cx="985837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Aft>
                    <a:spcPts val="400"/>
                  </a:spcAft>
                  <a:buFont typeface="Arial" charset="0"/>
                  <a:defRPr sz="2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000"/>
                  </a:lnSpc>
                  <a:buSzPct val="90000"/>
                  <a:buBlip>
                    <a:blip r:embed="rId5"/>
                  </a:buBlip>
                  <a:defRPr sz="1600">
                    <a:solidFill>
                      <a:srgbClr val="666666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000"/>
                  </a:lnSpc>
                  <a:buSzPct val="36000"/>
                  <a:buFont typeface="Arial" charset="0"/>
                  <a:defRPr sz="1600">
                    <a:solidFill>
                      <a:srgbClr val="666666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000"/>
                  </a:lnSpc>
                  <a:buClr>
                    <a:srgbClr val="666666"/>
                  </a:buClr>
                  <a:buSzPct val="36000"/>
                  <a:buBlip>
                    <a:blip r:embed="rId6"/>
                  </a:buBlip>
                  <a:defRPr sz="1600">
                    <a:solidFill>
                      <a:srgbClr val="666666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ts val="2000"/>
                  </a:lnSpc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100" dirty="0" err="1">
                    <a:solidFill>
                      <a:schemeClr val="tx1"/>
                    </a:solidFill>
                  </a:rPr>
                  <a:t>Kopecky-Uhl</a:t>
                </a:r>
                <a:endParaRPr lang="fr-FR" alt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ZoneTexte 4"/>
              <p:cNvSpPr txBox="1">
                <a:spLocks noChangeArrowheads="1"/>
              </p:cNvSpPr>
              <p:nvPr/>
            </p:nvSpPr>
            <p:spPr bwMode="auto">
              <a:xfrm>
                <a:off x="1514475" y="3753178"/>
                <a:ext cx="46679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Aft>
                    <a:spcPts val="400"/>
                  </a:spcAft>
                  <a:buFont typeface="Arial" charset="0"/>
                  <a:defRPr sz="2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000"/>
                  </a:lnSpc>
                  <a:buSzPct val="90000"/>
                  <a:buBlip>
                    <a:blip r:embed="rId5"/>
                  </a:buBlip>
                  <a:defRPr sz="1600">
                    <a:solidFill>
                      <a:srgbClr val="666666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000"/>
                  </a:lnSpc>
                  <a:buSzPct val="36000"/>
                  <a:buFont typeface="Arial" charset="0"/>
                  <a:defRPr sz="1600">
                    <a:solidFill>
                      <a:srgbClr val="666666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000"/>
                  </a:lnSpc>
                  <a:buClr>
                    <a:srgbClr val="666666"/>
                  </a:buClr>
                  <a:buSzPct val="36000"/>
                  <a:buBlip>
                    <a:blip r:embed="rId6"/>
                  </a:buBlip>
                  <a:defRPr sz="1600">
                    <a:solidFill>
                      <a:srgbClr val="666666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ts val="2000"/>
                  </a:lnSpc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666666"/>
                  </a:buClr>
                  <a:buFont typeface="Arial" charset="0"/>
                  <a:buChar char="-"/>
                  <a:defRPr sz="1600">
                    <a:solidFill>
                      <a:srgbClr val="666666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100">
                    <a:solidFill>
                      <a:schemeClr val="tx1"/>
                    </a:solidFill>
                  </a:rPr>
                  <a:t>SLO</a:t>
                </a:r>
              </a:p>
            </p:txBody>
          </p:sp>
        </p:grp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262" y="3860850"/>
              <a:ext cx="470946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ZoneTexte 2"/>
            <p:cNvSpPr txBox="1">
              <a:spLocks noChangeArrowheads="1"/>
            </p:cNvSpPr>
            <p:nvPr/>
          </p:nvSpPr>
          <p:spPr bwMode="auto">
            <a:xfrm>
              <a:off x="4104494" y="4057047"/>
              <a:ext cx="1835688" cy="30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ts val="400"/>
                </a:spcAft>
                <a:buFont typeface="Arial" charset="0"/>
                <a:defRPr sz="2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000"/>
                </a:lnSpc>
                <a:buSzPct val="90000"/>
                <a:buBlip>
                  <a:blip r:embed="rId5"/>
                </a:buBlip>
                <a:defRPr sz="1600">
                  <a:solidFill>
                    <a:srgbClr val="666666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000"/>
                </a:lnSpc>
                <a:buSzPct val="36000"/>
                <a:buFont typeface="Arial" charset="0"/>
                <a:defRPr sz="1600">
                  <a:solidFill>
                    <a:srgbClr val="666666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000"/>
                </a:lnSpc>
                <a:buClr>
                  <a:srgbClr val="666666"/>
                </a:buClr>
                <a:buSzPct val="36000"/>
                <a:buBlip>
                  <a:blip r:embed="rId6"/>
                </a:buBlip>
                <a:defRPr sz="1600">
                  <a:solidFill>
                    <a:srgbClr val="666666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ts val="2000"/>
                </a:lnSpc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</a:rPr>
                <a:t>M1 mode « </a:t>
              </a:r>
              <a:r>
                <a:rPr lang="fr-FR" altLang="fr-FR" sz="1400" dirty="0" err="1">
                  <a:solidFill>
                    <a:schemeClr val="tx1"/>
                  </a:solidFill>
                </a:rPr>
                <a:t>scissor</a:t>
              </a:r>
              <a:r>
                <a:rPr lang="fr-FR" altLang="fr-FR" sz="1400" dirty="0">
                  <a:solidFill>
                    <a:schemeClr val="tx1"/>
                  </a:solidFill>
                </a:rPr>
                <a:t> »</a:t>
              </a:r>
            </a:p>
          </p:txBody>
        </p:sp>
      </p:grpSp>
      <p:sp>
        <p:nvSpPr>
          <p:cNvPr id="14" name="Rectangle 9"/>
          <p:cNvSpPr>
            <a:spLocks/>
          </p:cNvSpPr>
          <p:nvPr/>
        </p:nvSpPr>
        <p:spPr bwMode="auto">
          <a:xfrm>
            <a:off x="1763688" y="44624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Test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adjusted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functions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extra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experimental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constraints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0" y="1268413"/>
            <a:ext cx="7930396" cy="4968875"/>
          </a:xfrm>
        </p:spPr>
      </p:pic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Test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adjusted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functions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extra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experimental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constraints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79512" y="1052736"/>
            <a:ext cx="8770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Capture cross section OK + gamma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spectra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 OK and no more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arbitrary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normalization</a:t>
            </a:r>
            <a:endParaRPr lang="fr-FR" altLang="fr-F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4938" y="1700808"/>
            <a:ext cx="3744416" cy="670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430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043608" y="35296"/>
            <a:ext cx="799288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Test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adjusted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strength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functions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extra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experimental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constraints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" y="1268413"/>
            <a:ext cx="7921394" cy="4968875"/>
          </a:xfrm>
        </p:spPr>
      </p:pic>
      <p:sp>
        <p:nvSpPr>
          <p:cNvPr id="8" name="ZoneTexte 7"/>
          <p:cNvSpPr txBox="1"/>
          <p:nvPr/>
        </p:nvSpPr>
        <p:spPr>
          <a:xfrm>
            <a:off x="251520" y="1052736"/>
            <a:ext cx="77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about QRPA microscopic calculations?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1174" y="1700808"/>
            <a:ext cx="37444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411760" y="6453336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Gg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microscopic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79512" y="6084004"/>
            <a:ext cx="8770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Capture cross section OK + gamma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spectra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 OK and no more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arbitrary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normalization</a:t>
            </a:r>
            <a:endParaRPr lang="fr-FR" altLang="fr-FR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1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223968" y="52752"/>
            <a:ext cx="7236464" cy="908720"/>
          </a:xfrm>
        </p:spPr>
        <p:txBody>
          <a:bodyPr/>
          <a:lstStyle/>
          <a:p>
            <a:r>
              <a:rPr lang="en-US" cap="none" dirty="0"/>
              <a:t>Model deficiencies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2268760" y="0"/>
            <a:ext cx="2160240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Pour personnaliser le pied de page et la date :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« Insertion / En-tête et pied de page »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Personnaliser la zone de de pied de page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Cliquer sur appliquer partout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17762" y="1461293"/>
            <a:ext cx="4242469" cy="3655249"/>
            <a:chOff x="1610" y="1474"/>
            <a:chExt cx="2540" cy="2092"/>
          </a:xfrm>
        </p:grpSpPr>
        <p:pic>
          <p:nvPicPr>
            <p:cNvPr id="13" name="Picture 4" descr="n2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577"/>
            <a:stretch>
              <a:fillRect/>
            </a:stretch>
          </p:blipFill>
          <p:spPr bwMode="auto">
            <a:xfrm>
              <a:off x="1610" y="1474"/>
              <a:ext cx="2540" cy="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018" y="1615"/>
              <a:ext cx="77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600" b="1" baseline="30000">
                  <a:solidFill>
                    <a:schemeClr val="hlink"/>
                  </a:solidFill>
                  <a:cs typeface="Arial" charset="0"/>
                </a:rPr>
                <a:t>239</a:t>
              </a:r>
              <a:r>
                <a:rPr lang="fr-FR" altLang="fr-FR" sz="1600" b="1">
                  <a:solidFill>
                    <a:schemeClr val="hlink"/>
                  </a:solidFill>
                  <a:cs typeface="Arial" charset="0"/>
                </a:rPr>
                <a:t>Pu(n,2n)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259632" y="97143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Ex: </a:t>
            </a:r>
            <a:r>
              <a:rPr lang="en-US" baseline="30000" dirty="0"/>
              <a:t>239</a:t>
            </a:r>
            <a:r>
              <a:rPr lang="en-US" dirty="0"/>
              <a:t>Pu(n,2n) </a:t>
            </a:r>
            <a:r>
              <a:rPr lang="en-US" dirty="0" err="1"/>
              <a:t>xs</a:t>
            </a:r>
            <a:r>
              <a:rPr lang="en-US" dirty="0"/>
              <a:t> shape from GEANIE exp. cannot be reproduced</a:t>
            </a:r>
          </a:p>
          <a:p>
            <a:r>
              <a:rPr lang="en-US" dirty="0"/>
              <a:t>by models.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05808" y="500388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options :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065463" y="5373216"/>
            <a:ext cx="1564875" cy="57606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630338" y="5373216"/>
            <a:ext cx="1597846" cy="648072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81846" y="6167045"/>
            <a:ext cx="427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Short term:</a:t>
            </a:r>
          </a:p>
          <a:p>
            <a:pPr algn="ctr"/>
            <a:r>
              <a:rPr lang="en-US" dirty="0"/>
              <a:t>Quantify model defects into </a:t>
            </a:r>
            <a:r>
              <a:rPr lang="en-US" dirty="0" err="1"/>
              <a:t>covariances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5304611" y="6167044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Longer term: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Improve theory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8042" y="314514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expt. is right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8410" y="421697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not:  Fix expt. !</a:t>
            </a:r>
          </a:p>
        </p:txBody>
      </p:sp>
      <p:cxnSp>
        <p:nvCxnSpPr>
          <p:cNvPr id="24" name="Connecteur droit avec flèche 23"/>
          <p:cNvCxnSpPr>
            <a:stCxn id="21" idx="2"/>
          </p:cNvCxnSpPr>
          <p:nvPr/>
        </p:nvCxnSpPr>
        <p:spPr>
          <a:xfrm>
            <a:off x="1360949" y="3514475"/>
            <a:ext cx="0" cy="6907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906588" y="0"/>
            <a:ext cx="7237412" cy="909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err="1">
                <a:latin typeface="Symbol" panose="05050102010706020507" pitchFamily="18" charset="2"/>
              </a:rPr>
              <a:t>Gg</a:t>
            </a:r>
            <a:r>
              <a:rPr lang="fr-FR" cap="none" dirty="0"/>
              <a:t> : of-the-</a:t>
            </a:r>
            <a:r>
              <a:rPr lang="fr-FR" cap="none" dirty="0" err="1"/>
              <a:t>shelf</a:t>
            </a:r>
            <a:r>
              <a:rPr lang="fr-FR" cap="none" dirty="0"/>
              <a:t>  </a:t>
            </a:r>
            <a:r>
              <a:rPr lang="fr-FR" cap="none" dirty="0" err="1"/>
              <a:t>models</a:t>
            </a:r>
            <a:r>
              <a:rPr lang="fr-FR" cap="none" dirty="0"/>
              <a:t> vs </a:t>
            </a:r>
            <a:r>
              <a:rPr lang="fr-FR" cap="none" dirty="0" err="1"/>
              <a:t>microscopic</a:t>
            </a:r>
            <a:r>
              <a:rPr lang="fr-FR" cap="none" dirty="0"/>
              <a:t> </a:t>
            </a:r>
            <a:r>
              <a:rPr lang="fr-FR" cap="none" dirty="0" err="1"/>
              <a:t>calculations</a:t>
            </a:r>
            <a:endParaRPr lang="fr-FR" cap="none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2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716040" cy="30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177741" cy="31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2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Fission transmission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10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5588" y="6111701"/>
            <a:ext cx="8539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r-F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See in  Sin et al., PRC 74 (2006) 014608</a:t>
            </a:r>
          </a:p>
          <a:p>
            <a:r>
              <a:rPr lang="en-US" altLang="fr-F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Bjornholm and Lynn, Rev. Mod. Phys. 52 (1980) 725.</a:t>
            </a:r>
            <a:endParaRPr lang="fr-FR" altLang="fr-FR" sz="2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925339"/>
            <a:ext cx="8069262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810320" y="35296"/>
            <a:ext cx="858621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FISSION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(multiple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humped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barriers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fission transmission coefficients</a:t>
            </a:r>
          </a:p>
          <a:p>
            <a:pPr algn="ctr" eaLnBrk="0" hangingPunct="0"/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maximum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complexity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312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FISSION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(impact of class II and class III states)</a:t>
            </a:r>
          </a:p>
        </p:txBody>
      </p:sp>
      <p:pic>
        <p:nvPicPr>
          <p:cNvPr id="7" name="Picture 4" descr="No_Class-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/>
          <a:stretch>
            <a:fillRect/>
          </a:stretch>
        </p:blipFill>
        <p:spPr bwMode="auto">
          <a:xfrm>
            <a:off x="766763" y="1637556"/>
            <a:ext cx="7615237" cy="51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20458" y="1637556"/>
            <a:ext cx="1595958" cy="46744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 rot="18105716">
            <a:off x="4520749" y="3268324"/>
            <a:ext cx="1296144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49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art_damping_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17" y="1645444"/>
            <a:ext cx="7280275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 rot="18105716">
            <a:off x="4520749" y="3268324"/>
            <a:ext cx="1296144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FISSION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(impact of class II and class III states)</a:t>
            </a:r>
          </a:p>
        </p:txBody>
      </p:sp>
    </p:spTree>
    <p:extLst>
      <p:ext uri="{BB962C8B-B14F-4D97-AF65-F5344CB8AC3E}">
        <p14:creationId xmlns:p14="http://schemas.microsoft.com/office/powerpoint/2010/main" val="2959998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u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4550" r="2246" b="4761"/>
          <a:stretch>
            <a:fillRect/>
          </a:stretch>
        </p:blipFill>
        <p:spPr bwMode="auto">
          <a:xfrm>
            <a:off x="1644650" y="1028526"/>
            <a:ext cx="53578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3850" y="6356176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>
                <a:solidFill>
                  <a:srgbClr val="000000"/>
                </a:solidFill>
                <a:latin typeface="Times New Roman" pitchFamily="18" charset="0"/>
              </a:rPr>
              <a:t> Default calculations not sufficient for applications.</a:t>
            </a:r>
            <a:endParaRPr kumimoji="1" lang="fr-FR" altLang="fr-FR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" name="Picture 8" descr="pu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4742"/>
          <a:stretch>
            <a:fillRect/>
          </a:stretch>
        </p:blipFill>
        <p:spPr bwMode="auto">
          <a:xfrm>
            <a:off x="1600200" y="1022176"/>
            <a:ext cx="5373688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3850" y="6356176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kumimoji="1" lang="en-US" altLang="fr-FR" sz="2400" b="1">
                <a:solidFill>
                  <a:srgbClr val="000000"/>
                </a:solidFill>
                <a:latin typeface="Times New Roman" pitchFamily="18" charset="0"/>
              </a:rPr>
              <a:t> Not ridiculous after few adjustments.</a:t>
            </a:r>
            <a:endParaRPr kumimoji="1" lang="fr-FR" altLang="fr-FR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59632" y="1022176"/>
            <a:ext cx="7056784" cy="5334000"/>
            <a:chOff x="1259632" y="1022176"/>
            <a:chExt cx="7056784" cy="5334000"/>
          </a:xfrm>
        </p:grpSpPr>
        <p:sp>
          <p:nvSpPr>
            <p:cNvPr id="3" name="Rectangle 2"/>
            <p:cNvSpPr/>
            <p:nvPr/>
          </p:nvSpPr>
          <p:spPr>
            <a:xfrm>
              <a:off x="1259632" y="1022176"/>
              <a:ext cx="7056784" cy="533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166896" y="1133500"/>
              <a:ext cx="5064207" cy="461665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Microscopic</a:t>
              </a:r>
              <a:r>
                <a:rPr kumimoji="0" lang="fr-FR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fission cross sections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236296" y="1916832"/>
            <a:ext cx="161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fr-F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fr-F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r>
              <a:rPr lang="fr-F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fr-F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236296" y="3153742"/>
            <a:ext cx="18925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 </a:t>
            </a:r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</a:t>
            </a:r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odd-odd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odd-even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even-odd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fr-F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even-even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FISSION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approaches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49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7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FISSION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approaches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2563"/>
            <a:ext cx="5029657" cy="320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6915"/>
          <a:stretch/>
        </p:blipFill>
        <p:spPr bwMode="auto">
          <a:xfrm>
            <a:off x="4697021" y="540713"/>
            <a:ext cx="4399274" cy="31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50" y="3631572"/>
            <a:ext cx="4825517" cy="325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9490"/>
            <a:ext cx="2280285" cy="30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90378" y="1916832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896658" y="4437112"/>
            <a:ext cx="213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Barrier height</a:t>
            </a:r>
          </a:p>
          <a:p>
            <a:r>
              <a:rPr lang="en-US" dirty="0"/>
              <a:t>Adjustments: </a:t>
            </a:r>
          </a:p>
          <a:p>
            <a:r>
              <a:rPr lang="en-US" dirty="0"/>
              <a:t>Less than 10%</a:t>
            </a:r>
          </a:p>
        </p:txBody>
      </p:sp>
    </p:spTree>
    <p:extLst>
      <p:ext uri="{BB962C8B-B14F-4D97-AF65-F5344CB8AC3E}">
        <p14:creationId xmlns:p14="http://schemas.microsoft.com/office/powerpoint/2010/main" val="4195047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r="2109" b="11308"/>
          <a:stretch>
            <a:fillRect/>
          </a:stretch>
        </p:blipFill>
        <p:spPr bwMode="auto">
          <a:xfrm>
            <a:off x="0" y="3079576"/>
            <a:ext cx="449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11308"/>
          <a:stretch>
            <a:fillRect/>
          </a:stretch>
        </p:blipFill>
        <p:spPr bwMode="auto">
          <a:xfrm>
            <a:off x="4551363" y="3079576"/>
            <a:ext cx="45926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7761"/>
          <a:stretch>
            <a:fillRect/>
          </a:stretch>
        </p:blipFill>
        <p:spPr bwMode="auto">
          <a:xfrm>
            <a:off x="0" y="1174576"/>
            <a:ext cx="4592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7761"/>
          <a:stretch>
            <a:fillRect/>
          </a:stretch>
        </p:blipFill>
        <p:spPr bwMode="auto">
          <a:xfrm>
            <a:off x="4551363" y="1174576"/>
            <a:ext cx="45926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7761"/>
          <a:stretch>
            <a:fillRect/>
          </a:stretch>
        </p:blipFill>
        <p:spPr bwMode="auto">
          <a:xfrm>
            <a:off x="2209800" y="4984576"/>
            <a:ext cx="4592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1780780" y="35296"/>
            <a:ext cx="64087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FISSION CROSS SECTIONS</a:t>
            </a:r>
          </a:p>
          <a:p>
            <a:pPr algn="ctr"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Microscopic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approaches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9824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0A03-0241-439A-97D7-BC12B76E69DC}" type="datetime4">
              <a:rPr lang="fr-FR" smtClean="0"/>
              <a:pPr>
                <a:defRPr/>
              </a:pPr>
              <a:t>18 décembre 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|  PAGE </a:t>
            </a:r>
            <a:fld id="{F9D550C4-7363-4D1E-B7B4-59297112650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75656" y="26064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9592" y="1196752"/>
            <a:ext cx="796884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sym typeface="Wingdings"/>
              </a:rPr>
              <a:t>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Using better models allows to better reproduce experimental data</a:t>
            </a:r>
          </a:p>
          <a:p>
            <a:r>
              <a:rPr lang="en-US" dirty="0"/>
              <a:t>     Ex: OMP, Statistical models, Level densities, </a:t>
            </a:r>
            <a:r>
              <a:rPr lang="en-US" dirty="0">
                <a:latin typeface="Symbol" panose="05050102010706020507" pitchFamily="18" charset="2"/>
              </a:rPr>
              <a:t>Gg</a:t>
            </a:r>
            <a:r>
              <a:rPr lang="en-US" dirty="0"/>
              <a:t>, fission transmission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sym typeface="Wingdings"/>
              </a:rPr>
              <a:t>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Microscopic models are able to compute model ingredients from</a:t>
            </a:r>
          </a:p>
          <a:p>
            <a:r>
              <a:rPr lang="en-US" dirty="0"/>
              <a:t> nuclear interaction + many body formalism (no adjustment)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sym typeface="Wingdings"/>
              </a:rPr>
              <a:t>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Use of better (more microscopic) reduce the dynamics of model</a:t>
            </a:r>
          </a:p>
          <a:p>
            <a:r>
              <a:rPr lang="en-US" dirty="0"/>
              <a:t>parameter adjustment. </a:t>
            </a:r>
          </a:p>
          <a:p>
            <a:r>
              <a:rPr lang="en-US" b="1" dirty="0">
                <a:solidFill>
                  <a:schemeClr val="tx2"/>
                </a:solidFill>
              </a:rPr>
              <a:t>   +</a:t>
            </a:r>
            <a:r>
              <a:rPr lang="en-US" dirty="0"/>
              <a:t>  parameter values more physical</a:t>
            </a:r>
          </a:p>
          <a:p>
            <a:r>
              <a:rPr lang="en-US" dirty="0"/>
              <a:t>   </a:t>
            </a:r>
            <a:r>
              <a:rPr lang="en-US" sz="2400" b="1" dirty="0">
                <a:solidFill>
                  <a:schemeClr val="tx2"/>
                </a:solidFill>
              </a:rPr>
              <a:t>-  </a:t>
            </a:r>
            <a:r>
              <a:rPr lang="en-US" dirty="0"/>
              <a:t>fine adjustments still needed for optimal agreement with data</a:t>
            </a:r>
          </a:p>
          <a:p>
            <a:r>
              <a:rPr lang="en-US" dirty="0"/>
              <a:t>   Ex: OMP, level densities, </a:t>
            </a:r>
            <a:r>
              <a:rPr lang="en-US" dirty="0">
                <a:latin typeface="Symbol" panose="05050102010706020507" pitchFamily="18" charset="2"/>
              </a:rPr>
              <a:t>Gg</a:t>
            </a:r>
            <a:r>
              <a:rPr lang="en-US" dirty="0"/>
              <a:t>, fission transmission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sym typeface="Wingdings"/>
              </a:rPr>
              <a:t>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Examples shown for cross sections in the continuum  </a:t>
            </a:r>
          </a:p>
          <a:p>
            <a:r>
              <a:rPr lang="en-US" dirty="0"/>
              <a:t>but conclusions also relevant for PFNS, PFGS,  and in the resonance region</a:t>
            </a:r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051620" y="5590981"/>
            <a:ext cx="717375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Quantification of model defects  into the covariance matrix is needed</a:t>
            </a:r>
          </a:p>
          <a:p>
            <a:r>
              <a:rPr lang="en-US" b="1" dirty="0">
                <a:solidFill>
                  <a:schemeClr val="tx2"/>
                </a:solidFill>
              </a:rPr>
              <a:t>BUT</a:t>
            </a:r>
            <a:r>
              <a:rPr lang="en-US" b="1" dirty="0"/>
              <a:t> </a:t>
            </a:r>
            <a:r>
              <a:rPr lang="en-US" dirty="0"/>
              <a:t>using better models will reduce the amplitude of such defects.</a:t>
            </a:r>
          </a:p>
        </p:txBody>
      </p:sp>
    </p:spTree>
    <p:extLst>
      <p:ext uri="{BB962C8B-B14F-4D97-AF65-F5344CB8AC3E}">
        <p14:creationId xmlns:p14="http://schemas.microsoft.com/office/powerpoint/2010/main" val="1247012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Direction	</a:t>
            </a:r>
            <a:br>
              <a:rPr lang="fr-FR" dirty="0"/>
            </a:br>
            <a:r>
              <a:rPr lang="fr-FR" dirty="0"/>
              <a:t>Département</a:t>
            </a:r>
            <a:br>
              <a:rPr lang="fr-FR" dirty="0"/>
            </a:br>
            <a:r>
              <a:rPr lang="fr-FR" dirty="0"/>
              <a:t>Service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Commissariat à l’énergie atomique et aux énergies alternatives</a:t>
            </a:r>
          </a:p>
          <a:p>
            <a:r>
              <a:rPr lang="fr-FR" dirty="0"/>
              <a:t>Centre de Saclay</a:t>
            </a:r>
            <a:r>
              <a:rPr lang="fr-FR" sz="950" b="1" dirty="0"/>
              <a:t> </a:t>
            </a:r>
            <a:r>
              <a:rPr lang="fr-FR" sz="950" b="1" dirty="0">
                <a:solidFill>
                  <a:schemeClr val="bg2"/>
                </a:solidFill>
              </a:rPr>
              <a:t>| </a:t>
            </a:r>
            <a:r>
              <a:rPr lang="fr-FR" dirty="0"/>
              <a:t>91191 Gif-sur-Yvette Cedex</a:t>
            </a:r>
          </a:p>
          <a:p>
            <a:r>
              <a:rPr lang="fr-FR" dirty="0"/>
              <a:t>T. +33 (0)1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sz="950" b="1" dirty="0">
                <a:solidFill>
                  <a:schemeClr val="bg2"/>
                </a:solidFill>
              </a:rPr>
              <a:t>|</a:t>
            </a:r>
            <a:r>
              <a:rPr lang="fr-FR" dirty="0"/>
              <a:t> F. +33 (0)1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  <a:p>
            <a:pPr lvl="1"/>
            <a:r>
              <a:rPr lang="fr-FR" dirty="0"/>
              <a:t>Etablissement public à caractère industriel et commercial </a:t>
            </a:r>
            <a:r>
              <a:rPr lang="fr-FR" sz="800" b="1">
                <a:solidFill>
                  <a:schemeClr val="bg2"/>
                </a:solidFill>
              </a:rPr>
              <a:t>|</a:t>
            </a:r>
            <a:r>
              <a:rPr lang="fr-FR"/>
              <a:t> RCS </a:t>
            </a:r>
            <a:r>
              <a:rPr lang="fr-FR" dirty="0"/>
              <a:t>Paris B 775 685 019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223968" y="52752"/>
            <a:ext cx="7236464" cy="908720"/>
          </a:xfrm>
        </p:spPr>
        <p:txBody>
          <a:bodyPr/>
          <a:lstStyle/>
          <a:p>
            <a:r>
              <a:rPr lang="en-US" cap="none" dirty="0"/>
              <a:t>Potential sources of uncertainties in nuclear reaction modeling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2268760" y="0"/>
            <a:ext cx="2160240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Pour personnaliser le pied de page et la date :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« Insertion / En-tête et pied de page »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Personnaliser la zone de de pied de page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Cliquer sur appliquer partout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1340768"/>
            <a:ext cx="81996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path forward to get better model calculations ?</a:t>
            </a:r>
          </a:p>
          <a:p>
            <a:endParaRPr lang="en-US" dirty="0"/>
          </a:p>
          <a:p>
            <a:r>
              <a:rPr lang="en-US" dirty="0"/>
              <a:t>What are the known imperfections in nuclear models ?</a:t>
            </a:r>
          </a:p>
          <a:p>
            <a:endParaRPr lang="en-US" dirty="0"/>
          </a:p>
          <a:p>
            <a:r>
              <a:rPr lang="en-US" dirty="0"/>
              <a:t>What are the “cutting edge” models that should improve agreement with expt.?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   </a:t>
            </a:r>
            <a:r>
              <a:rPr lang="en-US" dirty="0"/>
              <a:t>Examples of recent model developments with potential to:</a:t>
            </a:r>
          </a:p>
          <a:p>
            <a:r>
              <a:rPr lang="en-US" dirty="0"/>
              <a:t>          - Improve agreement with data.</a:t>
            </a:r>
          </a:p>
          <a:p>
            <a:r>
              <a:rPr lang="en-US" dirty="0"/>
              <a:t>          - Calculate model parameter values from microscopic theory </a:t>
            </a:r>
          </a:p>
          <a:p>
            <a:r>
              <a:rPr lang="en-US" dirty="0"/>
              <a:t>          - Reduce the adjustment dynamics of model parameters </a:t>
            </a:r>
          </a:p>
          <a:p>
            <a:r>
              <a:rPr lang="en-US" dirty="0"/>
              <a:t>              (not use unphysical values to achieve agreement).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83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7851" y="3861048"/>
            <a:ext cx="3874629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4343592"/>
            <a:ext cx="905176" cy="346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dirty="0"/>
              <a:t>NEUTRONS AND GAMMAS</a:t>
            </a:r>
            <a:br>
              <a:rPr lang="fr-FR" cap="none" dirty="0"/>
            </a:br>
            <a:r>
              <a:rPr lang="fr-FR" cap="none" dirty="0"/>
              <a:t>(FIFRELIN model)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1037635"/>
            <a:ext cx="9001000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</a:rPr>
              <a:t>Monte Carlo approach designed to deal with fission fragment decay</a:t>
            </a:r>
          </a:p>
          <a:p>
            <a:endParaRPr kumimoji="1" lang="en-US" altLang="fr-FR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buFont typeface="Symbol" pitchFamily="18" charset="2"/>
              <a:buChar char="Þ"/>
            </a:pP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fragment’s mass sampled from exp. or theory</a:t>
            </a:r>
          </a:p>
          <a:p>
            <a:pPr marL="342900" indent="-342900">
              <a:buFont typeface="Symbol" pitchFamily="18" charset="2"/>
              <a:buChar char="Þ"/>
            </a:pP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fragment’s kinetic energy sampled from exp. or theory</a:t>
            </a:r>
          </a:p>
          <a:p>
            <a:pPr marL="342900" indent="-342900">
              <a:buFont typeface="Symbol" pitchFamily="18" charset="2"/>
              <a:buChar char="Þ"/>
            </a:pP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fragment’s charge sampled from Wahl model (Z=Z</a:t>
            </a:r>
            <a:r>
              <a:rPr kumimoji="1" lang="en-US" altLang="fr-FR" b="1" baseline="-250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CN</a:t>
            </a: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/A</a:t>
            </a:r>
            <a:r>
              <a:rPr kumimoji="1" lang="en-US" altLang="fr-FR" b="1" baseline="-250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CN</a:t>
            </a: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* A)</a:t>
            </a:r>
          </a:p>
          <a:p>
            <a:pPr marL="342900" indent="-342900">
              <a:buFont typeface="Symbol" pitchFamily="18" charset="2"/>
              <a:buChar char="Þ"/>
            </a:pP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fragment’s spin distribution sampled from level density law</a:t>
            </a:r>
          </a:p>
          <a:p>
            <a:pPr marL="342900" indent="-342900">
              <a:buFont typeface="Symbol" pitchFamily="18" charset="2"/>
              <a:buChar char="Þ"/>
            </a:pPr>
            <a:r>
              <a:rPr kumimoji="1" lang="en-US" altLang="fr-FR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excitation energy sharing following temperature ratio law adjusted on saw tooth</a:t>
            </a:r>
            <a:endParaRPr kumimoji="1" lang="en-US" altLang="fr-FR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6413266"/>
            <a:ext cx="831621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kumimoji="1" lang="en-US" altLang="fr-FR" sz="2000" i="1" dirty="0">
                <a:solidFill>
                  <a:srgbClr val="000000"/>
                </a:solidFill>
                <a:latin typeface="Times New Roman" pitchFamily="18" charset="0"/>
              </a:rPr>
              <a:t>Details in Phys. Rev. C 82 (2010) 054616.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467544" y="4197202"/>
            <a:ext cx="3708086" cy="1824086"/>
            <a:chOff x="6012160" y="4653136"/>
            <a:chExt cx="3090072" cy="1520072"/>
          </a:xfrm>
        </p:grpSpPr>
        <p:grpSp>
          <p:nvGrpSpPr>
            <p:cNvPr id="53" name="Group 80"/>
            <p:cNvGrpSpPr>
              <a:grpSpLocks/>
            </p:cNvGrpSpPr>
            <p:nvPr/>
          </p:nvGrpSpPr>
          <p:grpSpPr bwMode="auto">
            <a:xfrm>
              <a:off x="7514287" y="4866403"/>
              <a:ext cx="586050" cy="277431"/>
              <a:chOff x="2704" y="3360"/>
              <a:chExt cx="904" cy="456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87" name="Oval 81"/>
              <p:cNvSpPr>
                <a:spLocks noChangeArrowheads="1"/>
              </p:cNvSpPr>
              <p:nvPr/>
            </p:nvSpPr>
            <p:spPr bwMode="auto">
              <a:xfrm>
                <a:off x="2704" y="3460"/>
                <a:ext cx="408" cy="263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8" name="Oval 82"/>
              <p:cNvSpPr>
                <a:spLocks noChangeArrowheads="1"/>
              </p:cNvSpPr>
              <p:nvPr/>
            </p:nvSpPr>
            <p:spPr bwMode="auto">
              <a:xfrm>
                <a:off x="3152" y="3360"/>
                <a:ext cx="456" cy="456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54" name="Connecteur droit avec flèche 53"/>
            <p:cNvCxnSpPr/>
            <p:nvPr/>
          </p:nvCxnSpPr>
          <p:spPr>
            <a:xfrm flipV="1">
              <a:off x="6826480" y="6045116"/>
              <a:ext cx="1905906" cy="339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5" name="Connecteur droit avec flèche 54"/>
            <p:cNvCxnSpPr/>
            <p:nvPr/>
          </p:nvCxnSpPr>
          <p:spPr>
            <a:xfrm flipH="1" flipV="1">
              <a:off x="6898976" y="5012608"/>
              <a:ext cx="20714" cy="1070575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6" name="Connecteur droit 55"/>
            <p:cNvCxnSpPr/>
            <p:nvPr/>
          </p:nvCxnSpPr>
          <p:spPr>
            <a:xfrm flipV="1">
              <a:off x="6903566" y="5187102"/>
              <a:ext cx="414851" cy="55086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" name="Connecteur droit 56"/>
            <p:cNvCxnSpPr/>
            <p:nvPr/>
          </p:nvCxnSpPr>
          <p:spPr>
            <a:xfrm>
              <a:off x="7293443" y="5186689"/>
              <a:ext cx="1167699" cy="71155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8" name="ZoneTexte 57"/>
            <p:cNvSpPr txBox="1"/>
            <p:nvPr/>
          </p:nvSpPr>
          <p:spPr>
            <a:xfrm>
              <a:off x="8678294" y="5896245"/>
              <a:ext cx="172827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6156176" y="4797152"/>
              <a:ext cx="461169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</a:t>
              </a: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(A) = T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</a:t>
              </a: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/T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7316477" y="5190347"/>
              <a:ext cx="14310" cy="8739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sp>
          <p:nvSpPr>
            <p:cNvPr id="61" name="ZoneTexte 60"/>
            <p:cNvSpPr txBox="1"/>
            <p:nvPr/>
          </p:nvSpPr>
          <p:spPr>
            <a:xfrm>
              <a:off x="6735502" y="6045454"/>
              <a:ext cx="273390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CN</a:t>
              </a: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/2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195359" y="6045454"/>
              <a:ext cx="211985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132</a:t>
              </a: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8201031" y="6051216"/>
              <a:ext cx="330347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CN </a:t>
              </a: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- 78</a:t>
              </a:r>
              <a:r>
                <a:rPr kumimoji="0" lang="fr-FR" sz="10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8479644" y="5908389"/>
              <a:ext cx="2013" cy="15563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grpSp>
          <p:nvGrpSpPr>
            <p:cNvPr id="65" name="Group 77"/>
            <p:cNvGrpSpPr>
              <a:grpSpLocks/>
            </p:cNvGrpSpPr>
            <p:nvPr/>
          </p:nvGrpSpPr>
          <p:grpSpPr bwMode="auto">
            <a:xfrm>
              <a:off x="8443565" y="5435583"/>
              <a:ext cx="658667" cy="255614"/>
              <a:chOff x="984" y="3428"/>
              <a:chExt cx="824" cy="320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85" name="Oval 78"/>
              <p:cNvSpPr>
                <a:spLocks noChangeArrowheads="1"/>
              </p:cNvSpPr>
              <p:nvPr/>
            </p:nvSpPr>
            <p:spPr bwMode="auto">
              <a:xfrm>
                <a:off x="984" y="3480"/>
                <a:ext cx="248" cy="216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6" name="Oval 79"/>
              <p:cNvSpPr>
                <a:spLocks noChangeArrowheads="1"/>
              </p:cNvSpPr>
              <p:nvPr/>
            </p:nvSpPr>
            <p:spPr bwMode="auto">
              <a:xfrm>
                <a:off x="1264" y="3428"/>
                <a:ext cx="544" cy="320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66" name="ZoneTexte 65"/>
            <p:cNvSpPr txBox="1"/>
            <p:nvPr/>
          </p:nvSpPr>
          <p:spPr>
            <a:xfrm>
              <a:off x="8582497" y="5229200"/>
              <a:ext cx="478968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H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= 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CN 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- 78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8172400" y="5229200"/>
              <a:ext cx="311658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L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= 78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660232" y="5683272"/>
              <a:ext cx="193295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1.0</a:t>
              </a:r>
            </a:p>
          </p:txBody>
        </p:sp>
        <p:cxnSp>
          <p:nvCxnSpPr>
            <p:cNvPr id="69" name="Connecteur droit 68"/>
            <p:cNvCxnSpPr/>
            <p:nvPr/>
          </p:nvCxnSpPr>
          <p:spPr>
            <a:xfrm flipH="1">
              <a:off x="6915099" y="5187102"/>
              <a:ext cx="403318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cxnSp>
          <p:nvCxnSpPr>
            <p:cNvPr id="70" name="Connecteur droit 69"/>
            <p:cNvCxnSpPr/>
            <p:nvPr/>
          </p:nvCxnSpPr>
          <p:spPr>
            <a:xfrm flipH="1">
              <a:off x="6905832" y="5901905"/>
              <a:ext cx="157543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grpSp>
          <p:nvGrpSpPr>
            <p:cNvPr id="71" name="Group 83"/>
            <p:cNvGrpSpPr>
              <a:grpSpLocks/>
            </p:cNvGrpSpPr>
            <p:nvPr/>
          </p:nvGrpSpPr>
          <p:grpSpPr bwMode="auto">
            <a:xfrm>
              <a:off x="6156176" y="5398862"/>
              <a:ext cx="632404" cy="179108"/>
              <a:chOff x="3864" y="3476"/>
              <a:chExt cx="840" cy="224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83" name="Oval 84"/>
              <p:cNvSpPr>
                <a:spLocks noChangeArrowheads="1"/>
              </p:cNvSpPr>
              <p:nvPr/>
            </p:nvSpPr>
            <p:spPr bwMode="auto">
              <a:xfrm>
                <a:off x="3864" y="3476"/>
                <a:ext cx="408" cy="224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Oval 85"/>
              <p:cNvSpPr>
                <a:spLocks noChangeArrowheads="1"/>
              </p:cNvSpPr>
              <p:nvPr/>
            </p:nvSpPr>
            <p:spPr bwMode="auto">
              <a:xfrm>
                <a:off x="4296" y="3476"/>
                <a:ext cx="408" cy="224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2" name="Virage 71"/>
            <p:cNvSpPr/>
            <p:nvPr/>
          </p:nvSpPr>
          <p:spPr>
            <a:xfrm rot="16200000" flipH="1">
              <a:off x="7302271" y="4963478"/>
              <a:ext cx="132445" cy="200834"/>
            </a:xfrm>
            <a:prstGeom prst="bentArrow">
              <a:avLst>
                <a:gd name="adj1" fmla="val 14317"/>
                <a:gd name="adj2" fmla="val 25000"/>
                <a:gd name="adj3" fmla="val 25000"/>
                <a:gd name="adj4" fmla="val 43750"/>
              </a:avLst>
            </a:prstGeom>
            <a:solidFill>
              <a:srgbClr val="1F497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Virage 72"/>
            <p:cNvSpPr/>
            <p:nvPr/>
          </p:nvSpPr>
          <p:spPr>
            <a:xfrm rot="10800000" flipH="1">
              <a:off x="6479788" y="5600448"/>
              <a:ext cx="180444" cy="182914"/>
            </a:xfrm>
            <a:prstGeom prst="bentArrow">
              <a:avLst>
                <a:gd name="adj1" fmla="val 14317"/>
                <a:gd name="adj2" fmla="val 25000"/>
                <a:gd name="adj3" fmla="val 25000"/>
                <a:gd name="adj4" fmla="val 43750"/>
              </a:avLst>
            </a:prstGeom>
            <a:solidFill>
              <a:srgbClr val="1F497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Virage 73"/>
            <p:cNvSpPr/>
            <p:nvPr/>
          </p:nvSpPr>
          <p:spPr>
            <a:xfrm flipH="1" flipV="1">
              <a:off x="8524504" y="5708413"/>
              <a:ext cx="163096" cy="230928"/>
            </a:xfrm>
            <a:prstGeom prst="bentArrow">
              <a:avLst>
                <a:gd name="adj1" fmla="val 14317"/>
                <a:gd name="adj2" fmla="val 25000"/>
                <a:gd name="adj3" fmla="val 25000"/>
                <a:gd name="adj4" fmla="val 43750"/>
              </a:avLst>
            </a:prstGeom>
            <a:solidFill>
              <a:srgbClr val="1F497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773708" y="4653136"/>
              <a:ext cx="347255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H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</a:rPr>
                <a:t>= 132</a:t>
              </a:r>
              <a:endParaRPr kumimoji="0" lang="fr-FR" sz="1000" b="1" i="1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7020272" y="4653136"/>
              <a:ext cx="505666" cy="121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L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= 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CN 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- 132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6012160" y="5179216"/>
              <a:ext cx="485909" cy="12199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= A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CN </a:t>
              </a:r>
              <a:r>
                <a:rPr kumimoji="0" lang="fr-FR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/ 2</a:t>
              </a:r>
              <a:r>
                <a:rPr kumimoji="0" lang="fr-FR" sz="1000" b="1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78" name="Ellipse 77"/>
            <p:cNvSpPr/>
            <p:nvPr/>
          </p:nvSpPr>
          <p:spPr>
            <a:xfrm>
              <a:off x="7301884" y="5186689"/>
              <a:ext cx="21748" cy="19807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6900847" y="5714202"/>
              <a:ext cx="21748" cy="19807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8461143" y="5886342"/>
              <a:ext cx="21748" cy="19807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81" name="Obje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631869"/>
                </p:ext>
              </p:extLst>
            </p:nvPr>
          </p:nvGraphicFramePr>
          <p:xfrm>
            <a:off x="6974529" y="5131950"/>
            <a:ext cx="192071" cy="104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Équation" r:id="rId3" imgW="317160" imgH="228600" progId="Equation.3">
                    <p:embed/>
                  </p:oleObj>
                </mc:Choice>
                <mc:Fallback>
                  <p:oleObj name="Équation" r:id="rId3" imgW="317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4529" y="5131950"/>
                          <a:ext cx="192071" cy="104479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6202485"/>
                </p:ext>
              </p:extLst>
            </p:nvPr>
          </p:nvGraphicFramePr>
          <p:xfrm>
            <a:off x="7863953" y="5836312"/>
            <a:ext cx="201432" cy="114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Équation" r:id="rId5" imgW="304560" imgH="228600" progId="Equation.3">
                    <p:embed/>
                  </p:oleObj>
                </mc:Choice>
                <mc:Fallback>
                  <p:oleObj name="Équation" r:id="rId5" imgW="304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3953" y="5836312"/>
                          <a:ext cx="201432" cy="114268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Rectangle 88"/>
          <p:cNvSpPr/>
          <p:nvPr/>
        </p:nvSpPr>
        <p:spPr>
          <a:xfrm>
            <a:off x="1080120" y="4459881"/>
            <a:ext cx="3491880" cy="184943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e 113"/>
          <p:cNvGrpSpPr/>
          <p:nvPr/>
        </p:nvGrpSpPr>
        <p:grpSpPr>
          <a:xfrm>
            <a:off x="5017851" y="3971363"/>
            <a:ext cx="3658605" cy="2625989"/>
            <a:chOff x="6253051" y="2293629"/>
            <a:chExt cx="3928423" cy="2797079"/>
          </a:xfrm>
          <a:noFill/>
        </p:grpSpPr>
        <p:pic>
          <p:nvPicPr>
            <p:cNvPr id="115" name="Picture 7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051" y="2293629"/>
              <a:ext cx="3928423" cy="279707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6937672" y="3034820"/>
              <a:ext cx="99875" cy="0"/>
            </a:xfrm>
            <a:prstGeom prst="line">
              <a:avLst/>
            </a:prstGeom>
            <a:grpFill/>
            <a:ln w="12700"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Rectangle 77"/>
            <p:cNvSpPr>
              <a:spLocks noChangeArrowheads="1"/>
            </p:cNvSpPr>
            <p:nvPr/>
          </p:nvSpPr>
          <p:spPr bwMode="auto">
            <a:xfrm>
              <a:off x="6967460" y="2808726"/>
              <a:ext cx="49061" cy="59884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utoShape 78"/>
            <p:cNvSpPr>
              <a:spLocks noChangeArrowheads="1"/>
            </p:cNvSpPr>
            <p:nvPr/>
          </p:nvSpPr>
          <p:spPr bwMode="auto">
            <a:xfrm>
              <a:off x="6946433" y="2638335"/>
              <a:ext cx="91114" cy="66538"/>
            </a:xfrm>
            <a:prstGeom prst="star5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Text Box 79"/>
            <p:cNvSpPr txBox="1">
              <a:spLocks noChangeArrowheads="1"/>
            </p:cNvSpPr>
            <p:nvPr/>
          </p:nvSpPr>
          <p:spPr bwMode="auto">
            <a:xfrm>
              <a:off x="7069531" y="2346966"/>
              <a:ext cx="1387817" cy="83068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fr-FR" altLang="fr-FR" sz="1000" b="1" dirty="0" err="1"/>
                <a:t>Budtz</a:t>
              </a:r>
              <a:r>
                <a:rPr lang="fr-FR" altLang="fr-FR" sz="1000" b="1" dirty="0"/>
                <a:t>-Jorgensen 1988</a:t>
              </a:r>
            </a:p>
            <a:p>
              <a:pPr algn="l">
                <a:lnSpc>
                  <a:spcPct val="150000"/>
                </a:lnSpc>
              </a:pPr>
              <a:r>
                <a:rPr lang="fr-FR" altLang="fr-FR" sz="1000" b="1" dirty="0"/>
                <a:t>Hambsch-2009</a:t>
              </a:r>
            </a:p>
            <a:p>
              <a:pPr algn="l">
                <a:lnSpc>
                  <a:spcPct val="150000"/>
                </a:lnSpc>
              </a:pPr>
              <a:r>
                <a:rPr lang="fr-FR" altLang="fr-FR" sz="1000" b="1" dirty="0"/>
                <a:t>Bowman-19663</a:t>
              </a:r>
            </a:p>
            <a:p>
              <a:pPr algn="l">
                <a:lnSpc>
                  <a:spcPct val="150000"/>
                </a:lnSpc>
              </a:pPr>
              <a:r>
                <a:rPr lang="fr-FR" altLang="fr-FR" sz="1000" b="1" dirty="0"/>
                <a:t>FIFRELIN</a:t>
              </a:r>
            </a:p>
          </p:txBody>
        </p:sp>
        <p:sp>
          <p:nvSpPr>
            <p:cNvPr id="120" name="Oval 80"/>
            <p:cNvSpPr>
              <a:spLocks noChangeArrowheads="1"/>
            </p:cNvSpPr>
            <p:nvPr/>
          </p:nvSpPr>
          <p:spPr bwMode="auto">
            <a:xfrm>
              <a:off x="6970801" y="2462269"/>
              <a:ext cx="45719" cy="45719"/>
            </a:xfrm>
            <a:prstGeom prst="ellipse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28673" name="Connecteur en angle 28672"/>
          <p:cNvCxnSpPr>
            <a:stCxn id="3" idx="0"/>
            <a:endCxn id="4" idx="0"/>
          </p:cNvCxnSpPr>
          <p:nvPr/>
        </p:nvCxnSpPr>
        <p:spPr>
          <a:xfrm rot="5400000" flipH="1" flipV="1">
            <a:off x="3732381" y="1120807"/>
            <a:ext cx="482544" cy="5963026"/>
          </a:xfrm>
          <a:prstGeom prst="bentConnector3">
            <a:avLst>
              <a:gd name="adj1" fmla="val 234152"/>
            </a:avLst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80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3522" y="1818793"/>
            <a:ext cx="4384172" cy="3307642"/>
            <a:chOff x="6253051" y="2293629"/>
            <a:chExt cx="3928423" cy="2797079"/>
          </a:xfrm>
          <a:noFill/>
        </p:grpSpPr>
        <p:pic>
          <p:nvPicPr>
            <p:cNvPr id="5" name="Picture 7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051" y="2293629"/>
              <a:ext cx="3928423" cy="279707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937672" y="3034820"/>
              <a:ext cx="99875" cy="0"/>
            </a:xfrm>
            <a:prstGeom prst="line">
              <a:avLst/>
            </a:prstGeom>
            <a:grpFill/>
            <a:ln w="12700"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7"/>
            <p:cNvSpPr>
              <a:spLocks noChangeArrowheads="1"/>
            </p:cNvSpPr>
            <p:nvPr/>
          </p:nvSpPr>
          <p:spPr bwMode="auto">
            <a:xfrm>
              <a:off x="6967460" y="2808726"/>
              <a:ext cx="49061" cy="59884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" name="AutoShape 78"/>
            <p:cNvSpPr>
              <a:spLocks noChangeArrowheads="1"/>
            </p:cNvSpPr>
            <p:nvPr/>
          </p:nvSpPr>
          <p:spPr bwMode="auto">
            <a:xfrm>
              <a:off x="6946433" y="2638335"/>
              <a:ext cx="91114" cy="66538"/>
            </a:xfrm>
            <a:prstGeom prst="star5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" name="Text Box 79"/>
            <p:cNvSpPr txBox="1">
              <a:spLocks noChangeArrowheads="1"/>
            </p:cNvSpPr>
            <p:nvPr/>
          </p:nvSpPr>
          <p:spPr bwMode="auto">
            <a:xfrm>
              <a:off x="7069531" y="2346966"/>
              <a:ext cx="1387817" cy="83068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altLang="fr-FR" sz="1000" b="1" dirty="0" err="1">
                  <a:solidFill>
                    <a:prstClr val="black"/>
                  </a:solidFill>
                </a:rPr>
                <a:t>Budtz</a:t>
              </a:r>
              <a:r>
                <a:rPr lang="fr-FR" altLang="fr-FR" sz="1000" b="1" dirty="0">
                  <a:solidFill>
                    <a:prstClr val="black"/>
                  </a:solidFill>
                </a:rPr>
                <a:t>-Jorgensen 1988</a:t>
              </a:r>
            </a:p>
            <a:p>
              <a:pPr>
                <a:lnSpc>
                  <a:spcPct val="150000"/>
                </a:lnSpc>
              </a:pPr>
              <a:r>
                <a:rPr lang="fr-FR" altLang="fr-FR" sz="1000" b="1" dirty="0">
                  <a:solidFill>
                    <a:prstClr val="black"/>
                  </a:solidFill>
                </a:rPr>
                <a:t>Hambsch-2009</a:t>
              </a:r>
            </a:p>
            <a:p>
              <a:pPr>
                <a:lnSpc>
                  <a:spcPct val="150000"/>
                </a:lnSpc>
              </a:pPr>
              <a:r>
                <a:rPr lang="fr-FR" altLang="fr-FR" sz="1000" b="1" dirty="0">
                  <a:solidFill>
                    <a:prstClr val="black"/>
                  </a:solidFill>
                </a:rPr>
                <a:t>Bowman-19663</a:t>
              </a:r>
            </a:p>
            <a:p>
              <a:pPr>
                <a:lnSpc>
                  <a:spcPct val="150000"/>
                </a:lnSpc>
              </a:pPr>
              <a:r>
                <a:rPr lang="fr-FR" altLang="fr-FR" sz="1000" b="1" dirty="0">
                  <a:solidFill>
                    <a:prstClr val="black"/>
                  </a:solidFill>
                </a:rPr>
                <a:t>FIFRELIN</a:t>
              </a:r>
            </a:p>
          </p:txBody>
        </p:sp>
        <p:sp>
          <p:nvSpPr>
            <p:cNvPr id="10" name="Oval 80"/>
            <p:cNvSpPr>
              <a:spLocks noChangeArrowheads="1"/>
            </p:cNvSpPr>
            <p:nvPr/>
          </p:nvSpPr>
          <p:spPr bwMode="auto">
            <a:xfrm>
              <a:off x="6970801" y="2462269"/>
              <a:ext cx="45719" cy="45719"/>
            </a:xfrm>
            <a:prstGeom prst="ellipse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64751" y="1868111"/>
                <a:ext cx="724109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fr-FR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51" y="1868111"/>
                <a:ext cx="7241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465208" y="1113253"/>
            <a:ext cx="37406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Average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prompt </a:t>
            </a:r>
            <a:r>
              <a:rPr lang="fr-FR" sz="16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neutron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multiplicity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as a </a:t>
            </a:r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function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of </a:t>
            </a:r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pre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-neutron mass </a:t>
            </a:r>
            <a:endParaRPr lang="en-US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61130" y="2038774"/>
            <a:ext cx="71886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Étoile à 5 branches 13"/>
          <p:cNvSpPr/>
          <p:nvPr/>
        </p:nvSpPr>
        <p:spPr>
          <a:xfrm>
            <a:off x="872999" y="2264844"/>
            <a:ext cx="72750" cy="70503"/>
          </a:xfrm>
          <a:prstGeom prst="star5">
            <a:avLst/>
          </a:prstGeom>
          <a:solidFill>
            <a:srgbClr val="04DE2E"/>
          </a:solidFill>
          <a:ln>
            <a:solidFill>
              <a:srgbClr val="04D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07735" y="4081209"/>
            <a:ext cx="12067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FIFRELIN  </a:t>
            </a:r>
          </a:p>
          <a:p>
            <a:pPr algn="ctr"/>
            <a:r>
              <a:rPr lang="fr-FR" sz="1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(-W model)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9421" y="2471828"/>
            <a:ext cx="45719" cy="975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805399" y="2713151"/>
            <a:ext cx="111462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7204" r="10081" b="4013"/>
          <a:stretch/>
        </p:blipFill>
        <p:spPr bwMode="auto">
          <a:xfrm>
            <a:off x="4494364" y="1670099"/>
            <a:ext cx="4497105" cy="335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35925" y="1119118"/>
            <a:ext cx="397164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Average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prompt </a:t>
            </a:r>
            <a:r>
              <a:rPr lang="fr-FR" sz="16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neutron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energy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in CM as a </a:t>
            </a:r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function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of </a:t>
            </a:r>
            <a:r>
              <a:rPr lang="fr-FR" sz="16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pre</a:t>
            </a:r>
            <a:r>
              <a:rPr lang="fr-FR" sz="16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-neutron mass </a:t>
            </a:r>
            <a:endParaRPr lang="en-US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49868" y="2143137"/>
                <a:ext cx="926087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&lt;</a:t>
                </a:r>
                <a:r>
                  <a:rPr lang="fr-FR" b="1" dirty="0">
                    <a:solidFill>
                      <a:prstClr val="black"/>
                    </a:solidFill>
                    <a:cs typeface="Arial" charset="0"/>
                  </a:rPr>
                  <a:t>e</a:t>
                </a:r>
                <a:r>
                  <a:rPr lang="fr-FR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fr-FR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868" y="2143137"/>
                <a:ext cx="92608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487" t="-4615" b="-215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7795697" y="4001649"/>
            <a:ext cx="12481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FIFRELIN  </a:t>
            </a:r>
          </a:p>
          <a:p>
            <a:pPr algn="ctr"/>
            <a:r>
              <a:rPr lang="fr-FR" sz="1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(-HF model)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375467" y="4133996"/>
            <a:ext cx="9428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Arial" charset="0"/>
                <a:cs typeface="Arial" charset="0"/>
              </a:rPr>
              <a:t>2010 </a:t>
            </a:r>
            <a:r>
              <a:rPr lang="fr-FR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result</a:t>
            </a:r>
            <a:endParaRPr lang="fr-FR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FR" cap="none" dirty="0"/>
              <a:t>NEUTRONS AND GAMMAS</a:t>
            </a:r>
            <a:br>
              <a:rPr lang="fr-FR" cap="none" dirty="0"/>
            </a:br>
            <a:r>
              <a:rPr lang="fr-FR" cap="none" dirty="0"/>
              <a:t>(FIFRELIN : neutron </a:t>
            </a:r>
            <a:r>
              <a:rPr lang="fr-FR" cap="none" dirty="0" err="1"/>
              <a:t>multiplicity</a:t>
            </a:r>
            <a:r>
              <a:rPr lang="fr-FR" cap="none" dirty="0"/>
              <a:t> and </a:t>
            </a:r>
            <a:r>
              <a:rPr lang="fr-FR" cap="none" dirty="0" err="1"/>
              <a:t>energy</a:t>
            </a:r>
            <a:r>
              <a:rPr lang="fr-FR" cap="none" dirty="0"/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300192" y="6402814"/>
            <a:ext cx="2780432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n-lt"/>
              </a:rPr>
              <a:t>  </a:t>
            </a:r>
            <a:r>
              <a:rPr lang="fr-FR" sz="1600" dirty="0" err="1">
                <a:latin typeface="+mn-lt"/>
              </a:rPr>
              <a:t>Courtesy</a:t>
            </a:r>
            <a:r>
              <a:rPr lang="fr-FR" sz="1600" dirty="0">
                <a:latin typeface="+mn-lt"/>
              </a:rPr>
              <a:t> O. </a:t>
            </a:r>
            <a:r>
              <a:rPr lang="fr-FR" sz="1600" dirty="0" err="1">
                <a:latin typeface="+mn-lt"/>
              </a:rPr>
              <a:t>Litaize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813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 bwMode="auto">
          <a:xfrm>
            <a:off x="1116013" y="-100013"/>
            <a:ext cx="91440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/>
              <a:t>Microscopic fission models</a:t>
            </a:r>
          </a:p>
        </p:txBody>
      </p:sp>
      <p:pic>
        <p:nvPicPr>
          <p:cNvPr id="147459" name="Picture 3" descr="PN_fig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887788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4050"/>
            <a:ext cx="43211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86175"/>
            <a:ext cx="4217988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7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/>
          </p:nvPr>
        </p:nvSpPr>
        <p:spPr bwMode="auto">
          <a:xfrm>
            <a:off x="7620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/>
              <a:t>Microscopic fission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492500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56100"/>
            <a:ext cx="3313112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331913" y="1125538"/>
            <a:ext cx="1925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>
                <a:ea typeface="ＭＳ Ｐゴシック" pitchFamily="64" charset="-128"/>
              </a:rPr>
              <a:t>Q20 Deformation</a:t>
            </a:r>
          </a:p>
        </p:txBody>
      </p:sp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241675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508625" y="1125538"/>
            <a:ext cx="192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>
                <a:ea typeface="ＭＳ Ｐゴシック" pitchFamily="64" charset="-128"/>
              </a:rPr>
              <a:t>Q30 Deformation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365250" y="4149725"/>
            <a:ext cx="2255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>
                <a:ea typeface="ＭＳ Ｐゴシック" pitchFamily="64" charset="-128"/>
              </a:rPr>
              <a:t>Deformation energy </a:t>
            </a:r>
          </a:p>
        </p:txBody>
      </p:sp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40225"/>
            <a:ext cx="31686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194300" y="4076700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800">
                <a:ea typeface="ＭＳ Ｐゴシック" pitchFamily="64" charset="-128"/>
              </a:rPr>
              <a:t>Neutron multiplicity (simplistic)</a:t>
            </a:r>
          </a:p>
        </p:txBody>
      </p:sp>
    </p:spTree>
    <p:extLst>
      <p:ext uri="{BB962C8B-B14F-4D97-AF65-F5344CB8AC3E}">
        <p14:creationId xmlns:p14="http://schemas.microsoft.com/office/powerpoint/2010/main" val="317856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1311275" y="-10001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cap="none" dirty="0"/>
              <a:t>Models sequence for continuum calculations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597775" y="1371600"/>
            <a:ext cx="1516063" cy="5140325"/>
            <a:chOff x="4786" y="864"/>
            <a:chExt cx="955" cy="3238"/>
          </a:xfrm>
        </p:grpSpPr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4876" y="957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Elastic</a:t>
              </a:r>
              <a:endParaRPr lang="fr-FR" sz="2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4876" y="2500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Fission</a:t>
              </a:r>
              <a:endParaRPr lang="fr-FR" sz="2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992" name="Oval 6"/>
            <p:cNvSpPr>
              <a:spLocks noChangeArrowheads="1"/>
            </p:cNvSpPr>
            <p:nvPr/>
          </p:nvSpPr>
          <p:spPr bwMode="auto">
            <a:xfrm>
              <a:off x="5040" y="864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993" name="Oval 7"/>
            <p:cNvSpPr>
              <a:spLocks noChangeArrowheads="1"/>
            </p:cNvSpPr>
            <p:nvPr/>
          </p:nvSpPr>
          <p:spPr bwMode="auto">
            <a:xfrm>
              <a:off x="4944" y="3605"/>
              <a:ext cx="96" cy="33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4786" y="3660"/>
              <a:ext cx="9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  <a:sym typeface="Symbol" pitchFamily="18" charset="2"/>
                </a:rPr>
                <a:t>(n,n’), (n,),</a:t>
              </a:r>
            </a:p>
            <a:p>
              <a:pPr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  <a:sym typeface="Symbol" pitchFamily="18" charset="2"/>
                </a:rPr>
                <a:t>(n,), etc…</a:t>
              </a:r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4805" y="3430"/>
              <a:ext cx="7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Inelastic</a:t>
              </a:r>
              <a:endParaRPr lang="fr-FR" sz="2800" baseline="-25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681038" y="1219200"/>
            <a:ext cx="6986587" cy="5089525"/>
            <a:chOff x="429" y="768"/>
            <a:chExt cx="4401" cy="3206"/>
          </a:xfrm>
        </p:grpSpPr>
        <p:cxnSp>
          <p:nvCxnSpPr>
            <p:cNvPr id="40982" name="AutoShape 11"/>
            <p:cNvCxnSpPr>
              <a:cxnSpLocks noChangeShapeType="1"/>
            </p:cNvCxnSpPr>
            <p:nvPr/>
          </p:nvCxnSpPr>
          <p:spPr bwMode="auto">
            <a:xfrm flipV="1">
              <a:off x="850" y="2663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983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2088" y="1458"/>
              <a:ext cx="64" cy="3381"/>
            </a:xfrm>
            <a:prstGeom prst="bentConnector3">
              <a:avLst>
                <a:gd name="adj1" fmla="val 325000"/>
              </a:avLst>
            </a:prstGeom>
            <a:noFill/>
            <a:ln w="508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840" y="2975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T</a:t>
              </a:r>
              <a:r>
                <a:rPr lang="fr-FR" b="1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lj</a:t>
              </a:r>
              <a:endParaRPr lang="fr-FR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670" y="2024"/>
              <a:ext cx="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8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</a:t>
              </a:r>
              <a:r>
                <a:rPr lang="fr-FR" b="1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Reaction</a:t>
              </a:r>
              <a:endParaRPr lang="fr-FR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cxnSp>
          <p:nvCxnSpPr>
            <p:cNvPr id="40986" name="AutoShape 15"/>
            <p:cNvCxnSpPr>
              <a:cxnSpLocks noChangeShapeType="1"/>
            </p:cNvCxnSpPr>
            <p:nvPr/>
          </p:nvCxnSpPr>
          <p:spPr bwMode="auto">
            <a:xfrm flipV="1">
              <a:off x="429" y="1026"/>
              <a:ext cx="4401" cy="1179"/>
            </a:xfrm>
            <a:prstGeom prst="bentConnector3">
              <a:avLst>
                <a:gd name="adj1" fmla="val 338"/>
              </a:avLst>
            </a:prstGeom>
            <a:noFill/>
            <a:ln w="381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552" y="768"/>
              <a:ext cx="1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Direct (shape) elastic</a:t>
              </a:r>
              <a:endParaRPr lang="fr-FR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552" y="3724"/>
              <a:ext cx="1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Direct components</a:t>
              </a:r>
              <a:endParaRPr lang="fr-FR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cxnSp>
          <p:nvCxnSpPr>
            <p:cNvPr id="40989" name="AutoShape 18"/>
            <p:cNvCxnSpPr>
              <a:cxnSpLocks noChangeShapeType="1"/>
            </p:cNvCxnSpPr>
            <p:nvPr/>
          </p:nvCxnSpPr>
          <p:spPr bwMode="auto">
            <a:xfrm>
              <a:off x="429" y="3129"/>
              <a:ext cx="4357" cy="843"/>
            </a:xfrm>
            <a:prstGeom prst="bentConnector3">
              <a:avLst>
                <a:gd name="adj1" fmla="val 46"/>
              </a:avLst>
            </a:prstGeom>
            <a:noFill/>
            <a:ln w="50800" cap="sq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675" name="Group 19"/>
          <p:cNvGrpSpPr>
            <a:grpSpLocks/>
          </p:cNvGrpSpPr>
          <p:nvPr/>
        </p:nvGrpSpPr>
        <p:grpSpPr bwMode="auto">
          <a:xfrm>
            <a:off x="3300413" y="3214688"/>
            <a:ext cx="4224337" cy="2662237"/>
            <a:chOff x="2079" y="2025"/>
            <a:chExt cx="2661" cy="1677"/>
          </a:xfrm>
        </p:grpSpPr>
        <p:cxnSp>
          <p:nvCxnSpPr>
            <p:cNvPr id="40979" name="AutoShape 20"/>
            <p:cNvCxnSpPr>
              <a:cxnSpLocks noChangeShapeType="1"/>
            </p:cNvCxnSpPr>
            <p:nvPr/>
          </p:nvCxnSpPr>
          <p:spPr bwMode="auto">
            <a:xfrm>
              <a:off x="2079" y="3011"/>
              <a:ext cx="2661" cy="691"/>
            </a:xfrm>
            <a:prstGeom prst="straightConnector1">
              <a:avLst/>
            </a:prstGeom>
            <a:noFill/>
            <a:ln w="38100" cap="sq">
              <a:solidFill>
                <a:schemeClr val="bg2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7" name="Rectangle 21"/>
            <p:cNvSpPr>
              <a:spLocks noChangeArrowheads="1"/>
            </p:cNvSpPr>
            <p:nvPr/>
          </p:nvSpPr>
          <p:spPr bwMode="auto">
            <a:xfrm>
              <a:off x="2877" y="2025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8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</a:t>
              </a:r>
              <a:r>
                <a:rPr lang="fr-FR" b="1" baseline="-250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NC</a:t>
              </a:r>
            </a:p>
          </p:txBody>
        </p:sp>
        <p:cxnSp>
          <p:nvCxnSpPr>
            <p:cNvPr id="40981" name="AutoShape 22"/>
            <p:cNvCxnSpPr>
              <a:cxnSpLocks noChangeShapeType="1"/>
            </p:cNvCxnSpPr>
            <p:nvPr/>
          </p:nvCxnSpPr>
          <p:spPr bwMode="auto">
            <a:xfrm flipV="1">
              <a:off x="2907" y="2659"/>
              <a:ext cx="414" cy="1"/>
            </a:xfrm>
            <a:prstGeom prst="bentConnector3">
              <a:avLst>
                <a:gd name="adj1" fmla="val 50000"/>
              </a:avLst>
            </a:prstGeom>
            <a:noFill/>
            <a:ln w="50800" cap="sq">
              <a:solidFill>
                <a:schemeClr val="bg2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679" name="Group 23"/>
          <p:cNvGrpSpPr>
            <a:grpSpLocks/>
          </p:cNvGrpSpPr>
          <p:nvPr/>
        </p:nvGrpSpPr>
        <p:grpSpPr bwMode="auto">
          <a:xfrm>
            <a:off x="6834188" y="1844675"/>
            <a:ext cx="863600" cy="3802063"/>
            <a:chOff x="4332" y="1162"/>
            <a:chExt cx="544" cy="2395"/>
          </a:xfrm>
        </p:grpSpPr>
        <p:sp>
          <p:nvSpPr>
            <p:cNvPr id="40976" name="Line 24"/>
            <p:cNvSpPr>
              <a:spLocks noChangeShapeType="1"/>
            </p:cNvSpPr>
            <p:nvPr/>
          </p:nvSpPr>
          <p:spPr bwMode="auto">
            <a:xfrm flipV="1">
              <a:off x="4350" y="1162"/>
              <a:ext cx="526" cy="147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7" name="Line 25"/>
            <p:cNvSpPr>
              <a:spLocks noChangeShapeType="1"/>
            </p:cNvSpPr>
            <p:nvPr/>
          </p:nvSpPr>
          <p:spPr bwMode="auto">
            <a:xfrm>
              <a:off x="4341" y="2650"/>
              <a:ext cx="408" cy="90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78" name="Line 26"/>
            <p:cNvSpPr>
              <a:spLocks noChangeShapeType="1"/>
            </p:cNvSpPr>
            <p:nvPr/>
          </p:nvSpPr>
          <p:spPr bwMode="auto">
            <a:xfrm>
              <a:off x="4332" y="2658"/>
              <a:ext cx="544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006600" y="3711575"/>
            <a:ext cx="2586038" cy="1066800"/>
            <a:chOff x="1168" y="2471"/>
            <a:chExt cx="1629" cy="672"/>
          </a:xfrm>
        </p:grpSpPr>
        <p:sp>
          <p:nvSpPr>
            <p:cNvPr id="40974" name="Oval 28"/>
            <p:cNvSpPr>
              <a:spLocks noChangeArrowheads="1"/>
            </p:cNvSpPr>
            <p:nvPr/>
          </p:nvSpPr>
          <p:spPr bwMode="auto">
            <a:xfrm>
              <a:off x="1168" y="2471"/>
              <a:ext cx="1629" cy="672"/>
            </a:xfrm>
            <a:prstGeom prst="ellipse">
              <a:avLst/>
            </a:prstGeom>
            <a:solidFill>
              <a:schemeClr val="bg2"/>
            </a:solidFill>
            <a:ln w="381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auto">
            <a:xfrm>
              <a:off x="1213" y="2661"/>
              <a:ext cx="1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r-F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PRE-EQUILIBRIUM</a:t>
              </a:r>
            </a:p>
          </p:txBody>
        </p:sp>
      </p:grpSp>
      <p:grpSp>
        <p:nvGrpSpPr>
          <p:cNvPr id="70686" name="Group 30"/>
          <p:cNvGrpSpPr>
            <a:grpSpLocks/>
          </p:cNvGrpSpPr>
          <p:nvPr/>
        </p:nvGrpSpPr>
        <p:grpSpPr bwMode="auto">
          <a:xfrm>
            <a:off x="5184775" y="3373438"/>
            <a:ext cx="1765300" cy="1676400"/>
            <a:chOff x="3170" y="2269"/>
            <a:chExt cx="1112" cy="1056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auto">
            <a:xfrm>
              <a:off x="3219" y="2269"/>
              <a:ext cx="989" cy="1056"/>
            </a:xfrm>
            <a:prstGeom prst="ellipse">
              <a:avLst/>
            </a:prstGeom>
            <a:solidFill>
              <a:srgbClr val="66FF33"/>
            </a:solidFill>
            <a:ln w="12700" cap="sq">
              <a:solidFill>
                <a:srgbClr val="66FF3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688" name="Text Box 32"/>
            <p:cNvSpPr txBox="1">
              <a:spLocks noChangeArrowheads="1"/>
            </p:cNvSpPr>
            <p:nvPr/>
          </p:nvSpPr>
          <p:spPr bwMode="auto">
            <a:xfrm>
              <a:off x="3170" y="2587"/>
              <a:ext cx="1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COMPOUND </a:t>
              </a:r>
            </a:p>
            <a:p>
              <a:pPr algn="ctr">
                <a:defRPr/>
              </a:pPr>
              <a:r>
                <a:rPr lang="fr-F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NUCLEUS</a:t>
              </a:r>
            </a:p>
          </p:txBody>
        </p:sp>
      </p:grpSp>
      <p:grpSp>
        <p:nvGrpSpPr>
          <p:cNvPr id="70689" name="Group 33"/>
          <p:cNvGrpSpPr>
            <a:grpSpLocks/>
          </p:cNvGrpSpPr>
          <p:nvPr/>
        </p:nvGrpSpPr>
        <p:grpSpPr bwMode="auto">
          <a:xfrm>
            <a:off x="34925" y="3500438"/>
            <a:ext cx="1462088" cy="1447800"/>
            <a:chOff x="-72" y="2349"/>
            <a:chExt cx="921" cy="912"/>
          </a:xfrm>
        </p:grpSpPr>
        <p:sp>
          <p:nvSpPr>
            <p:cNvPr id="70690" name="Oval 34"/>
            <p:cNvSpPr>
              <a:spLocks noChangeArrowheads="1"/>
            </p:cNvSpPr>
            <p:nvPr/>
          </p:nvSpPr>
          <p:spPr bwMode="auto">
            <a:xfrm>
              <a:off x="-72" y="2349"/>
              <a:ext cx="810" cy="912"/>
            </a:xfrm>
            <a:prstGeom prst="ellipse">
              <a:avLst/>
            </a:prstGeom>
            <a:solidFill>
              <a:srgbClr val="FF3300"/>
            </a:solidFill>
            <a:ln w="3810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fr-FR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</a:p>
          </p:txBody>
        </p:sp>
        <p:sp>
          <p:nvSpPr>
            <p:cNvPr id="70691" name="Text Box 35"/>
            <p:cNvSpPr txBox="1">
              <a:spLocks noChangeArrowheads="1"/>
            </p:cNvSpPr>
            <p:nvPr/>
          </p:nvSpPr>
          <p:spPr bwMode="auto">
            <a:xfrm>
              <a:off x="-58" y="2587"/>
              <a:ext cx="9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OPTICAL  </a:t>
              </a:r>
            </a:p>
            <a:p>
              <a:pPr algn="ctr">
                <a:defRPr/>
              </a:pPr>
              <a:r>
                <a:rPr lang="fr-F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  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992850"/>
            <a:ext cx="2420120" cy="17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OMP / direct </a:t>
            </a:r>
            <a:r>
              <a:rPr lang="fr-FR" dirty="0" err="1"/>
              <a:t>reactions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15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specxn2606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6106" r="16211" b="17896"/>
          <a:stretch>
            <a:fillRect/>
          </a:stretch>
        </p:blipFill>
        <p:spPr bwMode="auto">
          <a:xfrm>
            <a:off x="3865563" y="3176588"/>
            <a:ext cx="523081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3228975" y="585788"/>
            <a:ext cx="4876800" cy="4800600"/>
            <a:chOff x="2016" y="144"/>
            <a:chExt cx="3072" cy="3024"/>
          </a:xfrm>
        </p:grpSpPr>
        <p:pic>
          <p:nvPicPr>
            <p:cNvPr id="120838" name="Picture 4" descr="schu8re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0"/>
            <a:stretch>
              <a:fillRect/>
            </a:stretch>
          </p:blipFill>
          <p:spPr bwMode="auto">
            <a:xfrm>
              <a:off x="2016" y="144"/>
              <a:ext cx="2976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9" name="Line 5"/>
            <p:cNvSpPr>
              <a:spLocks noChangeShapeType="1"/>
            </p:cNvSpPr>
            <p:nvPr/>
          </p:nvSpPr>
          <p:spPr bwMode="auto">
            <a:xfrm flipH="1">
              <a:off x="4800" y="1728"/>
              <a:ext cx="192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0" name="AutoShape 6"/>
            <p:cNvSpPr>
              <a:spLocks/>
            </p:cNvSpPr>
            <p:nvPr/>
          </p:nvSpPr>
          <p:spPr bwMode="auto">
            <a:xfrm>
              <a:off x="4992" y="1536"/>
              <a:ext cx="96" cy="192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841" name="Line 7"/>
            <p:cNvSpPr>
              <a:spLocks noChangeShapeType="1"/>
            </p:cNvSpPr>
            <p:nvPr/>
          </p:nvSpPr>
          <p:spPr bwMode="auto">
            <a:xfrm>
              <a:off x="4464" y="1536"/>
              <a:ext cx="96" cy="1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2" name="Line 8"/>
            <p:cNvSpPr>
              <a:spLocks noChangeShapeType="1"/>
            </p:cNvSpPr>
            <p:nvPr/>
          </p:nvSpPr>
          <p:spPr bwMode="auto">
            <a:xfrm flipV="1">
              <a:off x="4464" y="1488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3" name="Line 9"/>
            <p:cNvSpPr>
              <a:spLocks noChangeShapeType="1"/>
            </p:cNvSpPr>
            <p:nvPr/>
          </p:nvSpPr>
          <p:spPr bwMode="auto">
            <a:xfrm>
              <a:off x="4416" y="1392"/>
              <a:ext cx="48" cy="16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4" name="Line 10"/>
            <p:cNvSpPr>
              <a:spLocks noChangeShapeType="1"/>
            </p:cNvSpPr>
            <p:nvPr/>
          </p:nvSpPr>
          <p:spPr bwMode="auto">
            <a:xfrm flipV="1">
              <a:off x="4416" y="1344"/>
              <a:ext cx="14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5" name="Line 11"/>
            <p:cNvSpPr>
              <a:spLocks noChangeShapeType="1"/>
            </p:cNvSpPr>
            <p:nvPr/>
          </p:nvSpPr>
          <p:spPr bwMode="auto">
            <a:xfrm flipH="1">
              <a:off x="4224" y="1152"/>
              <a:ext cx="192" cy="20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6" name="Line 12"/>
            <p:cNvSpPr>
              <a:spLocks noChangeShapeType="1"/>
            </p:cNvSpPr>
            <p:nvPr/>
          </p:nvSpPr>
          <p:spPr bwMode="auto">
            <a:xfrm flipV="1">
              <a:off x="4416" y="1104"/>
              <a:ext cx="14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7" name="Line 13"/>
            <p:cNvSpPr>
              <a:spLocks noChangeShapeType="1"/>
            </p:cNvSpPr>
            <p:nvPr/>
          </p:nvSpPr>
          <p:spPr bwMode="auto">
            <a:xfrm>
              <a:off x="4080" y="912"/>
              <a:ext cx="48" cy="192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8" name="Line 14"/>
            <p:cNvSpPr>
              <a:spLocks noChangeShapeType="1"/>
            </p:cNvSpPr>
            <p:nvPr/>
          </p:nvSpPr>
          <p:spPr bwMode="auto">
            <a:xfrm>
              <a:off x="3984" y="816"/>
              <a:ext cx="48" cy="2016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49" name="Line 15"/>
            <p:cNvSpPr>
              <a:spLocks noChangeShapeType="1"/>
            </p:cNvSpPr>
            <p:nvPr/>
          </p:nvSpPr>
          <p:spPr bwMode="auto">
            <a:xfrm>
              <a:off x="3984" y="816"/>
              <a:ext cx="4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50" name="Line 16"/>
            <p:cNvSpPr>
              <a:spLocks noChangeShapeType="1"/>
            </p:cNvSpPr>
            <p:nvPr/>
          </p:nvSpPr>
          <p:spPr bwMode="auto">
            <a:xfrm>
              <a:off x="3936" y="720"/>
              <a:ext cx="48" cy="230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51" name="Line 17"/>
            <p:cNvSpPr>
              <a:spLocks noChangeShapeType="1"/>
            </p:cNvSpPr>
            <p:nvPr/>
          </p:nvSpPr>
          <p:spPr bwMode="auto">
            <a:xfrm>
              <a:off x="3936" y="720"/>
              <a:ext cx="96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0852" name="AutoShape 18"/>
            <p:cNvSpPr>
              <a:spLocks/>
            </p:cNvSpPr>
            <p:nvPr/>
          </p:nvSpPr>
          <p:spPr bwMode="auto">
            <a:xfrm rot="-5365291">
              <a:off x="2855" y="168"/>
              <a:ext cx="240" cy="1632"/>
            </a:xfrm>
            <a:prstGeom prst="leftBrace">
              <a:avLst>
                <a:gd name="adj1" fmla="val 56667"/>
                <a:gd name="adj2" fmla="val 51389"/>
              </a:avLst>
            </a:prstGeom>
            <a:noFill/>
            <a:ln w="9525">
              <a:solidFill>
                <a:srgbClr val="66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853" name="Line 19"/>
            <p:cNvSpPr>
              <a:spLocks noChangeShapeType="1"/>
            </p:cNvSpPr>
            <p:nvPr/>
          </p:nvSpPr>
          <p:spPr bwMode="auto">
            <a:xfrm>
              <a:off x="3072" y="1152"/>
              <a:ext cx="624" cy="148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pic>
        <p:nvPicPr>
          <p:cNvPr id="165908" name="Picture 20" descr="troisf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4316" r="9264" b="10738"/>
          <a:stretch>
            <a:fillRect/>
          </a:stretch>
        </p:blipFill>
        <p:spPr bwMode="auto">
          <a:xfrm>
            <a:off x="65088" y="2178050"/>
            <a:ext cx="38496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Rectangle 21"/>
          <p:cNvSpPr>
            <a:spLocks noGrp="1"/>
          </p:cNvSpPr>
          <p:nvPr>
            <p:ph type="title"/>
          </p:nvPr>
        </p:nvSpPr>
        <p:spPr bwMode="auto">
          <a:xfrm>
            <a:off x="1331913" y="-1619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/>
              <a:t>OMP : Impact of </a:t>
            </a:r>
            <a:r>
              <a:rPr lang="fr-FR" altLang="fr-FR" cap="none" dirty="0" err="1"/>
              <a:t>coupled</a:t>
            </a:r>
            <a:r>
              <a:rPr lang="fr-FR" altLang="fr-FR" cap="none" dirty="0"/>
              <a:t> </a:t>
            </a:r>
            <a:r>
              <a:rPr lang="fr-FR" altLang="fr-FR" cap="none" dirty="0" err="1"/>
              <a:t>channels</a:t>
            </a:r>
            <a:endParaRPr lang="fr-FR" altLang="fr-FR" cap="none" dirty="0"/>
          </a:p>
        </p:txBody>
      </p:sp>
    </p:spTree>
    <p:extLst>
      <p:ext uri="{BB962C8B-B14F-4D97-AF65-F5344CB8AC3E}">
        <p14:creationId xmlns:p14="http://schemas.microsoft.com/office/powerpoint/2010/main" val="33757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6" y="1142988"/>
            <a:ext cx="4933124" cy="5350107"/>
          </a:xfrm>
          <a:prstGeom prst="rect">
            <a:avLst/>
          </a:prstGeom>
        </p:spPr>
      </p:pic>
      <p:sp>
        <p:nvSpPr>
          <p:cNvPr id="55" name="Rectangle 9"/>
          <p:cNvSpPr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OMP: saturation of the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coupling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scheme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-451651" y="3249851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Cross section (barn)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826197" y="6433591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Incident neutron </a:t>
            </a:r>
            <a:r>
              <a:rPr lang="fr-FR" sz="1600" dirty="0" err="1">
                <a:latin typeface="+mn-lt"/>
              </a:rPr>
              <a:t>energy</a:t>
            </a:r>
            <a:r>
              <a:rPr lang="fr-FR" sz="1600" dirty="0">
                <a:latin typeface="+mn-lt"/>
              </a:rPr>
              <a:t> (MeV)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2"/>
          <a:stretch/>
        </p:blipFill>
        <p:spPr>
          <a:xfrm>
            <a:off x="5783061" y="1066870"/>
            <a:ext cx="3325443" cy="389703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076851" y="5723964"/>
            <a:ext cx="1838965" cy="378624"/>
            <a:chOff x="1076851" y="5723964"/>
            <a:chExt cx="1838965" cy="378624"/>
          </a:xfrm>
        </p:grpSpPr>
        <p:sp>
          <p:nvSpPr>
            <p:cNvPr id="9" name="ZoneTexte 8"/>
            <p:cNvSpPr txBox="1"/>
            <p:nvPr/>
          </p:nvSpPr>
          <p:spPr>
            <a:xfrm>
              <a:off x="2385090" y="5723964"/>
              <a:ext cx="184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76851" y="5733256"/>
              <a:ext cx="18389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 </a:t>
              </a:r>
              <a:r>
                <a:rPr lang="fr-FR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coupled</a:t>
              </a:r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levels</a:t>
              </a:r>
              <a:endPara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60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/>
          </p:cNvSpPr>
          <p:nvPr/>
        </p:nvSpPr>
        <p:spPr bwMode="auto">
          <a:xfrm>
            <a:off x="1511300" y="52388"/>
            <a:ext cx="7525196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Impact of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deformation</a:t>
            </a:r>
            <a:r>
              <a:rPr lang="fr-FR" sz="2200" b="1" dirty="0">
                <a:solidFill>
                  <a:prstClr val="white"/>
                </a:solidFill>
                <a:latin typeface="Arial" charset="0"/>
              </a:rPr>
              <a:t> : Excitation </a:t>
            </a:r>
            <a:r>
              <a:rPr lang="fr-FR" sz="2200" b="1" dirty="0" err="1">
                <a:solidFill>
                  <a:prstClr val="white"/>
                </a:solidFill>
                <a:latin typeface="Arial" charset="0"/>
              </a:rPr>
              <a:t>functions</a:t>
            </a:r>
            <a:endParaRPr lang="fr-FR" sz="2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8" name="Picture 159" descr="w182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t="12169" r="9680" b="15891"/>
          <a:stretch>
            <a:fillRect/>
          </a:stretch>
        </p:blipFill>
        <p:spPr bwMode="auto">
          <a:xfrm>
            <a:off x="323528" y="1095392"/>
            <a:ext cx="5616624" cy="56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8" descr="w182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" t="12885" r="11070" b="17323"/>
          <a:stretch>
            <a:fillRect/>
          </a:stretch>
        </p:blipFill>
        <p:spPr bwMode="auto">
          <a:xfrm>
            <a:off x="375915" y="1154884"/>
            <a:ext cx="5480563" cy="55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62"/>
          <p:cNvGrpSpPr>
            <a:grpSpLocks/>
          </p:cNvGrpSpPr>
          <p:nvPr/>
        </p:nvGrpSpPr>
        <p:grpSpPr bwMode="auto">
          <a:xfrm>
            <a:off x="498157" y="2859868"/>
            <a:ext cx="381633" cy="2243281"/>
            <a:chOff x="1244" y="1952"/>
            <a:chExt cx="230" cy="1359"/>
          </a:xfrm>
        </p:grpSpPr>
        <p:sp>
          <p:nvSpPr>
            <p:cNvPr id="11" name="Rectangle 160"/>
            <p:cNvSpPr>
              <a:spLocks noChangeArrowheads="1"/>
            </p:cNvSpPr>
            <p:nvPr/>
          </p:nvSpPr>
          <p:spPr bwMode="auto">
            <a:xfrm>
              <a:off x="1247" y="2160"/>
              <a:ext cx="227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61"/>
            <p:cNvSpPr txBox="1">
              <a:spLocks noChangeArrowheads="1"/>
            </p:cNvSpPr>
            <p:nvPr/>
          </p:nvSpPr>
          <p:spPr bwMode="auto">
            <a:xfrm rot="16200000">
              <a:off x="671" y="2525"/>
              <a:ext cx="13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600" b="1" kern="0" dirty="0">
                  <a:solidFill>
                    <a:srgbClr val="000000"/>
                  </a:solidFill>
                  <a:latin typeface="Arial" charset="0"/>
                </a:rPr>
                <a:t>Cross sections</a:t>
              </a:r>
              <a:r>
                <a:rPr kumimoji="0" lang="fr-FR" alt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(mb)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868144" y="1281534"/>
            <a:ext cx="323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component</a:t>
            </a:r>
          </a:p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component</a:t>
            </a:r>
          </a:p>
          <a:p>
            <a:r>
              <a:rPr lang="fr-FR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fr-FR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8144" y="127730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component</a:t>
            </a:r>
          </a:p>
        </p:txBody>
      </p:sp>
    </p:spTree>
    <p:extLst>
      <p:ext uri="{BB962C8B-B14F-4D97-AF65-F5344CB8AC3E}">
        <p14:creationId xmlns:p14="http://schemas.microsoft.com/office/powerpoint/2010/main" val="36565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1492</Words>
  <Application>Microsoft Office PowerPoint</Application>
  <PresentationFormat>Affichage à l'écran (4:3)</PresentationFormat>
  <Paragraphs>322</Paragraphs>
  <Slides>43</Slides>
  <Notes>2</Notes>
  <HiddenSlides>5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Comic Sans MS</vt:lpstr>
      <vt:lpstr>Symbol</vt:lpstr>
      <vt:lpstr>Times</vt:lpstr>
      <vt:lpstr>Times New Roman</vt:lpstr>
      <vt:lpstr>Wingdings</vt:lpstr>
      <vt:lpstr>cea</vt:lpstr>
      <vt:lpstr>Équation</vt:lpstr>
      <vt:lpstr>Improving reaction modeling</vt:lpstr>
      <vt:lpstr>Nuclear Reaction Modeling</vt:lpstr>
      <vt:lpstr>Model deficiencies</vt:lpstr>
      <vt:lpstr>Potential sources of uncertainties in nuclear reaction modeling</vt:lpstr>
      <vt:lpstr>Models sequence for continuum calculations</vt:lpstr>
      <vt:lpstr>OMP / direct reactions</vt:lpstr>
      <vt:lpstr>OMP : Impact of coupled channels</vt:lpstr>
      <vt:lpstr>Présentation PowerPoint</vt:lpstr>
      <vt:lpstr>Présentation PowerPoint</vt:lpstr>
      <vt:lpstr>Présentation PowerPoint</vt:lpstr>
      <vt:lpstr>Présentation PowerPoint</vt:lpstr>
      <vt:lpstr>Compound nucleus spin distributions: effect of direc and pre equilibrium reactions</vt:lpstr>
      <vt:lpstr>Statistical model</vt:lpstr>
      <vt:lpstr>Présentation PowerPoint</vt:lpstr>
      <vt:lpstr>Présentation PowerPoint</vt:lpstr>
      <vt:lpstr>Présentation PowerPoint</vt:lpstr>
      <vt:lpstr>Présentation PowerPoint</vt:lpstr>
      <vt:lpstr>Level densities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Gamma Strength functions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Gg : of-the-shelf  models vs microscopic calculations</vt:lpstr>
      <vt:lpstr>Fission transmission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Direction  Département Service</vt:lpstr>
      <vt:lpstr>NEUTRONS AND GAMMAS (FIFRELIN model)</vt:lpstr>
      <vt:lpstr>Présentation PowerPoint</vt:lpstr>
      <vt:lpstr>Microscopic fission models</vt:lpstr>
      <vt:lpstr>Microscopic fission</vt:lpstr>
    </vt:vector>
  </TitlesOfParts>
  <Company>CEA-DAM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sources of uncertainties in nuclear reaction modeling</dc:title>
  <dc:creator>BAUGE Eric DIF/DPTA/SSPN/LMED</dc:creator>
  <cp:lastModifiedBy>Eric Bauge</cp:lastModifiedBy>
  <cp:revision>29</cp:revision>
  <dcterms:created xsi:type="dcterms:W3CDTF">2017-09-26T08:15:44Z</dcterms:created>
  <dcterms:modified xsi:type="dcterms:W3CDTF">2017-12-18T22:16:37Z</dcterms:modified>
</cp:coreProperties>
</file>