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723" r:id="rId2"/>
    <p:sldId id="768" r:id="rId3"/>
    <p:sldId id="883" r:id="rId4"/>
    <p:sldId id="884" r:id="rId5"/>
    <p:sldId id="890" r:id="rId6"/>
    <p:sldId id="893" r:id="rId7"/>
    <p:sldId id="894" r:id="rId8"/>
    <p:sldId id="891" r:id="rId9"/>
    <p:sldId id="896" r:id="rId10"/>
    <p:sldId id="899" r:id="rId11"/>
    <p:sldId id="900" r:id="rId12"/>
    <p:sldId id="898" r:id="rId13"/>
    <p:sldId id="886" r:id="rId14"/>
    <p:sldId id="881" r:id="rId15"/>
    <p:sldId id="882" r:id="rId16"/>
    <p:sldId id="887" r:id="rId17"/>
    <p:sldId id="877" r:id="rId18"/>
    <p:sldId id="878" r:id="rId19"/>
    <p:sldId id="876" r:id="rId20"/>
    <p:sldId id="880" r:id="rId21"/>
    <p:sldId id="879" r:id="rId22"/>
    <p:sldId id="895" r:id="rId23"/>
    <p:sldId id="892" r:id="rId2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FF00"/>
    <a:srgbClr val="1B3791"/>
    <a:srgbClr val="FF3399"/>
    <a:srgbClr val="BC6916"/>
    <a:srgbClr val="D8791A"/>
    <a:srgbClr val="000099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5736" autoAdjust="0"/>
  </p:normalViewPr>
  <p:slideViewPr>
    <p:cSldViewPr>
      <p:cViewPr>
        <p:scale>
          <a:sx n="80" d="100"/>
          <a:sy n="80" d="100"/>
        </p:scale>
        <p:origin x="-9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514" y="-10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806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496" y="1"/>
            <a:ext cx="307580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554"/>
            <a:ext cx="3075806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96" y="9722554"/>
            <a:ext cx="307580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3720D0A-A361-4B4F-807F-5894B9007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8472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90575"/>
            <a:ext cx="5057775" cy="379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4433" y="4899969"/>
            <a:ext cx="5224013" cy="45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8472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AF85348-0EAA-4D40-BAFD-B72245B7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6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8E3436-AC6A-49EF-9FF4-A00FDB4924B9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2101"/>
            <a:ext cx="5679440" cy="4605246"/>
          </a:xfrm>
          <a:noFill/>
          <a:ln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4778"/>
            <a:ext cx="2508796" cy="8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04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21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-nds.iaea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R.CapoteNoy@iaea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1">
          <a:gsLst>
            <a:gs pos="0">
              <a:srgbClr val="80C2D9"/>
            </a:gs>
            <a:gs pos="50000">
              <a:srgbClr val="DDECC7"/>
            </a:gs>
            <a:gs pos="100000">
              <a:srgbClr val="EEF5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ltGray">
          <a:xfrm flipV="1">
            <a:off x="0" y="6248400"/>
            <a:ext cx="9144000" cy="4763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0" y="6308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A26A835-422F-47D2-8141-29F36A3410DB}" type="slidenum">
              <a:rPr lang="es-ES" sz="2000" smtClean="0">
                <a:solidFill>
                  <a:schemeClr val="tx1"/>
                </a:solidFill>
              </a:rPr>
              <a:pPr eaLnBrk="1" hangingPunct="1">
                <a:defRPr/>
              </a:pPr>
              <a:t>‹#›</a:t>
            </a:fld>
            <a:endParaRPr lang="es-ES" sz="2000" dirty="0" smtClean="0">
              <a:solidFill>
                <a:schemeClr val="tx1"/>
              </a:solidFill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 userDrawn="1"/>
        </p:nvSpPr>
        <p:spPr bwMode="auto">
          <a:xfrm>
            <a:off x="381000" y="6248400"/>
            <a:ext cx="497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TM on Long-term International Collaboration to improve ND evaluation &amp; evaluated files,  Vienna, 18-21 December 2018  </a:t>
            </a:r>
            <a:endParaRPr lang="fr-FR" sz="1400" b="1" dirty="0" smtClean="0">
              <a:solidFill>
                <a:srgbClr val="0000FF"/>
              </a:solidFill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 userDrawn="1"/>
        </p:nvSpPr>
        <p:spPr bwMode="auto">
          <a:xfrm>
            <a:off x="5524500" y="6248400"/>
            <a:ext cx="316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Roberto Capote, IAEA Nuclear Data Section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e-mail: </a:t>
            </a:r>
            <a:r>
              <a:rPr lang="en-US" b="1" u="sng" dirty="0" smtClean="0">
                <a:solidFill>
                  <a:schemeClr val="tx1"/>
                </a:solidFill>
                <a:hlinkClick r:id="rId7"/>
              </a:rPr>
              <a:t>R.CapoteNoy@iaea.org</a:t>
            </a:r>
            <a:endParaRPr lang="en-US" b="1" u="sng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 Web:    </a:t>
            </a:r>
            <a:r>
              <a:rPr lang="en-US" b="1" u="sng" dirty="0" smtClean="0">
                <a:solidFill>
                  <a:schemeClr val="tx1"/>
                </a:solidFill>
                <a:hlinkClick r:id="rId8"/>
              </a:rPr>
              <a:t>http://www-nds.iaea.org</a:t>
            </a:r>
            <a:r>
              <a:rPr lang="en-US" b="1" u="sng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3">
            <a:hlinkHover r:id="" action="ppaction://noaction" highlightClick="1"/>
          </p:cNvPr>
          <p:cNvPicPr preferRelativeResize="0"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83613" y="6340475"/>
            <a:ext cx="560387" cy="517525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66800" y="1371600"/>
            <a:ext cx="11201400" cy="190023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Post-CIELO challenges in </a:t>
            </a:r>
            <a:br>
              <a:rPr lang="en-US" sz="4400" b="1" dirty="0" smtClean="0"/>
            </a:br>
            <a:r>
              <a:rPr lang="en-US" sz="4400" b="1" dirty="0" smtClean="0"/>
              <a:t>actinide evaluations</a:t>
            </a:r>
            <a:endParaRPr lang="en-US" sz="4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379639"/>
            <a:ext cx="8229600" cy="16495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rgbClr val="FF0000"/>
                </a:solidFill>
              </a:rPr>
              <a:t>	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        </a:t>
            </a:r>
            <a:r>
              <a:rPr lang="en-GB" sz="2800" u="sng" dirty="0" smtClean="0">
                <a:solidFill>
                  <a:schemeClr val="bg1"/>
                </a:solidFill>
              </a:rPr>
              <a:t>Roberto Capote</a:t>
            </a:r>
            <a:endParaRPr lang="en-GB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		Deputy Head, Nuclear Data Section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		International Atomic Energy Agency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		Department for Nuclear Sciences and Applications </a:t>
            </a:r>
          </a:p>
          <a:p>
            <a:pPr>
              <a:lnSpc>
                <a:spcPct val="90000"/>
              </a:lnSpc>
            </a:pP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19112" y="5385520"/>
            <a:ext cx="8624888" cy="109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en-GB" kern="0" dirty="0" smtClean="0">
                <a:solidFill>
                  <a:srgbClr val="FFFFFF"/>
                </a:solidFill>
              </a:rPr>
              <a:t>Long-term International Collaboration to Improve Nuclear Data Evaluation and Evaluated Data Files</a:t>
            </a:r>
          </a:p>
          <a:p>
            <a:pPr algn="ctr">
              <a:spcBef>
                <a:spcPts val="400"/>
              </a:spcBef>
            </a:pPr>
            <a:r>
              <a:rPr lang="en-GB" kern="0" dirty="0" smtClean="0">
                <a:solidFill>
                  <a:srgbClr val="FFFFFF"/>
                </a:solidFill>
              </a:rPr>
              <a:t>      IAEA HQ, Vienna, 18-21 December 2017</a:t>
            </a:r>
          </a:p>
        </p:txBody>
      </p:sp>
    </p:spTree>
    <p:extLst>
      <p:ext uri="{BB962C8B-B14F-4D97-AF65-F5344CB8AC3E}">
        <p14:creationId xmlns:p14="http://schemas.microsoft.com/office/powerpoint/2010/main" val="395319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77000" y="2175808"/>
            <a:ext cx="2667000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PFNS </a:t>
            </a:r>
            <a:r>
              <a:rPr lang="en-GB" sz="2400" dirty="0" smtClean="0">
                <a:sym typeface="Symbol"/>
              </a:rPr>
              <a:t></a:t>
            </a:r>
            <a:r>
              <a:rPr lang="en-GB" sz="2400" dirty="0" err="1" smtClean="0"/>
              <a:t>E</a:t>
            </a:r>
            <a:r>
              <a:rPr lang="en-GB" sz="2400" baseline="-25000" dirty="0" err="1" smtClean="0"/>
              <a:t>av</a:t>
            </a:r>
            <a:r>
              <a:rPr lang="en-GB" sz="2400" baseline="-25000" dirty="0" smtClean="0"/>
              <a:t> </a:t>
            </a:r>
            <a:r>
              <a:rPr lang="en-GB" sz="2400" dirty="0" smtClean="0"/>
              <a:t>: 0.01 </a:t>
            </a:r>
          </a:p>
          <a:p>
            <a:r>
              <a:rPr lang="en-GB" sz="2400" dirty="0" smtClean="0"/>
              <a:t>	            </a:t>
            </a:r>
            <a:r>
              <a:rPr lang="en-GB" sz="2400" dirty="0" err="1" smtClean="0"/>
              <a:t>E</a:t>
            </a:r>
            <a:r>
              <a:rPr lang="en-GB" sz="2400" baseline="-25000" dirty="0" err="1" smtClean="0"/>
              <a:t>av</a:t>
            </a:r>
            <a:r>
              <a:rPr lang="en-GB" sz="2400" dirty="0" smtClean="0"/>
              <a:t>                      </a:t>
            </a:r>
          </a:p>
          <a:p>
            <a:r>
              <a:rPr lang="en-GB" sz="2400" dirty="0" err="1" smtClean="0"/>
              <a:t>Kornilov</a:t>
            </a:r>
            <a:r>
              <a:rPr lang="en-GB" sz="2400" dirty="0" smtClean="0"/>
              <a:t>:      2.084</a:t>
            </a:r>
          </a:p>
          <a:p>
            <a:r>
              <a:rPr lang="en-GB" sz="2400" dirty="0" err="1" smtClean="0"/>
              <a:t>Neudecker</a:t>
            </a:r>
            <a:r>
              <a:rPr lang="en-GB" sz="2400" dirty="0" smtClean="0"/>
              <a:t>:   2.074</a:t>
            </a:r>
            <a:endParaRPr lang="en-GB" sz="2400" dirty="0"/>
          </a:p>
          <a:p>
            <a:r>
              <a:rPr lang="en-GB" sz="2400" dirty="0" smtClean="0"/>
              <a:t>GMA:            2.074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540514"/>
            <a:ext cx="6098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Fast assemblies ~ -250 </a:t>
            </a:r>
            <a:r>
              <a:rPr lang="en-GB" dirty="0" err="1" smtClean="0">
                <a:solidFill>
                  <a:srgbClr val="0000FF"/>
                </a:solidFill>
              </a:rPr>
              <a:t>pcm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651" y="-76200"/>
            <a:ext cx="7595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0045D0"/>
                </a:solidFill>
              </a:rPr>
              <a:t>WPEC SG34 study: PFNS impact</a:t>
            </a:r>
            <a:endParaRPr lang="en-GB" sz="4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r="6421"/>
          <a:stretch/>
        </p:blipFill>
        <p:spPr bwMode="auto">
          <a:xfrm>
            <a:off x="0" y="609600"/>
            <a:ext cx="6388800" cy="50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357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r="1076"/>
          <a:stretch/>
        </p:blipFill>
        <p:spPr bwMode="auto">
          <a:xfrm>
            <a:off x="0" y="685800"/>
            <a:ext cx="6489600" cy="474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7000" y="2175808"/>
            <a:ext cx="2667000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PFNS </a:t>
            </a:r>
            <a:r>
              <a:rPr lang="en-GB" sz="2400" dirty="0" smtClean="0">
                <a:sym typeface="Symbol"/>
              </a:rPr>
              <a:t></a:t>
            </a:r>
            <a:r>
              <a:rPr lang="en-GB" sz="2400" dirty="0" err="1" smtClean="0"/>
              <a:t>E</a:t>
            </a:r>
            <a:r>
              <a:rPr lang="en-GB" sz="2400" baseline="-25000" dirty="0" err="1" smtClean="0"/>
              <a:t>av</a:t>
            </a:r>
            <a:r>
              <a:rPr lang="en-GB" sz="2400" baseline="-25000" dirty="0" smtClean="0"/>
              <a:t> </a:t>
            </a:r>
            <a:r>
              <a:rPr lang="en-GB" sz="2400" dirty="0" smtClean="0"/>
              <a:t>: 0.01 </a:t>
            </a:r>
          </a:p>
          <a:p>
            <a:r>
              <a:rPr lang="en-GB" sz="2400" dirty="0" smtClean="0"/>
              <a:t>	            </a:t>
            </a:r>
            <a:r>
              <a:rPr lang="en-GB" sz="2400" dirty="0" err="1" smtClean="0"/>
              <a:t>E</a:t>
            </a:r>
            <a:r>
              <a:rPr lang="en-GB" sz="2400" baseline="-25000" dirty="0" err="1" smtClean="0"/>
              <a:t>av</a:t>
            </a:r>
            <a:r>
              <a:rPr lang="en-GB" sz="2400" dirty="0" smtClean="0"/>
              <a:t>                      </a:t>
            </a:r>
          </a:p>
          <a:p>
            <a:r>
              <a:rPr lang="en-GB" sz="2400" dirty="0" err="1" smtClean="0"/>
              <a:t>Kornilov</a:t>
            </a:r>
            <a:r>
              <a:rPr lang="en-GB" sz="2400" dirty="0" smtClean="0"/>
              <a:t>:      2.084</a:t>
            </a:r>
          </a:p>
          <a:p>
            <a:r>
              <a:rPr lang="en-GB" sz="2400" dirty="0" err="1" smtClean="0"/>
              <a:t>Neudecker</a:t>
            </a:r>
            <a:r>
              <a:rPr lang="en-GB" sz="2400" dirty="0" smtClean="0"/>
              <a:t>:   2.074</a:t>
            </a:r>
            <a:endParaRPr lang="en-GB" sz="2400" dirty="0"/>
          </a:p>
          <a:p>
            <a:r>
              <a:rPr lang="en-GB" sz="2400" dirty="0" smtClean="0"/>
              <a:t>GMA:            2.074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410200"/>
            <a:ext cx="7643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High leakage solutions ~+800 </a:t>
            </a:r>
            <a:r>
              <a:rPr lang="en-GB" dirty="0" err="1" smtClean="0">
                <a:solidFill>
                  <a:srgbClr val="0000FF"/>
                </a:solidFill>
              </a:rPr>
              <a:t>pcm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651" y="-76200"/>
            <a:ext cx="7595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0045D0"/>
                </a:solidFill>
              </a:rPr>
              <a:t>WPEC SG34 study: PFNS impact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60588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1149"/>
            <a:ext cx="7239000" cy="544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6651" y="-76200"/>
            <a:ext cx="7595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0045D0"/>
                </a:solidFill>
              </a:rPr>
              <a:t>WPEC SG34 study: PFNS impact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504880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037910"/>
              </p:ext>
            </p:extLst>
          </p:nvPr>
        </p:nvGraphicFramePr>
        <p:xfrm>
          <a:off x="-228600" y="2229322"/>
          <a:ext cx="5791200" cy="4247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Graph" r:id="rId3" imgW="4610880" imgH="3381120" progId="Origin50.Graph">
                  <p:embed/>
                </p:oleObj>
              </mc:Choice>
              <mc:Fallback>
                <p:oleObj name="Graph" r:id="rId3" imgW="4610880" imgH="33811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28600" y="2229322"/>
                        <a:ext cx="5791200" cy="4247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1"/>
          <a:stretch/>
        </p:blipFill>
        <p:spPr bwMode="auto">
          <a:xfrm>
            <a:off x="1169746" y="685800"/>
            <a:ext cx="6374054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0400"/>
            <a:ext cx="359465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686"/>
          <a:stretch/>
        </p:blipFill>
        <p:spPr bwMode="auto">
          <a:xfrm>
            <a:off x="5105400" y="4254500"/>
            <a:ext cx="403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92652" y="5105400"/>
            <a:ext cx="37513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kern="0" dirty="0" smtClean="0">
                <a:solidFill>
                  <a:srgbClr val="0000FF"/>
                </a:solidFill>
                <a:sym typeface="Symbol"/>
              </a:rPr>
              <a:t>SACS derived by </a:t>
            </a:r>
          </a:p>
          <a:p>
            <a:r>
              <a:rPr lang="en-GB" altLang="en-US" sz="3200" kern="0" dirty="0" smtClean="0">
                <a:solidFill>
                  <a:srgbClr val="0000FF"/>
                </a:solidFill>
                <a:sym typeface="Symbol"/>
              </a:rPr>
              <a:t>interpolation in &lt;E&gt;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786651" y="0"/>
            <a:ext cx="80329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0045D0"/>
                </a:solidFill>
              </a:rPr>
              <a:t>PFNS high energy tail (</a:t>
            </a:r>
            <a:r>
              <a:rPr lang="en-GB" sz="4000" b="1" dirty="0" err="1" smtClean="0">
                <a:solidFill>
                  <a:srgbClr val="0045D0"/>
                </a:solidFill>
              </a:rPr>
              <a:t>E</a:t>
            </a:r>
            <a:r>
              <a:rPr lang="en-GB" sz="4000" b="1" baseline="-25000" dirty="0" err="1" smtClean="0">
                <a:solidFill>
                  <a:srgbClr val="0045D0"/>
                </a:solidFill>
              </a:rPr>
              <a:t>n</a:t>
            </a:r>
            <a:r>
              <a:rPr lang="en-GB" sz="4000" b="1" dirty="0" smtClean="0">
                <a:solidFill>
                  <a:srgbClr val="0045D0"/>
                </a:solidFill>
              </a:rPr>
              <a:t>&gt;10 MeV)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2420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608860"/>
              </p:ext>
            </p:extLst>
          </p:nvPr>
        </p:nvGraphicFramePr>
        <p:xfrm>
          <a:off x="0" y="-227078"/>
          <a:ext cx="9067800" cy="6755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Graph" r:id="rId3" imgW="4687200" imgH="3492000" progId="Origin50.Graph">
                  <p:embed/>
                </p:oleObj>
              </mc:Choice>
              <mc:Fallback>
                <p:oleObj name="Graph" r:id="rId3" imgW="4687200" imgH="3492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227078"/>
                        <a:ext cx="9067800" cy="6755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-76200"/>
            <a:ext cx="8648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0000FF"/>
                </a:solidFill>
              </a:rPr>
              <a:t>PFNS high-energy dependence confirmed</a:t>
            </a:r>
            <a:endParaRPr lang="en-GB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54039"/>
            <a:ext cx="6934200" cy="480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6385" y="5695890"/>
            <a:ext cx="7904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Courtesy: M. </a:t>
            </a:r>
            <a:r>
              <a:rPr lang="en-GB" sz="2000" dirty="0" err="1" smtClean="0"/>
              <a:t>Kostal</a:t>
            </a:r>
            <a:r>
              <a:rPr lang="en-GB" sz="2000" dirty="0" smtClean="0"/>
              <a:t>, </a:t>
            </a:r>
            <a:r>
              <a:rPr lang="en-GB" sz="2000" dirty="0" err="1" smtClean="0"/>
              <a:t>Rez</a:t>
            </a:r>
            <a:r>
              <a:rPr lang="en-GB" sz="2000" dirty="0" smtClean="0"/>
              <a:t>, @IRDFF 3</a:t>
            </a:r>
            <a:r>
              <a:rPr lang="en-GB" sz="2000" baseline="30000" dirty="0" smtClean="0"/>
              <a:t>rd</a:t>
            </a:r>
            <a:r>
              <a:rPr lang="en-GB" sz="2000" dirty="0" smtClean="0"/>
              <a:t> RCM, IAEA CRP, March 2017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715000" y="2895600"/>
            <a:ext cx="914400" cy="2667000"/>
          </a:xfrm>
          <a:prstGeom prst="rect">
            <a:avLst/>
          </a:prstGeom>
          <a:noFill/>
          <a:ln w="1016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345039" y="2895600"/>
            <a:ext cx="1293761" cy="2667000"/>
          </a:xfrm>
          <a:prstGeom prst="rect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279" y="39469"/>
            <a:ext cx="8648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0000FF"/>
                </a:solidFill>
              </a:rPr>
              <a:t>PFNS high-energy dependence confirmed</a:t>
            </a:r>
            <a:endParaRPr lang="en-GB" sz="3600" dirty="0">
              <a:solidFill>
                <a:srgbClr val="0000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08810"/>
            <a:ext cx="2604412" cy="172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91344" y="704850"/>
            <a:ext cx="16805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Charles </a:t>
            </a:r>
            <a:r>
              <a:rPr lang="en-GB" sz="2000" dirty="0" err="1" smtClean="0"/>
              <a:t>Univ</a:t>
            </a:r>
            <a:r>
              <a:rPr lang="en-GB" sz="2000" dirty="0" smtClean="0"/>
              <a:t>,</a:t>
            </a:r>
          </a:p>
          <a:p>
            <a:pPr algn="ctr"/>
            <a:r>
              <a:rPr lang="en-GB" sz="2000" dirty="0" smtClean="0"/>
              <a:t>Prague,</a:t>
            </a:r>
          </a:p>
          <a:p>
            <a:pPr algn="ctr"/>
            <a:r>
              <a:rPr lang="en-GB" sz="2000" dirty="0" smtClean="0"/>
              <a:t>Zero power</a:t>
            </a:r>
          </a:p>
          <a:p>
            <a:pPr algn="ctr"/>
            <a:r>
              <a:rPr lang="en-GB" sz="2000" dirty="0" smtClean="0"/>
              <a:t>reactor</a:t>
            </a:r>
            <a:endParaRPr lang="en-GB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48087"/>
            <a:ext cx="2099687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2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-533400" y="-27384"/>
            <a:ext cx="10134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kern="0" dirty="0" smtClean="0">
                <a:solidFill>
                  <a:srgbClr val="0045D0"/>
                </a:solidFill>
              </a:rPr>
              <a:t>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GB" sz="2400" b="0" baseline="30000" dirty="0"/>
              <a:t>235</a:t>
            </a:r>
            <a:r>
              <a:rPr lang="en-GB" sz="2400" b="0" dirty="0"/>
              <a:t>U(</a:t>
            </a:r>
            <a:r>
              <a:rPr lang="en-GB" sz="2400" b="0" dirty="0" err="1"/>
              <a:t>n</a:t>
            </a:r>
            <a:r>
              <a:rPr lang="en-GB" sz="2400" b="0" baseline="-25000" dirty="0" err="1"/>
              <a:t>th</a:t>
            </a:r>
            <a:r>
              <a:rPr lang="en-GB" sz="2400" b="0" dirty="0" err="1"/>
              <a:t>,f</a:t>
            </a:r>
            <a:r>
              <a:rPr lang="en-GB" sz="2400" b="0" dirty="0"/>
              <a:t>) </a:t>
            </a:r>
            <a:r>
              <a:rPr lang="en-GB" sz="2400" b="0" dirty="0" smtClean="0"/>
              <a:t>PFNS for </a:t>
            </a:r>
            <a:r>
              <a:rPr lang="en-GB" sz="2400" b="0" dirty="0" err="1" smtClean="0"/>
              <a:t>Eout</a:t>
            </a:r>
            <a:r>
              <a:rPr lang="en-GB" sz="2400" b="0" dirty="0" smtClean="0"/>
              <a:t>&gt;10 MeV fixed from SACS[</a:t>
            </a:r>
            <a:r>
              <a:rPr lang="en-GB" sz="2400" b="0" baseline="30000" dirty="0" smtClean="0"/>
              <a:t>90</a:t>
            </a:r>
            <a:r>
              <a:rPr lang="en-GB" sz="2400" b="0" dirty="0" smtClean="0"/>
              <a:t>Zr(n,2n)]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GB" sz="2400" b="0" dirty="0" smtClean="0"/>
              <a:t>High-energy </a:t>
            </a:r>
            <a:r>
              <a:rPr lang="en-GB" sz="2400" b="0" baseline="30000" dirty="0"/>
              <a:t>235</a:t>
            </a:r>
            <a:r>
              <a:rPr lang="en-GB" sz="2400" b="0" dirty="0"/>
              <a:t>U(</a:t>
            </a:r>
            <a:r>
              <a:rPr lang="en-GB" sz="2400" b="0" dirty="0" err="1"/>
              <a:t>n</a:t>
            </a:r>
            <a:r>
              <a:rPr lang="en-GB" sz="2400" b="0" baseline="-25000" dirty="0" err="1"/>
              <a:t>th</a:t>
            </a:r>
            <a:r>
              <a:rPr lang="en-GB" sz="2400" b="0" dirty="0" err="1"/>
              <a:t>,f</a:t>
            </a:r>
            <a:r>
              <a:rPr lang="en-GB" sz="2400" b="0" dirty="0"/>
              <a:t>) </a:t>
            </a:r>
            <a:r>
              <a:rPr lang="en-GB" sz="2400" b="0" dirty="0" smtClean="0"/>
              <a:t>PFNS dependence confirmed experimentally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sz="2400" b="0" dirty="0" smtClean="0"/>
              <a:t>SACS [</a:t>
            </a:r>
            <a:r>
              <a:rPr lang="en-GB" sz="2400" b="0" dirty="0" err="1"/>
              <a:t>n,x</a:t>
            </a:r>
            <a:r>
              <a:rPr lang="en-GB" sz="2400" b="0" dirty="0" smtClean="0"/>
              <a:t>]{</a:t>
            </a:r>
            <a:r>
              <a:rPr lang="en-GB" sz="2400" b="0" baseline="30000" dirty="0" smtClean="0"/>
              <a:t>252</a:t>
            </a:r>
            <a:r>
              <a:rPr lang="en-GB" sz="2400" b="0" dirty="0" smtClean="0"/>
              <a:t>Cf(sf)}/SACS</a:t>
            </a:r>
            <a:r>
              <a:rPr lang="en-GB" sz="2400" b="0" dirty="0"/>
              <a:t>[</a:t>
            </a:r>
            <a:r>
              <a:rPr lang="en-GB" sz="2400" b="0" dirty="0" err="1"/>
              <a:t>n,x</a:t>
            </a:r>
            <a:r>
              <a:rPr lang="en-GB" sz="2400" b="0" dirty="0" smtClean="0"/>
              <a:t>]{</a:t>
            </a:r>
            <a:r>
              <a:rPr lang="en-GB" sz="2400" b="0" baseline="30000" dirty="0" smtClean="0"/>
              <a:t>235</a:t>
            </a:r>
            <a:r>
              <a:rPr lang="en-GB" sz="2400" b="0" dirty="0" smtClean="0"/>
              <a:t>U(</a:t>
            </a:r>
            <a:r>
              <a:rPr lang="en-GB" sz="2400" b="0" dirty="0" err="1" smtClean="0"/>
              <a:t>n</a:t>
            </a:r>
            <a:r>
              <a:rPr lang="en-GB" sz="2400" b="0" baseline="-25000" dirty="0" err="1" smtClean="0"/>
              <a:t>th</a:t>
            </a:r>
            <a:r>
              <a:rPr lang="en-GB" sz="2400" b="0" dirty="0" err="1" smtClean="0"/>
              <a:t>,f</a:t>
            </a:r>
            <a:r>
              <a:rPr lang="en-GB" sz="2400" b="0" dirty="0" smtClean="0"/>
              <a:t>)} ratio systematics used to predict the SACS[</a:t>
            </a:r>
            <a:r>
              <a:rPr lang="en-GB" sz="2400" b="0" baseline="30000" dirty="0" smtClean="0"/>
              <a:t>238</a:t>
            </a:r>
            <a:r>
              <a:rPr lang="en-GB" sz="2400" b="0" dirty="0" smtClean="0"/>
              <a:t>U(n,2n)] in </a:t>
            </a:r>
            <a:r>
              <a:rPr lang="en-GB" sz="2400" b="0" baseline="30000" dirty="0" smtClean="0"/>
              <a:t>235</a:t>
            </a:r>
            <a:r>
              <a:rPr lang="en-GB" sz="2400" b="0" dirty="0" smtClean="0"/>
              <a:t>U(</a:t>
            </a:r>
            <a:r>
              <a:rPr lang="en-GB" sz="2400" b="0" dirty="0" err="1" smtClean="0"/>
              <a:t>n</a:t>
            </a:r>
            <a:r>
              <a:rPr lang="en-GB" sz="2400" b="0" baseline="-25000" dirty="0" err="1" smtClean="0"/>
              <a:t>th</a:t>
            </a:r>
            <a:r>
              <a:rPr lang="en-GB" sz="2400" b="0" dirty="0" err="1" smtClean="0"/>
              <a:t>,f</a:t>
            </a:r>
            <a:r>
              <a:rPr lang="en-GB" sz="2400" b="0" dirty="0" smtClean="0"/>
              <a:t>) PFNS (=14.8mb)</a:t>
            </a:r>
          </a:p>
          <a:p>
            <a:r>
              <a:rPr lang="en-GB" sz="2400" b="0" dirty="0"/>
              <a:t> </a:t>
            </a:r>
            <a:r>
              <a:rPr lang="en-GB" sz="2400" b="0" dirty="0" smtClean="0"/>
              <a:t>      </a:t>
            </a:r>
            <a:r>
              <a:rPr lang="en-GB" sz="2400" b="0" dirty="0" smtClean="0">
                <a:solidFill>
                  <a:srgbClr val="FF0000"/>
                </a:solidFill>
              </a:rPr>
              <a:t>(need experimental confirmation)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0" dirty="0" smtClean="0"/>
              <a:t>Predicted SACS[</a:t>
            </a:r>
            <a:r>
              <a:rPr lang="en-GB" sz="2400" b="0" baseline="30000" dirty="0"/>
              <a:t>238</a:t>
            </a:r>
            <a:r>
              <a:rPr lang="en-GB" sz="2400" b="0" dirty="0"/>
              <a:t>U</a:t>
            </a:r>
            <a:r>
              <a:rPr lang="en-GB" sz="2400" b="0" baseline="30000" dirty="0" smtClean="0"/>
              <a:t> </a:t>
            </a:r>
            <a:r>
              <a:rPr lang="en-GB" sz="2400" b="0" dirty="0" smtClean="0"/>
              <a:t>(</a:t>
            </a:r>
            <a:r>
              <a:rPr lang="en-GB" sz="2400" b="0" dirty="0"/>
              <a:t>n,2n)] in </a:t>
            </a:r>
            <a:r>
              <a:rPr lang="en-GB" sz="2400" b="0" baseline="30000" dirty="0"/>
              <a:t>235</a:t>
            </a:r>
            <a:r>
              <a:rPr lang="en-GB" sz="2400" b="0" dirty="0"/>
              <a:t>U(</a:t>
            </a:r>
            <a:r>
              <a:rPr lang="en-GB" sz="2400" b="0" dirty="0" err="1"/>
              <a:t>n</a:t>
            </a:r>
            <a:r>
              <a:rPr lang="en-GB" sz="2400" b="0" baseline="-25000" dirty="0" err="1"/>
              <a:t>th</a:t>
            </a:r>
            <a:r>
              <a:rPr lang="en-GB" sz="2400" b="0" dirty="0" err="1"/>
              <a:t>,f</a:t>
            </a:r>
            <a:r>
              <a:rPr lang="en-GB" sz="2400" b="0" dirty="0"/>
              <a:t>) PFNS </a:t>
            </a:r>
            <a:r>
              <a:rPr lang="en-GB" sz="2400" b="0" dirty="0" smtClean="0"/>
              <a:t>confirmed by a new IAEA CIELO evaluation of </a:t>
            </a:r>
            <a:r>
              <a:rPr lang="en-GB" sz="2400" b="0" baseline="30000" dirty="0" smtClean="0"/>
              <a:t>238</a:t>
            </a:r>
            <a:r>
              <a:rPr lang="en-GB" sz="2400" b="0" dirty="0" smtClean="0"/>
              <a:t>U and differential experiments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0" dirty="0" smtClean="0"/>
              <a:t>SACS[</a:t>
            </a:r>
            <a:r>
              <a:rPr lang="en-GB" sz="2400" b="0" baseline="30000" dirty="0" smtClean="0"/>
              <a:t>27</a:t>
            </a:r>
            <a:r>
              <a:rPr lang="en-GB" sz="2400" b="0" dirty="0" smtClean="0"/>
              <a:t>Al(</a:t>
            </a:r>
            <a:r>
              <a:rPr lang="en-GB" sz="2400" b="0" dirty="0" err="1" smtClean="0"/>
              <a:t>n,a</a:t>
            </a:r>
            <a:r>
              <a:rPr lang="en-GB" sz="2400" b="0" dirty="0" smtClean="0"/>
              <a:t>)] and SACS[</a:t>
            </a:r>
            <a:r>
              <a:rPr lang="en-GB" sz="2400" b="0" baseline="30000" dirty="0" smtClean="0"/>
              <a:t>90</a:t>
            </a:r>
            <a:r>
              <a:rPr lang="en-GB" sz="2400" b="0" dirty="0" smtClean="0"/>
              <a:t>Zr(n,2n)] in </a:t>
            </a:r>
            <a:r>
              <a:rPr lang="en-GB" sz="2400" b="0" baseline="30000" dirty="0" smtClean="0"/>
              <a:t>239</a:t>
            </a:r>
            <a:r>
              <a:rPr lang="en-GB" sz="2400" b="0" dirty="0" smtClean="0"/>
              <a:t>Pu(</a:t>
            </a:r>
            <a:r>
              <a:rPr lang="en-GB" sz="2400" b="0" dirty="0" err="1" smtClean="0"/>
              <a:t>n</a:t>
            </a:r>
            <a:r>
              <a:rPr lang="en-GB" sz="2400" b="0" baseline="-25000" dirty="0" err="1" smtClean="0"/>
              <a:t>th</a:t>
            </a:r>
            <a:r>
              <a:rPr lang="en-GB" sz="2400" b="0" dirty="0" err="1" smtClean="0"/>
              <a:t>,f</a:t>
            </a:r>
            <a:r>
              <a:rPr lang="en-GB" sz="2400" b="0" dirty="0"/>
              <a:t>) </a:t>
            </a:r>
            <a:r>
              <a:rPr lang="en-GB" sz="2400" b="0" dirty="0" smtClean="0"/>
              <a:t>and </a:t>
            </a:r>
            <a:r>
              <a:rPr lang="en-GB" sz="2400" b="0" baseline="30000" dirty="0" smtClean="0"/>
              <a:t>233</a:t>
            </a:r>
            <a:r>
              <a:rPr lang="en-GB" sz="2400" b="0" dirty="0" smtClean="0"/>
              <a:t>U(</a:t>
            </a:r>
            <a:r>
              <a:rPr lang="en-GB" sz="2400" b="0" dirty="0" err="1" smtClean="0"/>
              <a:t>n</a:t>
            </a:r>
            <a:r>
              <a:rPr lang="en-GB" sz="2400" b="0" baseline="-25000" dirty="0" err="1" smtClean="0"/>
              <a:t>th</a:t>
            </a:r>
            <a:r>
              <a:rPr lang="en-GB" sz="2400" b="0" dirty="0" err="1" smtClean="0"/>
              <a:t>,f</a:t>
            </a:r>
            <a:r>
              <a:rPr lang="en-GB" sz="2400" b="0" dirty="0"/>
              <a:t>) PFNS </a:t>
            </a:r>
            <a:r>
              <a:rPr lang="en-GB" sz="2400" b="0" dirty="0" smtClean="0"/>
              <a:t>predicted </a:t>
            </a:r>
            <a:r>
              <a:rPr lang="en-GB" sz="2400" b="0" dirty="0">
                <a:solidFill>
                  <a:srgbClr val="FF0000"/>
                </a:solidFill>
              </a:rPr>
              <a:t>(need experimental confirmation</a:t>
            </a:r>
            <a:r>
              <a:rPr lang="en-GB" sz="2400" b="0" dirty="0" smtClean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b="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err="1" smtClean="0">
                <a:solidFill>
                  <a:srgbClr val="0000FF"/>
                </a:solidFill>
              </a:rPr>
              <a:t>Reevaluation</a:t>
            </a:r>
            <a:r>
              <a:rPr lang="en-GB" sz="2400" dirty="0" smtClean="0">
                <a:solidFill>
                  <a:srgbClr val="0000FF"/>
                </a:solidFill>
              </a:rPr>
              <a:t> of neutron induced reactions on </a:t>
            </a:r>
            <a:r>
              <a:rPr lang="en-GB" sz="2400" baseline="30000" dirty="0" smtClean="0">
                <a:solidFill>
                  <a:srgbClr val="0000FF"/>
                </a:solidFill>
              </a:rPr>
              <a:t>233</a:t>
            </a:r>
            <a:r>
              <a:rPr lang="en-GB" sz="2400" dirty="0" smtClean="0">
                <a:solidFill>
                  <a:srgbClr val="0000FF"/>
                </a:solidFill>
              </a:rPr>
              <a:t>U and </a:t>
            </a:r>
            <a:r>
              <a:rPr lang="en-GB" sz="2400" baseline="30000" dirty="0" smtClean="0">
                <a:solidFill>
                  <a:srgbClr val="0000FF"/>
                </a:solidFill>
              </a:rPr>
              <a:t>239</a:t>
            </a:r>
            <a:r>
              <a:rPr lang="en-GB" sz="2400" dirty="0" smtClean="0">
                <a:solidFill>
                  <a:srgbClr val="0000FF"/>
                </a:solidFill>
              </a:rPr>
              <a:t>Pu needed and proposed with focus on RR/URR</a:t>
            </a:r>
            <a:endParaRPr lang="en-GB" sz="2400" dirty="0">
              <a:solidFill>
                <a:srgbClr val="0000FF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963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505"/>
            <a:ext cx="8681574" cy="568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638800"/>
            <a:ext cx="896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00FF"/>
                </a:solidFill>
              </a:rPr>
              <a:t>Q. Sun et al, </a:t>
            </a:r>
            <a:r>
              <a:rPr lang="en-GB" sz="3200" dirty="0" err="1" smtClean="0">
                <a:solidFill>
                  <a:srgbClr val="0000FF"/>
                </a:solidFill>
              </a:rPr>
              <a:t>Fus</a:t>
            </a:r>
            <a:r>
              <a:rPr lang="en-GB" sz="3200" dirty="0" smtClean="0">
                <a:solidFill>
                  <a:srgbClr val="0000FF"/>
                </a:solidFill>
              </a:rPr>
              <a:t>. Eng. Des. 125 (2017) 9-17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9625"/>
            <a:ext cx="6376536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00FF"/>
                </a:solidFill>
              </a:rPr>
              <a:t>CIAE TOF,  Key laboratory for ND</a:t>
            </a:r>
            <a:endParaRPr lang="en-GB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5093"/>
            <a:ext cx="5715000" cy="513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220495"/>
            <a:ext cx="1619250" cy="181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893" y="-36731"/>
            <a:ext cx="8640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0000FF"/>
                </a:solidFill>
              </a:rPr>
              <a:t>Polyethylene (C</a:t>
            </a:r>
            <a:r>
              <a:rPr lang="en-GB" sz="3600" baseline="-25000" dirty="0" smtClean="0">
                <a:solidFill>
                  <a:srgbClr val="0000FF"/>
                </a:solidFill>
              </a:rPr>
              <a:t>2</a:t>
            </a:r>
            <a:r>
              <a:rPr lang="en-GB" sz="3600" dirty="0" smtClean="0">
                <a:solidFill>
                  <a:srgbClr val="0000FF"/>
                </a:solidFill>
              </a:rPr>
              <a:t>H</a:t>
            </a:r>
            <a:r>
              <a:rPr lang="en-GB" sz="3600" baseline="-25000" dirty="0" smtClean="0">
                <a:solidFill>
                  <a:srgbClr val="0000FF"/>
                </a:solidFill>
              </a:rPr>
              <a:t>4</a:t>
            </a:r>
            <a:r>
              <a:rPr lang="en-GB" sz="3600" dirty="0" smtClean="0">
                <a:solidFill>
                  <a:srgbClr val="0000FF"/>
                </a:solidFill>
              </a:rPr>
              <a:t>)</a:t>
            </a:r>
            <a:r>
              <a:rPr lang="en-GB" sz="3600" baseline="-25000" dirty="0" smtClean="0">
                <a:solidFill>
                  <a:srgbClr val="0000FF"/>
                </a:solidFill>
              </a:rPr>
              <a:t>n</a:t>
            </a:r>
            <a:r>
              <a:rPr lang="en-GB" sz="3600" dirty="0" smtClean="0">
                <a:solidFill>
                  <a:srgbClr val="0000FF"/>
                </a:solidFill>
              </a:rPr>
              <a:t>, 60</a:t>
            </a:r>
            <a:r>
              <a:rPr lang="en-GB" sz="3600" baseline="30000" dirty="0" smtClean="0">
                <a:solidFill>
                  <a:srgbClr val="0000FF"/>
                </a:solidFill>
              </a:rPr>
              <a:t>0</a:t>
            </a:r>
            <a:r>
              <a:rPr lang="en-GB" sz="3600" dirty="0" smtClean="0">
                <a:solidFill>
                  <a:srgbClr val="0000FF"/>
                </a:solidFill>
              </a:rPr>
              <a:t>, STD benchmark</a:t>
            </a:r>
            <a:endParaRPr lang="en-GB" sz="3600" dirty="0">
              <a:solidFill>
                <a:srgbClr val="0000FF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2179093"/>
            <a:ext cx="1791707" cy="18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638800"/>
            <a:ext cx="896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00FF"/>
                </a:solidFill>
              </a:rPr>
              <a:t>Q. Sun et al, </a:t>
            </a:r>
            <a:r>
              <a:rPr lang="en-GB" sz="3200" dirty="0" err="1" smtClean="0">
                <a:solidFill>
                  <a:srgbClr val="0000FF"/>
                </a:solidFill>
              </a:rPr>
              <a:t>Fus</a:t>
            </a:r>
            <a:r>
              <a:rPr lang="en-GB" sz="3200" dirty="0" smtClean="0">
                <a:solidFill>
                  <a:srgbClr val="0000FF"/>
                </a:solidFill>
              </a:rPr>
              <a:t>. Eng. Des. 125 (2017) 9-17</a:t>
            </a:r>
            <a:endParaRPr lang="en-GB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52400"/>
            <a:ext cx="4391025" cy="601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438400"/>
            <a:ext cx="22097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U, 10x10x5, 60</a:t>
            </a:r>
            <a:r>
              <a:rPr lang="en-GB" sz="2400" baseline="30000" dirty="0" smtClean="0">
                <a:solidFill>
                  <a:srgbClr val="0000FF"/>
                </a:solidFill>
              </a:rPr>
              <a:t>0</a:t>
            </a:r>
            <a:endParaRPr lang="en-GB" sz="2400" baseline="30000" dirty="0">
              <a:solidFill>
                <a:srgbClr val="0000FF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1925"/>
            <a:ext cx="477212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7026" y="4267200"/>
            <a:ext cx="41283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Similar to RPI 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quasi-diff. results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4876800"/>
            <a:ext cx="1369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</a:rPr>
              <a:t>(IAEA CIELO)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685800"/>
            <a:ext cx="1369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</a:rPr>
              <a:t>(IAEA CIELO)</a:t>
            </a:r>
            <a:endParaRPr lang="en-GB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295400"/>
            <a:ext cx="8382000" cy="2667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dirty="0" smtClean="0"/>
              <a:t> IAEA PFNS CRP impact on future evaluations</a:t>
            </a:r>
          </a:p>
          <a:p>
            <a:pPr marL="0" indent="0" eaLnBrk="1" hangingPunct="1">
              <a:buNone/>
              <a:defRPr/>
            </a:pPr>
            <a:r>
              <a:rPr lang="en-GB" altLang="en-US" dirty="0" smtClean="0"/>
              <a:t>               and proposed work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dirty="0" smtClean="0"/>
              <a:t> Identified deficiencies in U-238 data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dirty="0"/>
              <a:t> </a:t>
            </a:r>
            <a:r>
              <a:rPr lang="en-GB" altLang="en-US" dirty="0" smtClean="0"/>
              <a:t>Discrepancies in Th-232(</a:t>
            </a:r>
            <a:r>
              <a:rPr lang="en-GB" altLang="en-US" dirty="0" err="1" smtClean="0"/>
              <a:t>n,f</a:t>
            </a:r>
            <a:r>
              <a:rPr lang="en-GB" altLang="en-US" dirty="0" smtClean="0"/>
              <a:t>) evaluations/data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04800" y="4572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21695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04775"/>
            <a:ext cx="63246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638800"/>
            <a:ext cx="896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00FF"/>
                </a:solidFill>
              </a:rPr>
              <a:t>Q. Sun et al, </a:t>
            </a:r>
            <a:r>
              <a:rPr lang="en-GB" sz="3200" dirty="0" err="1" smtClean="0">
                <a:solidFill>
                  <a:srgbClr val="0000FF"/>
                </a:solidFill>
              </a:rPr>
              <a:t>Fus</a:t>
            </a:r>
            <a:r>
              <a:rPr lang="en-GB" sz="3200" dirty="0" smtClean="0">
                <a:solidFill>
                  <a:srgbClr val="0000FF"/>
                </a:solidFill>
              </a:rPr>
              <a:t>. Eng. Des. 125 (2017) 9-17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1" y="2209800"/>
            <a:ext cx="4571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U, 10x10x</a:t>
            </a:r>
            <a:r>
              <a:rPr lang="en-GB" sz="2400" dirty="0" smtClean="0">
                <a:solidFill>
                  <a:srgbClr val="FF0000"/>
                </a:solidFill>
              </a:rPr>
              <a:t>11 (thickest)</a:t>
            </a:r>
            <a:r>
              <a:rPr lang="en-GB" sz="2400" dirty="0" smtClean="0">
                <a:solidFill>
                  <a:srgbClr val="0000FF"/>
                </a:solidFill>
              </a:rPr>
              <a:t>, 60</a:t>
            </a:r>
            <a:r>
              <a:rPr lang="en-GB" sz="2400" baseline="30000" dirty="0" smtClean="0">
                <a:solidFill>
                  <a:srgbClr val="0000FF"/>
                </a:solidFill>
              </a:rPr>
              <a:t>0</a:t>
            </a:r>
            <a:r>
              <a:rPr lang="en-GB" sz="2400" dirty="0" smtClean="0">
                <a:solidFill>
                  <a:srgbClr val="0000FF"/>
                </a:solidFill>
              </a:rPr>
              <a:t> </a:t>
            </a:r>
            <a:endParaRPr lang="en-GB" sz="2400" baseline="30000" dirty="0">
              <a:solidFill>
                <a:srgbClr val="0000FF"/>
              </a:solidFill>
            </a:endParaRPr>
          </a:p>
        </p:txBody>
      </p:sp>
      <p:pic>
        <p:nvPicPr>
          <p:cNvPr id="5" name="Picture 3" descr="C:\Users\capotenoyr\AppData\Local\Microsoft\Windows\Temporary Internet Files\Content.IE5\XH05II4U\Emoji_u1f44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6092" y="1600200"/>
            <a:ext cx="2292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JENDL-4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57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793363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1" y="2438400"/>
            <a:ext cx="25145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U, 10x10x5, 120</a:t>
            </a:r>
            <a:r>
              <a:rPr lang="en-GB" sz="2400" baseline="30000" dirty="0" smtClean="0">
                <a:solidFill>
                  <a:srgbClr val="0000FF"/>
                </a:solidFill>
              </a:rPr>
              <a:t>0</a:t>
            </a:r>
            <a:endParaRPr lang="en-GB" sz="2400" baseline="30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635198"/>
            <a:ext cx="1369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</a:rPr>
              <a:t>(IAEA CIELO)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4829175"/>
            <a:ext cx="1369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</a:rPr>
              <a:t>(IAEA CIELO)</a:t>
            </a:r>
            <a:endParaRPr lang="en-GB" sz="1400" dirty="0">
              <a:solidFill>
                <a:srgbClr val="0000FF"/>
              </a:solidFill>
            </a:endParaRPr>
          </a:p>
        </p:txBody>
      </p:sp>
      <p:pic>
        <p:nvPicPr>
          <p:cNvPr id="8" name="Picture 3" descr="C:\Users\capotenoyr\AppData\Local\Microsoft\Windows\Temporary Internet Files\Content.IE5\XH05II4U\Emoji_u1f44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600" y="1600200"/>
            <a:ext cx="3219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IAEA CIELO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16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81" y="830421"/>
            <a:ext cx="7696200" cy="478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54114"/>
            <a:ext cx="87799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kern="0" baseline="30000" dirty="0" smtClean="0">
                <a:solidFill>
                  <a:srgbClr val="0000FF"/>
                </a:solidFill>
                <a:sym typeface="Symbol"/>
              </a:rPr>
              <a:t>232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Th evaluation discrepancy</a:t>
            </a:r>
            <a:r>
              <a:rPr lang="en-GB" altLang="en-US" kern="0" dirty="0" smtClean="0">
                <a:solidFill>
                  <a:srgbClr val="FF0000"/>
                </a:solidFill>
                <a:sym typeface="Symbol"/>
              </a:rPr>
              <a:t>, new </a:t>
            </a:r>
            <a:r>
              <a:rPr lang="en-GB" altLang="en-US" kern="0" dirty="0" err="1" smtClean="0">
                <a:solidFill>
                  <a:srgbClr val="FF0000"/>
                </a:solidFill>
                <a:sym typeface="Symbol"/>
              </a:rPr>
              <a:t>exp</a:t>
            </a:r>
            <a:r>
              <a:rPr lang="en-GB" altLang="en-US" kern="0" dirty="0" smtClean="0">
                <a:solidFill>
                  <a:srgbClr val="FF0000"/>
                </a:solidFill>
                <a:sym typeface="Symbol"/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06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-533400" y="-27384"/>
            <a:ext cx="10134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kern="0" dirty="0" smtClean="0">
                <a:solidFill>
                  <a:srgbClr val="0045D0"/>
                </a:solidFill>
              </a:rPr>
              <a:t>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067574"/>
            <a:ext cx="8229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3200" dirty="0" smtClean="0">
                <a:solidFill>
                  <a:srgbClr val="0000FF"/>
                </a:solidFill>
              </a:rPr>
              <a:t> </a:t>
            </a:r>
            <a:r>
              <a:rPr lang="en-GB" sz="3200" dirty="0" err="1" smtClean="0">
                <a:solidFill>
                  <a:srgbClr val="0000FF"/>
                </a:solidFill>
              </a:rPr>
              <a:t>Reevaluation</a:t>
            </a:r>
            <a:r>
              <a:rPr lang="en-GB" sz="3200" dirty="0" smtClean="0">
                <a:solidFill>
                  <a:srgbClr val="0000FF"/>
                </a:solidFill>
              </a:rPr>
              <a:t> of the </a:t>
            </a:r>
            <a:r>
              <a:rPr lang="en-GB" sz="3200" baseline="30000" dirty="0" smtClean="0">
                <a:solidFill>
                  <a:srgbClr val="0000FF"/>
                </a:solidFill>
              </a:rPr>
              <a:t>238</a:t>
            </a:r>
            <a:r>
              <a:rPr lang="en-GB" sz="3200" dirty="0" smtClean="0">
                <a:solidFill>
                  <a:srgbClr val="0000FF"/>
                </a:solidFill>
              </a:rPr>
              <a:t>U inelastic to the continuum for 4-6 MeV excitation energy needed, experiments show larger cross sections at forward angles (direct reactions)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3200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3200" dirty="0" smtClean="0">
                <a:solidFill>
                  <a:srgbClr val="0000FF"/>
                </a:solidFill>
              </a:rPr>
              <a:t> </a:t>
            </a:r>
            <a:r>
              <a:rPr lang="en-GB" sz="3200" dirty="0" err="1" smtClean="0">
                <a:solidFill>
                  <a:srgbClr val="0000FF"/>
                </a:solidFill>
              </a:rPr>
              <a:t>Reevaluation</a:t>
            </a:r>
            <a:r>
              <a:rPr lang="en-GB" sz="3200" dirty="0" smtClean="0">
                <a:solidFill>
                  <a:srgbClr val="0000FF"/>
                </a:solidFill>
              </a:rPr>
              <a:t> of  </a:t>
            </a:r>
            <a:r>
              <a:rPr lang="en-GB" sz="3200" baseline="30000" dirty="0" smtClean="0">
                <a:solidFill>
                  <a:srgbClr val="0000FF"/>
                </a:solidFill>
              </a:rPr>
              <a:t>232</a:t>
            </a:r>
            <a:r>
              <a:rPr lang="en-GB" sz="3200" dirty="0" smtClean="0">
                <a:solidFill>
                  <a:srgbClr val="0000FF"/>
                </a:solidFill>
              </a:rPr>
              <a:t>Th of importance for </a:t>
            </a:r>
            <a:r>
              <a:rPr lang="en-GB" sz="3200" dirty="0" err="1" smtClean="0">
                <a:solidFill>
                  <a:srgbClr val="0000FF"/>
                </a:solidFill>
              </a:rPr>
              <a:t>Th</a:t>
            </a:r>
            <a:r>
              <a:rPr lang="en-GB" sz="3200" dirty="0" smtClean="0">
                <a:solidFill>
                  <a:srgbClr val="0000FF"/>
                </a:solidFill>
              </a:rPr>
              <a:t>/U fuel cycle</a:t>
            </a:r>
            <a:endParaRPr lang="en-GB" sz="3200" dirty="0">
              <a:solidFill>
                <a:srgbClr val="0000FF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GB" sz="3600" dirty="0" smtClean="0">
              <a:solidFill>
                <a:srgbClr val="0000FF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GB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2400" y="1600200"/>
            <a:ext cx="8991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8000" kern="0" dirty="0" smtClean="0">
                <a:solidFill>
                  <a:srgbClr val="0000FF"/>
                </a:solidFill>
              </a:rPr>
              <a:t>PFNS evaluation challenges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518" y="5088086"/>
            <a:ext cx="87777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45D0"/>
                </a:solidFill>
              </a:rPr>
              <a:t>IAEA Coordinated Research Project 2008-2014 </a:t>
            </a:r>
          </a:p>
          <a:p>
            <a:pPr algn="ctr"/>
            <a:r>
              <a:rPr lang="en-GB" sz="3200" dirty="0" smtClean="0">
                <a:solidFill>
                  <a:srgbClr val="0045D0"/>
                </a:solidFill>
              </a:rPr>
              <a:t> Nuclear Data Sheets 131 (2016) 1-106</a:t>
            </a:r>
            <a:endParaRPr lang="en-GB" sz="3200" dirty="0">
              <a:solidFill>
                <a:srgbClr val="0045D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69" y="76200"/>
            <a:ext cx="7433831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4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685800"/>
            <a:ext cx="8848725" cy="508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-5400000">
            <a:off x="-2478878" y="3159918"/>
            <a:ext cx="5410202" cy="461963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aseline="30000" dirty="0"/>
              <a:t> </a:t>
            </a:r>
            <a:r>
              <a:rPr lang="en-GB" sz="2400" dirty="0"/>
              <a:t>PFNS  </a:t>
            </a:r>
            <a:r>
              <a:rPr lang="en-GB" sz="2400" baseline="30000" dirty="0" smtClean="0"/>
              <a:t>235</a:t>
            </a:r>
            <a:r>
              <a:rPr lang="en-GB" sz="2400" dirty="0" smtClean="0"/>
              <a:t>U(</a:t>
            </a:r>
            <a:r>
              <a:rPr lang="en-GB" sz="2400" dirty="0" err="1" smtClean="0"/>
              <a:t>n,f</a:t>
            </a:r>
            <a:r>
              <a:rPr lang="en-GB" sz="2400" dirty="0" smtClean="0"/>
              <a:t>) / </a:t>
            </a:r>
            <a:r>
              <a:rPr lang="en-GB" sz="2400" dirty="0" err="1" smtClean="0"/>
              <a:t>Maxw</a:t>
            </a:r>
            <a:r>
              <a:rPr lang="en-GB" sz="2400" dirty="0" smtClean="0"/>
              <a:t>(T=1.32 </a:t>
            </a:r>
            <a:r>
              <a:rPr lang="en-GB" sz="2400" dirty="0"/>
              <a:t>MeV)</a:t>
            </a:r>
          </a:p>
        </p:txBody>
      </p:sp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842963"/>
            <a:ext cx="1974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362200" y="1219200"/>
            <a:ext cx="360363" cy="261938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100" dirty="0"/>
              <a:t>    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252536" y="0"/>
            <a:ext cx="9540552" cy="762000"/>
          </a:xfrm>
        </p:spPr>
        <p:txBody>
          <a:bodyPr/>
          <a:lstStyle/>
          <a:p>
            <a:r>
              <a:rPr lang="en-GB" altLang="en-US" b="1" baseline="30000" dirty="0" smtClean="0">
                <a:solidFill>
                  <a:srgbClr val="0000FF"/>
                </a:solidFill>
              </a:rPr>
              <a:t>235</a:t>
            </a:r>
            <a:r>
              <a:rPr lang="en-GB" altLang="en-US" b="1" dirty="0" smtClean="0">
                <a:solidFill>
                  <a:srgbClr val="0000FF"/>
                </a:solidFill>
              </a:rPr>
              <a:t>U(</a:t>
            </a:r>
            <a:r>
              <a:rPr lang="en-GB" altLang="en-US" b="1" dirty="0" err="1" smtClean="0">
                <a:solidFill>
                  <a:srgbClr val="0000FF"/>
                </a:solidFill>
              </a:rPr>
              <a:t>n</a:t>
            </a:r>
            <a:r>
              <a:rPr lang="en-GB" altLang="en-US" b="1" baseline="-25000" dirty="0" err="1" smtClean="0">
                <a:solidFill>
                  <a:srgbClr val="0000FF"/>
                </a:solidFill>
              </a:rPr>
              <a:t>th</a:t>
            </a:r>
            <a:r>
              <a:rPr lang="en-GB" altLang="en-US" b="1" dirty="0" err="1" smtClean="0">
                <a:solidFill>
                  <a:srgbClr val="0000FF"/>
                </a:solidFill>
              </a:rPr>
              <a:t>,f</a:t>
            </a:r>
            <a:r>
              <a:rPr lang="en-GB" altLang="en-US" b="1" dirty="0" smtClean="0">
                <a:solidFill>
                  <a:srgbClr val="0000FF"/>
                </a:solidFill>
              </a:rPr>
              <a:t>) </a:t>
            </a:r>
            <a:r>
              <a:rPr lang="en-GB" b="1" dirty="0" smtClean="0">
                <a:solidFill>
                  <a:srgbClr val="0000FF"/>
                </a:solidFill>
              </a:rPr>
              <a:t>PFNS non-model evaluation</a:t>
            </a:r>
            <a:endParaRPr lang="en-GB" sz="48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78837" y="1143000"/>
            <a:ext cx="360363" cy="261938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100" dirty="0"/>
              <a:t>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3962400"/>
            <a:ext cx="57919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E</a:t>
            </a:r>
            <a:r>
              <a:rPr lang="en-US" sz="2400" baseline="-25000" dirty="0" err="1">
                <a:solidFill>
                  <a:srgbClr val="0000FF"/>
                </a:solidFill>
              </a:rPr>
              <a:t>aver</a:t>
            </a:r>
            <a:r>
              <a:rPr lang="en-US" sz="2400" dirty="0">
                <a:solidFill>
                  <a:srgbClr val="0000FF"/>
                </a:solidFill>
              </a:rPr>
              <a:t>(GANDR)= 2.000(9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 err="1" smtClean="0">
                <a:solidFill>
                  <a:srgbClr val="0000FF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aver</a:t>
            </a:r>
            <a:r>
              <a:rPr lang="en-US" sz="2400" dirty="0" smtClean="0">
                <a:solidFill>
                  <a:srgbClr val="0000FF"/>
                </a:solidFill>
              </a:rPr>
              <a:t>(GMA)= 2.000(10)</a:t>
            </a:r>
          </a:p>
          <a:p>
            <a:r>
              <a:rPr lang="en-US" sz="2400" dirty="0" err="1" smtClean="0">
                <a:solidFill>
                  <a:srgbClr val="0000FF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aver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</a:rPr>
              <a:t>Talou,Madland</a:t>
            </a:r>
            <a:r>
              <a:rPr lang="en-US" sz="2400" dirty="0" smtClean="0">
                <a:solidFill>
                  <a:srgbClr val="0000FF"/>
                </a:solidFill>
              </a:rPr>
              <a:t>-Nix model)= 2.001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aver</a:t>
            </a:r>
            <a:r>
              <a:rPr lang="en-US" sz="2400" dirty="0" smtClean="0">
                <a:solidFill>
                  <a:srgbClr val="FF0000"/>
                </a:solidFill>
              </a:rPr>
              <a:t>(B/VII.1,JENDL-4,JEFF) = 2.03 MeV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0" y="3008293"/>
            <a:ext cx="18229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aseline="30000" dirty="0" smtClean="0">
                <a:solidFill>
                  <a:srgbClr val="FF0000"/>
                </a:solidFill>
              </a:rPr>
              <a:t>90</a:t>
            </a:r>
            <a:r>
              <a:rPr lang="en-GB" sz="2800" dirty="0" smtClean="0">
                <a:solidFill>
                  <a:srgbClr val="FF0000"/>
                </a:solidFill>
              </a:rPr>
              <a:t>Zr(</a:t>
            </a:r>
            <a:r>
              <a:rPr lang="en-GB" sz="2800" i="1" dirty="0" smtClean="0">
                <a:solidFill>
                  <a:srgbClr val="FF0000"/>
                </a:solidFill>
              </a:rPr>
              <a:t>n</a:t>
            </a:r>
            <a:r>
              <a:rPr lang="en-GB" sz="2800" dirty="0" smtClean="0">
                <a:solidFill>
                  <a:srgbClr val="FF0000"/>
                </a:solidFill>
              </a:rPr>
              <a:t>,2</a:t>
            </a:r>
            <a:r>
              <a:rPr lang="en-GB" sz="2800" i="1" dirty="0" smtClean="0">
                <a:solidFill>
                  <a:srgbClr val="FF0000"/>
                </a:solidFill>
              </a:rPr>
              <a:t>n</a:t>
            </a:r>
            <a:r>
              <a:rPr lang="en-GB" sz="2800" dirty="0" smtClean="0">
                <a:solidFill>
                  <a:srgbClr val="FF0000"/>
                </a:solidFill>
              </a:rPr>
              <a:t>)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   SACS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8382000" y="3886200"/>
            <a:ext cx="0" cy="6096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31118" y="1487269"/>
                <a:ext cx="510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∆</m:t>
                      </m:r>
                      <m:acc>
                        <m:accPr>
                          <m:chr m:val="̅"/>
                          <m:ctrlPr>
                            <a:rPr lang="en-GB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  <m:r>
                            <a:rPr lang="en-GB" sz="3600" b="1" i="0" baseline="-2500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𝐚𝐯𝐞𝐫</m:t>
                          </m:r>
                        </m:e>
                      </m:acc>
                      <m:r>
                        <a:rPr lang="en-GB" sz="36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𝟑𝟎</m:t>
                      </m:r>
                      <m:r>
                        <a:rPr lang="en-GB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36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keV</m:t>
                      </m:r>
                    </m:oMath>
                  </m:oMathPara>
                </a14:m>
                <a:endParaRPr lang="en-GB" sz="36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118" y="1487269"/>
                <a:ext cx="5105400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 bwMode="auto">
          <a:xfrm>
            <a:off x="3883818" y="1981200"/>
            <a:ext cx="759619" cy="91440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81000" y="5604182"/>
            <a:ext cx="868680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 E(MeV)       3     4     5     6     7     8     9   10    11   12   13   14   15      </a:t>
            </a:r>
            <a:endParaRPr lang="en-GB" sz="2400" dirty="0"/>
          </a:p>
        </p:txBody>
      </p:sp>
      <p:sp>
        <p:nvSpPr>
          <p:cNvPr id="17" name="Oval 16"/>
          <p:cNvSpPr/>
          <p:nvPr/>
        </p:nvSpPr>
        <p:spPr bwMode="auto">
          <a:xfrm>
            <a:off x="6019800" y="2747963"/>
            <a:ext cx="3276600" cy="2818417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7620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err="1"/>
              <a:t>A.Trkov</a:t>
            </a:r>
            <a:r>
              <a:rPr lang="en-GB" sz="2000" b="0" dirty="0"/>
              <a:t> &amp; R.C., </a:t>
            </a:r>
            <a:r>
              <a:rPr lang="en-GB" sz="2000" b="0" dirty="0" smtClean="0"/>
              <a:t>Phys. </a:t>
            </a:r>
            <a:r>
              <a:rPr lang="en-GB" sz="2000" b="0" dirty="0"/>
              <a:t>Procedia 64 ( 2015) </a:t>
            </a:r>
            <a:r>
              <a:rPr lang="en-GB" sz="2000" b="0" dirty="0" smtClean="0"/>
              <a:t>48</a:t>
            </a:r>
          </a:p>
          <a:p>
            <a:r>
              <a:rPr lang="en-GB" sz="2000" b="0" dirty="0" smtClean="0"/>
              <a:t>R.C. et al., </a:t>
            </a:r>
            <a:r>
              <a:rPr lang="en-GB" sz="2000" b="0" dirty="0" err="1" smtClean="0"/>
              <a:t>Nucl</a:t>
            </a:r>
            <a:r>
              <a:rPr lang="en-GB" sz="2000" b="0" dirty="0" smtClean="0"/>
              <a:t>. </a:t>
            </a:r>
            <a:r>
              <a:rPr lang="en-GB" sz="2000" b="0" dirty="0"/>
              <a:t>Data Sheets </a:t>
            </a:r>
            <a:r>
              <a:rPr lang="en-GB" sz="2000" b="0" dirty="0" smtClean="0"/>
              <a:t>131 </a:t>
            </a:r>
            <a:r>
              <a:rPr lang="en-GB" sz="2000" b="0" dirty="0"/>
              <a:t>(</a:t>
            </a:r>
            <a:r>
              <a:rPr lang="en-GB" sz="2000" b="0" dirty="0" smtClean="0"/>
              <a:t>2016) 1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238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0" y="503172"/>
            <a:ext cx="6717311" cy="519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529698" y="3048000"/>
            <a:ext cx="3794902" cy="300251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29698" y="4662183"/>
            <a:ext cx="3794902" cy="824217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-152400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0045D0"/>
                </a:solidFill>
              </a:rPr>
              <a:t>PFNS average energy </a:t>
            </a:r>
            <a:r>
              <a:rPr lang="en-GB" sz="4000" b="1" baseline="30000" dirty="0" smtClean="0">
                <a:solidFill>
                  <a:srgbClr val="0045D0"/>
                </a:solidFill>
              </a:rPr>
              <a:t>235</a:t>
            </a:r>
            <a:r>
              <a:rPr lang="en-GB" sz="4000" b="1" dirty="0" smtClean="0">
                <a:solidFill>
                  <a:srgbClr val="0045D0"/>
                </a:solidFill>
              </a:rPr>
              <a:t>U(</a:t>
            </a:r>
            <a:r>
              <a:rPr lang="en-GB" sz="4000" b="1" dirty="0" err="1" smtClean="0">
                <a:solidFill>
                  <a:srgbClr val="0045D0"/>
                </a:solidFill>
              </a:rPr>
              <a:t>n,f</a:t>
            </a:r>
            <a:r>
              <a:rPr lang="en-GB" sz="4000" b="1" dirty="0" smtClean="0">
                <a:solidFill>
                  <a:srgbClr val="0045D0"/>
                </a:solidFill>
              </a:rPr>
              <a:t>)</a:t>
            </a:r>
            <a:endParaRPr lang="en-GB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512" y="4343400"/>
            <a:ext cx="26516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non-model </a:t>
            </a:r>
            <a:endParaRPr lang="en-GB" dirty="0" smtClean="0"/>
          </a:p>
          <a:p>
            <a:r>
              <a:rPr lang="en-GB" dirty="0" smtClean="0"/>
              <a:t>           fit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42506" y="2316540"/>
            <a:ext cx="1943494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sym typeface="Symbol"/>
              </a:rPr>
              <a:t> </a:t>
            </a:r>
            <a:r>
              <a:rPr lang="en-GB" sz="3200" dirty="0" err="1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GB" sz="3200" baseline="-25000" dirty="0" err="1" smtClean="0">
                <a:solidFill>
                  <a:srgbClr val="FF0000"/>
                </a:solidFill>
                <a:sym typeface="Symbol"/>
              </a:rPr>
              <a:t>av</a:t>
            </a:r>
            <a:r>
              <a:rPr lang="en-GB" sz="3200" dirty="0" smtClean="0">
                <a:solidFill>
                  <a:srgbClr val="FF0000"/>
                </a:solidFill>
                <a:sym typeface="Symbol"/>
              </a:rPr>
              <a:t>=</a:t>
            </a:r>
          </a:p>
          <a:p>
            <a:r>
              <a:rPr lang="en-GB" sz="3200" dirty="0" smtClean="0">
                <a:solidFill>
                  <a:srgbClr val="FF0000"/>
                </a:solidFill>
                <a:sym typeface="Symbol"/>
              </a:rPr>
              <a:t>-30 </a:t>
            </a:r>
            <a:r>
              <a:rPr lang="en-GB" sz="3200" dirty="0" err="1" smtClean="0">
                <a:solidFill>
                  <a:srgbClr val="FF0000"/>
                </a:solidFill>
                <a:sym typeface="Symbol"/>
              </a:rPr>
              <a:t>keV</a:t>
            </a:r>
            <a:endParaRPr lang="en-GB" sz="3200" dirty="0" smtClean="0">
              <a:solidFill>
                <a:srgbClr val="FF0000"/>
              </a:solidFill>
              <a:sym typeface="Symbol"/>
            </a:endParaRPr>
          </a:p>
          <a:p>
            <a:r>
              <a:rPr lang="en-GB" sz="3200" b="0" dirty="0" smtClean="0">
                <a:solidFill>
                  <a:srgbClr val="FF0000"/>
                </a:solidFill>
                <a:sym typeface="Symbol"/>
              </a:rPr>
              <a:t> (-</a:t>
            </a:r>
            <a:r>
              <a:rPr lang="en-GB" sz="3200" dirty="0" smtClean="0">
                <a:solidFill>
                  <a:srgbClr val="FF0000"/>
                </a:solidFill>
                <a:sym typeface="Symbol"/>
              </a:rPr>
              <a:t>1.5%)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76200" y="5540514"/>
            <a:ext cx="8992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0045D0"/>
                </a:solidFill>
              </a:rPr>
              <a:t>Non-model PFNS </a:t>
            </a:r>
            <a:r>
              <a:rPr lang="en-GB" sz="4000" b="1" dirty="0" err="1" smtClean="0">
                <a:solidFill>
                  <a:srgbClr val="0045D0"/>
                </a:solidFill>
              </a:rPr>
              <a:t>eval</a:t>
            </a:r>
            <a:r>
              <a:rPr lang="en-GB" sz="4000" b="1" dirty="0" smtClean="0">
                <a:solidFill>
                  <a:srgbClr val="0045D0"/>
                </a:solidFill>
              </a:rPr>
              <a:t>.-&gt; new RP, </a:t>
            </a:r>
            <a:r>
              <a:rPr lang="en-GB" sz="4000" b="1" dirty="0" err="1" smtClean="0">
                <a:solidFill>
                  <a:srgbClr val="0045D0"/>
                </a:solidFill>
              </a:rPr>
              <a:t>nubar</a:t>
            </a:r>
            <a:endParaRPr lang="en-GB" sz="4000" b="1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2133600" y="5080040"/>
            <a:ext cx="571106" cy="48256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1685"/>
            <a:ext cx="7241509" cy="525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76200"/>
            <a:ext cx="73177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rgbClr val="0045D0"/>
                </a:solidFill>
              </a:rPr>
              <a:t>nubar</a:t>
            </a:r>
            <a:r>
              <a:rPr lang="en-GB" dirty="0" smtClean="0">
                <a:solidFill>
                  <a:srgbClr val="0045D0"/>
                </a:solidFill>
              </a:rPr>
              <a:t> fluctuations: </a:t>
            </a:r>
            <a:r>
              <a:rPr lang="en-GB" i="1" dirty="0" err="1" smtClean="0">
                <a:solidFill>
                  <a:srgbClr val="0045D0"/>
                </a:solidFill>
              </a:rPr>
              <a:t>k</a:t>
            </a:r>
            <a:r>
              <a:rPr lang="en-GB" baseline="-25000" dirty="0" err="1" smtClean="0">
                <a:solidFill>
                  <a:srgbClr val="0045D0"/>
                </a:solidFill>
              </a:rPr>
              <a:t>eff</a:t>
            </a:r>
            <a:r>
              <a:rPr lang="en-GB" dirty="0" smtClean="0">
                <a:solidFill>
                  <a:srgbClr val="0045D0"/>
                </a:solidFill>
              </a:rPr>
              <a:t> vs ATLF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276600" y="5801380"/>
            <a:ext cx="1114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ATLF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1320225"/>
            <a:ext cx="1130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RP i1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295417" y="2286000"/>
            <a:ext cx="1130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RP i2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5848290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>
                <a:solidFill>
                  <a:srgbClr val="0000FF"/>
                </a:solidFill>
              </a:rPr>
              <a:t>Gwin</a:t>
            </a:r>
            <a:r>
              <a:rPr lang="en-GB" sz="2000" dirty="0" smtClean="0">
                <a:solidFill>
                  <a:srgbClr val="0000FF"/>
                </a:solidFill>
              </a:rPr>
              <a:t>-Magnusson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2307" y="5791200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</a:rPr>
              <a:t>High leakage</a:t>
            </a:r>
            <a:endParaRPr lang="en-GB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090317"/>
            <a:ext cx="4371975" cy="308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81270"/>
            <a:ext cx="4572000" cy="309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191000" cy="31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capotenoyr\AppData\Local\Microsoft\Windows\Temporary Internet Files\Content.IE5\XH05II4U\Emoji_u1f44d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1484293"/>
            <a:ext cx="2661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00FF"/>
                </a:solidFill>
              </a:rPr>
              <a:t>U-235 &amp; Pu-239</a:t>
            </a:r>
          </a:p>
          <a:p>
            <a:r>
              <a:rPr lang="en-GB" sz="2800" dirty="0" smtClean="0">
                <a:solidFill>
                  <a:srgbClr val="0000FF"/>
                </a:solidFill>
              </a:rPr>
              <a:t>      CIELO 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"/>
            <a:ext cx="4799712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0" dirty="0" smtClean="0"/>
              <a:t>Brown et al, </a:t>
            </a:r>
          </a:p>
          <a:p>
            <a:r>
              <a:rPr lang="en-GB" sz="2800" b="0" i="1" dirty="0" err="1" smtClean="0"/>
              <a:t>Nucl</a:t>
            </a:r>
            <a:r>
              <a:rPr lang="en-GB" sz="2800" b="0" i="1" dirty="0" smtClean="0"/>
              <a:t>. Data Sheets</a:t>
            </a:r>
            <a:r>
              <a:rPr lang="en-GB" sz="2800" i="1" dirty="0" smtClean="0"/>
              <a:t> </a:t>
            </a:r>
            <a:r>
              <a:rPr lang="en-GB" sz="2800" dirty="0" smtClean="0"/>
              <a:t>148, </a:t>
            </a:r>
            <a:r>
              <a:rPr lang="en-GB" sz="2800" b="0" dirty="0" smtClean="0"/>
              <a:t>1 (2018)</a:t>
            </a:r>
            <a:endParaRPr lang="en-GB" sz="28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602413" y="5257800"/>
            <a:ext cx="11031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00FF"/>
                </a:solidFill>
              </a:rPr>
              <a:t>U-233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200400"/>
            <a:ext cx="12634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00FF"/>
                </a:solidFill>
              </a:rPr>
              <a:t>Pu-239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8613" y="1991380"/>
            <a:ext cx="11031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00FF"/>
                </a:solidFill>
              </a:rPr>
              <a:t>U-235</a:t>
            </a:r>
            <a:endParaRPr lang="en-GB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6989857" cy="509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447248" y="2836167"/>
            <a:ext cx="3724952" cy="1007951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447248" y="4419600"/>
            <a:ext cx="3724952" cy="1007951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9415" y="-76200"/>
            <a:ext cx="70807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0045D0"/>
                </a:solidFill>
              </a:rPr>
              <a:t>PFNS average energy </a:t>
            </a:r>
            <a:r>
              <a:rPr lang="en-GB" sz="4000" b="1" baseline="30000" dirty="0" smtClean="0">
                <a:solidFill>
                  <a:srgbClr val="0045D0"/>
                </a:solidFill>
              </a:rPr>
              <a:t>239</a:t>
            </a:r>
            <a:r>
              <a:rPr lang="en-GB" sz="4000" b="1" dirty="0" smtClean="0">
                <a:solidFill>
                  <a:srgbClr val="0045D0"/>
                </a:solidFill>
              </a:rPr>
              <a:t>Pu(</a:t>
            </a:r>
            <a:r>
              <a:rPr lang="en-GB" sz="4000" b="1" dirty="0" err="1" smtClean="0">
                <a:solidFill>
                  <a:srgbClr val="0045D0"/>
                </a:solidFill>
              </a:rPr>
              <a:t>n,f</a:t>
            </a:r>
            <a:r>
              <a:rPr lang="en-GB" sz="4000" b="1" dirty="0" smtClean="0">
                <a:solidFill>
                  <a:srgbClr val="0045D0"/>
                </a:solidFill>
              </a:rPr>
              <a:t>)</a:t>
            </a:r>
            <a:endParaRPr lang="en-GB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45720" y="4267200"/>
            <a:ext cx="26516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non-model </a:t>
            </a:r>
            <a:endParaRPr lang="en-GB" dirty="0" smtClean="0"/>
          </a:p>
          <a:p>
            <a:r>
              <a:rPr lang="en-GB" dirty="0" smtClean="0"/>
              <a:t>      </a:t>
            </a:r>
            <a:r>
              <a:rPr lang="en-GB" dirty="0" smtClean="0"/>
              <a:t>     fit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2019694" y="5003840"/>
            <a:ext cx="571106" cy="48256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017" y="2514600"/>
            <a:ext cx="1743677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sym typeface="Symbol"/>
              </a:rPr>
              <a:t> </a:t>
            </a:r>
            <a:r>
              <a:rPr lang="en-GB" sz="3200" dirty="0" err="1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GB" sz="3200" baseline="-25000" dirty="0" err="1" smtClean="0">
                <a:solidFill>
                  <a:srgbClr val="FF0000"/>
                </a:solidFill>
                <a:sym typeface="Symbol"/>
              </a:rPr>
              <a:t>av</a:t>
            </a:r>
            <a:r>
              <a:rPr lang="en-GB" sz="3200" dirty="0" smtClean="0">
                <a:solidFill>
                  <a:srgbClr val="FF0000"/>
                </a:solidFill>
                <a:sym typeface="Symbol"/>
              </a:rPr>
              <a:t>=</a:t>
            </a:r>
          </a:p>
          <a:p>
            <a:r>
              <a:rPr lang="en-GB" sz="3200" dirty="0" smtClean="0">
                <a:solidFill>
                  <a:srgbClr val="FF0000"/>
                </a:solidFill>
                <a:sym typeface="Symbol"/>
              </a:rPr>
              <a:t>-30 </a:t>
            </a:r>
            <a:r>
              <a:rPr lang="en-GB" sz="3200" dirty="0" err="1" smtClean="0">
                <a:solidFill>
                  <a:srgbClr val="FF0000"/>
                </a:solidFill>
                <a:sym typeface="Symbol"/>
              </a:rPr>
              <a:t>keV</a:t>
            </a:r>
            <a:endParaRPr lang="en-GB" sz="3200" dirty="0" smtClean="0">
              <a:solidFill>
                <a:srgbClr val="FF0000"/>
              </a:solidFill>
              <a:sym typeface="Symbol"/>
            </a:endParaRPr>
          </a:p>
          <a:p>
            <a:r>
              <a:rPr lang="en-GB" sz="3200" b="0" dirty="0" smtClean="0">
                <a:solidFill>
                  <a:srgbClr val="FF0000"/>
                </a:solidFill>
                <a:sym typeface="Symbol"/>
              </a:rPr>
              <a:t> (-</a:t>
            </a:r>
            <a:r>
              <a:rPr lang="en-GB" sz="3200" dirty="0" smtClean="0">
                <a:solidFill>
                  <a:srgbClr val="FF0000"/>
                </a:solidFill>
                <a:sym typeface="Symbol"/>
              </a:rPr>
              <a:t>1.8%)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76200" y="5616714"/>
            <a:ext cx="9283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Non-model PFNS </a:t>
            </a:r>
            <a:r>
              <a:rPr lang="en-GB" sz="4000" b="1" dirty="0" err="1" smtClean="0">
                <a:solidFill>
                  <a:srgbClr val="FF0000"/>
                </a:solidFill>
              </a:rPr>
              <a:t>eval</a:t>
            </a:r>
            <a:r>
              <a:rPr lang="en-GB" sz="4000" b="1" dirty="0" smtClean="0">
                <a:solidFill>
                  <a:srgbClr val="FF0000"/>
                </a:solidFill>
              </a:rPr>
              <a:t>.-&gt; new RP, </a:t>
            </a:r>
            <a:r>
              <a:rPr lang="en-GB" sz="4000" b="1" dirty="0" err="1" smtClean="0">
                <a:solidFill>
                  <a:srgbClr val="FF0000"/>
                </a:solidFill>
              </a:rPr>
              <a:t>nubar</a:t>
            </a:r>
            <a:r>
              <a:rPr lang="en-GB" sz="4000" b="1" dirty="0" smtClean="0">
                <a:solidFill>
                  <a:srgbClr val="FF0000"/>
                </a:solidFill>
              </a:rPr>
              <a:t> !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0800"/>
            <a:ext cx="6452349" cy="546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6651" y="-76200"/>
            <a:ext cx="7595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0045D0"/>
                </a:solidFill>
              </a:rPr>
              <a:t>WPEC SG34 study: PFNS impact</a:t>
            </a:r>
            <a:endParaRPr lang="en-GB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2175808"/>
            <a:ext cx="2667000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PFNS </a:t>
            </a:r>
            <a:r>
              <a:rPr lang="en-GB" sz="2400" dirty="0" smtClean="0">
                <a:sym typeface="Symbol"/>
              </a:rPr>
              <a:t></a:t>
            </a:r>
            <a:r>
              <a:rPr lang="en-GB" sz="2400" dirty="0" err="1" smtClean="0"/>
              <a:t>E</a:t>
            </a:r>
            <a:r>
              <a:rPr lang="en-GB" sz="2400" baseline="-25000" dirty="0" err="1" smtClean="0"/>
              <a:t>av</a:t>
            </a:r>
            <a:r>
              <a:rPr lang="en-GB" sz="2400" baseline="-25000" dirty="0" smtClean="0"/>
              <a:t> </a:t>
            </a:r>
            <a:r>
              <a:rPr lang="en-GB" sz="2400" dirty="0" smtClean="0"/>
              <a:t>: 0.01 </a:t>
            </a:r>
          </a:p>
          <a:p>
            <a:r>
              <a:rPr lang="en-GB" sz="2400" dirty="0" smtClean="0"/>
              <a:t>	            </a:t>
            </a:r>
            <a:r>
              <a:rPr lang="en-GB" sz="2400" dirty="0" err="1" smtClean="0"/>
              <a:t>E</a:t>
            </a:r>
            <a:r>
              <a:rPr lang="en-GB" sz="2400" baseline="-25000" dirty="0" err="1" smtClean="0"/>
              <a:t>av</a:t>
            </a:r>
            <a:r>
              <a:rPr lang="en-GB" sz="2400" dirty="0" smtClean="0"/>
              <a:t>                      </a:t>
            </a:r>
          </a:p>
          <a:p>
            <a:r>
              <a:rPr lang="en-GB" sz="2400" dirty="0" err="1" smtClean="0"/>
              <a:t>Kornilov</a:t>
            </a:r>
            <a:r>
              <a:rPr lang="en-GB" sz="2400" dirty="0" smtClean="0"/>
              <a:t>:      2.084</a:t>
            </a:r>
          </a:p>
          <a:p>
            <a:r>
              <a:rPr lang="en-GB" sz="2400" dirty="0" err="1" smtClean="0"/>
              <a:t>Neudecker</a:t>
            </a:r>
            <a:r>
              <a:rPr lang="en-GB" sz="2400" dirty="0" smtClean="0"/>
              <a:t>:   2.074</a:t>
            </a:r>
            <a:endParaRPr lang="en-GB" sz="2400" dirty="0"/>
          </a:p>
          <a:p>
            <a:r>
              <a:rPr lang="en-GB" sz="2400" dirty="0" smtClean="0"/>
              <a:t>GMA:            2.074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01291131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10893</TotalTime>
  <Words>605</Words>
  <Application>Microsoft Office PowerPoint</Application>
  <PresentationFormat>On-screen Show (4:3)</PresentationFormat>
  <Paragraphs>122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Notebook</vt:lpstr>
      <vt:lpstr>Graph</vt:lpstr>
      <vt:lpstr>Post-CIELO challenges in  actinide evaluations</vt:lpstr>
      <vt:lpstr>PowerPoint Presentation</vt:lpstr>
      <vt:lpstr>PowerPoint Presentation</vt:lpstr>
      <vt:lpstr>235U(nth,f) PFNS non-model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CAPOTE NOY, Roberto</dc:creator>
  <cp:lastModifiedBy>CAPOTE NOY, Roberto Mario</cp:lastModifiedBy>
  <cp:revision>1097</cp:revision>
  <cp:lastPrinted>2014-10-29T14:15:06Z</cp:lastPrinted>
  <dcterms:created xsi:type="dcterms:W3CDTF">2004-06-28T13:44:54Z</dcterms:created>
  <dcterms:modified xsi:type="dcterms:W3CDTF">2017-12-19T13:24:09Z</dcterms:modified>
</cp:coreProperties>
</file>