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433" r:id="rId2"/>
    <p:sldId id="403" r:id="rId3"/>
    <p:sldId id="440" r:id="rId4"/>
    <p:sldId id="441" r:id="rId5"/>
    <p:sldId id="445" r:id="rId6"/>
    <p:sldId id="352" r:id="rId7"/>
    <p:sldId id="376" r:id="rId8"/>
    <p:sldId id="412" r:id="rId9"/>
    <p:sldId id="426" r:id="rId10"/>
    <p:sldId id="428" r:id="rId11"/>
    <p:sldId id="427" r:id="rId12"/>
    <p:sldId id="429" r:id="rId13"/>
    <p:sldId id="431" r:id="rId14"/>
    <p:sldId id="430" r:id="rId15"/>
    <p:sldId id="424" r:id="rId16"/>
    <p:sldId id="418" r:id="rId17"/>
    <p:sldId id="420" r:id="rId18"/>
    <p:sldId id="432" r:id="rId19"/>
    <p:sldId id="416" r:id="rId20"/>
    <p:sldId id="423" r:id="rId21"/>
    <p:sldId id="341" r:id="rId22"/>
    <p:sldId id="363" r:id="rId23"/>
    <p:sldId id="446" r:id="rId24"/>
    <p:sldId id="442" r:id="rId25"/>
    <p:sldId id="448" r:id="rId26"/>
    <p:sldId id="447" r:id="rId27"/>
    <p:sldId id="397" r:id="rId28"/>
    <p:sldId id="402" r:id="rId29"/>
    <p:sldId id="399" r:id="rId30"/>
    <p:sldId id="386" r:id="rId31"/>
    <p:sldId id="388" r:id="rId3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FFCCFF"/>
    <a:srgbClr val="008000"/>
    <a:srgbClr val="CCFFCC"/>
    <a:srgbClr val="FF6600"/>
    <a:srgbClr val="EAEAEA"/>
    <a:srgbClr val="FFFFCC"/>
    <a:srgbClr val="CCFFFF"/>
    <a:srgbClr val="898989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1" autoAdjust="0"/>
    <p:restoredTop sz="94728" autoAdjust="0"/>
  </p:normalViewPr>
  <p:slideViewPr>
    <p:cSldViewPr showGuides="1">
      <p:cViewPr>
        <p:scale>
          <a:sx n="100" d="100"/>
          <a:sy n="100" d="100"/>
        </p:scale>
        <p:origin x="-516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7.wmf"/><Relationship Id="rId7" Type="http://schemas.openxmlformats.org/officeDocument/2006/relationships/image" Target="../media/image7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image" Target="../media/image80.wmf"/><Relationship Id="rId7" Type="http://schemas.openxmlformats.org/officeDocument/2006/relationships/image" Target="../media/image84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83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11" Type="http://schemas.openxmlformats.org/officeDocument/2006/relationships/image" Target="../media/image96.wmf"/><Relationship Id="rId5" Type="http://schemas.openxmlformats.org/officeDocument/2006/relationships/image" Target="../media/image90.wmf"/><Relationship Id="rId10" Type="http://schemas.openxmlformats.org/officeDocument/2006/relationships/image" Target="../media/image95.wmf"/><Relationship Id="rId4" Type="http://schemas.openxmlformats.org/officeDocument/2006/relationships/image" Target="../media/image89.wmf"/><Relationship Id="rId9" Type="http://schemas.openxmlformats.org/officeDocument/2006/relationships/image" Target="../media/image94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DEE92-B8D4-4575-8C0F-18A811F4D957}" type="datetimeFigureOut">
              <a:rPr lang="de-AT" smtClean="0"/>
              <a:pPr/>
              <a:t>19.12.2017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3DD29-3611-4568-8BEA-FF0958C4EE7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08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3DD29-3611-4568-8BEA-FF0958C4EE74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15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3DD29-3611-4568-8BEA-FF0958C4EE74}" type="slidenum">
              <a:rPr lang="de-AT" smtClean="0"/>
              <a:pPr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1054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3DD29-3611-4568-8BEA-FF0958C4EE74}" type="slidenum">
              <a:rPr lang="de-AT" smtClean="0"/>
              <a:pPr/>
              <a:t>21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5730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3DD29-3611-4568-8BEA-FF0958C4EE74}" type="slidenum">
              <a:rPr lang="de-AT" smtClean="0"/>
              <a:pPr/>
              <a:t>23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156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3DD29-3611-4568-8BEA-FF0958C4EE74}" type="slidenum">
              <a:rPr lang="de-AT" smtClean="0"/>
              <a:pPr/>
              <a:t>24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15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3DD29-3611-4568-8BEA-FF0958C4EE74}" type="slidenum">
              <a:rPr lang="de-AT" smtClean="0"/>
              <a:pPr/>
              <a:t>25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156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3DD29-3611-4568-8BEA-FF0958C4EE74}" type="slidenum">
              <a:rPr lang="de-AT" smtClean="0"/>
              <a:pPr/>
              <a:t>26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15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6699"/>
                </a:solidFill>
              </a:defRPr>
            </a:lvl1pPr>
          </a:lstStyle>
          <a:p>
            <a:r>
              <a:rPr lang="de-DE" smtClean="0"/>
              <a:t>H. Leeb June 17/18, 2010 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6699"/>
                </a:solidFill>
              </a:defRPr>
            </a:lvl1pPr>
          </a:lstStyle>
          <a:p>
            <a:r>
              <a:rPr lang="en-US" smtClean="0"/>
              <a:t>Task 2.2 Covariance Tool Development Kick-Off Meeting ANDES, CIEMAT, Madrid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6699"/>
                </a:solidFill>
              </a:defRPr>
            </a:lvl1pPr>
          </a:lstStyle>
          <a:p>
            <a:fld id="{30BFE1F4-0864-4028-A398-A3791DF0997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H. Leeb June 17/18, 2010 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 2.2 Covariance Tool Development Kick-Off Meeting ANDES, CIEMAT, Madrid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H. Leeb June 17/18, 2010 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 2.2 Covariance Tool Development Kick-Off Meeting ANDES, CIEMAT, Madrid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H. Leeb June 17/18, 2010 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 2.2 Covariance Tool Development Kick-Off Meeting ANDES, CIEMAT, Madrid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H. Leeb June 17/18, 2010 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 2.2 Covariance Tool Development Kick-Off Meeting ANDES, CIEMAT, Madrid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H. Leeb June 17/18, 2010 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 2.2 Covariance Tool Development Kick-Off Meeting ANDES, CIEMAT, Madrid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H. Leeb June 17/18, 2010 </a:t>
            </a:r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 2.2 Covariance Tool Development Kick-Off Meeting ANDES, CIEMAT, Madrid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056784" cy="720080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0066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67544" y="6448251"/>
            <a:ext cx="1378496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de-DE" dirty="0" smtClean="0"/>
              <a:t>H. Leeb April 25, 2012 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332112" y="6448251"/>
            <a:ext cx="4040088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de-AT" dirty="0" smtClean="0"/>
              <a:t>Service 1: </a:t>
            </a:r>
            <a:r>
              <a:rPr lang="en-US" dirty="0" smtClean="0"/>
              <a:t>Evaluation of neutron induced cross-section data up to 150 MeV </a:t>
            </a:r>
            <a:endParaRPr lang="de-AT" dirty="0" smtClean="0"/>
          </a:p>
          <a:p>
            <a:r>
              <a:rPr lang="de-AT" dirty="0" smtClean="0"/>
              <a:t>Kick-Off Meeting FPA-168-SG1, NEA, Paris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fld id="{30BFE1F4-0864-4028-A398-A3791DF09977}" type="slidenum">
              <a:rPr lang="de-AT" smtClean="0"/>
              <a:pPr/>
              <a:t>‹Nr.›</a:t>
            </a:fld>
            <a:endParaRPr lang="de-AT"/>
          </a:p>
        </p:txBody>
      </p:sp>
      <p:pic>
        <p:nvPicPr>
          <p:cNvPr id="6" name="Grafik 6" descr="TU-Signe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71438"/>
            <a:ext cx="64293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7" descr="ati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71438"/>
            <a:ext cx="931863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hteck 10"/>
          <p:cNvSpPr/>
          <p:nvPr userDrawn="1"/>
        </p:nvSpPr>
        <p:spPr>
          <a:xfrm>
            <a:off x="323528" y="1052736"/>
            <a:ext cx="45719" cy="5688632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Rechteck 11"/>
          <p:cNvSpPr/>
          <p:nvPr userDrawn="1"/>
        </p:nvSpPr>
        <p:spPr>
          <a:xfrm rot="5400000">
            <a:off x="4387376" y="1993953"/>
            <a:ext cx="45719" cy="8820471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666528" cy="365125"/>
          </a:xfrm>
        </p:spPr>
        <p:txBody>
          <a:bodyPr/>
          <a:lstStyle/>
          <a:p>
            <a:r>
              <a:rPr lang="de-DE" dirty="0" smtClean="0"/>
              <a:t>H. Leeb</a:t>
            </a:r>
          </a:p>
          <a:p>
            <a:r>
              <a:rPr lang="de-DE" dirty="0" err="1" smtClean="0"/>
              <a:t>December</a:t>
            </a:r>
            <a:r>
              <a:rPr lang="de-DE" dirty="0" smtClean="0"/>
              <a:t> 18-21, 2017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362278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172400" y="6356350"/>
            <a:ext cx="514400" cy="365125"/>
          </a:xfrm>
        </p:spPr>
        <p:txBody>
          <a:bodyPr/>
          <a:lstStyle/>
          <a:p>
            <a:fld id="{30BFE1F4-0864-4028-A398-A3791DF09977}" type="slidenum">
              <a:rPr lang="de-AT" smtClean="0"/>
              <a:pPr/>
              <a:t>‹Nr.›</a:t>
            </a:fld>
            <a:endParaRPr lang="de-AT"/>
          </a:p>
        </p:txBody>
      </p:sp>
      <p:pic>
        <p:nvPicPr>
          <p:cNvPr id="5" name="Grafik 6" descr="TU-Signe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3900" y="71438"/>
            <a:ext cx="64293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7" descr="ati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71438"/>
            <a:ext cx="931863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056784" cy="720080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0066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H. Leeb June 17/18, 2010 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 2.2 Covariance Tool Development Kick-Off Meeting ANDES, CIEMAT, Madrid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H. Leeb June 17/18, 2010 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Task 2.2 Covariance Tool Development Kick-Off Meeting ANDES, CIEMAT, Madrid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H. Leeb June 17/18, 2010 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Task 2.2 Covariance Tool Development Kick-Off Meeting ANDES, CIEMAT, Madrid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FE1F4-0864-4028-A398-A3791DF0997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19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6.bin"/><Relationship Id="rId17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40.bin"/><Relationship Id="rId18" Type="http://schemas.openxmlformats.org/officeDocument/2006/relationships/oleObject" Target="../embeddings/oleObject43.bin"/><Relationship Id="rId3" Type="http://schemas.openxmlformats.org/officeDocument/2006/relationships/oleObject" Target="../embeddings/oleObject35.bin"/><Relationship Id="rId21" Type="http://schemas.openxmlformats.org/officeDocument/2006/relationships/image" Target="../media/image53.wmf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49.wmf"/><Relationship Id="rId17" Type="http://schemas.openxmlformats.org/officeDocument/2006/relationships/oleObject" Target="../embeddings/oleObject42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1.wmf"/><Relationship Id="rId20" Type="http://schemas.openxmlformats.org/officeDocument/2006/relationships/oleObject" Target="../embeddings/oleObject44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1.bin"/><Relationship Id="rId10" Type="http://schemas.openxmlformats.org/officeDocument/2006/relationships/image" Target="../media/image48.wmf"/><Relationship Id="rId19" Type="http://schemas.openxmlformats.org/officeDocument/2006/relationships/image" Target="../media/image52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38.bin"/><Relationship Id="rId14" Type="http://schemas.openxmlformats.org/officeDocument/2006/relationships/image" Target="../media/image5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58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5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63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62.wmf"/><Relationship Id="rId5" Type="http://schemas.openxmlformats.org/officeDocument/2006/relationships/image" Target="../media/image59.wmf"/><Relationship Id="rId15" Type="http://schemas.openxmlformats.org/officeDocument/2006/relationships/image" Target="../media/image64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61.wmf"/><Relationship Id="rId14" Type="http://schemas.openxmlformats.org/officeDocument/2006/relationships/oleObject" Target="../embeddings/oleObject55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63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73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0.bin"/><Relationship Id="rId17" Type="http://schemas.openxmlformats.org/officeDocument/2006/relationships/image" Target="../media/image71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2.bin"/><Relationship Id="rId20" Type="http://schemas.openxmlformats.org/officeDocument/2006/relationships/oleObject" Target="../embeddings/oleObject64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7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10" Type="http://schemas.openxmlformats.org/officeDocument/2006/relationships/oleObject" Target="../embeddings/oleObject59.bin"/><Relationship Id="rId19" Type="http://schemas.openxmlformats.org/officeDocument/2006/relationships/image" Target="../media/image72.wmf"/><Relationship Id="rId4" Type="http://schemas.openxmlformats.org/officeDocument/2006/relationships/oleObject" Target="../embeddings/oleObject56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61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66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68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74.bin"/><Relationship Id="rId18" Type="http://schemas.openxmlformats.org/officeDocument/2006/relationships/image" Target="../media/image85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82.wmf"/><Relationship Id="rId17" Type="http://schemas.openxmlformats.org/officeDocument/2006/relationships/oleObject" Target="../embeddings/oleObject7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4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8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wmf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93.wmf"/><Relationship Id="rId3" Type="http://schemas.openxmlformats.org/officeDocument/2006/relationships/oleObject" Target="../embeddings/oleObject77.bin"/><Relationship Id="rId21" Type="http://schemas.openxmlformats.org/officeDocument/2006/relationships/oleObject" Target="../embeddings/oleObject86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90.wmf"/><Relationship Id="rId17" Type="http://schemas.openxmlformats.org/officeDocument/2006/relationships/oleObject" Target="../embeddings/oleObject8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92.wmf"/><Relationship Id="rId20" Type="http://schemas.openxmlformats.org/officeDocument/2006/relationships/image" Target="../media/image94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7.wmf"/><Relationship Id="rId11" Type="http://schemas.openxmlformats.org/officeDocument/2006/relationships/oleObject" Target="../embeddings/oleObject81.bin"/><Relationship Id="rId24" Type="http://schemas.openxmlformats.org/officeDocument/2006/relationships/image" Target="../media/image96.wmf"/><Relationship Id="rId5" Type="http://schemas.openxmlformats.org/officeDocument/2006/relationships/oleObject" Target="../embeddings/oleObject78.bin"/><Relationship Id="rId15" Type="http://schemas.openxmlformats.org/officeDocument/2006/relationships/oleObject" Target="../embeddings/oleObject83.bin"/><Relationship Id="rId23" Type="http://schemas.openxmlformats.org/officeDocument/2006/relationships/oleObject" Target="../embeddings/oleObject87.bin"/><Relationship Id="rId10" Type="http://schemas.openxmlformats.org/officeDocument/2006/relationships/image" Target="../media/image89.wmf"/><Relationship Id="rId19" Type="http://schemas.openxmlformats.org/officeDocument/2006/relationships/oleObject" Target="../embeddings/oleObject85.bin"/><Relationship Id="rId4" Type="http://schemas.openxmlformats.org/officeDocument/2006/relationships/image" Target="../media/image86.wmf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91.wmf"/><Relationship Id="rId22" Type="http://schemas.openxmlformats.org/officeDocument/2006/relationships/image" Target="../media/image9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98.wmf"/><Relationship Id="rId5" Type="http://schemas.openxmlformats.org/officeDocument/2006/relationships/oleObject" Target="../embeddings/oleObject89.bin"/><Relationship Id="rId4" Type="http://schemas.openxmlformats.org/officeDocument/2006/relationships/image" Target="../media/image97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5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1</a:t>
            </a:fld>
            <a:endParaRPr lang="de-AT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043608" y="2237963"/>
            <a:ext cx="7056784" cy="1080120"/>
          </a:xfrm>
        </p:spPr>
        <p:txBody>
          <a:bodyPr/>
          <a:lstStyle/>
          <a:p>
            <a:r>
              <a:rPr lang="en-US" sz="3200" dirty="0"/>
              <a:t>Future Tools in Nuclear Data Evaluation and Envisaged Projects at TU </a:t>
            </a:r>
            <a:r>
              <a:rPr lang="en-US" sz="3200" dirty="0" smtClean="0"/>
              <a:t>Wien</a:t>
            </a:r>
            <a:endParaRPr lang="de-AT" sz="3200" dirty="0"/>
          </a:p>
        </p:txBody>
      </p:sp>
      <p:sp>
        <p:nvSpPr>
          <p:cNvPr id="6" name="Textfeld 5"/>
          <p:cNvSpPr txBox="1"/>
          <p:nvPr/>
        </p:nvSpPr>
        <p:spPr>
          <a:xfrm>
            <a:off x="2483768" y="4110171"/>
            <a:ext cx="4265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24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 Leeb</a:t>
            </a:r>
          </a:p>
          <a:p>
            <a:pPr algn="ctr"/>
            <a:r>
              <a:rPr lang="de-AT" sz="24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Atominstitut, TU Wien, Austria</a:t>
            </a:r>
            <a:endParaRPr lang="de-AT" sz="2400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1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The </a:t>
            </a:r>
            <a:r>
              <a:rPr lang="de-AT" sz="3600" dirty="0" err="1" smtClean="0"/>
              <a:t>Modified</a:t>
            </a:r>
            <a:r>
              <a:rPr lang="de-AT" sz="3600" dirty="0" smtClean="0"/>
              <a:t> GLS </a:t>
            </a:r>
            <a:r>
              <a:rPr lang="de-AT" sz="3600" dirty="0" err="1" smtClean="0"/>
              <a:t>Method</a:t>
            </a:r>
            <a:endParaRPr lang="de-AT" sz="3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10</a:t>
            </a:fld>
            <a:endParaRPr lang="de-AT"/>
          </a:p>
        </p:txBody>
      </p:sp>
      <p:sp>
        <p:nvSpPr>
          <p:cNvPr id="3" name="Textfeld 2"/>
          <p:cNvSpPr txBox="1"/>
          <p:nvPr/>
        </p:nvSpPr>
        <p:spPr>
          <a:xfrm>
            <a:off x="607418" y="1052736"/>
            <a:ext cx="621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large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observables:  </a:t>
            </a:r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~10</a:t>
            </a:r>
            <a:r>
              <a:rPr lang="de-AT" baseline="30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de-AT" baseline="30000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439204"/>
              </p:ext>
            </p:extLst>
          </p:nvPr>
        </p:nvGraphicFramePr>
        <p:xfrm>
          <a:off x="3635896" y="1609725"/>
          <a:ext cx="31829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49" name="Formel" r:id="rId4" imgW="1384200" imgH="190440" progId="Equation.3">
                  <p:embed/>
                </p:oleObj>
              </mc:Choice>
              <mc:Fallback>
                <p:oleObj name="Formel" r:id="rId4" imgW="13842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35896" y="1609725"/>
                        <a:ext cx="3182938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07418" y="1636673"/>
            <a:ext cx="5160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quantities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07418" y="2466092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Bundle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quantities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8790167"/>
              </p:ext>
            </p:extLst>
          </p:nvPr>
        </p:nvGraphicFramePr>
        <p:xfrm>
          <a:off x="683568" y="3514856"/>
          <a:ext cx="1800200" cy="346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50" name="Formel" r:id="rId6" imgW="990360" imgH="190440" progId="Equation.3">
                  <p:embed/>
                </p:oleObj>
              </mc:Choice>
              <mc:Fallback>
                <p:oleObj name="Formel" r:id="rId6" imgW="9903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3568" y="3514856"/>
                        <a:ext cx="1800200" cy="3461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83849"/>
              </p:ext>
            </p:extLst>
          </p:nvPr>
        </p:nvGraphicFramePr>
        <p:xfrm>
          <a:off x="5148064" y="3616002"/>
          <a:ext cx="1778000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51" name="Formel" r:id="rId8" imgW="977760" imgH="190440" progId="Equation.3">
                  <p:embed/>
                </p:oleObj>
              </mc:Choice>
              <mc:Fallback>
                <p:oleObj name="Formel" r:id="rId8" imgW="977760" imgH="190440" progId="Equation.3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3616002"/>
                        <a:ext cx="1778000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hteck 11"/>
          <p:cNvSpPr/>
          <p:nvPr/>
        </p:nvSpPr>
        <p:spPr>
          <a:xfrm>
            <a:off x="3165545" y="3140968"/>
            <a:ext cx="614367" cy="129614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22455"/>
              </p:ext>
            </p:extLst>
          </p:nvPr>
        </p:nvGraphicFramePr>
        <p:xfrm>
          <a:off x="2843808" y="3584179"/>
          <a:ext cx="216024" cy="237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52" name="Formel" r:id="rId10" imgW="126720" imgH="139680" progId="Equation.3">
                  <p:embed/>
                </p:oleObj>
              </mc:Choice>
              <mc:Fallback>
                <p:oleObj name="Formel" r:id="rId10" imgW="12672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843808" y="3584179"/>
                        <a:ext cx="216024" cy="2376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386957"/>
              </p:ext>
            </p:extLst>
          </p:nvPr>
        </p:nvGraphicFramePr>
        <p:xfrm>
          <a:off x="3302199" y="2858719"/>
          <a:ext cx="261689" cy="259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53" name="Formel" r:id="rId12" imgW="152280" imgH="152280" progId="Equation.3">
                  <p:embed/>
                </p:oleObj>
              </mc:Choice>
              <mc:Fallback>
                <p:oleObj name="Formel" r:id="rId12" imgW="152280" imgH="152280" progId="Equation.3">
                  <p:embed/>
                  <p:pic>
                    <p:nvPicPr>
                      <p:cNvPr id="0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199" y="2858719"/>
                        <a:ext cx="261689" cy="259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hteck 15"/>
          <p:cNvSpPr/>
          <p:nvPr/>
        </p:nvSpPr>
        <p:spPr>
          <a:xfrm>
            <a:off x="7486025" y="3284984"/>
            <a:ext cx="614367" cy="936104"/>
          </a:xfrm>
          <a:prstGeom prst="rect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162048"/>
              </p:ext>
            </p:extLst>
          </p:nvPr>
        </p:nvGraphicFramePr>
        <p:xfrm>
          <a:off x="7164288" y="3650804"/>
          <a:ext cx="303213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54" name="Formel" r:id="rId14" imgW="177480" imgH="139680" progId="Equation.3">
                  <p:embed/>
                </p:oleObj>
              </mc:Choice>
              <mc:Fallback>
                <p:oleObj name="Formel" r:id="rId14" imgW="17748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164288" y="3650804"/>
                        <a:ext cx="303213" cy="236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059718"/>
              </p:ext>
            </p:extLst>
          </p:nvPr>
        </p:nvGraphicFramePr>
        <p:xfrm>
          <a:off x="7622679" y="2996952"/>
          <a:ext cx="261689" cy="259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55" name="Formel" r:id="rId16" imgW="152280" imgH="152280" progId="Equation.3">
                  <p:embed/>
                </p:oleObj>
              </mc:Choice>
              <mc:Fallback>
                <p:oleObj name="Formel" r:id="rId16" imgW="152280" imgH="152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2679" y="2996952"/>
                        <a:ext cx="261689" cy="259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607418" y="4818320"/>
            <a:ext cx="7160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rewrite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covariance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matrix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768326"/>
              </p:ext>
            </p:extLst>
          </p:nvPr>
        </p:nvGraphicFramePr>
        <p:xfrm>
          <a:off x="657225" y="5238750"/>
          <a:ext cx="711835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56" name="Formel" r:id="rId18" imgW="3974760" imgH="571320" progId="Equation.3">
                  <p:embed/>
                </p:oleObj>
              </mc:Choice>
              <mc:Fallback>
                <p:oleObj name="Formel" r:id="rId18" imgW="3974760" imgH="571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57225" y="5238750"/>
                        <a:ext cx="7118350" cy="1023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feld 19"/>
          <p:cNvSpPr txBox="1"/>
          <p:nvPr/>
        </p:nvSpPr>
        <p:spPr>
          <a:xfrm>
            <a:off x="1498257" y="5877272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         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matrix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22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0816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err="1" smtClean="0"/>
              <a:t>Defining</a:t>
            </a:r>
            <a:r>
              <a:rPr lang="de-AT" sz="2800" dirty="0" smtClean="0"/>
              <a:t> an Iterative Update </a:t>
            </a:r>
            <a:r>
              <a:rPr lang="de-AT" sz="2800" dirty="0" err="1" smtClean="0"/>
              <a:t>Procedure</a:t>
            </a:r>
            <a:endParaRPr lang="de-AT" sz="2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11</a:t>
            </a:fld>
            <a:endParaRPr lang="de-AT"/>
          </a:p>
        </p:txBody>
      </p:sp>
      <p:sp>
        <p:nvSpPr>
          <p:cNvPr id="3" name="Textfeld 2"/>
          <p:cNvSpPr txBox="1"/>
          <p:nvPr/>
        </p:nvSpPr>
        <p:spPr>
          <a:xfrm>
            <a:off x="519515" y="1187460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quantity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075783"/>
              </p:ext>
            </p:extLst>
          </p:nvPr>
        </p:nvGraphicFramePr>
        <p:xfrm>
          <a:off x="2732088" y="1027113"/>
          <a:ext cx="58134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81" name="Formel" r:id="rId3" imgW="3619440" imgH="419040" progId="Equation.3">
                  <p:embed/>
                </p:oleObj>
              </mc:Choice>
              <mc:Fallback>
                <p:oleObj name="Formel" r:id="rId3" imgW="36194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32088" y="1027113"/>
                        <a:ext cx="5813425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519515" y="2024787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Updating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442694"/>
              </p:ext>
            </p:extLst>
          </p:nvPr>
        </p:nvGraphicFramePr>
        <p:xfrm>
          <a:off x="611560" y="2400195"/>
          <a:ext cx="8280920" cy="1421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82" name="Formel" r:id="rId5" imgW="4063680" imgH="698400" progId="Equation.3">
                  <p:embed/>
                </p:oleObj>
              </mc:Choice>
              <mc:Fallback>
                <p:oleObj name="Formel" r:id="rId5" imgW="4063680" imgH="6984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400195"/>
                        <a:ext cx="8280920" cy="1421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519515" y="4293096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769967"/>
              </p:ext>
            </p:extLst>
          </p:nvPr>
        </p:nvGraphicFramePr>
        <p:xfrm>
          <a:off x="611261" y="4625929"/>
          <a:ext cx="7777163" cy="134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83" name="Formel" r:id="rId7" imgW="4025880" imgH="698400" progId="Equation.3">
                  <p:embed/>
                </p:oleObj>
              </mc:Choice>
              <mc:Fallback>
                <p:oleObj name="Formel" r:id="rId7" imgW="4025880" imgH="698400" progId="Equation.3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261" y="4625929"/>
                        <a:ext cx="7777163" cy="1347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Geschweifte Klammer rechts 8"/>
          <p:cNvSpPr/>
          <p:nvPr/>
        </p:nvSpPr>
        <p:spPr>
          <a:xfrm rot="16200000">
            <a:off x="7308008" y="3716736"/>
            <a:ext cx="144608" cy="201622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Textfeld 10"/>
          <p:cNvSpPr txBox="1"/>
          <p:nvPr/>
        </p:nvSpPr>
        <p:spPr>
          <a:xfrm>
            <a:off x="6300192" y="4283804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Geschweifte Klammer rechts 13"/>
          <p:cNvSpPr/>
          <p:nvPr/>
        </p:nvSpPr>
        <p:spPr>
          <a:xfrm rot="5400000" flipV="1">
            <a:off x="3059536" y="4868864"/>
            <a:ext cx="144608" cy="201622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2254627" y="5877272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vector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299519"/>
              </p:ext>
            </p:extLst>
          </p:nvPr>
        </p:nvGraphicFramePr>
        <p:xfrm>
          <a:off x="8027782" y="4268535"/>
          <a:ext cx="546949" cy="437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84" name="Formel" r:id="rId9" imgW="253800" imgH="203040" progId="Equation.3">
                  <p:embed/>
                </p:oleObj>
              </mc:Choice>
              <mc:Fallback>
                <p:oleObj name="Formel" r:id="rId9" imgW="253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27782" y="4268535"/>
                        <a:ext cx="546949" cy="4375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18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0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/>
          <p:cNvSpPr/>
          <p:nvPr/>
        </p:nvSpPr>
        <p:spPr>
          <a:xfrm>
            <a:off x="1028678" y="2852936"/>
            <a:ext cx="6063602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9" name="Rechteck 18"/>
          <p:cNvSpPr/>
          <p:nvPr/>
        </p:nvSpPr>
        <p:spPr>
          <a:xfrm>
            <a:off x="755576" y="5517232"/>
            <a:ext cx="4608512" cy="64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smtClean="0"/>
              <a:t>Iterative </a:t>
            </a:r>
            <a:r>
              <a:rPr lang="de-AT" sz="3200" dirty="0" err="1" smtClean="0"/>
              <a:t>Bayesian</a:t>
            </a:r>
            <a:r>
              <a:rPr lang="de-AT" sz="3200" dirty="0" smtClean="0"/>
              <a:t> Update </a:t>
            </a:r>
            <a:r>
              <a:rPr lang="de-AT" sz="3200" dirty="0" err="1" smtClean="0"/>
              <a:t>Scheme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12</a:t>
            </a:fld>
            <a:endParaRPr lang="de-AT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307826"/>
              </p:ext>
            </p:extLst>
          </p:nvPr>
        </p:nvGraphicFramePr>
        <p:xfrm>
          <a:off x="759246" y="1052736"/>
          <a:ext cx="5468938" cy="134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101" name="Formel" r:id="rId3" imgW="2831760" imgH="698400" progId="Equation.3">
                  <p:embed/>
                </p:oleObj>
              </mc:Choice>
              <mc:Fallback>
                <p:oleObj name="Formel" r:id="rId3" imgW="2831760" imgH="698400" progId="Equation.3">
                  <p:embed/>
                  <p:pic>
                    <p:nvPicPr>
                      <p:cNvPr id="0" name="Objek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246" y="1052736"/>
                        <a:ext cx="5468938" cy="134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683568" y="3690079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Iteration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: 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372200" y="1228110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terative update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scheme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677919" y="1863874"/>
            <a:ext cx="5917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ansatz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83568" y="2483604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induction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iterative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174753"/>
              </p:ext>
            </p:extLst>
          </p:nvPr>
        </p:nvGraphicFramePr>
        <p:xfrm>
          <a:off x="1301750" y="2841625"/>
          <a:ext cx="567531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102" name="Formel" r:id="rId5" imgW="3225600" imgH="393480" progId="Equation.3">
                  <p:embed/>
                </p:oleObj>
              </mc:Choice>
              <mc:Fallback>
                <p:oleObj name="Formel" r:id="rId5" imgW="32256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01750" y="2841625"/>
                        <a:ext cx="5675313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5135659"/>
              </p:ext>
            </p:extLst>
          </p:nvPr>
        </p:nvGraphicFramePr>
        <p:xfrm>
          <a:off x="2803883" y="3699604"/>
          <a:ext cx="399965" cy="374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103" name="Formel" r:id="rId7" imgW="203040" imgH="190440" progId="Equation.3">
                  <p:embed/>
                </p:oleObj>
              </mc:Choice>
              <mc:Fallback>
                <p:oleObj name="Formel" r:id="rId7" imgW="20304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03883" y="3699604"/>
                        <a:ext cx="399965" cy="3749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970340"/>
              </p:ext>
            </p:extLst>
          </p:nvPr>
        </p:nvGraphicFramePr>
        <p:xfrm>
          <a:off x="755576" y="4088358"/>
          <a:ext cx="7056438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104" name="Formel" r:id="rId9" imgW="4203360" imgH="723600" progId="Equation.3">
                  <p:embed/>
                </p:oleObj>
              </mc:Choice>
              <mc:Fallback>
                <p:oleObj name="Formel" r:id="rId9" imgW="4203360" imgH="7236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088358"/>
                        <a:ext cx="7056438" cy="121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577463"/>
              </p:ext>
            </p:extLst>
          </p:nvPr>
        </p:nvGraphicFramePr>
        <p:xfrm>
          <a:off x="827584" y="5517232"/>
          <a:ext cx="4243387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105" name="Formel" r:id="rId11" imgW="2527200" imgH="355320" progId="Equation.3">
                  <p:embed/>
                </p:oleObj>
              </mc:Choice>
              <mc:Fallback>
                <p:oleObj name="Formel" r:id="rId11" imgW="2527200" imgH="355320" progId="Equation.3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517232"/>
                        <a:ext cx="4243387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3538505" y="5620598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482721" y="2968610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22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2106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611560" y="5445223"/>
            <a:ext cx="828092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err="1" smtClean="0"/>
              <a:t>Reconstruction</a:t>
            </a:r>
            <a:r>
              <a:rPr lang="de-AT" sz="3200" dirty="0" smtClean="0"/>
              <a:t> </a:t>
            </a:r>
            <a:r>
              <a:rPr lang="de-AT" sz="3200" dirty="0" err="1" smtClean="0"/>
              <a:t>of</a:t>
            </a:r>
            <a:r>
              <a:rPr lang="de-AT" sz="3200" dirty="0" smtClean="0"/>
              <a:t> </a:t>
            </a:r>
            <a:r>
              <a:rPr lang="de-AT" sz="3200" dirty="0" err="1" smtClean="0"/>
              <a:t>mean</a:t>
            </a:r>
            <a:r>
              <a:rPr lang="de-AT" sz="3200" dirty="0" smtClean="0"/>
              <a:t> </a:t>
            </a:r>
            <a:r>
              <a:rPr lang="de-AT" sz="3200" dirty="0" err="1" smtClean="0"/>
              <a:t>value</a:t>
            </a:r>
            <a:r>
              <a:rPr lang="de-AT" sz="3200" dirty="0" smtClean="0"/>
              <a:t> </a:t>
            </a:r>
            <a:br>
              <a:rPr lang="de-AT" sz="3200" dirty="0" smtClean="0"/>
            </a:br>
            <a:r>
              <a:rPr lang="de-AT" sz="3200" dirty="0" err="1" smtClean="0"/>
              <a:t>and</a:t>
            </a:r>
            <a:r>
              <a:rPr lang="de-AT" sz="3200" dirty="0" smtClean="0"/>
              <a:t> </a:t>
            </a:r>
            <a:r>
              <a:rPr lang="de-AT" sz="3200" dirty="0" err="1" smtClean="0"/>
              <a:t>covariances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13</a:t>
            </a:fld>
            <a:endParaRPr lang="de-AT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3338094"/>
              </p:ext>
            </p:extLst>
          </p:nvPr>
        </p:nvGraphicFramePr>
        <p:xfrm>
          <a:off x="2555776" y="1844824"/>
          <a:ext cx="38354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50" name="Formel" r:id="rId3" imgW="2286000" imgH="355320" progId="Equation.3">
                  <p:embed/>
                </p:oleObj>
              </mc:Choice>
              <mc:Fallback>
                <p:oleObj name="Formel" r:id="rId3" imgW="2286000" imgH="355320" progId="Equation.3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1844824"/>
                        <a:ext cx="3835400" cy="59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467544" y="1124744"/>
            <a:ext cx="8776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covariance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matrix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fully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via </a:t>
            </a:r>
          </a:p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quantities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571162"/>
              </p:ext>
            </p:extLst>
          </p:nvPr>
        </p:nvGraphicFramePr>
        <p:xfrm>
          <a:off x="2555776" y="1147986"/>
          <a:ext cx="298574" cy="344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51" name="Formel" r:id="rId5" imgW="164880" imgH="190440" progId="Equation.3">
                  <p:embed/>
                </p:oleObj>
              </mc:Choice>
              <mc:Fallback>
                <p:oleObj name="Formel" r:id="rId5" imgW="1648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776" y="1147986"/>
                        <a:ext cx="298574" cy="344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7119591"/>
              </p:ext>
            </p:extLst>
          </p:nvPr>
        </p:nvGraphicFramePr>
        <p:xfrm>
          <a:off x="6823298" y="1162844"/>
          <a:ext cx="3206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52" name="Formel" r:id="rId7" imgW="177480" imgH="190440" progId="Equation.3">
                  <p:embed/>
                </p:oleObj>
              </mc:Choice>
              <mc:Fallback>
                <p:oleObj name="Formel" r:id="rId7" imgW="177480" imgH="19044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298" y="1162844"/>
                        <a:ext cx="320675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2929754"/>
              </p:ext>
            </p:extLst>
          </p:nvPr>
        </p:nvGraphicFramePr>
        <p:xfrm>
          <a:off x="2051720" y="1428750"/>
          <a:ext cx="13779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53" name="Formel" r:id="rId9" imgW="761760" imgH="190440" progId="Equation.3">
                  <p:embed/>
                </p:oleObj>
              </mc:Choice>
              <mc:Fallback>
                <p:oleObj name="Formel" r:id="rId9" imgW="761760" imgH="19044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428750"/>
                        <a:ext cx="13779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611560" y="3501008"/>
            <a:ext cx="81227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Frequently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covariance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observables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022857"/>
              </p:ext>
            </p:extLst>
          </p:nvPr>
        </p:nvGraphicFramePr>
        <p:xfrm>
          <a:off x="1423315" y="4293096"/>
          <a:ext cx="64992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54" name="Formel" r:id="rId11" imgW="3873240" imgH="355320" progId="Equation.3">
                  <p:embed/>
                </p:oleObj>
              </mc:Choice>
              <mc:Fallback>
                <p:oleObj name="Formel" r:id="rId11" imgW="3873240" imgH="35532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315" y="4293096"/>
                        <a:ext cx="649922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611560" y="5445223"/>
            <a:ext cx="7883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Important</a:t>
            </a:r>
            <a:r>
              <a:rPr lang="de-AT" b="1" dirty="0" smtClean="0">
                <a:solidFill>
                  <a:srgbClr val="C00000"/>
                </a:solidFill>
              </a:rPr>
              <a:t> Feature: </a:t>
            </a:r>
            <a:r>
              <a:rPr lang="de-AT" dirty="0" smtClean="0">
                <a:solidFill>
                  <a:srgbClr val="C00000"/>
                </a:solidFill>
              </a:rPr>
              <a:t>In all </a:t>
            </a:r>
            <a:r>
              <a:rPr lang="de-AT" dirty="0" err="1" smtClean="0">
                <a:solidFill>
                  <a:srgbClr val="C00000"/>
                </a:solidFill>
              </a:rPr>
              <a:t>steps</a:t>
            </a:r>
            <a:r>
              <a:rPr lang="de-AT" dirty="0" smtClean="0">
                <a:solidFill>
                  <a:srgbClr val="C00000"/>
                </a:solidFill>
              </a:rPr>
              <a:t>: </a:t>
            </a:r>
            <a:r>
              <a:rPr lang="de-AT" dirty="0" err="1" smtClean="0">
                <a:solidFill>
                  <a:srgbClr val="C00000"/>
                </a:solidFill>
              </a:rPr>
              <a:t>neither</a:t>
            </a:r>
            <a:r>
              <a:rPr lang="de-AT" dirty="0" smtClean="0">
                <a:solidFill>
                  <a:srgbClr val="C00000"/>
                </a:solidFill>
              </a:rPr>
              <a:t> an </a:t>
            </a:r>
            <a:r>
              <a:rPr lang="de-AT" dirty="0" err="1" smtClean="0">
                <a:solidFill>
                  <a:srgbClr val="C00000"/>
                </a:solidFill>
              </a:rPr>
              <a:t>evaluation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nor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storage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of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the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complete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br>
              <a:rPr lang="de-AT" dirty="0" smtClean="0">
                <a:solidFill>
                  <a:srgbClr val="C00000"/>
                </a:solidFill>
              </a:rPr>
            </a:br>
            <a:r>
              <a:rPr lang="de-AT" dirty="0" smtClean="0">
                <a:solidFill>
                  <a:srgbClr val="C00000"/>
                </a:solidFill>
              </a:rPr>
              <a:t>		</a:t>
            </a:r>
            <a:r>
              <a:rPr lang="de-AT" dirty="0" err="1" smtClean="0">
                <a:solidFill>
                  <a:srgbClr val="C00000"/>
                </a:solidFill>
              </a:rPr>
              <a:t>covariance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matrix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is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required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endParaRPr lang="de-AT" dirty="0">
              <a:solidFill>
                <a:srgbClr val="C00000"/>
              </a:solidFill>
            </a:endParaRPr>
          </a:p>
        </p:txBody>
      </p:sp>
      <p:sp>
        <p:nvSpPr>
          <p:cNvPr id="16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17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7821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1475656" y="4221089"/>
            <a:ext cx="6120680" cy="10801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1475656" y="2771031"/>
            <a:ext cx="6120680" cy="14500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/>
          <p:nvPr/>
        </p:nvSpPr>
        <p:spPr>
          <a:xfrm>
            <a:off x="1475259" y="980728"/>
            <a:ext cx="6120680" cy="180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err="1" smtClean="0"/>
              <a:t>Efficient</a:t>
            </a:r>
            <a:r>
              <a:rPr lang="de-AT" sz="3200" dirty="0" smtClean="0"/>
              <a:t> Mapping </a:t>
            </a:r>
            <a:r>
              <a:rPr lang="de-AT" sz="3200" dirty="0" err="1" smtClean="0"/>
              <a:t>and</a:t>
            </a:r>
            <a:r>
              <a:rPr lang="de-AT" sz="3200" dirty="0" smtClean="0"/>
              <a:t> Storage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14</a:t>
            </a:fld>
            <a:endParaRPr lang="de-AT"/>
          </a:p>
        </p:txBody>
      </p:sp>
      <p:sp>
        <p:nvSpPr>
          <p:cNvPr id="3" name="Textfeld 2"/>
          <p:cNvSpPr txBox="1"/>
          <p:nvPr/>
        </p:nvSpPr>
        <p:spPr>
          <a:xfrm>
            <a:off x="3728348" y="5445224"/>
            <a:ext cx="53912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observables</a:t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calculations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AT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experimental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i-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update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7511"/>
              </p:ext>
            </p:extLst>
          </p:nvPr>
        </p:nvGraphicFramePr>
        <p:xfrm>
          <a:off x="1547267" y="980728"/>
          <a:ext cx="2376264" cy="4295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25" name="Formel" r:id="rId3" imgW="990360" imgH="1790640" progId="Equation.3">
                  <p:embed/>
                </p:oleObj>
              </mc:Choice>
              <mc:Fallback>
                <p:oleObj name="Formel" r:id="rId3" imgW="990360" imgH="1790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267" y="980728"/>
                        <a:ext cx="2376264" cy="4295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4333478" y="1596856"/>
            <a:ext cx="300640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3600" dirty="0" smtClean="0"/>
              <a:t>Storage</a:t>
            </a:r>
          </a:p>
          <a:p>
            <a:pPr algn="ctr"/>
            <a:endParaRPr lang="de-AT" sz="3600" dirty="0"/>
          </a:p>
          <a:p>
            <a:pPr algn="ctr"/>
            <a:endParaRPr lang="de-AT" sz="3600" dirty="0" smtClean="0"/>
          </a:p>
          <a:p>
            <a:pPr algn="ctr"/>
            <a:r>
              <a:rPr lang="de-AT" sz="3600" dirty="0" smtClean="0"/>
              <a:t>Update</a:t>
            </a:r>
          </a:p>
          <a:p>
            <a:pPr algn="ctr"/>
            <a:endParaRPr lang="de-AT" sz="3600" dirty="0" smtClean="0"/>
          </a:p>
          <a:p>
            <a:pPr algn="ctr"/>
            <a:r>
              <a:rPr lang="de-AT" sz="3600" dirty="0" err="1" smtClean="0"/>
              <a:t>Reconstruction</a:t>
            </a:r>
            <a:endParaRPr lang="de-AT" sz="3600" dirty="0"/>
          </a:p>
        </p:txBody>
      </p:sp>
      <p:sp>
        <p:nvSpPr>
          <p:cNvPr id="1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1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378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AT" sz="3200" dirty="0" smtClean="0"/>
              <a:t>Flow Chart </a:t>
            </a:r>
            <a:r>
              <a:rPr lang="de-AT" sz="3200" dirty="0" err="1" smtClean="0"/>
              <a:t>of</a:t>
            </a:r>
            <a:r>
              <a:rPr lang="de-AT" sz="3200" dirty="0" smtClean="0"/>
              <a:t> Standard </a:t>
            </a:r>
            <a:r>
              <a:rPr lang="de-AT" sz="3200" dirty="0" err="1" smtClean="0"/>
              <a:t>and</a:t>
            </a:r>
            <a:r>
              <a:rPr lang="de-AT" sz="3200" dirty="0" smtClean="0"/>
              <a:t> </a:t>
            </a:r>
            <a:r>
              <a:rPr lang="de-AT" sz="3200" dirty="0" err="1" smtClean="0"/>
              <a:t>Revised</a:t>
            </a:r>
            <a:r>
              <a:rPr lang="de-AT" sz="3200" dirty="0" smtClean="0"/>
              <a:t> GLS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15</a:t>
            </a:fld>
            <a:endParaRPr lang="de-AT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52303" y="6453336"/>
            <a:ext cx="583264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Generalized Least Square Method: Reformulation suitable for Large Scale Data Evaluation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Int. Conf. on Linear Algebra and its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Apllications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(ICLAA2017),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Manipal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University, India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6805"/>
            <a:ext cx="26289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2"/>
          <p:cNvSpPr/>
          <p:nvPr/>
        </p:nvSpPr>
        <p:spPr>
          <a:xfrm>
            <a:off x="2699792" y="6453336"/>
            <a:ext cx="4752528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894" y="620688"/>
            <a:ext cx="2384322" cy="62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585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err="1" smtClean="0"/>
              <a:t>Comparison</a:t>
            </a:r>
            <a:r>
              <a:rPr lang="de-AT" sz="3200" dirty="0" smtClean="0"/>
              <a:t> </a:t>
            </a:r>
            <a:r>
              <a:rPr lang="de-AT" sz="3200" dirty="0" err="1" smtClean="0"/>
              <a:t>of</a:t>
            </a:r>
            <a:r>
              <a:rPr lang="de-AT" sz="3200" dirty="0" smtClean="0"/>
              <a:t> </a:t>
            </a:r>
            <a:r>
              <a:rPr lang="de-AT" sz="3200" dirty="0" err="1" smtClean="0"/>
              <a:t>prior</a:t>
            </a:r>
            <a:r>
              <a:rPr lang="de-AT" sz="3200" dirty="0" smtClean="0"/>
              <a:t> </a:t>
            </a:r>
            <a:r>
              <a:rPr lang="de-AT" sz="3200" dirty="0" err="1" smtClean="0"/>
              <a:t>generation</a:t>
            </a:r>
            <a:r>
              <a:rPr lang="de-AT" sz="3200" dirty="0" smtClean="0"/>
              <a:t> 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16</a:t>
            </a:fld>
            <a:endParaRPr lang="de-AT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1340768"/>
            <a:ext cx="568642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19783" y="3429000"/>
            <a:ext cx="387798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omparison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Generation</a:t>
            </a:r>
          </a:p>
          <a:p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….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umber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observables</a:t>
            </a:r>
          </a:p>
          <a:p>
            <a:r>
              <a:rPr lang="de-AT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calculations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i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….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experimental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3542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err="1" smtClean="0"/>
              <a:t>Benefits</a:t>
            </a:r>
            <a:r>
              <a:rPr lang="de-AT" sz="3200" dirty="0" smtClean="0"/>
              <a:t> </a:t>
            </a:r>
            <a:r>
              <a:rPr lang="de-AT" sz="3200" dirty="0" err="1" smtClean="0"/>
              <a:t>of</a:t>
            </a:r>
            <a:r>
              <a:rPr lang="de-AT" sz="3200" dirty="0" smtClean="0"/>
              <a:t> </a:t>
            </a:r>
            <a:r>
              <a:rPr lang="de-AT" sz="3200" dirty="0" err="1" smtClean="0"/>
              <a:t>the</a:t>
            </a:r>
            <a:r>
              <a:rPr lang="de-AT" sz="3200" dirty="0" smtClean="0"/>
              <a:t> </a:t>
            </a:r>
            <a:r>
              <a:rPr lang="de-AT" sz="3200" dirty="0" err="1" smtClean="0"/>
              <a:t>revised</a:t>
            </a:r>
            <a:r>
              <a:rPr lang="de-AT" sz="3200" dirty="0" smtClean="0"/>
              <a:t> GLS:</a:t>
            </a:r>
            <a:br>
              <a:rPr lang="de-AT" sz="3200" dirty="0" smtClean="0"/>
            </a:br>
            <a:r>
              <a:rPr lang="de-AT" sz="3200" dirty="0" err="1" smtClean="0"/>
              <a:t>required</a:t>
            </a:r>
            <a:r>
              <a:rPr lang="de-AT" sz="3200" dirty="0" smtClean="0"/>
              <a:t> time </a:t>
            </a:r>
            <a:r>
              <a:rPr lang="de-AT" sz="3200" dirty="0" err="1" smtClean="0"/>
              <a:t>for</a:t>
            </a:r>
            <a:r>
              <a:rPr lang="de-AT" sz="3200" dirty="0" smtClean="0"/>
              <a:t> </a:t>
            </a:r>
            <a:r>
              <a:rPr lang="de-AT" sz="3200" dirty="0" err="1" smtClean="0"/>
              <a:t>predictions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17</a:t>
            </a:fld>
            <a:endParaRPr lang="de-AT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060848"/>
            <a:ext cx="505777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95536" y="3485907"/>
            <a:ext cx="389080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predicitions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scheme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….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umber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observables</a:t>
            </a:r>
          </a:p>
          <a:p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experimental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calculations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856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600" dirty="0" smtClean="0"/>
              <a:t>Demonstration</a:t>
            </a:r>
            <a:endParaRPr lang="de-AT" sz="3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18</a:t>
            </a:fld>
            <a:endParaRPr lang="de-AT"/>
          </a:p>
        </p:txBody>
      </p:sp>
      <p:sp>
        <p:nvSpPr>
          <p:cNvPr id="3" name="Textfeld 2"/>
          <p:cNvSpPr txBox="1"/>
          <p:nvPr/>
        </p:nvSpPr>
        <p:spPr>
          <a:xfrm>
            <a:off x="395536" y="1084094"/>
            <a:ext cx="88569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prototype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neutron-induced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AT" baseline="30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181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</a:p>
          <a:p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Prior: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TALYS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n-, p-, </a:t>
            </a:r>
            <a:r>
              <a:rPr lang="de-AT" dirty="0" smtClean="0">
                <a:solidFill>
                  <a:srgbClr val="006699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nucleus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optical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(72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grid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150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mesh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1-200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300 MB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3x10</a:t>
            </a:r>
            <a:r>
              <a:rPr lang="de-AT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observables</a:t>
            </a:r>
          </a:p>
          <a:p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compressed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30MB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Update: 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854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channels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performed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unpacking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updating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took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Reconstruction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(n,2n)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spectrum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(151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2000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extracted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took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45300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emission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spectra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emitted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n, p, d, t</a:t>
            </a:r>
            <a:r>
              <a:rPr lang="de-AT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He-3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900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took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binary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3x10</a:t>
            </a:r>
            <a:r>
              <a:rPr lang="de-AT" baseline="30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observables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</a:p>
          <a:p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minutes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9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7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err="1" smtClean="0"/>
              <a:t>Examples</a:t>
            </a:r>
            <a:r>
              <a:rPr lang="de-AT" sz="3200" dirty="0" smtClean="0"/>
              <a:t>: n-</a:t>
            </a:r>
            <a:r>
              <a:rPr lang="de-AT" sz="3200" baseline="30000" dirty="0" smtClean="0"/>
              <a:t>181</a:t>
            </a:r>
            <a:r>
              <a:rPr lang="de-AT" sz="3200" dirty="0" smtClean="0"/>
              <a:t>Ta </a:t>
            </a:r>
            <a:r>
              <a:rPr lang="de-AT" sz="3200" dirty="0" err="1" smtClean="0"/>
              <a:t>evaluation</a:t>
            </a:r>
            <a:r>
              <a:rPr lang="de-AT" sz="3200" dirty="0" smtClean="0"/>
              <a:t> 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19</a:t>
            </a:fld>
            <a:endParaRPr lang="de-AT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864" y="3717032"/>
            <a:ext cx="4133454" cy="2602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326998" y="5301208"/>
            <a:ext cx="3385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>
                <a:solidFill>
                  <a:srgbClr val="006699"/>
                </a:solidFill>
              </a:rPr>
              <a:t>p</a:t>
            </a:r>
            <a:r>
              <a:rPr lang="de-AT" dirty="0" err="1" smtClean="0">
                <a:solidFill>
                  <a:srgbClr val="006699"/>
                </a:solidFill>
              </a:rPr>
              <a:t>rior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and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posterior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>
                <a:solidFill>
                  <a:srgbClr val="006699"/>
                </a:solidFill>
              </a:rPr>
              <a:t>c</a:t>
            </a:r>
            <a:r>
              <a:rPr lang="de-AT" dirty="0" err="1" smtClean="0">
                <a:solidFill>
                  <a:srgbClr val="006699"/>
                </a:solidFill>
              </a:rPr>
              <a:t>orrelation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</a:p>
          <a:p>
            <a:r>
              <a:rPr lang="de-AT" dirty="0" err="1" smtClean="0">
                <a:solidFill>
                  <a:srgbClr val="006699"/>
                </a:solidFill>
              </a:rPr>
              <a:t>between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the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baseline="30000" dirty="0" smtClean="0">
                <a:solidFill>
                  <a:srgbClr val="006699"/>
                </a:solidFill>
              </a:rPr>
              <a:t>181</a:t>
            </a:r>
            <a:r>
              <a:rPr lang="de-AT" dirty="0" smtClean="0">
                <a:solidFill>
                  <a:srgbClr val="006699"/>
                </a:solidFill>
              </a:rPr>
              <a:t>Ta(n,2n) </a:t>
            </a:r>
            <a:r>
              <a:rPr lang="de-AT" dirty="0" err="1" smtClean="0">
                <a:solidFill>
                  <a:srgbClr val="006699"/>
                </a:solidFill>
              </a:rPr>
              <a:t>cross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</a:p>
          <a:p>
            <a:r>
              <a:rPr lang="de-AT" dirty="0" err="1" smtClean="0">
                <a:solidFill>
                  <a:srgbClr val="006699"/>
                </a:solidFill>
              </a:rPr>
              <a:t>section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and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the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neutron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spectrum</a:t>
            </a:r>
            <a:endParaRPr lang="de-AT" dirty="0">
              <a:solidFill>
                <a:srgbClr val="006699"/>
              </a:solidFill>
            </a:endParaRPr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88132"/>
            <a:ext cx="52482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5603968" y="1340768"/>
            <a:ext cx="33853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>
                <a:solidFill>
                  <a:srgbClr val="006699"/>
                </a:solidFill>
              </a:rPr>
              <a:t>p</a:t>
            </a:r>
            <a:r>
              <a:rPr lang="de-AT" dirty="0" err="1" smtClean="0">
                <a:solidFill>
                  <a:srgbClr val="006699"/>
                </a:solidFill>
              </a:rPr>
              <a:t>rior</a:t>
            </a:r>
            <a:r>
              <a:rPr lang="de-AT" dirty="0" smtClean="0">
                <a:solidFill>
                  <a:srgbClr val="006699"/>
                </a:solidFill>
              </a:rPr>
              <a:t>           </a:t>
            </a:r>
            <a:r>
              <a:rPr lang="de-AT" dirty="0" err="1" smtClean="0">
                <a:solidFill>
                  <a:srgbClr val="006699"/>
                </a:solidFill>
              </a:rPr>
              <a:t>and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evaluated</a:t>
            </a:r>
            <a:r>
              <a:rPr lang="de-AT" dirty="0" smtClean="0">
                <a:solidFill>
                  <a:srgbClr val="006699"/>
                </a:solidFill>
              </a:rPr>
              <a:t>  </a:t>
            </a:r>
          </a:p>
          <a:p>
            <a:r>
              <a:rPr lang="de-AT" dirty="0" err="1" smtClean="0">
                <a:solidFill>
                  <a:srgbClr val="006699"/>
                </a:solidFill>
              </a:rPr>
              <a:t>between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the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baseline="30000" dirty="0" smtClean="0">
                <a:solidFill>
                  <a:srgbClr val="006699"/>
                </a:solidFill>
              </a:rPr>
              <a:t>181</a:t>
            </a:r>
            <a:r>
              <a:rPr lang="de-AT" dirty="0" smtClean="0">
                <a:solidFill>
                  <a:srgbClr val="006699"/>
                </a:solidFill>
              </a:rPr>
              <a:t>Ta(n,2n) </a:t>
            </a:r>
            <a:r>
              <a:rPr lang="de-AT" dirty="0" err="1" smtClean="0">
                <a:solidFill>
                  <a:srgbClr val="006699"/>
                </a:solidFill>
              </a:rPr>
              <a:t>cross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</a:p>
          <a:p>
            <a:r>
              <a:rPr lang="de-AT" dirty="0" err="1" smtClean="0">
                <a:solidFill>
                  <a:srgbClr val="006699"/>
                </a:solidFill>
              </a:rPr>
              <a:t>section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and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the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neutron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spectrum</a:t>
            </a:r>
            <a:endParaRPr lang="de-AT" dirty="0" smtClean="0">
              <a:solidFill>
                <a:srgbClr val="006699"/>
              </a:solidFill>
            </a:endParaRPr>
          </a:p>
          <a:p>
            <a:r>
              <a:rPr lang="de-AT" dirty="0">
                <a:solidFill>
                  <a:srgbClr val="006699"/>
                </a:solidFill>
              </a:rPr>
              <a:t>a</a:t>
            </a:r>
            <a:r>
              <a:rPr lang="de-AT" smtClean="0">
                <a:solidFill>
                  <a:srgbClr val="006699"/>
                </a:solidFill>
              </a:rPr>
              <a:t>t </a:t>
            </a:r>
            <a:r>
              <a:rPr lang="de-AT" dirty="0" smtClean="0">
                <a:solidFill>
                  <a:srgbClr val="006699"/>
                </a:solidFill>
              </a:rPr>
              <a:t>10 </a:t>
            </a:r>
            <a:r>
              <a:rPr lang="de-AT" dirty="0" err="1" smtClean="0">
                <a:solidFill>
                  <a:srgbClr val="006699"/>
                </a:solidFill>
              </a:rPr>
              <a:t>MeV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incident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energy</a:t>
            </a:r>
            <a:endParaRPr lang="de-AT" dirty="0">
              <a:solidFill>
                <a:srgbClr val="006699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6272572" y="1556792"/>
            <a:ext cx="3600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8172400" y="1556792"/>
            <a:ext cx="360040" cy="0"/>
          </a:xfrm>
          <a:prstGeom prst="line">
            <a:avLst/>
          </a:prstGeom>
          <a:ln w="38100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14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3242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056784" cy="720080"/>
          </a:xfrm>
        </p:spPr>
        <p:txBody>
          <a:bodyPr/>
          <a:lstStyle/>
          <a:p>
            <a:r>
              <a:rPr lang="de-AT" sz="3200" dirty="0" smtClean="0"/>
              <a:t>Work Plan </a:t>
            </a:r>
            <a:r>
              <a:rPr lang="de-AT" sz="3200" dirty="0" err="1" smtClean="0"/>
              <a:t>of</a:t>
            </a:r>
            <a:r>
              <a:rPr lang="de-AT" sz="3200" dirty="0" smtClean="0"/>
              <a:t> TU Wien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827583" y="1844824"/>
            <a:ext cx="7978466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de-AT" sz="2000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light </a:t>
            </a:r>
            <a:r>
              <a:rPr lang="de-AT" sz="2000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uclei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 quasi </a:t>
            </a:r>
            <a:r>
              <a:rPr lang="de-AT" sz="20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0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ab-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initio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de-AT" sz="20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applied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neutron-induced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AT" sz="2000" baseline="30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Be, </a:t>
            </a:r>
            <a:r>
              <a:rPr lang="de-AT" sz="2000" baseline="30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…</a:t>
            </a:r>
            <a:b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Large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Evaluations</a:t>
            </a:r>
            <a:b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	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evaluations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nuclei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250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nuclide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channels</a:t>
            </a:r>
            <a:endParaRPr lang="de-AT" sz="2000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10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251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err="1" smtClean="0"/>
              <a:t>Novel</a:t>
            </a:r>
            <a:r>
              <a:rPr lang="de-AT" sz="3200" dirty="0" smtClean="0"/>
              <a:t> </a:t>
            </a:r>
            <a:r>
              <a:rPr lang="de-AT" sz="3200" dirty="0" err="1" smtClean="0"/>
              <a:t>Concept</a:t>
            </a:r>
            <a:r>
              <a:rPr lang="de-AT" sz="3200" dirty="0" smtClean="0"/>
              <a:t> </a:t>
            </a:r>
            <a:r>
              <a:rPr lang="de-AT" sz="3200" dirty="0" err="1" smtClean="0"/>
              <a:t>of</a:t>
            </a:r>
            <a:r>
              <a:rPr lang="de-AT" sz="3200" dirty="0" smtClean="0"/>
              <a:t> </a:t>
            </a:r>
            <a:r>
              <a:rPr lang="de-AT" sz="3200" dirty="0" err="1" smtClean="0"/>
              <a:t>Extendable</a:t>
            </a:r>
            <a:r>
              <a:rPr lang="de-AT" sz="3200" dirty="0" smtClean="0"/>
              <a:t> </a:t>
            </a:r>
            <a:r>
              <a:rPr lang="de-AT" sz="3200" dirty="0" err="1" smtClean="0"/>
              <a:t>Evaluated</a:t>
            </a:r>
            <a:r>
              <a:rPr lang="de-AT" sz="3200" dirty="0" smtClean="0"/>
              <a:t> </a:t>
            </a:r>
            <a:r>
              <a:rPr lang="de-AT" sz="3200" dirty="0" err="1" smtClean="0"/>
              <a:t>Nuclear</a:t>
            </a:r>
            <a:r>
              <a:rPr lang="de-AT" sz="3200" dirty="0" smtClean="0"/>
              <a:t> Data Library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20</a:t>
            </a:fld>
            <a:endParaRPr lang="de-AT"/>
          </a:p>
        </p:txBody>
      </p:sp>
      <p:sp>
        <p:nvSpPr>
          <p:cNvPr id="3" name="Rechteck 2"/>
          <p:cNvSpPr/>
          <p:nvPr/>
        </p:nvSpPr>
        <p:spPr>
          <a:xfrm>
            <a:off x="5517629" y="1108920"/>
            <a:ext cx="2088232" cy="576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experimental Data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337048" y="2733303"/>
            <a:ext cx="2016224" cy="452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/>
          <p:nvPr/>
        </p:nvSpPr>
        <p:spPr>
          <a:xfrm>
            <a:off x="2337048" y="3335710"/>
            <a:ext cx="2016224" cy="452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Rechteck 8"/>
          <p:cNvSpPr/>
          <p:nvPr/>
        </p:nvSpPr>
        <p:spPr>
          <a:xfrm>
            <a:off x="2339752" y="3904481"/>
            <a:ext cx="2016224" cy="452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461560"/>
              </p:ext>
            </p:extLst>
          </p:nvPr>
        </p:nvGraphicFramePr>
        <p:xfrm>
          <a:off x="3213224" y="2796083"/>
          <a:ext cx="304924" cy="326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90" name="Formel" r:id="rId3" imgW="177480" imgH="190440" progId="Equation.3">
                  <p:embed/>
                </p:oleObj>
              </mc:Choice>
              <mc:Fallback>
                <p:oleObj name="Formel" r:id="rId3" imgW="177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3224" y="2796083"/>
                        <a:ext cx="304924" cy="3267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893935"/>
              </p:ext>
            </p:extLst>
          </p:nvPr>
        </p:nvGraphicFramePr>
        <p:xfrm>
          <a:off x="3213224" y="3405910"/>
          <a:ext cx="285874" cy="31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91" name="Formel" r:id="rId5" imgW="139680" imgH="152280" progId="Equation.3">
                  <p:embed/>
                </p:oleObj>
              </mc:Choice>
              <mc:Fallback>
                <p:oleObj name="Formel" r:id="rId5" imgW="1396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13224" y="3405910"/>
                        <a:ext cx="285874" cy="31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hteck 11"/>
          <p:cNvSpPr/>
          <p:nvPr/>
        </p:nvSpPr>
        <p:spPr>
          <a:xfrm>
            <a:off x="2337048" y="4513287"/>
            <a:ext cx="2016224" cy="452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378228"/>
              </p:ext>
            </p:extLst>
          </p:nvPr>
        </p:nvGraphicFramePr>
        <p:xfrm>
          <a:off x="3213224" y="3958359"/>
          <a:ext cx="298574" cy="344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92" name="Formel" r:id="rId7" imgW="164880" imgH="190440" progId="Equation.3">
                  <p:embed/>
                </p:oleObj>
              </mc:Choice>
              <mc:Fallback>
                <p:oleObj name="Formel" r:id="rId7" imgW="1648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13224" y="3958359"/>
                        <a:ext cx="298574" cy="3445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8439467"/>
              </p:ext>
            </p:extLst>
          </p:nvPr>
        </p:nvGraphicFramePr>
        <p:xfrm>
          <a:off x="3147963" y="4575026"/>
          <a:ext cx="4159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93" name="Formel" r:id="rId9" imgW="203040" imgH="190440" progId="Equation.3">
                  <p:embed/>
                </p:oleObj>
              </mc:Choice>
              <mc:Fallback>
                <p:oleObj name="Formel" r:id="rId9" imgW="203040" imgH="190440" progId="Equation.3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7963" y="4575026"/>
                        <a:ext cx="41592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hteck 14"/>
          <p:cNvSpPr/>
          <p:nvPr/>
        </p:nvSpPr>
        <p:spPr>
          <a:xfrm>
            <a:off x="2123728" y="2081064"/>
            <a:ext cx="2448272" cy="3148136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Textfeld 15"/>
          <p:cNvSpPr txBox="1"/>
          <p:nvPr/>
        </p:nvSpPr>
        <p:spPr>
          <a:xfrm>
            <a:off x="2366070" y="2102446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Evaluated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Library</a:t>
            </a:r>
            <a:endParaRPr lang="de-AT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Geschweifte Klammer links 16"/>
          <p:cNvSpPr/>
          <p:nvPr/>
        </p:nvSpPr>
        <p:spPr>
          <a:xfrm>
            <a:off x="1832484" y="2733303"/>
            <a:ext cx="216024" cy="232121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Rechteck 19"/>
          <p:cNvSpPr/>
          <p:nvPr/>
        </p:nvSpPr>
        <p:spPr>
          <a:xfrm>
            <a:off x="539552" y="3335710"/>
            <a:ext cx="504056" cy="10210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263080"/>
              </p:ext>
            </p:extLst>
          </p:nvPr>
        </p:nvGraphicFramePr>
        <p:xfrm>
          <a:off x="611560" y="3400067"/>
          <a:ext cx="432048" cy="956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94" name="Formel" r:id="rId11" imgW="177480" imgH="393480" progId="Equation.3">
                  <p:embed/>
                </p:oleObj>
              </mc:Choice>
              <mc:Fallback>
                <p:oleObj name="Formel" r:id="rId11" imgW="1774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1560" y="3400067"/>
                        <a:ext cx="432048" cy="9566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Pfeil nach links 18"/>
          <p:cNvSpPr/>
          <p:nvPr/>
        </p:nvSpPr>
        <p:spPr>
          <a:xfrm>
            <a:off x="1118828" y="3851505"/>
            <a:ext cx="788876" cy="105934"/>
          </a:xfrm>
          <a:prstGeom prst="leftArrow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Rechteck 20"/>
          <p:cNvSpPr/>
          <p:nvPr/>
        </p:nvSpPr>
        <p:spPr>
          <a:xfrm>
            <a:off x="5580112" y="3885431"/>
            <a:ext cx="2016224" cy="4522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2" name="Rechteck 21"/>
          <p:cNvSpPr/>
          <p:nvPr/>
        </p:nvSpPr>
        <p:spPr>
          <a:xfrm>
            <a:off x="5577408" y="4494237"/>
            <a:ext cx="2016224" cy="4522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23" name="Objek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142483"/>
              </p:ext>
            </p:extLst>
          </p:nvPr>
        </p:nvGraphicFramePr>
        <p:xfrm>
          <a:off x="6283548" y="3938588"/>
          <a:ext cx="458788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95" name="Formel" r:id="rId13" imgW="253800" imgH="190440" progId="Equation.3">
                  <p:embed/>
                </p:oleObj>
              </mc:Choice>
              <mc:Fallback>
                <p:oleObj name="Formel" r:id="rId13" imgW="2538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283548" y="3938588"/>
                        <a:ext cx="458788" cy="344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80038"/>
              </p:ext>
            </p:extLst>
          </p:nvPr>
        </p:nvGraphicFramePr>
        <p:xfrm>
          <a:off x="6207348" y="4556125"/>
          <a:ext cx="5969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96" name="Formel" r:id="rId15" imgW="291960" imgH="190440" progId="Equation.3">
                  <p:embed/>
                </p:oleObj>
              </mc:Choice>
              <mc:Fallback>
                <p:oleObj name="Formel" r:id="rId15" imgW="29196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348" y="4556125"/>
                        <a:ext cx="5969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Geschweifte Klammer links 24"/>
          <p:cNvSpPr/>
          <p:nvPr/>
        </p:nvSpPr>
        <p:spPr>
          <a:xfrm flipH="1">
            <a:off x="4644008" y="2733303"/>
            <a:ext cx="216024" cy="2321210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Rechteck 25"/>
          <p:cNvSpPr/>
          <p:nvPr/>
        </p:nvSpPr>
        <p:spPr>
          <a:xfrm>
            <a:off x="5580112" y="2733303"/>
            <a:ext cx="2016224" cy="452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Rechteck 26"/>
          <p:cNvSpPr/>
          <p:nvPr/>
        </p:nvSpPr>
        <p:spPr>
          <a:xfrm>
            <a:off x="5580112" y="3335710"/>
            <a:ext cx="2016224" cy="4522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28" name="Obj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2133563"/>
              </p:ext>
            </p:extLst>
          </p:nvPr>
        </p:nvGraphicFramePr>
        <p:xfrm>
          <a:off x="6365701" y="2796083"/>
          <a:ext cx="304924" cy="326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97" name="Formel" r:id="rId17" imgW="177480" imgH="190440" progId="Equation.3">
                  <p:embed/>
                </p:oleObj>
              </mc:Choice>
              <mc:Fallback>
                <p:oleObj name="Formel" r:id="rId17" imgW="1774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65701" y="2796083"/>
                        <a:ext cx="304924" cy="3267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5974004"/>
              </p:ext>
            </p:extLst>
          </p:nvPr>
        </p:nvGraphicFramePr>
        <p:xfrm>
          <a:off x="6365701" y="3405910"/>
          <a:ext cx="285874" cy="31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98" name="Formel" r:id="rId18" imgW="139680" imgH="152280" progId="Equation.3">
                  <p:embed/>
                </p:oleObj>
              </mc:Choice>
              <mc:Fallback>
                <p:oleObj name="Formel" r:id="rId18" imgW="13968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365701" y="3405910"/>
                        <a:ext cx="285874" cy="311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hteck 29"/>
          <p:cNvSpPr/>
          <p:nvPr/>
        </p:nvSpPr>
        <p:spPr>
          <a:xfrm>
            <a:off x="5364088" y="2079898"/>
            <a:ext cx="2448272" cy="3148136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C00000"/>
              </a:solidFill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960989" y="2079898"/>
            <a:ext cx="12490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</a:t>
            </a:r>
          </a:p>
          <a:p>
            <a:pPr algn="ctr"/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endParaRPr lang="de-AT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Pfeil nach unten 31"/>
          <p:cNvSpPr/>
          <p:nvPr/>
        </p:nvSpPr>
        <p:spPr>
          <a:xfrm>
            <a:off x="6585519" y="1684984"/>
            <a:ext cx="45719" cy="3949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3" name="Pfeil nach links 32"/>
          <p:cNvSpPr/>
          <p:nvPr/>
        </p:nvSpPr>
        <p:spPr>
          <a:xfrm flipH="1">
            <a:off x="4752020" y="3855697"/>
            <a:ext cx="612068" cy="101742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5" name="Rechteck 34"/>
          <p:cNvSpPr/>
          <p:nvPr/>
        </p:nvSpPr>
        <p:spPr>
          <a:xfrm>
            <a:off x="5960989" y="5613623"/>
            <a:ext cx="1419323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34" name="Objek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294198"/>
              </p:ext>
            </p:extLst>
          </p:nvPr>
        </p:nvGraphicFramePr>
        <p:xfrm>
          <a:off x="6026684" y="5589240"/>
          <a:ext cx="12954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99" name="Formel" r:id="rId20" imgW="533160" imgH="190440" progId="Equation.3">
                  <p:embed/>
                </p:oleObj>
              </mc:Choice>
              <mc:Fallback>
                <p:oleObj name="Formel" r:id="rId20" imgW="533160" imgH="190440" progId="Equation.3">
                  <p:embed/>
                  <p:pic>
                    <p:nvPicPr>
                      <p:cNvPr id="0" name="Objek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6684" y="5589240"/>
                        <a:ext cx="129540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Pfeil nach unten 35"/>
          <p:cNvSpPr/>
          <p:nvPr/>
        </p:nvSpPr>
        <p:spPr>
          <a:xfrm>
            <a:off x="6588224" y="5229200"/>
            <a:ext cx="144016" cy="3844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7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38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7274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ti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54120"/>
            <a:ext cx="1008112" cy="695250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-4167" y="6379740"/>
            <a:ext cx="8824639" cy="1588"/>
          </a:xfrm>
          <a:prstGeom prst="line">
            <a:avLst/>
          </a:prstGeom>
          <a:ln w="34925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352103" y="1340768"/>
            <a:ext cx="0" cy="5517232"/>
          </a:xfrm>
          <a:prstGeom prst="line">
            <a:avLst/>
          </a:prstGeom>
          <a:ln w="34925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>
          <a:xfrm>
            <a:off x="6686872" y="6453335"/>
            <a:ext cx="2133600" cy="365125"/>
          </a:xfrm>
        </p:spPr>
        <p:txBody>
          <a:bodyPr/>
          <a:lstStyle/>
          <a:p>
            <a:fld id="{30BFE1F4-0864-4028-A398-A3791DF09977}" type="slidenum">
              <a:rPr lang="de-AT" smtClean="0">
                <a:solidFill>
                  <a:srgbClr val="898989"/>
                </a:solidFill>
              </a:rPr>
              <a:pPr/>
              <a:t>21</a:t>
            </a:fld>
            <a:endParaRPr lang="de-AT" dirty="0">
              <a:solidFill>
                <a:srgbClr val="898989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475656" y="323945"/>
            <a:ext cx="765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3200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r>
              <a:rPr lang="de-AT" sz="3200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AT" sz="3200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r>
              <a:rPr lang="de-AT" sz="3200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Evaluation</a:t>
            </a:r>
            <a:endParaRPr lang="de-AT" sz="3200" b="1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31640" y="1268760"/>
            <a:ext cx="8120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Files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various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consistent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differential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spectra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isotope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etc.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31640" y="2276872"/>
            <a:ext cx="8072658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GOAL:</a:t>
            </a:r>
            <a:r>
              <a:rPr lang="de-AT" b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Evaluated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Libraries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relevant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particles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n, p, d, </a:t>
            </a:r>
            <a:r>
              <a:rPr lang="de-AT" dirty="0" smtClean="0">
                <a:solidFill>
                  <a:srgbClr val="C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a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dirty="0" smtClean="0">
                <a:solidFill>
                  <a:srgbClr val="C0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 Isotopes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chart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energies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250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MeV</a:t>
            </a:r>
            <a:endParaRPr lang="de-AT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reliable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uncertainty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channel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isotope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correlations</a:t>
            </a:r>
            <a:endParaRPr lang="de-AT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11560" y="4149080"/>
            <a:ext cx="8072659" cy="2031325"/>
          </a:xfrm>
          <a:prstGeom prst="rect">
            <a:avLst/>
          </a:prstGeom>
          <a:solidFill>
            <a:schemeClr val="accent3">
              <a:lumMod val="20000"/>
              <a:lumOff val="80000"/>
              <a:alpha val="50196"/>
            </a:schemeClr>
          </a:solidFill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CHALLENGES:</a:t>
            </a:r>
            <a:endParaRPr lang="de-AT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large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sets</a:t>
            </a:r>
            <a:endParaRPr lang="de-AT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fficient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onstruction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efficient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library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experimental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de-AT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utomatization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endParaRPr lang="de-AT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apability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repeat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de-AT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asic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tools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benchmarking</a:t>
            </a:r>
            <a:endParaRPr lang="de-AT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1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8938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22</a:t>
            </a:fld>
            <a:endParaRPr lang="de-AT" dirty="0"/>
          </a:p>
        </p:txBody>
      </p:sp>
      <p:sp>
        <p:nvSpPr>
          <p:cNvPr id="13" name="Textfeld 12"/>
          <p:cNvSpPr txBox="1"/>
          <p:nvPr/>
        </p:nvSpPr>
        <p:spPr>
          <a:xfrm>
            <a:off x="1000125" y="2996952"/>
            <a:ext cx="7345363" cy="830262"/>
          </a:xfrm>
          <a:prstGeom prst="rect">
            <a:avLst/>
          </a:prstGeom>
          <a:solidFill>
            <a:srgbClr val="006699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de-AT" sz="4800" dirty="0" err="1">
                <a:solidFill>
                  <a:schemeClr val="bg1"/>
                </a:solidFill>
                <a:latin typeface="+mj-lt"/>
              </a:rPr>
              <a:t>Thank</a:t>
            </a:r>
            <a:r>
              <a:rPr lang="de-AT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de-AT" sz="4800" dirty="0" err="1">
                <a:solidFill>
                  <a:schemeClr val="bg1"/>
                </a:solidFill>
                <a:latin typeface="+mj-lt"/>
              </a:rPr>
              <a:t>you</a:t>
            </a:r>
            <a:r>
              <a:rPr lang="de-AT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de-AT" sz="4800" dirty="0" err="1">
                <a:solidFill>
                  <a:schemeClr val="bg1"/>
                </a:solidFill>
                <a:latin typeface="+mj-lt"/>
              </a:rPr>
              <a:t>for</a:t>
            </a:r>
            <a:r>
              <a:rPr lang="de-AT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de-AT" sz="4800" dirty="0" err="1">
                <a:solidFill>
                  <a:schemeClr val="bg1"/>
                </a:solidFill>
                <a:latin typeface="+mj-lt"/>
              </a:rPr>
              <a:t>your</a:t>
            </a:r>
            <a:r>
              <a:rPr lang="de-AT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de-AT" sz="4800" dirty="0" err="1">
                <a:solidFill>
                  <a:schemeClr val="bg1"/>
                </a:solidFill>
                <a:latin typeface="+mj-lt"/>
              </a:rPr>
              <a:t>attention</a:t>
            </a:r>
            <a:endParaRPr lang="en-GB" sz="4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7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4951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Semi-</a:t>
            </a:r>
            <a:r>
              <a:rPr lang="de-AT" sz="2800" dirty="0" err="1" smtClean="0"/>
              <a:t>microscopic</a:t>
            </a:r>
            <a:r>
              <a:rPr lang="de-AT" sz="2800" dirty="0" smtClean="0"/>
              <a:t> ab-</a:t>
            </a:r>
            <a:r>
              <a:rPr lang="de-AT" sz="2800" dirty="0" err="1" smtClean="0"/>
              <a:t>initio</a:t>
            </a:r>
            <a:r>
              <a:rPr lang="de-AT" sz="2800" dirty="0" smtClean="0"/>
              <a:t> </a:t>
            </a:r>
            <a:r>
              <a:rPr lang="de-AT" sz="2800" dirty="0" err="1" smtClean="0"/>
              <a:t>approaches</a:t>
            </a:r>
            <a:endParaRPr lang="de-AT" sz="2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23</a:t>
            </a:fld>
            <a:endParaRPr lang="de-AT"/>
          </a:p>
        </p:txBody>
      </p:sp>
      <p:sp>
        <p:nvSpPr>
          <p:cNvPr id="6" name="Datumsplatzhalter 2"/>
          <p:cNvSpPr>
            <a:spLocks noGrp="1"/>
          </p:cNvSpPr>
          <p:nvPr>
            <p:ph type="dt" sz="half" idx="4294967295"/>
          </p:nvPr>
        </p:nvSpPr>
        <p:spPr>
          <a:xfrm>
            <a:off x="467544" y="6448251"/>
            <a:ext cx="1800200" cy="365125"/>
          </a:xfrm>
          <a:prstGeom prst="rect">
            <a:avLst/>
          </a:prstGeom>
        </p:spPr>
        <p:txBody>
          <a:bodyPr/>
          <a:lstStyle/>
          <a:p>
            <a:r>
              <a:rPr lang="de-DE" sz="1050" dirty="0" smtClean="0"/>
              <a:t>H. Leeb, </a:t>
            </a:r>
            <a:r>
              <a:rPr lang="de-DE" sz="1050" dirty="0" err="1" smtClean="0"/>
              <a:t>Th</a:t>
            </a:r>
            <a:r>
              <a:rPr lang="de-DE" sz="1050" dirty="0"/>
              <a:t>. </a:t>
            </a:r>
            <a:r>
              <a:rPr lang="de-DE" sz="1050" dirty="0" err="1" smtClean="0"/>
              <a:t>Srdinko</a:t>
            </a:r>
            <a:r>
              <a:rPr lang="de-DE" sz="1050" dirty="0" smtClean="0"/>
              <a:t>, B. Raab</a:t>
            </a:r>
            <a:endParaRPr lang="de-DE" sz="1050" dirty="0"/>
          </a:p>
          <a:p>
            <a:r>
              <a:rPr lang="de-DE" sz="1050" dirty="0" err="1" smtClean="0"/>
              <a:t>October</a:t>
            </a:r>
            <a:r>
              <a:rPr lang="de-DE" sz="1050" dirty="0" smtClean="0"/>
              <a:t> 3, 2017</a:t>
            </a:r>
            <a:endParaRPr lang="de-AT" sz="1050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2332112" y="6448251"/>
            <a:ext cx="5192216" cy="365125"/>
          </a:xfrm>
          <a:prstGeom prst="rect">
            <a:avLst/>
          </a:prstGeom>
        </p:spPr>
        <p:txBody>
          <a:bodyPr/>
          <a:lstStyle/>
          <a:p>
            <a:r>
              <a:rPr lang="es-ES" sz="1050" dirty="0" smtClean="0"/>
              <a:t>Evaluation technique for neutron-induced reactions of light nuclei</a:t>
            </a:r>
            <a:endParaRPr lang="de-AT" sz="1050" dirty="0"/>
          </a:p>
          <a:p>
            <a:r>
              <a:rPr lang="de-AT" sz="1050" dirty="0" smtClean="0"/>
              <a:t>4th International Workshop on </a:t>
            </a:r>
            <a:r>
              <a:rPr lang="de-AT" sz="1050" dirty="0" err="1" smtClean="0"/>
              <a:t>Nuclear</a:t>
            </a:r>
            <a:r>
              <a:rPr lang="de-AT" sz="1050" dirty="0" smtClean="0"/>
              <a:t> Data </a:t>
            </a:r>
            <a:r>
              <a:rPr lang="de-AT" sz="1050" dirty="0" err="1" smtClean="0"/>
              <a:t>Covariances</a:t>
            </a:r>
            <a:r>
              <a:rPr lang="de-AT" sz="1050" dirty="0" smtClean="0"/>
              <a:t>, </a:t>
            </a:r>
            <a:r>
              <a:rPr lang="de-AT" sz="1050" dirty="0" err="1" smtClean="0"/>
              <a:t>Aix</a:t>
            </a:r>
            <a:r>
              <a:rPr lang="de-AT" sz="1050" dirty="0" smtClean="0"/>
              <a:t> en Provence, 2.-6.10.2017</a:t>
            </a:r>
            <a:endParaRPr lang="es-ES" sz="1050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539552" y="980728"/>
            <a:ext cx="86828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de-AT" b="1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Resonating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roup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(RGM)		-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NN-potentials</a:t>
            </a:r>
          </a:p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Generator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(GCM)	- 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Geschweifte Klammer rechts 6"/>
          <p:cNvSpPr/>
          <p:nvPr/>
        </p:nvSpPr>
        <p:spPr>
          <a:xfrm>
            <a:off x="4572000" y="1340768"/>
            <a:ext cx="144016" cy="50405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Geschweifte Klammer rechts 8"/>
          <p:cNvSpPr/>
          <p:nvPr/>
        </p:nvSpPr>
        <p:spPr>
          <a:xfrm flipH="1">
            <a:off x="4860032" y="1340768"/>
            <a:ext cx="144016" cy="50405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Textfeld 9"/>
          <p:cNvSpPr txBox="1"/>
          <p:nvPr/>
        </p:nvSpPr>
        <p:spPr>
          <a:xfrm>
            <a:off x="571203" y="2060848"/>
            <a:ext cx="79303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Shell Model Extension</a:t>
            </a:r>
          </a:p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Gamov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Shell Model – Extension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shell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positive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energies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qualitative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lowest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resonances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71203" y="3092767"/>
            <a:ext cx="94179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Faddeev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Faddeev-Yakubowski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equations</a:t>
            </a:r>
            <a:endParaRPr lang="de-AT" b="1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Exact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3-body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4-body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quantum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mechanics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limited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extensions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-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interactions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nergies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			- break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Geschweifte Klammer rechts 12"/>
          <p:cNvSpPr/>
          <p:nvPr/>
        </p:nvSpPr>
        <p:spPr>
          <a:xfrm>
            <a:off x="5436096" y="3475484"/>
            <a:ext cx="144016" cy="72008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Geschweifte Klammer rechts 13"/>
          <p:cNvSpPr/>
          <p:nvPr/>
        </p:nvSpPr>
        <p:spPr>
          <a:xfrm rot="10800000">
            <a:off x="5796136" y="3475484"/>
            <a:ext cx="144016" cy="72008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571203" y="4437112"/>
            <a:ext cx="80458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channel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algebraic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(K. Amos, L.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coarse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571203" y="5229200"/>
            <a:ext cx="79816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Microscopic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ab-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initio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(P.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Navratil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S.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Quaglioni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…)</a:t>
            </a:r>
          </a:p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Microscopic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Hamiltonian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chiral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NN-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NNN-potentials –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coupled-channel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RGM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calculable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R-matrix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3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err="1" smtClean="0"/>
              <a:t>Concept</a:t>
            </a:r>
            <a:r>
              <a:rPr lang="de-AT" sz="3200" dirty="0" smtClean="0"/>
              <a:t> </a:t>
            </a:r>
            <a:r>
              <a:rPr lang="de-AT" sz="3200" dirty="0" err="1" smtClean="0"/>
              <a:t>of</a:t>
            </a:r>
            <a:r>
              <a:rPr lang="de-AT" sz="3200" dirty="0" smtClean="0"/>
              <a:t> R-matrix </a:t>
            </a:r>
            <a:r>
              <a:rPr lang="de-AT" sz="3200" dirty="0" err="1" smtClean="0"/>
              <a:t>Formalism</a:t>
            </a:r>
            <a:endParaRPr lang="de-AT" sz="32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24</a:t>
            </a:fld>
            <a:endParaRPr lang="de-AT"/>
          </a:p>
        </p:txBody>
      </p:sp>
      <p:sp>
        <p:nvSpPr>
          <p:cNvPr id="10" name="Textfeld 9"/>
          <p:cNvSpPr txBox="1"/>
          <p:nvPr/>
        </p:nvSpPr>
        <p:spPr>
          <a:xfrm>
            <a:off x="467544" y="1403479"/>
            <a:ext cx="84969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Distinguish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unknown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internal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E.P.Wigner</a:t>
            </a:r>
            <a:r>
              <a:rPr lang="en-US" sz="16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L. </a:t>
            </a:r>
            <a:r>
              <a:rPr lang="en-US" sz="1600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Eisenbud</a:t>
            </a:r>
            <a:r>
              <a:rPr lang="en-US" sz="16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P.L. </a:t>
            </a:r>
            <a:r>
              <a:rPr lang="en-US" sz="1600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Kapur</a:t>
            </a:r>
            <a:r>
              <a:rPr lang="en-US" sz="16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R.E. </a:t>
            </a:r>
            <a:r>
              <a:rPr lang="en-US" sz="1600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Peierls</a:t>
            </a:r>
            <a:r>
              <a:rPr lang="en-US" sz="16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A.M. Lane, R.G. Thomas, … 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b="1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de-AT" b="1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smooth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transition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between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regions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1200"/>
              </a:spcBef>
            </a:pPr>
            <a:r>
              <a:rPr lang="en-US" b="1" dirty="0" smtClean="0">
                <a:solidFill>
                  <a:srgbClr val="006699"/>
                </a:solidFill>
              </a:rPr>
              <a:t>                                          </a:t>
            </a:r>
            <a:r>
              <a:rPr lang="en-US" dirty="0" smtClean="0">
                <a:solidFill>
                  <a:srgbClr val="006699"/>
                </a:solidFill>
              </a:rPr>
              <a:t>and</a:t>
            </a:r>
            <a:r>
              <a:rPr lang="en-US" b="1" dirty="0" smtClean="0">
                <a:solidFill>
                  <a:srgbClr val="006699"/>
                </a:solidFill>
              </a:rPr>
              <a:t> </a:t>
            </a:r>
            <a:br>
              <a:rPr lang="en-US" b="1" dirty="0" smtClean="0">
                <a:solidFill>
                  <a:srgbClr val="006699"/>
                </a:solidFill>
              </a:rPr>
            </a:br>
            <a:endParaRPr lang="en-US" b="1" dirty="0" smtClean="0">
              <a:solidFill>
                <a:srgbClr val="006699"/>
              </a:solidFill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683568" y="2406030"/>
            <a:ext cx="6422076" cy="2103090"/>
            <a:chOff x="611560" y="1700808"/>
            <a:chExt cx="6422076" cy="2103090"/>
          </a:xfrm>
        </p:grpSpPr>
        <p:sp>
          <p:nvSpPr>
            <p:cNvPr id="7" name="Rechteck 6"/>
            <p:cNvSpPr/>
            <p:nvPr/>
          </p:nvSpPr>
          <p:spPr>
            <a:xfrm>
              <a:off x="755576" y="1700808"/>
              <a:ext cx="2376263" cy="172819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9" name="Gerade Verbindung 8"/>
            <p:cNvCxnSpPr/>
            <p:nvPr/>
          </p:nvCxnSpPr>
          <p:spPr>
            <a:xfrm>
              <a:off x="755576" y="1700808"/>
              <a:ext cx="0" cy="18722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mit Pfeil 10"/>
            <p:cNvCxnSpPr/>
            <p:nvPr/>
          </p:nvCxnSpPr>
          <p:spPr>
            <a:xfrm>
              <a:off x="611560" y="3429000"/>
              <a:ext cx="6048672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>
              <a:off x="3131840" y="1700808"/>
              <a:ext cx="0" cy="17281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feld 12"/>
            <p:cNvSpPr txBox="1"/>
            <p:nvPr/>
          </p:nvSpPr>
          <p:spPr>
            <a:xfrm>
              <a:off x="6768820" y="3250168"/>
              <a:ext cx="2648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dirty="0" smtClean="0"/>
                <a:t>r</a:t>
              </a:r>
              <a:endParaRPr lang="de-AT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2886418" y="3434358"/>
              <a:ext cx="4908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AT" dirty="0" smtClean="0"/>
                <a:t>r=a</a:t>
              </a:r>
            </a:p>
          </p:txBody>
        </p:sp>
        <p:sp>
          <p:nvSpPr>
            <p:cNvPr id="15" name="Rechteck 14"/>
            <p:cNvSpPr/>
            <p:nvPr/>
          </p:nvSpPr>
          <p:spPr>
            <a:xfrm>
              <a:off x="3150890" y="1700808"/>
              <a:ext cx="3437334" cy="172819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graphicFrame>
          <p:nvGraphicFramePr>
            <p:cNvPr id="16" name="Objek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2349489"/>
                </p:ext>
              </p:extLst>
            </p:nvPr>
          </p:nvGraphicFramePr>
          <p:xfrm>
            <a:off x="1187624" y="1916832"/>
            <a:ext cx="1512168" cy="5159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80" name="Formel" r:id="rId4" imgW="1079280" imgH="368280" progId="Equation.3">
                    <p:embed/>
                  </p:oleObj>
                </mc:Choice>
                <mc:Fallback>
                  <p:oleObj name="Formel" r:id="rId4" imgW="1079280" imgH="3682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187624" y="1916832"/>
                          <a:ext cx="1512168" cy="5159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k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2688109"/>
                </p:ext>
              </p:extLst>
            </p:nvPr>
          </p:nvGraphicFramePr>
          <p:xfrm>
            <a:off x="3203847" y="2000700"/>
            <a:ext cx="3259309" cy="288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81" name="Formel" r:id="rId6" imgW="2730240" imgH="241200" progId="Equation.3">
                    <p:embed/>
                  </p:oleObj>
                </mc:Choice>
                <mc:Fallback>
                  <p:oleObj name="Formel" r:id="rId6" imgW="2730240" imgH="2412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203847" y="2000700"/>
                          <a:ext cx="3259309" cy="28803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feld 17"/>
            <p:cNvSpPr txBox="1"/>
            <p:nvPr/>
          </p:nvSpPr>
          <p:spPr>
            <a:xfrm>
              <a:off x="669914" y="343456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dirty="0" smtClean="0"/>
                <a:t>0</a:t>
              </a:r>
              <a:endParaRPr lang="de-AT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886911" y="2526640"/>
              <a:ext cx="211359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set of </a:t>
              </a:r>
              <a:r>
                <a:rPr lang="en-US" sz="1600" i="1" dirty="0" smtClean="0"/>
                <a:t>N</a:t>
              </a:r>
              <a:r>
                <a:rPr lang="en-US" sz="1600" dirty="0" smtClean="0"/>
                <a:t> basis functions</a:t>
              </a:r>
            </a:p>
            <a:p>
              <a:r>
                <a:rPr lang="en-US" sz="1600" dirty="0" smtClean="0"/>
                <a:t>with                          , </a:t>
              </a:r>
              <a:br>
                <a:rPr lang="en-US" sz="1600" dirty="0" smtClean="0"/>
              </a:br>
              <a:r>
                <a:rPr lang="en-US" sz="1600" dirty="0" smtClean="0"/>
                <a:t>no condition at </a:t>
              </a:r>
              <a:r>
                <a:rPr lang="en-US" sz="1600" i="1" dirty="0" smtClean="0"/>
                <a:t>r=a</a:t>
              </a:r>
              <a:r>
                <a:rPr lang="en-US" sz="1600" dirty="0" smtClean="0"/>
                <a:t>.</a:t>
              </a:r>
              <a:endParaRPr lang="en-US" sz="1600" dirty="0"/>
            </a:p>
          </p:txBody>
        </p:sp>
        <p:graphicFrame>
          <p:nvGraphicFramePr>
            <p:cNvPr id="20" name="Objek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10527518"/>
                </p:ext>
              </p:extLst>
            </p:nvPr>
          </p:nvGraphicFramePr>
          <p:xfrm>
            <a:off x="1475656" y="2812391"/>
            <a:ext cx="1043715" cy="3285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9182" name="Formel" r:id="rId8" imgW="685800" imgH="215640" progId="Equation.3">
                    <p:embed/>
                  </p:oleObj>
                </mc:Choice>
                <mc:Fallback>
                  <p:oleObj name="Formel" r:id="rId8" imgW="68580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475656" y="2812391"/>
                          <a:ext cx="1043715" cy="32857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feld 20"/>
            <p:cNvSpPr txBox="1"/>
            <p:nvPr/>
          </p:nvSpPr>
          <p:spPr>
            <a:xfrm>
              <a:off x="3131840" y="2522820"/>
              <a:ext cx="358072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bound state wave functions are </a:t>
              </a:r>
            </a:p>
            <a:p>
              <a:r>
                <a:rPr lang="en-US" sz="1600" dirty="0" smtClean="0"/>
                <a:t>proportional to the Whittaker function.</a:t>
              </a:r>
            </a:p>
            <a:p>
              <a:r>
                <a:rPr lang="en-US" sz="1600" dirty="0" smtClean="0"/>
                <a:t>The collision matrix </a:t>
              </a:r>
              <a:r>
                <a:rPr lang="en-US" sz="1600" i="1" dirty="0" smtClean="0"/>
                <a:t>U</a:t>
              </a:r>
              <a:r>
                <a:rPr lang="en-US" sz="1600" dirty="0" smtClean="0"/>
                <a:t> is unknown.</a:t>
              </a:r>
              <a:endParaRPr lang="en-US" sz="1600" dirty="0"/>
            </a:p>
          </p:txBody>
        </p:sp>
      </p:grp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056492"/>
              </p:ext>
            </p:extLst>
          </p:nvPr>
        </p:nvGraphicFramePr>
        <p:xfrm>
          <a:off x="1027708" y="5589240"/>
          <a:ext cx="18161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83" name="Formel" r:id="rId10" imgW="990360" imgH="241200" progId="Equation.3">
                  <p:embed/>
                </p:oleObj>
              </mc:Choice>
              <mc:Fallback>
                <p:oleObj name="Formel" r:id="rId10" imgW="990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708" y="5589240"/>
                        <a:ext cx="18161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356985"/>
              </p:ext>
            </p:extLst>
          </p:nvPr>
        </p:nvGraphicFramePr>
        <p:xfrm>
          <a:off x="4003389" y="5445224"/>
          <a:ext cx="31178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84" name="Formel" r:id="rId12" imgW="1701720" imgH="393480" progId="Equation.3">
                  <p:embed/>
                </p:oleObj>
              </mc:Choice>
              <mc:Fallback>
                <p:oleObj name="Formel" r:id="rId12" imgW="1701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389" y="5445224"/>
                        <a:ext cx="31178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26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063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err="1" smtClean="0"/>
              <a:t>Calculable</a:t>
            </a:r>
            <a:r>
              <a:rPr lang="de-AT" sz="2800" dirty="0" smtClean="0"/>
              <a:t> </a:t>
            </a:r>
            <a:r>
              <a:rPr lang="de-AT" sz="2800" dirty="0" err="1" smtClean="0"/>
              <a:t>Coupled</a:t>
            </a:r>
            <a:r>
              <a:rPr lang="de-AT" sz="2800" dirty="0" smtClean="0"/>
              <a:t>-Channel R-Matrix</a:t>
            </a:r>
            <a:endParaRPr lang="de-AT" sz="28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25</a:t>
            </a:fld>
            <a:endParaRPr lang="de-AT"/>
          </a:p>
        </p:txBody>
      </p:sp>
      <p:sp>
        <p:nvSpPr>
          <p:cNvPr id="7" name="Abgerundetes Rechteck 6"/>
          <p:cNvSpPr/>
          <p:nvPr/>
        </p:nvSpPr>
        <p:spPr>
          <a:xfrm>
            <a:off x="5330180" y="4967044"/>
            <a:ext cx="1224136" cy="40643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689662"/>
              </p:ext>
            </p:extLst>
          </p:nvPr>
        </p:nvGraphicFramePr>
        <p:xfrm>
          <a:off x="1547260" y="4907864"/>
          <a:ext cx="5025296" cy="524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4" name="Formel" r:id="rId4" imgW="2552400" imgH="266400" progId="Equation.3">
                  <p:embed/>
                </p:oleObj>
              </mc:Choice>
              <mc:Fallback>
                <p:oleObj name="Formel" r:id="rId4" imgW="25524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260" y="4907864"/>
                        <a:ext cx="5025296" cy="5247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feld 10"/>
          <p:cNvSpPr txBox="1"/>
          <p:nvPr/>
        </p:nvSpPr>
        <p:spPr>
          <a:xfrm>
            <a:off x="539552" y="1124744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Coupled-channel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AT" b="1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77071"/>
              </p:ext>
            </p:extLst>
          </p:nvPr>
        </p:nvGraphicFramePr>
        <p:xfrm>
          <a:off x="971600" y="1567458"/>
          <a:ext cx="3634701" cy="565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5" name="Formel" r:id="rId6" imgW="1714320" imgH="266400" progId="Equation.3">
                  <p:embed/>
                </p:oleObj>
              </mc:Choice>
              <mc:Fallback>
                <p:oleObj name="Formel" r:id="rId6" imgW="171432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71600" y="1567458"/>
                        <a:ext cx="3634701" cy="5653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feld 12"/>
          <p:cNvSpPr txBox="1"/>
          <p:nvPr/>
        </p:nvSpPr>
        <p:spPr>
          <a:xfrm>
            <a:off x="5652120" y="1124744"/>
            <a:ext cx="2944139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b="1" dirty="0" smtClean="0">
                <a:solidFill>
                  <a:schemeClr val="tx2"/>
                </a:solidFill>
              </a:rPr>
              <a:t>Problem:</a:t>
            </a:r>
          </a:p>
          <a:p>
            <a:r>
              <a:rPr lang="de-AT" dirty="0" err="1">
                <a:solidFill>
                  <a:schemeClr val="tx2"/>
                </a:solidFill>
              </a:rPr>
              <a:t>a</a:t>
            </a:r>
            <a:r>
              <a:rPr lang="de-AT" dirty="0" err="1" smtClean="0">
                <a:solidFill>
                  <a:schemeClr val="tx2"/>
                </a:solidFill>
              </a:rPr>
              <a:t>lthough</a:t>
            </a:r>
            <a:r>
              <a:rPr lang="de-AT" dirty="0" smtClean="0">
                <a:solidFill>
                  <a:schemeClr val="tx2"/>
                </a:solidFill>
              </a:rPr>
              <a:t> </a:t>
            </a:r>
            <a:r>
              <a:rPr lang="de-AT" dirty="0" err="1" smtClean="0">
                <a:solidFill>
                  <a:schemeClr val="tx2"/>
                </a:solidFill>
              </a:rPr>
              <a:t>the</a:t>
            </a:r>
            <a:r>
              <a:rPr lang="de-AT" dirty="0" smtClean="0">
                <a:solidFill>
                  <a:schemeClr val="tx2"/>
                </a:solidFill>
              </a:rPr>
              <a:t> </a:t>
            </a:r>
            <a:r>
              <a:rPr lang="de-AT" dirty="0" err="1" smtClean="0">
                <a:solidFill>
                  <a:schemeClr val="tx2"/>
                </a:solidFill>
              </a:rPr>
              <a:t>Hamiltonian</a:t>
            </a:r>
            <a:r>
              <a:rPr lang="de-AT" dirty="0" smtClean="0">
                <a:solidFill>
                  <a:schemeClr val="tx2"/>
                </a:solidFill>
              </a:rPr>
              <a:t> </a:t>
            </a:r>
            <a:r>
              <a:rPr lang="de-AT" dirty="0" err="1" smtClean="0">
                <a:solidFill>
                  <a:schemeClr val="tx2"/>
                </a:solidFill>
              </a:rPr>
              <a:t>is</a:t>
            </a:r>
            <a:r>
              <a:rPr lang="de-AT" dirty="0" smtClean="0">
                <a:solidFill>
                  <a:schemeClr val="tx2"/>
                </a:solidFill>
              </a:rPr>
              <a:t> </a:t>
            </a:r>
          </a:p>
          <a:p>
            <a:r>
              <a:rPr lang="de-AT" dirty="0" err="1">
                <a:solidFill>
                  <a:schemeClr val="tx2"/>
                </a:solidFill>
              </a:rPr>
              <a:t>h</a:t>
            </a:r>
            <a:r>
              <a:rPr lang="de-AT" dirty="0" err="1" smtClean="0">
                <a:solidFill>
                  <a:schemeClr val="tx2"/>
                </a:solidFill>
              </a:rPr>
              <a:t>ermitean</a:t>
            </a:r>
            <a:r>
              <a:rPr lang="de-AT" dirty="0" smtClean="0">
                <a:solidFill>
                  <a:schemeClr val="tx2"/>
                </a:solidFill>
              </a:rPr>
              <a:t> on </a:t>
            </a:r>
            <a:r>
              <a:rPr lang="de-AT" dirty="0" err="1" smtClean="0">
                <a:solidFill>
                  <a:schemeClr val="tx2"/>
                </a:solidFill>
              </a:rPr>
              <a:t>the</a:t>
            </a:r>
            <a:r>
              <a:rPr lang="de-AT" dirty="0" smtClean="0">
                <a:solidFill>
                  <a:schemeClr val="tx2"/>
                </a:solidFill>
              </a:rPr>
              <a:t> </a:t>
            </a:r>
            <a:r>
              <a:rPr lang="de-AT" dirty="0" err="1" smtClean="0">
                <a:solidFill>
                  <a:schemeClr val="tx2"/>
                </a:solidFill>
              </a:rPr>
              <a:t>line</a:t>
            </a:r>
            <a:r>
              <a:rPr lang="de-AT" dirty="0" smtClean="0">
                <a:solidFill>
                  <a:schemeClr val="tx2"/>
                </a:solidFill>
              </a:rPr>
              <a:t>, </a:t>
            </a:r>
            <a:r>
              <a:rPr lang="de-AT" dirty="0" err="1" smtClean="0">
                <a:solidFill>
                  <a:schemeClr val="tx2"/>
                </a:solidFill>
              </a:rPr>
              <a:t>this</a:t>
            </a:r>
            <a:r>
              <a:rPr lang="de-AT" dirty="0" smtClean="0">
                <a:solidFill>
                  <a:schemeClr val="tx2"/>
                </a:solidFill>
              </a:rPr>
              <a:t> </a:t>
            </a:r>
            <a:r>
              <a:rPr lang="de-AT" dirty="0" err="1" smtClean="0">
                <a:solidFill>
                  <a:schemeClr val="tx2"/>
                </a:solidFill>
              </a:rPr>
              <a:t>is</a:t>
            </a:r>
            <a:r>
              <a:rPr lang="de-AT" dirty="0" smtClean="0">
                <a:solidFill>
                  <a:schemeClr val="tx2"/>
                </a:solidFill>
              </a:rPr>
              <a:t> </a:t>
            </a:r>
          </a:p>
          <a:p>
            <a:r>
              <a:rPr lang="de-AT" dirty="0">
                <a:solidFill>
                  <a:schemeClr val="tx2"/>
                </a:solidFill>
              </a:rPr>
              <a:t>n</a:t>
            </a:r>
            <a:r>
              <a:rPr lang="de-AT" dirty="0" smtClean="0">
                <a:solidFill>
                  <a:schemeClr val="tx2"/>
                </a:solidFill>
              </a:rPr>
              <a:t>ot </a:t>
            </a:r>
            <a:r>
              <a:rPr lang="de-AT" dirty="0" err="1" smtClean="0">
                <a:solidFill>
                  <a:schemeClr val="tx2"/>
                </a:solidFill>
              </a:rPr>
              <a:t>true</a:t>
            </a:r>
            <a:r>
              <a:rPr lang="de-AT" dirty="0" smtClean="0">
                <a:solidFill>
                  <a:schemeClr val="tx2"/>
                </a:solidFill>
              </a:rPr>
              <a:t> </a:t>
            </a:r>
            <a:r>
              <a:rPr lang="de-AT" dirty="0" err="1" smtClean="0">
                <a:solidFill>
                  <a:schemeClr val="tx2"/>
                </a:solidFill>
              </a:rPr>
              <a:t>for</a:t>
            </a:r>
            <a:r>
              <a:rPr lang="de-AT" dirty="0" smtClean="0">
                <a:solidFill>
                  <a:schemeClr val="tx2"/>
                </a:solidFill>
              </a:rPr>
              <a:t> [0,a]</a:t>
            </a:r>
            <a:endParaRPr lang="de-AT" dirty="0">
              <a:solidFill>
                <a:schemeClr val="tx2"/>
              </a:solidFill>
            </a:endParaRPr>
          </a:p>
        </p:txBody>
      </p:sp>
      <p:sp>
        <p:nvSpPr>
          <p:cNvPr id="14" name="Rechteckiger Pfeil 13"/>
          <p:cNvSpPr/>
          <p:nvPr/>
        </p:nvSpPr>
        <p:spPr>
          <a:xfrm flipH="1" flipV="1">
            <a:off x="5940152" y="2325073"/>
            <a:ext cx="1080120" cy="383847"/>
          </a:xfrm>
          <a:prstGeom prst="bent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35626"/>
              </p:ext>
            </p:extLst>
          </p:nvPr>
        </p:nvGraphicFramePr>
        <p:xfrm>
          <a:off x="1529590" y="2253065"/>
          <a:ext cx="4120323" cy="610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6" name="Formel" r:id="rId8" imgW="2743200" imgH="406080" progId="Equation.3">
                  <p:embed/>
                </p:oleObj>
              </mc:Choice>
              <mc:Fallback>
                <p:oleObj name="Formel" r:id="rId8" imgW="2743200" imgH="4060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29590" y="2253065"/>
                        <a:ext cx="4120323" cy="6107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539552" y="2253065"/>
            <a:ext cx="1034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</a:rPr>
              <a:t>Bloch-</a:t>
            </a:r>
          </a:p>
          <a:p>
            <a:r>
              <a:rPr lang="de-AT" dirty="0" smtClean="0">
                <a:solidFill>
                  <a:srgbClr val="006699"/>
                </a:solidFill>
              </a:rPr>
              <a:t>Operator</a:t>
            </a:r>
            <a:endParaRPr lang="de-AT" dirty="0">
              <a:solidFill>
                <a:srgbClr val="006699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39552" y="2996952"/>
            <a:ext cx="8056707" cy="7183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Textfeld 17"/>
          <p:cNvSpPr txBox="1"/>
          <p:nvPr/>
        </p:nvSpPr>
        <p:spPr>
          <a:xfrm>
            <a:off x="6175467" y="3068960"/>
            <a:ext cx="1897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dirty="0" smtClean="0">
                <a:solidFill>
                  <a:srgbClr val="006699"/>
                </a:solidFill>
              </a:rPr>
              <a:t>Bloch-</a:t>
            </a:r>
            <a:r>
              <a:rPr lang="de-AT" dirty="0" err="1" smtClean="0">
                <a:solidFill>
                  <a:srgbClr val="006699"/>
                </a:solidFill>
              </a:rPr>
              <a:t>Schrödinger</a:t>
            </a:r>
            <a:endParaRPr lang="de-AT" dirty="0" smtClean="0">
              <a:solidFill>
                <a:srgbClr val="006699"/>
              </a:solidFill>
            </a:endParaRPr>
          </a:p>
          <a:p>
            <a:pPr algn="ctr"/>
            <a:r>
              <a:rPr lang="de-AT" dirty="0" err="1" smtClean="0">
                <a:solidFill>
                  <a:srgbClr val="006699"/>
                </a:solidFill>
              </a:rPr>
              <a:t>equation</a:t>
            </a:r>
            <a:endParaRPr lang="de-AT" dirty="0">
              <a:solidFill>
                <a:srgbClr val="006699"/>
              </a:solidFill>
            </a:endParaRPr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165778"/>
              </p:ext>
            </p:extLst>
          </p:nvPr>
        </p:nvGraphicFramePr>
        <p:xfrm>
          <a:off x="683568" y="2689964"/>
          <a:ext cx="53848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7" name="Formel" r:id="rId10" imgW="2539800" imgH="495000" progId="Equation.3">
                  <p:embed/>
                </p:oleObj>
              </mc:Choice>
              <mc:Fallback>
                <p:oleObj name="Formel" r:id="rId10" imgW="25398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689964"/>
                        <a:ext cx="538480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feld 19"/>
          <p:cNvSpPr txBox="1"/>
          <p:nvPr/>
        </p:nvSpPr>
        <p:spPr>
          <a:xfrm>
            <a:off x="513615" y="4293096"/>
            <a:ext cx="23778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solidFill>
                  <a:srgbClr val="006699"/>
                </a:solidFill>
              </a:rPr>
              <a:t>R-Matrix:</a:t>
            </a:r>
          </a:p>
          <a:p>
            <a:endParaRPr lang="de-AT" b="1" dirty="0">
              <a:solidFill>
                <a:srgbClr val="006699"/>
              </a:solidFill>
            </a:endParaRPr>
          </a:p>
          <a:p>
            <a:endParaRPr lang="de-AT" b="1" dirty="0" smtClean="0">
              <a:solidFill>
                <a:srgbClr val="006699"/>
              </a:solidFill>
            </a:endParaRPr>
          </a:p>
          <a:p>
            <a:endParaRPr lang="de-AT" b="1" dirty="0">
              <a:solidFill>
                <a:srgbClr val="006699"/>
              </a:solidFill>
            </a:endParaRPr>
          </a:p>
          <a:p>
            <a:r>
              <a:rPr lang="de-AT" dirty="0" err="1" smtClean="0">
                <a:solidFill>
                  <a:srgbClr val="006699"/>
                </a:solidFill>
              </a:rPr>
              <a:t>Because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of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hermiticity</a:t>
            </a:r>
            <a:r>
              <a:rPr lang="de-AT" dirty="0" smtClean="0">
                <a:solidFill>
                  <a:srgbClr val="006699"/>
                </a:solidFill>
              </a:rPr>
              <a:t>:</a:t>
            </a:r>
          </a:p>
          <a:p>
            <a:endParaRPr lang="de-AT" b="1" dirty="0">
              <a:solidFill>
                <a:srgbClr val="006699"/>
              </a:solidFill>
            </a:endParaRPr>
          </a:p>
        </p:txBody>
      </p:sp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690425"/>
              </p:ext>
            </p:extLst>
          </p:nvPr>
        </p:nvGraphicFramePr>
        <p:xfrm>
          <a:off x="1635349" y="4120629"/>
          <a:ext cx="4169458" cy="79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8" name="Formel" r:id="rId12" imgW="2273040" imgH="431640" progId="Equation.3">
                  <p:embed/>
                </p:oleObj>
              </mc:Choice>
              <mc:Fallback>
                <p:oleObj name="Formel" r:id="rId12" imgW="227304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35349" y="4120629"/>
                        <a:ext cx="4169458" cy="79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k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652241"/>
              </p:ext>
            </p:extLst>
          </p:nvPr>
        </p:nvGraphicFramePr>
        <p:xfrm>
          <a:off x="2036115" y="5589240"/>
          <a:ext cx="4546791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39" name="Formel" r:id="rId14" imgW="2806560" imgH="444240" progId="Equation.3">
                  <p:embed/>
                </p:oleObj>
              </mc:Choice>
              <mc:Fallback>
                <p:oleObj name="Formel" r:id="rId14" imgW="280656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036115" y="5589240"/>
                        <a:ext cx="4546791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feld 24"/>
          <p:cNvSpPr txBox="1"/>
          <p:nvPr/>
        </p:nvSpPr>
        <p:spPr>
          <a:xfrm>
            <a:off x="513615" y="766049"/>
            <a:ext cx="5627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P. </a:t>
            </a:r>
            <a:r>
              <a:rPr lang="en-US" sz="1600" dirty="0" err="1"/>
              <a:t>Descouvemont</a:t>
            </a:r>
            <a:r>
              <a:rPr lang="en-US" sz="1600" dirty="0"/>
              <a:t> and </a:t>
            </a:r>
            <a:r>
              <a:rPr lang="en-US" sz="1600" dirty="0" smtClean="0"/>
              <a:t>D. </a:t>
            </a:r>
            <a:r>
              <a:rPr lang="en-US" sz="1600" dirty="0" err="1" smtClean="0"/>
              <a:t>Baye</a:t>
            </a:r>
            <a:r>
              <a:rPr lang="en-US" sz="1600" dirty="0" smtClean="0"/>
              <a:t>, Rep. </a:t>
            </a:r>
            <a:r>
              <a:rPr lang="en-US" sz="1600" dirty="0" err="1" smtClean="0"/>
              <a:t>Prog</a:t>
            </a:r>
            <a:r>
              <a:rPr lang="en-US" sz="1600" dirty="0" smtClean="0"/>
              <a:t>. Phys. </a:t>
            </a:r>
            <a:r>
              <a:rPr lang="en-US" sz="1600" dirty="0"/>
              <a:t>73, 036301 (2010)</a:t>
            </a:r>
          </a:p>
        </p:txBody>
      </p:sp>
      <p:sp>
        <p:nvSpPr>
          <p:cNvPr id="28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29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7865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smtClean="0"/>
              <a:t>Definition </a:t>
            </a:r>
            <a:r>
              <a:rPr lang="de-AT" sz="3200" dirty="0" err="1" smtClean="0"/>
              <a:t>of</a:t>
            </a:r>
            <a:r>
              <a:rPr lang="de-AT" sz="3200" dirty="0" smtClean="0"/>
              <a:t> R-matrix</a:t>
            </a:r>
            <a:endParaRPr lang="de-AT" sz="32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26</a:t>
            </a:fld>
            <a:endParaRPr lang="de-AT"/>
          </a:p>
        </p:txBody>
      </p:sp>
      <p:sp>
        <p:nvSpPr>
          <p:cNvPr id="10" name="Textfeld 9"/>
          <p:cNvSpPr txBox="1"/>
          <p:nvPr/>
        </p:nvSpPr>
        <p:spPr>
          <a:xfrm>
            <a:off x="467544" y="1403479"/>
            <a:ext cx="849694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R-matrix at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i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maps</a:t>
            </a:r>
            <a:r>
              <a:rPr lang="de-AT" b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derivative </a:t>
            </a:r>
            <a:r>
              <a:rPr lang="de-AT" b="1" i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u‘</a:t>
            </a:r>
            <a:r>
              <a:rPr lang="de-AT" b="1" i="1" baseline="-25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onto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</a:t>
            </a:r>
            <a:r>
              <a:rPr lang="de-AT" b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r>
              <a:rPr lang="de-AT" b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i="1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de-AT" b="1" i="1" baseline="-25000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de-AT" b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matching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i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b="1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de-AT" b="1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de-AT" b="1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R-matrix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represented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pole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terms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006699"/>
                </a:solidFill>
              </a:rPr>
              <a:t/>
            </a:r>
            <a:br>
              <a:rPr lang="en-US" b="1" dirty="0" smtClean="0">
                <a:solidFill>
                  <a:srgbClr val="006699"/>
                </a:solidFill>
              </a:rPr>
            </a:br>
            <a:endParaRPr lang="en-US" b="1" dirty="0" smtClean="0">
              <a:solidFill>
                <a:srgbClr val="006699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006699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b="1" dirty="0" smtClean="0">
              <a:solidFill>
                <a:srgbClr val="006699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6699"/>
                </a:solidFill>
              </a:rPr>
              <a:t>Which is directly related with the collision matrix U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844813"/>
              </p:ext>
            </p:extLst>
          </p:nvPr>
        </p:nvGraphicFramePr>
        <p:xfrm>
          <a:off x="827584" y="2065089"/>
          <a:ext cx="486727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3" name="Formel" r:id="rId4" imgW="2654280" imgH="507960" progId="Equation.3">
                  <p:embed/>
                </p:oleObj>
              </mc:Choice>
              <mc:Fallback>
                <p:oleObj name="Formel" r:id="rId4" imgW="26542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065089"/>
                        <a:ext cx="4867275" cy="93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767279"/>
              </p:ext>
            </p:extLst>
          </p:nvPr>
        </p:nvGraphicFramePr>
        <p:xfrm>
          <a:off x="1556147" y="3861048"/>
          <a:ext cx="186372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4" name="Formel" r:id="rId6" imgW="1015920" imgH="431640" progId="Equation.3">
                  <p:embed/>
                </p:oleObj>
              </mc:Choice>
              <mc:Fallback>
                <p:oleObj name="Formel" r:id="rId6" imgW="1015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147" y="3861048"/>
                        <a:ext cx="186372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uppieren 29"/>
          <p:cNvGrpSpPr/>
          <p:nvPr/>
        </p:nvGrpSpPr>
        <p:grpSpPr>
          <a:xfrm>
            <a:off x="6732240" y="1988840"/>
            <a:ext cx="2293466" cy="1203938"/>
            <a:chOff x="6887046" y="2083441"/>
            <a:chExt cx="2293466" cy="1203938"/>
          </a:xfrm>
        </p:grpSpPr>
        <p:sp>
          <p:nvSpPr>
            <p:cNvPr id="27" name="Textfeld 26"/>
            <p:cNvSpPr txBox="1"/>
            <p:nvPr/>
          </p:nvSpPr>
          <p:spPr>
            <a:xfrm>
              <a:off x="7059803" y="2087050"/>
              <a:ext cx="2120709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6699"/>
                  </a:solidFill>
                </a:rPr>
                <a:t> … boundary </a:t>
              </a:r>
              <a:r>
                <a:rPr lang="en-US" dirty="0" err="1" smtClean="0">
                  <a:solidFill>
                    <a:srgbClr val="006699"/>
                  </a:solidFill>
                </a:rPr>
                <a:t>param</a:t>
              </a:r>
              <a:r>
                <a:rPr lang="en-US" dirty="0" smtClean="0">
                  <a:solidFill>
                    <a:srgbClr val="006699"/>
                  </a:solidFill>
                </a:rPr>
                <a:t>. </a:t>
              </a:r>
              <a:br>
                <a:rPr lang="en-US" dirty="0" smtClean="0">
                  <a:solidFill>
                    <a:srgbClr val="006699"/>
                  </a:solidFill>
                </a:rPr>
              </a:br>
              <a:r>
                <a:rPr lang="en-US" dirty="0" smtClean="0">
                  <a:solidFill>
                    <a:srgbClr val="006699"/>
                  </a:solidFill>
                </a:rPr>
                <a:t>     in channel c</a:t>
              </a:r>
            </a:p>
            <a:p>
              <a:r>
                <a:rPr lang="en-US" dirty="0" smtClean="0">
                  <a:solidFill>
                    <a:srgbClr val="006699"/>
                  </a:solidFill>
                </a:rPr>
                <a:t> … reduced mass </a:t>
              </a:r>
              <a:br>
                <a:rPr lang="en-US" dirty="0" smtClean="0">
                  <a:solidFill>
                    <a:srgbClr val="006699"/>
                  </a:solidFill>
                </a:rPr>
              </a:br>
              <a:r>
                <a:rPr lang="en-US" dirty="0" smtClean="0">
                  <a:solidFill>
                    <a:srgbClr val="006699"/>
                  </a:solidFill>
                </a:rPr>
                <a:t>     in channel c</a:t>
              </a:r>
              <a:endParaRPr lang="en-US" dirty="0">
                <a:solidFill>
                  <a:srgbClr val="006699"/>
                </a:solidFill>
              </a:endParaRPr>
            </a:p>
          </p:txBody>
        </p:sp>
        <p:graphicFrame>
          <p:nvGraphicFramePr>
            <p:cNvPr id="28" name="Objek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9079352"/>
                </p:ext>
              </p:extLst>
            </p:nvPr>
          </p:nvGraphicFramePr>
          <p:xfrm>
            <a:off x="6887046" y="2083441"/>
            <a:ext cx="34925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5" name="Formel" r:id="rId8" imgW="190440" imgH="228600" progId="Equation.3">
                    <p:embed/>
                  </p:oleObj>
                </mc:Choice>
                <mc:Fallback>
                  <p:oleObj name="Formel" r:id="rId8" imgW="190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7046" y="2083441"/>
                          <a:ext cx="349250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k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1006234"/>
                </p:ext>
              </p:extLst>
            </p:nvPr>
          </p:nvGraphicFramePr>
          <p:xfrm>
            <a:off x="6887046" y="2609616"/>
            <a:ext cx="34925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6" name="Formel" r:id="rId10" imgW="190440" imgH="228600" progId="Equation.3">
                    <p:embed/>
                  </p:oleObj>
                </mc:Choice>
                <mc:Fallback>
                  <p:oleObj name="Formel" r:id="rId10" imgW="190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7046" y="2609616"/>
                          <a:ext cx="349250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Gruppieren 30"/>
          <p:cNvGrpSpPr/>
          <p:nvPr/>
        </p:nvGrpSpPr>
        <p:grpSpPr>
          <a:xfrm>
            <a:off x="4644094" y="3717032"/>
            <a:ext cx="2664210" cy="1204062"/>
            <a:chOff x="6815038" y="2083317"/>
            <a:chExt cx="2664210" cy="1204062"/>
          </a:xfrm>
        </p:grpSpPr>
        <p:sp>
          <p:nvSpPr>
            <p:cNvPr id="32" name="Textfeld 31"/>
            <p:cNvSpPr txBox="1"/>
            <p:nvPr/>
          </p:nvSpPr>
          <p:spPr>
            <a:xfrm>
              <a:off x="7059803" y="2087050"/>
              <a:ext cx="241944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006699"/>
                  </a:solidFill>
                </a:rPr>
                <a:t>… n-</a:t>
              </a:r>
              <a:r>
                <a:rPr lang="en-US" dirty="0" err="1" smtClean="0">
                  <a:solidFill>
                    <a:srgbClr val="006699"/>
                  </a:solidFill>
                </a:rPr>
                <a:t>th</a:t>
              </a:r>
              <a:r>
                <a:rPr lang="en-US" dirty="0" smtClean="0">
                  <a:solidFill>
                    <a:srgbClr val="006699"/>
                  </a:solidFill>
                </a:rPr>
                <a:t> reduced width . </a:t>
              </a:r>
              <a:br>
                <a:rPr lang="en-US" dirty="0" smtClean="0">
                  <a:solidFill>
                    <a:srgbClr val="006699"/>
                  </a:solidFill>
                </a:rPr>
              </a:br>
              <a:r>
                <a:rPr lang="en-US" dirty="0" smtClean="0">
                  <a:solidFill>
                    <a:srgbClr val="006699"/>
                  </a:solidFill>
                </a:rPr>
                <a:t>     in channel c</a:t>
              </a:r>
            </a:p>
            <a:p>
              <a:r>
                <a:rPr lang="en-US" dirty="0" smtClean="0">
                  <a:solidFill>
                    <a:srgbClr val="006699"/>
                  </a:solidFill>
                </a:rPr>
                <a:t> … n-</a:t>
              </a:r>
              <a:r>
                <a:rPr lang="en-US" dirty="0" err="1" smtClean="0">
                  <a:solidFill>
                    <a:srgbClr val="006699"/>
                  </a:solidFill>
                </a:rPr>
                <a:t>th</a:t>
              </a:r>
              <a:r>
                <a:rPr lang="en-US" dirty="0" smtClean="0">
                  <a:solidFill>
                    <a:srgbClr val="006699"/>
                  </a:solidFill>
                </a:rPr>
                <a:t> pole energy </a:t>
              </a:r>
              <a:br>
                <a:rPr lang="en-US" dirty="0" smtClean="0">
                  <a:solidFill>
                    <a:srgbClr val="006699"/>
                  </a:solidFill>
                </a:rPr>
              </a:br>
              <a:r>
                <a:rPr lang="en-US" dirty="0" smtClean="0">
                  <a:solidFill>
                    <a:srgbClr val="006699"/>
                  </a:solidFill>
                </a:rPr>
                <a:t>     in channel c</a:t>
              </a:r>
              <a:endParaRPr lang="en-US" dirty="0">
                <a:solidFill>
                  <a:srgbClr val="006699"/>
                </a:solidFill>
              </a:endParaRPr>
            </a:p>
          </p:txBody>
        </p:sp>
        <p:graphicFrame>
          <p:nvGraphicFramePr>
            <p:cNvPr id="33" name="Objek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8738865"/>
                </p:ext>
              </p:extLst>
            </p:nvPr>
          </p:nvGraphicFramePr>
          <p:xfrm>
            <a:off x="6815038" y="2083317"/>
            <a:ext cx="396875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7" name="Formel" r:id="rId12" imgW="215640" imgH="228600" progId="Equation.3">
                    <p:embed/>
                  </p:oleObj>
                </mc:Choice>
                <mc:Fallback>
                  <p:oleObj name="Formel" r:id="rId12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5038" y="2083317"/>
                          <a:ext cx="396875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k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1036657"/>
                </p:ext>
              </p:extLst>
            </p:nvPr>
          </p:nvGraphicFramePr>
          <p:xfrm>
            <a:off x="6815038" y="2609616"/>
            <a:ext cx="349250" cy="419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8" name="Formel" r:id="rId14" imgW="190440" imgH="228600" progId="Equation.3">
                    <p:embed/>
                  </p:oleObj>
                </mc:Choice>
                <mc:Fallback>
                  <p:oleObj name="Formel" r:id="rId14" imgW="1904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5038" y="2609616"/>
                          <a:ext cx="349250" cy="419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510630"/>
              </p:ext>
            </p:extLst>
          </p:nvPr>
        </p:nvGraphicFramePr>
        <p:xfrm>
          <a:off x="6012160" y="5733256"/>
          <a:ext cx="163036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9" name="Formel" r:id="rId16" imgW="1002960" imgH="241200" progId="Equation.3">
                  <p:embed/>
                </p:oleObj>
              </mc:Choice>
              <mc:Fallback>
                <p:oleObj name="Formel" r:id="rId16" imgW="10029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5733256"/>
                        <a:ext cx="1630362" cy="392112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323594"/>
              </p:ext>
            </p:extLst>
          </p:nvPr>
        </p:nvGraphicFramePr>
        <p:xfrm>
          <a:off x="731196" y="5468199"/>
          <a:ext cx="41576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0" name="Formel" r:id="rId18" imgW="2844720" imgH="241200" progId="Equation.3">
                  <p:embed/>
                </p:oleObj>
              </mc:Choice>
              <mc:Fallback>
                <p:oleObj name="Formel" r:id="rId18" imgW="28447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196" y="5468199"/>
                        <a:ext cx="415766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717154"/>
              </p:ext>
            </p:extLst>
          </p:nvPr>
        </p:nvGraphicFramePr>
        <p:xfrm>
          <a:off x="779586" y="5949950"/>
          <a:ext cx="400843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1" name="Formel" r:id="rId20" imgW="2743200" imgH="241200" progId="Equation.3">
                  <p:embed/>
                </p:oleObj>
              </mc:Choice>
              <mc:Fallback>
                <p:oleObj name="Formel" r:id="rId20" imgW="2743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586" y="5949950"/>
                        <a:ext cx="4008438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feil nach rechts 12"/>
          <p:cNvSpPr/>
          <p:nvPr/>
        </p:nvSpPr>
        <p:spPr>
          <a:xfrm>
            <a:off x="5148064" y="5733256"/>
            <a:ext cx="57606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hteck 3"/>
          <p:cNvSpPr/>
          <p:nvPr/>
        </p:nvSpPr>
        <p:spPr>
          <a:xfrm>
            <a:off x="1331640" y="3789040"/>
            <a:ext cx="2376264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3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25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7845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056784" cy="720080"/>
          </a:xfrm>
        </p:spPr>
        <p:txBody>
          <a:bodyPr/>
          <a:lstStyle/>
          <a:p>
            <a:r>
              <a:rPr lang="de-AT" sz="3200" dirty="0" smtClean="0"/>
              <a:t>Implementation </a:t>
            </a:r>
            <a:r>
              <a:rPr lang="de-AT" sz="3200" dirty="0" err="1" smtClean="0"/>
              <a:t>of</a:t>
            </a:r>
            <a:r>
              <a:rPr lang="de-AT" sz="3200" dirty="0" smtClean="0"/>
              <a:t> </a:t>
            </a:r>
            <a:r>
              <a:rPr lang="de-AT" sz="3200" dirty="0" err="1" smtClean="0"/>
              <a:t>the</a:t>
            </a:r>
            <a:r>
              <a:rPr lang="de-AT" sz="3200" dirty="0" smtClean="0"/>
              <a:t> GLS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27</a:t>
            </a:fld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433078" y="978704"/>
            <a:ext cx="62992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 smtClean="0">
                <a:solidFill>
                  <a:srgbClr val="006699"/>
                </a:solidFill>
              </a:rPr>
              <a:t>Standard </a:t>
            </a:r>
            <a:r>
              <a:rPr lang="de-AT" sz="2000" b="1" dirty="0" err="1" smtClean="0">
                <a:solidFill>
                  <a:srgbClr val="006699"/>
                </a:solidFill>
              </a:rPr>
              <a:t>procedure</a:t>
            </a:r>
            <a:r>
              <a:rPr lang="de-AT" sz="2000" b="1" dirty="0" smtClean="0">
                <a:solidFill>
                  <a:srgbClr val="006699"/>
                </a:solidFill>
              </a:rPr>
              <a:t> </a:t>
            </a:r>
            <a:r>
              <a:rPr lang="de-AT" sz="2000" dirty="0" smtClean="0">
                <a:solidFill>
                  <a:srgbClr val="006699"/>
                </a:solidFill>
              </a:rPr>
              <a:t>– </a:t>
            </a:r>
            <a:r>
              <a:rPr lang="de-AT" sz="2000" dirty="0" err="1" smtClean="0">
                <a:solidFill>
                  <a:srgbClr val="006699"/>
                </a:solidFill>
              </a:rPr>
              <a:t>prior</a:t>
            </a:r>
            <a:r>
              <a:rPr lang="de-AT" sz="2000" dirty="0" smtClean="0">
                <a:solidFill>
                  <a:srgbClr val="006699"/>
                </a:solidFill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</a:rPr>
              <a:t>determination</a:t>
            </a:r>
            <a:r>
              <a:rPr lang="de-AT" sz="2000" dirty="0" smtClean="0">
                <a:solidFill>
                  <a:srgbClr val="006699"/>
                </a:solidFill>
              </a:rPr>
              <a:t> (</a:t>
            </a:r>
            <a:r>
              <a:rPr lang="de-AT" sz="2000" dirty="0" err="1" smtClean="0">
                <a:solidFill>
                  <a:srgbClr val="006699"/>
                </a:solidFill>
              </a:rPr>
              <a:t>of</a:t>
            </a:r>
            <a:r>
              <a:rPr lang="de-AT" sz="2000" dirty="0" smtClean="0">
                <a:solidFill>
                  <a:srgbClr val="006699"/>
                </a:solidFill>
              </a:rPr>
              <a:t> observables)</a:t>
            </a:r>
            <a:endParaRPr lang="de-AT" sz="2000" dirty="0">
              <a:solidFill>
                <a:srgbClr val="006699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46101" y="3995772"/>
            <a:ext cx="6379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solidFill>
                  <a:srgbClr val="006699"/>
                </a:solidFill>
              </a:rPr>
              <a:t>Standard update </a:t>
            </a:r>
            <a:r>
              <a:rPr lang="de-AT" dirty="0" smtClean="0">
                <a:solidFill>
                  <a:srgbClr val="006699"/>
                </a:solidFill>
              </a:rPr>
              <a:t>– </a:t>
            </a:r>
            <a:r>
              <a:rPr lang="de-AT" dirty="0" err="1" smtClean="0">
                <a:solidFill>
                  <a:srgbClr val="006699"/>
                </a:solidFill>
              </a:rPr>
              <a:t>combining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prior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with</a:t>
            </a:r>
            <a:r>
              <a:rPr lang="de-AT" dirty="0" smtClean="0">
                <a:solidFill>
                  <a:srgbClr val="006699"/>
                </a:solidFill>
              </a:rPr>
              <a:t> experimental </a:t>
            </a:r>
            <a:r>
              <a:rPr lang="de-AT" dirty="0" err="1" smtClean="0">
                <a:solidFill>
                  <a:srgbClr val="006699"/>
                </a:solidFill>
              </a:rPr>
              <a:t>information</a:t>
            </a:r>
            <a:endParaRPr lang="de-AT" dirty="0">
              <a:solidFill>
                <a:srgbClr val="006699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651282" y="4581128"/>
            <a:ext cx="195226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de-AT" dirty="0" err="1" smtClean="0">
                <a:solidFill>
                  <a:srgbClr val="006699"/>
                </a:solidFill>
              </a:rPr>
              <a:t>Sensitivity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matrix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b="1" dirty="0" smtClean="0"/>
              <a:t>S</a:t>
            </a:r>
          </a:p>
          <a:p>
            <a:pPr algn="ctr"/>
            <a:r>
              <a:rPr lang="de-AT" dirty="0" smtClean="0">
                <a:solidFill>
                  <a:srgbClr val="006699"/>
                </a:solidFill>
              </a:rPr>
              <a:t>(</a:t>
            </a:r>
            <a:r>
              <a:rPr lang="de-AT" dirty="0" err="1" smtClean="0">
                <a:solidFill>
                  <a:srgbClr val="006699"/>
                </a:solidFill>
              </a:rPr>
              <a:t>dimension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i="1" dirty="0" smtClean="0"/>
              <a:t>M x L</a:t>
            </a:r>
            <a:r>
              <a:rPr lang="de-AT" dirty="0" smtClean="0">
                <a:solidFill>
                  <a:srgbClr val="006699"/>
                </a:solidFill>
              </a:rPr>
              <a:t>)  </a:t>
            </a:r>
            <a:endParaRPr lang="de-AT" dirty="0">
              <a:solidFill>
                <a:srgbClr val="006699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31640" y="5518973"/>
            <a:ext cx="8346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</a:rPr>
              <a:t>The </a:t>
            </a:r>
            <a:r>
              <a:rPr lang="de-AT" dirty="0" err="1" smtClean="0">
                <a:solidFill>
                  <a:srgbClr val="006699"/>
                </a:solidFill>
              </a:rPr>
              <a:t>standard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procedure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is</a:t>
            </a:r>
            <a:r>
              <a:rPr lang="de-AT" dirty="0" smtClean="0">
                <a:solidFill>
                  <a:srgbClr val="006699"/>
                </a:solidFill>
              </a:rPr>
              <a:t> limited: All observables in a TALYS </a:t>
            </a:r>
            <a:r>
              <a:rPr lang="de-AT" dirty="0" err="1" smtClean="0">
                <a:solidFill>
                  <a:srgbClr val="006699"/>
                </a:solidFill>
              </a:rPr>
              <a:t>calculation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up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to</a:t>
            </a:r>
            <a:r>
              <a:rPr lang="de-AT" dirty="0" smtClean="0">
                <a:solidFill>
                  <a:srgbClr val="006699"/>
                </a:solidFill>
              </a:rPr>
              <a:t> 200 </a:t>
            </a:r>
            <a:r>
              <a:rPr lang="de-AT" dirty="0" err="1" smtClean="0">
                <a:solidFill>
                  <a:srgbClr val="006699"/>
                </a:solidFill>
              </a:rPr>
              <a:t>MeV</a:t>
            </a:r>
            <a:endParaRPr lang="de-AT" dirty="0" smtClean="0">
              <a:solidFill>
                <a:srgbClr val="006699"/>
              </a:solidFill>
            </a:endParaRPr>
          </a:p>
          <a:p>
            <a:r>
              <a:rPr lang="de-AT" dirty="0" err="1" smtClean="0">
                <a:solidFill>
                  <a:srgbClr val="006699"/>
                </a:solidFill>
              </a:rPr>
              <a:t>yield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more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than</a:t>
            </a:r>
            <a:r>
              <a:rPr lang="de-AT" dirty="0" smtClean="0">
                <a:solidFill>
                  <a:srgbClr val="006699"/>
                </a:solidFill>
              </a:rPr>
              <a:t> 10</a:t>
            </a:r>
            <a:r>
              <a:rPr lang="de-AT" baseline="30000" dirty="0" smtClean="0">
                <a:solidFill>
                  <a:srgbClr val="006699"/>
                </a:solidFill>
              </a:rPr>
              <a:t>6</a:t>
            </a:r>
            <a:r>
              <a:rPr lang="de-AT" dirty="0" smtClean="0">
                <a:solidFill>
                  <a:srgbClr val="006699"/>
                </a:solidFill>
              </a:rPr>
              <a:t> observables </a:t>
            </a:r>
            <a:r>
              <a:rPr lang="de-AT" dirty="0" smtClean="0">
                <a:solidFill>
                  <a:srgbClr val="006699"/>
                </a:solidFill>
                <a:sym typeface="Wingdings" panose="05000000000000000000" pitchFamily="2" charset="2"/>
              </a:rPr>
              <a:t> </a:t>
            </a:r>
            <a:r>
              <a:rPr lang="de-AT" dirty="0" err="1" smtClean="0">
                <a:solidFill>
                  <a:srgbClr val="006699"/>
                </a:solidFill>
                <a:sym typeface="Wingdings" panose="05000000000000000000" pitchFamily="2" charset="2"/>
              </a:rPr>
              <a:t>saving</a:t>
            </a:r>
            <a:r>
              <a:rPr lang="de-AT" dirty="0" smtClean="0">
                <a:solidFill>
                  <a:srgbClr val="006699"/>
                </a:solidFill>
                <a:sym typeface="Wingdings" panose="05000000000000000000" pitchFamily="2" charset="2"/>
              </a:rPr>
              <a:t> all </a:t>
            </a:r>
            <a:r>
              <a:rPr lang="de-AT" dirty="0" err="1" smtClean="0">
                <a:solidFill>
                  <a:srgbClr val="006699"/>
                </a:solidFill>
                <a:sym typeface="Wingdings" panose="05000000000000000000" pitchFamily="2" charset="2"/>
              </a:rPr>
              <a:t>covariance</a:t>
            </a:r>
            <a:r>
              <a:rPr lang="de-AT" dirty="0" smtClean="0">
                <a:solidFill>
                  <a:srgbClr val="006699"/>
                </a:solidFill>
                <a:sym typeface="Wingdings" panose="05000000000000000000" pitchFamily="2" charset="2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sym typeface="Wingdings" panose="05000000000000000000" pitchFamily="2" charset="2"/>
              </a:rPr>
              <a:t>matrices</a:t>
            </a:r>
            <a:r>
              <a:rPr lang="de-AT" dirty="0" smtClean="0">
                <a:solidFill>
                  <a:srgbClr val="006699"/>
                </a:solidFill>
                <a:sym typeface="Wingdings" panose="05000000000000000000" pitchFamily="2" charset="2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sym typeface="Wingdings" panose="05000000000000000000" pitchFamily="2" charset="2"/>
              </a:rPr>
              <a:t>exceed</a:t>
            </a:r>
            <a:r>
              <a:rPr lang="de-AT" dirty="0" smtClean="0">
                <a:solidFill>
                  <a:srgbClr val="006699"/>
                </a:solidFill>
                <a:sym typeface="Wingdings" panose="05000000000000000000" pitchFamily="2" charset="2"/>
              </a:rPr>
              <a:t> 1 Terabyte.</a:t>
            </a:r>
            <a:endParaRPr lang="de-AT" dirty="0" smtClean="0">
              <a:solidFill>
                <a:srgbClr val="006699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27817" y="2747546"/>
            <a:ext cx="1931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>
                <a:solidFill>
                  <a:srgbClr val="006699"/>
                </a:solidFill>
              </a:rPr>
              <a:t>Experimental </a:t>
            </a:r>
            <a:r>
              <a:rPr lang="de-AT" b="1" dirty="0" err="1" smtClean="0">
                <a:solidFill>
                  <a:srgbClr val="006699"/>
                </a:solidFill>
              </a:rPr>
              <a:t>data</a:t>
            </a:r>
            <a:endParaRPr lang="de-AT" b="1" dirty="0">
              <a:solidFill>
                <a:srgbClr val="006699"/>
              </a:solidFill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552969"/>
              </p:ext>
            </p:extLst>
          </p:nvPr>
        </p:nvGraphicFramePr>
        <p:xfrm>
          <a:off x="684213" y="3136007"/>
          <a:ext cx="420687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93" name="Formel" r:id="rId3" imgW="266400" imgH="368280" progId="Equation.3">
                  <p:embed/>
                </p:oleObj>
              </mc:Choice>
              <mc:Fallback>
                <p:oleObj name="Formel" r:id="rId3" imgW="26640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4213" y="3136007"/>
                        <a:ext cx="420687" cy="581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178124" y="3136325"/>
            <a:ext cx="4914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>
                <a:solidFill>
                  <a:srgbClr val="006699"/>
                </a:solidFill>
              </a:rPr>
              <a:t>v</a:t>
            </a:r>
            <a:r>
              <a:rPr lang="de-AT" dirty="0" err="1" smtClean="0">
                <a:solidFill>
                  <a:srgbClr val="006699"/>
                </a:solidFill>
              </a:rPr>
              <a:t>ector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of</a:t>
            </a:r>
            <a:r>
              <a:rPr lang="de-AT" dirty="0" smtClean="0">
                <a:solidFill>
                  <a:srgbClr val="006699"/>
                </a:solidFill>
              </a:rPr>
              <a:t> experimental observables (</a:t>
            </a:r>
            <a:r>
              <a:rPr lang="de-AT" dirty="0" err="1" smtClean="0">
                <a:solidFill>
                  <a:srgbClr val="006699"/>
                </a:solidFill>
              </a:rPr>
              <a:t>dimension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i="1" dirty="0" smtClean="0"/>
              <a:t>M)</a:t>
            </a:r>
            <a:endParaRPr lang="de-AT" i="1" dirty="0"/>
          </a:p>
        </p:txBody>
      </p:sp>
      <p:sp>
        <p:nvSpPr>
          <p:cNvPr id="11" name="Textfeld 10"/>
          <p:cNvSpPr txBox="1"/>
          <p:nvPr/>
        </p:nvSpPr>
        <p:spPr>
          <a:xfrm>
            <a:off x="631640" y="3425041"/>
            <a:ext cx="5226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i="1" dirty="0"/>
              <a:t> </a:t>
            </a:r>
            <a:r>
              <a:rPr lang="de-AT" i="1" dirty="0" smtClean="0"/>
              <a:t>         </a:t>
            </a:r>
            <a:r>
              <a:rPr lang="de-AT" dirty="0" err="1" smtClean="0">
                <a:solidFill>
                  <a:srgbClr val="006699"/>
                </a:solidFill>
              </a:rPr>
              <a:t>covariance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matrix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of</a:t>
            </a:r>
            <a:r>
              <a:rPr lang="de-AT" dirty="0" smtClean="0">
                <a:solidFill>
                  <a:srgbClr val="006699"/>
                </a:solidFill>
              </a:rPr>
              <a:t> experimental </a:t>
            </a:r>
            <a:r>
              <a:rPr lang="de-AT" dirty="0" err="1" smtClean="0">
                <a:solidFill>
                  <a:srgbClr val="006699"/>
                </a:solidFill>
              </a:rPr>
              <a:t>data</a:t>
            </a:r>
            <a:r>
              <a:rPr lang="de-AT" dirty="0" smtClean="0">
                <a:solidFill>
                  <a:srgbClr val="006699"/>
                </a:solidFill>
              </a:rPr>
              <a:t>  (</a:t>
            </a:r>
            <a:r>
              <a:rPr lang="de-AT" i="1" dirty="0" smtClean="0"/>
              <a:t>M x M</a:t>
            </a:r>
            <a:r>
              <a:rPr lang="de-AT" dirty="0" smtClean="0">
                <a:solidFill>
                  <a:srgbClr val="006699"/>
                </a:solidFill>
              </a:rPr>
              <a:t>)</a:t>
            </a:r>
            <a:endParaRPr lang="de-AT" dirty="0">
              <a:solidFill>
                <a:srgbClr val="006699"/>
              </a:solidFill>
            </a:endParaRP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057868"/>
              </p:ext>
            </p:extLst>
          </p:nvPr>
        </p:nvGraphicFramePr>
        <p:xfrm>
          <a:off x="2832298" y="1379538"/>
          <a:ext cx="577215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94" name="Formel" r:id="rId5" imgW="2984400" imgH="355320" progId="Equation.3">
                  <p:embed/>
                </p:oleObj>
              </mc:Choice>
              <mc:Fallback>
                <p:oleObj name="Formel" r:id="rId5" imgW="298440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2298" y="1379538"/>
                        <a:ext cx="5772150" cy="68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feld 21"/>
          <p:cNvSpPr txBox="1"/>
          <p:nvPr/>
        </p:nvSpPr>
        <p:spPr>
          <a:xfrm>
            <a:off x="2717734" y="2051556"/>
            <a:ext cx="2092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>
                <a:solidFill>
                  <a:srgbClr val="006699"/>
                </a:solidFill>
              </a:rPr>
              <a:t>m</a:t>
            </a:r>
            <a:r>
              <a:rPr lang="de-AT" dirty="0" err="1" smtClean="0">
                <a:solidFill>
                  <a:srgbClr val="006699"/>
                </a:solidFill>
              </a:rPr>
              <a:t>ean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values</a:t>
            </a:r>
            <a:r>
              <a:rPr lang="de-AT" dirty="0" smtClean="0">
                <a:solidFill>
                  <a:srgbClr val="006699"/>
                </a:solidFill>
              </a:rPr>
              <a:t> – </a:t>
            </a:r>
            <a:r>
              <a:rPr lang="de-AT" dirty="0" err="1" smtClean="0">
                <a:solidFill>
                  <a:srgbClr val="006699"/>
                </a:solidFill>
              </a:rPr>
              <a:t>prior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</a:p>
          <a:p>
            <a:r>
              <a:rPr lang="de-AT" dirty="0" smtClean="0">
                <a:solidFill>
                  <a:srgbClr val="006699"/>
                </a:solidFill>
              </a:rPr>
              <a:t>(</a:t>
            </a:r>
            <a:r>
              <a:rPr lang="de-AT" sz="1600" dirty="0" err="1" smtClean="0">
                <a:solidFill>
                  <a:srgbClr val="006699"/>
                </a:solidFill>
              </a:rPr>
              <a:t>dimension</a:t>
            </a:r>
            <a:r>
              <a:rPr lang="de-AT" sz="1600" dirty="0" smtClean="0">
                <a:solidFill>
                  <a:srgbClr val="006699"/>
                </a:solidFill>
              </a:rPr>
              <a:t> </a:t>
            </a:r>
            <a:r>
              <a:rPr lang="de-AT" sz="1600" i="1" dirty="0" smtClean="0"/>
              <a:t>L</a:t>
            </a:r>
            <a:r>
              <a:rPr lang="de-AT" sz="1600" dirty="0" smtClean="0">
                <a:solidFill>
                  <a:srgbClr val="006699"/>
                </a:solidFill>
              </a:rPr>
              <a:t>)</a:t>
            </a:r>
            <a:endParaRPr lang="de-AT" sz="1600" dirty="0">
              <a:solidFill>
                <a:srgbClr val="006699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651282" y="2051555"/>
            <a:ext cx="257750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>
                <a:solidFill>
                  <a:srgbClr val="006699"/>
                </a:solidFill>
              </a:rPr>
              <a:t>c</a:t>
            </a:r>
            <a:r>
              <a:rPr lang="de-AT" dirty="0" err="1" smtClean="0">
                <a:solidFill>
                  <a:srgbClr val="006699"/>
                </a:solidFill>
              </a:rPr>
              <a:t>ovariance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matrix</a:t>
            </a:r>
            <a:r>
              <a:rPr lang="de-AT" dirty="0" smtClean="0">
                <a:solidFill>
                  <a:srgbClr val="006699"/>
                </a:solidFill>
              </a:rPr>
              <a:t> – </a:t>
            </a:r>
            <a:r>
              <a:rPr lang="de-AT" dirty="0" err="1" smtClean="0">
                <a:solidFill>
                  <a:srgbClr val="006699"/>
                </a:solidFill>
              </a:rPr>
              <a:t>prior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</a:p>
          <a:p>
            <a:r>
              <a:rPr lang="de-AT" sz="1600" dirty="0" smtClean="0">
                <a:solidFill>
                  <a:srgbClr val="006699"/>
                </a:solidFill>
              </a:rPr>
              <a:t>(</a:t>
            </a:r>
            <a:r>
              <a:rPr lang="de-AT" sz="1600" dirty="0" err="1" smtClean="0">
                <a:solidFill>
                  <a:srgbClr val="006699"/>
                </a:solidFill>
              </a:rPr>
              <a:t>dimension</a:t>
            </a:r>
            <a:r>
              <a:rPr lang="de-AT" sz="1600" dirty="0" smtClean="0">
                <a:solidFill>
                  <a:srgbClr val="006699"/>
                </a:solidFill>
              </a:rPr>
              <a:t> </a:t>
            </a:r>
            <a:r>
              <a:rPr lang="de-AT" sz="1600" i="1" dirty="0" smtClean="0"/>
              <a:t>L x L</a:t>
            </a:r>
            <a:r>
              <a:rPr lang="de-AT" sz="1600" dirty="0" smtClean="0">
                <a:solidFill>
                  <a:srgbClr val="006699"/>
                </a:solidFill>
              </a:rPr>
              <a:t>)</a:t>
            </a:r>
            <a:endParaRPr lang="de-AT" sz="1600" dirty="0">
              <a:solidFill>
                <a:srgbClr val="006699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46101" y="1556792"/>
            <a:ext cx="1595245" cy="923330"/>
          </a:xfrm>
          <a:prstGeom prst="rect">
            <a:avLst/>
          </a:prstGeom>
          <a:solidFill>
            <a:srgbClr val="CCFFFF"/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de-AT" dirty="0" err="1"/>
              <a:t>n</a:t>
            </a:r>
            <a:r>
              <a:rPr lang="de-AT" dirty="0" err="1" smtClean="0"/>
              <a:t>uclear</a:t>
            </a:r>
            <a:r>
              <a:rPr lang="de-AT" dirty="0" smtClean="0"/>
              <a:t> </a:t>
            </a:r>
            <a:r>
              <a:rPr lang="de-AT" dirty="0" err="1" smtClean="0"/>
              <a:t>model</a:t>
            </a:r>
            <a:endParaRPr lang="de-AT" dirty="0"/>
          </a:p>
          <a:p>
            <a:r>
              <a:rPr lang="de-AT" dirty="0" err="1" smtClean="0"/>
              <a:t>parameter</a:t>
            </a:r>
            <a:r>
              <a:rPr lang="de-AT" dirty="0" smtClean="0"/>
              <a:t> </a:t>
            </a:r>
            <a:r>
              <a:rPr lang="de-AT" dirty="0" err="1" smtClean="0"/>
              <a:t>sets</a:t>
            </a:r>
            <a:endParaRPr lang="de-AT" dirty="0" smtClean="0"/>
          </a:p>
          <a:p>
            <a:endParaRPr lang="de-AT" dirty="0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07806"/>
              </p:ext>
            </p:extLst>
          </p:nvPr>
        </p:nvGraphicFramePr>
        <p:xfrm>
          <a:off x="728944" y="2204864"/>
          <a:ext cx="1178760" cy="289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95" name="Formel" r:id="rId7" imgW="774360" imgH="190440" progId="Equation.3">
                  <p:embed/>
                </p:oleObj>
              </mc:Choice>
              <mc:Fallback>
                <p:oleObj name="Formel" r:id="rId7" imgW="7743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8944" y="2204864"/>
                        <a:ext cx="1178760" cy="289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354469"/>
              </p:ext>
            </p:extLst>
          </p:nvPr>
        </p:nvGraphicFramePr>
        <p:xfrm>
          <a:off x="683568" y="4365104"/>
          <a:ext cx="4296088" cy="995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096" name="Formel" r:id="rId9" imgW="2247840" imgH="520560" progId="Equation.3">
                  <p:embed/>
                </p:oleObj>
              </mc:Choice>
              <mc:Fallback>
                <p:oleObj name="Formel" r:id="rId9" imgW="2247840" imgH="520560" progId="Equation.3">
                  <p:embed/>
                  <p:pic>
                    <p:nvPicPr>
                      <p:cNvPr id="0" name="Objek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4365104"/>
                        <a:ext cx="4296088" cy="9951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1666528" cy="365125"/>
          </a:xfrm>
        </p:spPr>
        <p:txBody>
          <a:bodyPr/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H. Leeb, G. Schnabel</a:t>
            </a:r>
          </a:p>
          <a:p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December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11-15, 2017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52303" y="6453336"/>
            <a:ext cx="583264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Generalized Least Square Method: Reformulation suitable for Large Scale Data Evaluation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Int. Conf. on Linear Algebra and its Applications (ICLAA2017),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Manipal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University, India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29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eck 25"/>
          <p:cNvSpPr/>
          <p:nvPr/>
        </p:nvSpPr>
        <p:spPr>
          <a:xfrm>
            <a:off x="558602" y="4450094"/>
            <a:ext cx="1512168" cy="6941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58602" y="3717032"/>
            <a:ext cx="1512168" cy="6941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056784" cy="720080"/>
          </a:xfrm>
        </p:spPr>
        <p:txBody>
          <a:bodyPr/>
          <a:lstStyle/>
          <a:p>
            <a:r>
              <a:rPr lang="de-AT" sz="3200" dirty="0" err="1" smtClean="0"/>
              <a:t>Modified</a:t>
            </a:r>
            <a:r>
              <a:rPr lang="de-AT" sz="3200" dirty="0" smtClean="0"/>
              <a:t> Update </a:t>
            </a:r>
            <a:r>
              <a:rPr lang="de-AT" sz="3200" dirty="0" err="1" smtClean="0"/>
              <a:t>Scheme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28</a:t>
            </a:fld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380679" y="1048197"/>
            <a:ext cx="8763321" cy="1754326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006699"/>
                </a:solidFill>
              </a:rPr>
              <a:t>Basic </a:t>
            </a:r>
            <a:r>
              <a:rPr lang="de-AT" b="1" dirty="0" err="1" smtClean="0">
                <a:solidFill>
                  <a:srgbClr val="006699"/>
                </a:solidFill>
              </a:rPr>
              <a:t>Idea</a:t>
            </a:r>
            <a:r>
              <a:rPr lang="de-AT" b="1" dirty="0" smtClean="0">
                <a:solidFill>
                  <a:srgbClr val="006699"/>
                </a:solidFill>
              </a:rPr>
              <a:t>: </a:t>
            </a:r>
            <a:r>
              <a:rPr lang="de-AT" dirty="0" smtClean="0">
                <a:solidFill>
                  <a:srgbClr val="006699"/>
                </a:solidFill>
              </a:rPr>
              <a:t>The observables </a:t>
            </a:r>
            <a:r>
              <a:rPr lang="de-AT" dirty="0" err="1" smtClean="0">
                <a:solidFill>
                  <a:srgbClr val="006699"/>
                </a:solidFill>
              </a:rPr>
              <a:t>obtained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by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model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calculations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are</a:t>
            </a:r>
            <a:r>
              <a:rPr lang="de-AT" dirty="0" smtClean="0">
                <a:solidFill>
                  <a:srgbClr val="006699"/>
                </a:solidFill>
              </a:rPr>
              <a:t> not </a:t>
            </a:r>
            <a:r>
              <a:rPr lang="de-AT" dirty="0" err="1" smtClean="0">
                <a:solidFill>
                  <a:srgbClr val="006699"/>
                </a:solidFill>
              </a:rPr>
              <a:t>mutually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independent</a:t>
            </a:r>
            <a:r>
              <a:rPr lang="de-AT" dirty="0" smtClean="0">
                <a:solidFill>
                  <a:srgbClr val="006699"/>
                </a:solidFill>
              </a:rPr>
              <a:t>; </a:t>
            </a:r>
          </a:p>
          <a:p>
            <a:r>
              <a:rPr lang="de-AT" dirty="0" err="1">
                <a:solidFill>
                  <a:srgbClr val="006699"/>
                </a:solidFill>
              </a:rPr>
              <a:t>t</a:t>
            </a:r>
            <a:r>
              <a:rPr lang="de-AT" dirty="0" err="1" smtClean="0">
                <a:solidFill>
                  <a:srgbClr val="006699"/>
                </a:solidFill>
              </a:rPr>
              <a:t>hey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are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generated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of</a:t>
            </a:r>
            <a:r>
              <a:rPr lang="de-AT" dirty="0" smtClean="0">
                <a:solidFill>
                  <a:srgbClr val="006699"/>
                </a:solidFill>
              </a:rPr>
              <a:t> a </a:t>
            </a:r>
            <a:r>
              <a:rPr lang="de-AT" dirty="0" err="1" smtClean="0">
                <a:solidFill>
                  <a:srgbClr val="006699"/>
                </a:solidFill>
              </a:rPr>
              <a:t>set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of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parameters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b="1" i="1" dirty="0" smtClean="0"/>
              <a:t>p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of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dimension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i="1" dirty="0" smtClean="0"/>
              <a:t>K &lt;&lt; L </a:t>
            </a:r>
            <a:r>
              <a:rPr lang="de-AT" i="1" dirty="0" smtClean="0">
                <a:solidFill>
                  <a:srgbClr val="006699"/>
                </a:solidFill>
              </a:rPr>
              <a:t>.</a:t>
            </a:r>
          </a:p>
          <a:p>
            <a:endParaRPr lang="de-AT" i="1" dirty="0" smtClean="0">
              <a:solidFill>
                <a:srgbClr val="006699"/>
              </a:solidFill>
            </a:endParaRPr>
          </a:p>
          <a:p>
            <a:r>
              <a:rPr lang="de-AT" dirty="0" err="1" smtClean="0">
                <a:solidFill>
                  <a:srgbClr val="006699"/>
                </a:solidFill>
              </a:rPr>
              <a:t>It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is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sufficient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to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generate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mean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values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and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covariances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only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from</a:t>
            </a:r>
            <a:r>
              <a:rPr lang="de-AT" dirty="0" smtClean="0">
                <a:solidFill>
                  <a:srgbClr val="006699"/>
                </a:solidFill>
              </a:rPr>
              <a:t> N </a:t>
            </a:r>
            <a:r>
              <a:rPr lang="de-AT" dirty="0" err="1" smtClean="0">
                <a:solidFill>
                  <a:srgbClr val="006699"/>
                </a:solidFill>
              </a:rPr>
              <a:t>model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calculations</a:t>
            </a:r>
            <a:endParaRPr lang="de-AT" dirty="0" smtClean="0">
              <a:solidFill>
                <a:srgbClr val="006699"/>
              </a:solidFill>
            </a:endParaRPr>
          </a:p>
          <a:p>
            <a:r>
              <a:rPr lang="de-AT" dirty="0" err="1">
                <a:solidFill>
                  <a:srgbClr val="006699"/>
                </a:solidFill>
              </a:rPr>
              <a:t>w</a:t>
            </a:r>
            <a:r>
              <a:rPr lang="de-AT" dirty="0" err="1" smtClean="0">
                <a:solidFill>
                  <a:srgbClr val="006699"/>
                </a:solidFill>
              </a:rPr>
              <a:t>ith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i="1" dirty="0" smtClean="0"/>
              <a:t>K &lt;  N &lt;&lt; L </a:t>
            </a:r>
            <a:r>
              <a:rPr lang="de-AT" dirty="0" err="1" smtClean="0">
                <a:solidFill>
                  <a:srgbClr val="006699"/>
                </a:solidFill>
              </a:rPr>
              <a:t>with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parameters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sets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i="1" dirty="0" smtClean="0"/>
              <a:t>{</a:t>
            </a:r>
            <a:r>
              <a:rPr lang="de-AT" b="1" i="1" dirty="0" err="1" smtClean="0"/>
              <a:t>p</a:t>
            </a:r>
            <a:r>
              <a:rPr lang="de-AT" i="1" baseline="-25000" dirty="0" err="1" smtClean="0"/>
              <a:t>i</a:t>
            </a:r>
            <a:r>
              <a:rPr lang="de-AT" i="1" dirty="0" smtClean="0"/>
              <a:t>, i=1,…,N}</a:t>
            </a:r>
            <a:r>
              <a:rPr lang="de-AT" dirty="0" smtClean="0">
                <a:solidFill>
                  <a:srgbClr val="006699"/>
                </a:solidFill>
              </a:rPr>
              <a:t> .</a:t>
            </a:r>
          </a:p>
          <a:p>
            <a:r>
              <a:rPr lang="de-AT" dirty="0" smtClean="0">
                <a:solidFill>
                  <a:srgbClr val="006699"/>
                </a:solidFill>
              </a:rPr>
              <a:t>			 		             </a:t>
            </a:r>
            <a:r>
              <a:rPr lang="de-AT" sz="1200" dirty="0" smtClean="0">
                <a:solidFill>
                  <a:srgbClr val="006699"/>
                </a:solidFill>
              </a:rPr>
              <a:t>G. Schnabel, H.L, </a:t>
            </a:r>
            <a:r>
              <a:rPr lang="de-AT" sz="1200" dirty="0" err="1" smtClean="0">
                <a:solidFill>
                  <a:srgbClr val="006699"/>
                </a:solidFill>
              </a:rPr>
              <a:t>Nucl</a:t>
            </a:r>
            <a:r>
              <a:rPr lang="de-AT" sz="1200" dirty="0" smtClean="0">
                <a:solidFill>
                  <a:srgbClr val="006699"/>
                </a:solidFill>
              </a:rPr>
              <a:t>. Data Sheets </a:t>
            </a:r>
            <a:r>
              <a:rPr lang="de-AT" sz="1200" b="1" dirty="0" smtClean="0">
                <a:solidFill>
                  <a:srgbClr val="006699"/>
                </a:solidFill>
              </a:rPr>
              <a:t>123</a:t>
            </a:r>
            <a:r>
              <a:rPr lang="de-AT" sz="1200" dirty="0" smtClean="0">
                <a:solidFill>
                  <a:srgbClr val="006699"/>
                </a:solidFill>
              </a:rPr>
              <a:t>, 196 (2015)</a:t>
            </a:r>
            <a:endParaRPr lang="de-AT" sz="1200" dirty="0">
              <a:solidFill>
                <a:srgbClr val="006699"/>
              </a:solidFill>
            </a:endParaRPr>
          </a:p>
        </p:txBody>
      </p:sp>
      <p:sp>
        <p:nvSpPr>
          <p:cNvPr id="6" name="Pfeil nach unten 5"/>
          <p:cNvSpPr/>
          <p:nvPr/>
        </p:nvSpPr>
        <p:spPr>
          <a:xfrm>
            <a:off x="4211960" y="1686278"/>
            <a:ext cx="216024" cy="2739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294334"/>
              </p:ext>
            </p:extLst>
          </p:nvPr>
        </p:nvGraphicFramePr>
        <p:xfrm>
          <a:off x="631640" y="3140968"/>
          <a:ext cx="2712301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2" name="Formel" r:id="rId3" imgW="1434960" imgH="190440" progId="Equation.3">
                  <p:embed/>
                </p:oleObj>
              </mc:Choice>
              <mc:Fallback>
                <p:oleObj name="Formel" r:id="rId3" imgW="143496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1640" y="3140968"/>
                        <a:ext cx="2712301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3419872" y="2996952"/>
            <a:ext cx="5248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</a:rPr>
              <a:t>Each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vector</a:t>
            </a:r>
            <a:r>
              <a:rPr lang="de-AT" dirty="0" smtClean="0">
                <a:solidFill>
                  <a:srgbClr val="006699"/>
                </a:solidFill>
              </a:rPr>
              <a:t>          </a:t>
            </a:r>
            <a:r>
              <a:rPr lang="de-AT" dirty="0" err="1" smtClean="0">
                <a:solidFill>
                  <a:srgbClr val="006699"/>
                </a:solidFill>
              </a:rPr>
              <a:t>summarizes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the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i="1" dirty="0" smtClean="0"/>
              <a:t>L</a:t>
            </a:r>
            <a:r>
              <a:rPr lang="de-AT" dirty="0" smtClean="0">
                <a:solidFill>
                  <a:srgbClr val="006699"/>
                </a:solidFill>
              </a:rPr>
              <a:t> observables</a:t>
            </a:r>
          </a:p>
          <a:p>
            <a:r>
              <a:rPr lang="de-AT" dirty="0" err="1">
                <a:solidFill>
                  <a:srgbClr val="006699"/>
                </a:solidFill>
              </a:rPr>
              <a:t>e</a:t>
            </a:r>
            <a:r>
              <a:rPr lang="de-AT" dirty="0" err="1" smtClean="0">
                <a:solidFill>
                  <a:srgbClr val="006699"/>
                </a:solidFill>
              </a:rPr>
              <a:t>valuated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by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nuclear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models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with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parameter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set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b="1" i="1" dirty="0" err="1" smtClean="0"/>
              <a:t>p</a:t>
            </a:r>
            <a:r>
              <a:rPr lang="de-AT" baseline="-25000" dirty="0" err="1" smtClean="0"/>
              <a:t>k</a:t>
            </a:r>
            <a:r>
              <a:rPr lang="de-AT" dirty="0" err="1" smtClean="0"/>
              <a:t>.</a:t>
            </a:r>
            <a:r>
              <a:rPr lang="de-AT" dirty="0" smtClean="0"/>
              <a:t> </a:t>
            </a:r>
            <a:endParaRPr lang="de-AT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849427"/>
              </p:ext>
            </p:extLst>
          </p:nvPr>
        </p:nvGraphicFramePr>
        <p:xfrm>
          <a:off x="4706491" y="3016002"/>
          <a:ext cx="288032" cy="332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3" name="Formel" r:id="rId5" imgW="164880" imgH="190440" progId="Equation.3">
                  <p:embed/>
                </p:oleObj>
              </mc:Choice>
              <mc:Fallback>
                <p:oleObj name="Formel" r:id="rId5" imgW="1648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06491" y="3016002"/>
                        <a:ext cx="288032" cy="3323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233008"/>
              </p:ext>
            </p:extLst>
          </p:nvPr>
        </p:nvGraphicFramePr>
        <p:xfrm>
          <a:off x="611560" y="3770313"/>
          <a:ext cx="1441450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4" name="Formel" r:id="rId7" imgW="888840" imgH="380880" progId="Equation.3">
                  <p:embed/>
                </p:oleObj>
              </mc:Choice>
              <mc:Fallback>
                <p:oleObj name="Formel" r:id="rId7" imgW="888840" imgH="380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1560" y="3770313"/>
                        <a:ext cx="1441450" cy="615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Pfeil nach rechts 12"/>
          <p:cNvSpPr/>
          <p:nvPr/>
        </p:nvSpPr>
        <p:spPr>
          <a:xfrm>
            <a:off x="2843808" y="4077072"/>
            <a:ext cx="23610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023514"/>
              </p:ext>
            </p:extLst>
          </p:nvPr>
        </p:nvGraphicFramePr>
        <p:xfrm>
          <a:off x="3419873" y="3809578"/>
          <a:ext cx="4032448" cy="505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5" name="Formel" r:id="rId9" imgW="2234880" imgH="279360" progId="Equation.3">
                  <p:embed/>
                </p:oleObj>
              </mc:Choice>
              <mc:Fallback>
                <p:oleObj name="Formel" r:id="rId9" imgW="2234880" imgH="279360" progId="Equation.3">
                  <p:embed/>
                  <p:pic>
                    <p:nvPicPr>
                      <p:cNvPr id="0" name="Objek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3" y="3809578"/>
                        <a:ext cx="4032448" cy="505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Pfeil nach rechts 21"/>
          <p:cNvSpPr/>
          <p:nvPr/>
        </p:nvSpPr>
        <p:spPr>
          <a:xfrm rot="5400000">
            <a:off x="5272000" y="4375144"/>
            <a:ext cx="23610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681067"/>
              </p:ext>
            </p:extLst>
          </p:nvPr>
        </p:nvGraphicFramePr>
        <p:xfrm>
          <a:off x="3913188" y="4508500"/>
          <a:ext cx="33115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6" name="Formel" r:id="rId11" imgW="2044440" imgH="355320" progId="Equation.3">
                  <p:embed/>
                </p:oleObj>
              </mc:Choice>
              <mc:Fallback>
                <p:oleObj name="Formel" r:id="rId11" imgW="204444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13188" y="4508500"/>
                        <a:ext cx="3311525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Pfeil nach rechts 17"/>
          <p:cNvSpPr/>
          <p:nvPr/>
        </p:nvSpPr>
        <p:spPr>
          <a:xfrm flipH="1">
            <a:off x="2843808" y="4797152"/>
            <a:ext cx="23610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353871"/>
              </p:ext>
            </p:extLst>
          </p:nvPr>
        </p:nvGraphicFramePr>
        <p:xfrm>
          <a:off x="611560" y="4517764"/>
          <a:ext cx="1487033" cy="56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7" name="Formel" r:id="rId13" imgW="965160" imgH="368280" progId="Equation.3">
                  <p:embed/>
                </p:oleObj>
              </mc:Choice>
              <mc:Fallback>
                <p:oleObj name="Formel" r:id="rId13" imgW="96516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1560" y="4517764"/>
                        <a:ext cx="1487033" cy="567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30549" y="5167867"/>
            <a:ext cx="2069028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>
                <a:solidFill>
                  <a:srgbClr val="006699"/>
                </a:solidFill>
              </a:rPr>
              <a:t>u</a:t>
            </a:r>
            <a:r>
              <a:rPr lang="de-AT" dirty="0" err="1" smtClean="0">
                <a:solidFill>
                  <a:srgbClr val="006699"/>
                </a:solidFill>
              </a:rPr>
              <a:t>sing</a:t>
            </a:r>
            <a:endParaRPr lang="de-AT" dirty="0" smtClean="0">
              <a:solidFill>
                <a:srgbClr val="006699"/>
              </a:solidFill>
            </a:endParaRPr>
          </a:p>
          <a:p>
            <a:r>
              <a:rPr lang="de-AT" sz="1600" dirty="0" err="1">
                <a:solidFill>
                  <a:srgbClr val="006699"/>
                </a:solidFill>
              </a:rPr>
              <a:t>v</a:t>
            </a:r>
            <a:r>
              <a:rPr lang="de-AT" sz="1600" dirty="0" err="1" smtClean="0">
                <a:solidFill>
                  <a:srgbClr val="006699"/>
                </a:solidFill>
              </a:rPr>
              <a:t>ector</a:t>
            </a:r>
            <a:r>
              <a:rPr lang="de-AT" sz="1600" dirty="0" smtClean="0">
                <a:solidFill>
                  <a:srgbClr val="006699"/>
                </a:solidFill>
              </a:rPr>
              <a:t> </a:t>
            </a:r>
            <a:r>
              <a:rPr lang="de-AT" sz="1600" dirty="0" err="1" smtClean="0">
                <a:solidFill>
                  <a:srgbClr val="006699"/>
                </a:solidFill>
              </a:rPr>
              <a:t>of</a:t>
            </a:r>
            <a:r>
              <a:rPr lang="de-AT" sz="1600" dirty="0" smtClean="0">
                <a:solidFill>
                  <a:srgbClr val="006699"/>
                </a:solidFill>
              </a:rPr>
              <a:t> </a:t>
            </a:r>
            <a:r>
              <a:rPr lang="de-AT" sz="1600" dirty="0" err="1" smtClean="0">
                <a:solidFill>
                  <a:srgbClr val="006699"/>
                </a:solidFill>
              </a:rPr>
              <a:t>dimension</a:t>
            </a:r>
            <a:r>
              <a:rPr lang="de-AT" sz="1600" dirty="0" smtClean="0">
                <a:solidFill>
                  <a:srgbClr val="006699"/>
                </a:solidFill>
              </a:rPr>
              <a:t> </a:t>
            </a:r>
            <a:r>
              <a:rPr lang="de-AT" sz="1600" i="1" dirty="0" smtClean="0"/>
              <a:t>M</a:t>
            </a:r>
            <a:endParaRPr lang="de-AT" sz="1600" i="1" dirty="0"/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65791"/>
              </p:ext>
            </p:extLst>
          </p:nvPr>
        </p:nvGraphicFramePr>
        <p:xfrm>
          <a:off x="1403648" y="5224533"/>
          <a:ext cx="792088" cy="312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8" name="Formel" r:id="rId15" imgW="482400" imgH="190440" progId="Equation.3">
                  <p:embed/>
                </p:oleObj>
              </mc:Choice>
              <mc:Fallback>
                <p:oleObj name="Formel" r:id="rId15" imgW="4824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03648" y="5224533"/>
                        <a:ext cx="792088" cy="3126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feil nach rechts 22"/>
          <p:cNvSpPr/>
          <p:nvPr/>
        </p:nvSpPr>
        <p:spPr>
          <a:xfrm rot="5400000">
            <a:off x="5282040" y="5075144"/>
            <a:ext cx="23610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Pfeil nach rechts 23"/>
          <p:cNvSpPr/>
          <p:nvPr/>
        </p:nvSpPr>
        <p:spPr>
          <a:xfrm>
            <a:off x="2832112" y="5537199"/>
            <a:ext cx="23610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528197"/>
              </p:ext>
            </p:extLst>
          </p:nvPr>
        </p:nvGraphicFramePr>
        <p:xfrm>
          <a:off x="3821113" y="5125814"/>
          <a:ext cx="35163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9" name="Formel" r:id="rId17" imgW="2171520" imgH="419040" progId="Equation.3">
                  <p:embed/>
                </p:oleObj>
              </mc:Choice>
              <mc:Fallback>
                <p:oleObj name="Formel" r:id="rId17" imgW="2171520" imgH="419040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5125814"/>
                        <a:ext cx="3516312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feld 24"/>
          <p:cNvSpPr txBox="1"/>
          <p:nvPr/>
        </p:nvSpPr>
        <p:spPr>
          <a:xfrm>
            <a:off x="611560" y="5867980"/>
            <a:ext cx="824943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b="1" dirty="0" err="1" smtClean="0">
                <a:solidFill>
                  <a:schemeClr val="bg1"/>
                </a:solidFill>
              </a:rPr>
              <a:t>Important</a:t>
            </a:r>
            <a:r>
              <a:rPr lang="de-AT" b="1" dirty="0" smtClean="0">
                <a:solidFill>
                  <a:schemeClr val="bg1"/>
                </a:solidFill>
              </a:rPr>
              <a:t>: </a:t>
            </a:r>
            <a:r>
              <a:rPr lang="de-AT" dirty="0" err="1" smtClean="0">
                <a:solidFill>
                  <a:schemeClr val="bg1"/>
                </a:solidFill>
              </a:rPr>
              <a:t>this</a:t>
            </a:r>
            <a:r>
              <a:rPr lang="de-AT" dirty="0" smtClean="0">
                <a:solidFill>
                  <a:schemeClr val="bg1"/>
                </a:solidFill>
              </a:rPr>
              <a:t> </a:t>
            </a:r>
            <a:r>
              <a:rPr lang="de-AT" dirty="0" err="1" smtClean="0">
                <a:solidFill>
                  <a:schemeClr val="bg1"/>
                </a:solidFill>
              </a:rPr>
              <a:t>procedure</a:t>
            </a:r>
            <a:r>
              <a:rPr lang="de-AT" dirty="0" smtClean="0">
                <a:solidFill>
                  <a:schemeClr val="bg1"/>
                </a:solidFill>
              </a:rPr>
              <a:t> </a:t>
            </a:r>
            <a:r>
              <a:rPr lang="de-AT" dirty="0" err="1" smtClean="0">
                <a:solidFill>
                  <a:schemeClr val="bg1"/>
                </a:solidFill>
              </a:rPr>
              <a:t>avoids</a:t>
            </a:r>
            <a:r>
              <a:rPr lang="de-AT" dirty="0" smtClean="0">
                <a:solidFill>
                  <a:schemeClr val="bg1"/>
                </a:solidFill>
              </a:rPr>
              <a:t> </a:t>
            </a:r>
            <a:r>
              <a:rPr lang="de-AT" dirty="0" err="1" smtClean="0">
                <a:solidFill>
                  <a:schemeClr val="bg1"/>
                </a:solidFill>
              </a:rPr>
              <a:t>the</a:t>
            </a:r>
            <a:r>
              <a:rPr lang="de-AT" dirty="0" smtClean="0">
                <a:solidFill>
                  <a:schemeClr val="bg1"/>
                </a:solidFill>
              </a:rPr>
              <a:t> explicit </a:t>
            </a:r>
            <a:r>
              <a:rPr lang="de-AT" dirty="0" err="1" smtClean="0">
                <a:solidFill>
                  <a:schemeClr val="bg1"/>
                </a:solidFill>
              </a:rPr>
              <a:t>calculation</a:t>
            </a:r>
            <a:r>
              <a:rPr lang="de-AT" dirty="0" smtClean="0">
                <a:solidFill>
                  <a:schemeClr val="bg1"/>
                </a:solidFill>
              </a:rPr>
              <a:t> </a:t>
            </a:r>
            <a:r>
              <a:rPr lang="de-AT" dirty="0" err="1" smtClean="0">
                <a:solidFill>
                  <a:schemeClr val="bg1"/>
                </a:solidFill>
              </a:rPr>
              <a:t>of</a:t>
            </a:r>
            <a:r>
              <a:rPr lang="de-AT" dirty="0" smtClean="0">
                <a:solidFill>
                  <a:schemeClr val="bg1"/>
                </a:solidFill>
              </a:rPr>
              <a:t> </a:t>
            </a:r>
            <a:r>
              <a:rPr lang="de-AT" dirty="0" err="1" smtClean="0">
                <a:solidFill>
                  <a:schemeClr val="bg1"/>
                </a:solidFill>
              </a:rPr>
              <a:t>the</a:t>
            </a:r>
            <a:r>
              <a:rPr lang="de-AT" dirty="0" smtClean="0">
                <a:solidFill>
                  <a:schemeClr val="bg1"/>
                </a:solidFill>
              </a:rPr>
              <a:t> </a:t>
            </a:r>
            <a:r>
              <a:rPr lang="de-AT" dirty="0" err="1" smtClean="0">
                <a:solidFill>
                  <a:schemeClr val="bg1"/>
                </a:solidFill>
              </a:rPr>
              <a:t>prior</a:t>
            </a:r>
            <a:r>
              <a:rPr lang="de-AT" dirty="0" smtClean="0">
                <a:solidFill>
                  <a:schemeClr val="bg1"/>
                </a:solidFill>
              </a:rPr>
              <a:t> </a:t>
            </a:r>
            <a:r>
              <a:rPr lang="de-AT" dirty="0" err="1" smtClean="0">
                <a:solidFill>
                  <a:schemeClr val="bg1"/>
                </a:solidFill>
              </a:rPr>
              <a:t>covariance</a:t>
            </a:r>
            <a:r>
              <a:rPr lang="de-AT" dirty="0" smtClean="0">
                <a:solidFill>
                  <a:schemeClr val="bg1"/>
                </a:solidFill>
              </a:rPr>
              <a:t> </a:t>
            </a:r>
            <a:r>
              <a:rPr lang="de-AT" dirty="0" err="1" smtClean="0">
                <a:solidFill>
                  <a:schemeClr val="bg1"/>
                </a:solidFill>
              </a:rPr>
              <a:t>matrix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27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1666528" cy="365125"/>
          </a:xfrm>
        </p:spPr>
        <p:txBody>
          <a:bodyPr/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H. Leeb, G. Schnabel</a:t>
            </a:r>
          </a:p>
          <a:p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December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11-15, 2017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52303" y="6453336"/>
            <a:ext cx="583264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Generalized Least Square Method: Reformulation suitable for Large Scale Data Evaluation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Int. Conf. on Linear Algebra and its Applications (ICLAA2017),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Manipal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University, India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2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539552" y="2708920"/>
            <a:ext cx="5328592" cy="3600400"/>
          </a:xfrm>
          <a:prstGeom prst="rect">
            <a:avLst/>
          </a:prstGeom>
          <a:solidFill>
            <a:srgbClr val="EAEA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056784" cy="720080"/>
          </a:xfrm>
        </p:spPr>
        <p:txBody>
          <a:bodyPr/>
          <a:lstStyle/>
          <a:p>
            <a:r>
              <a:rPr lang="de-AT" sz="2800" dirty="0" err="1" smtClean="0"/>
              <a:t>Generalized</a:t>
            </a:r>
            <a:r>
              <a:rPr lang="de-AT" sz="2800" dirty="0" smtClean="0"/>
              <a:t> </a:t>
            </a:r>
            <a:r>
              <a:rPr lang="de-AT" sz="2800" dirty="0" err="1" smtClean="0"/>
              <a:t>Modified</a:t>
            </a:r>
            <a:r>
              <a:rPr lang="de-AT" sz="2800" dirty="0" smtClean="0"/>
              <a:t> GLS </a:t>
            </a:r>
            <a:r>
              <a:rPr lang="de-AT" sz="2800" dirty="0" err="1" smtClean="0"/>
              <a:t>for</a:t>
            </a:r>
            <a:r>
              <a:rPr lang="de-AT" sz="2800" dirty="0" smtClean="0"/>
              <a:t> large </a:t>
            </a:r>
            <a:r>
              <a:rPr lang="de-AT" sz="2800" dirty="0" err="1"/>
              <a:t>S</a:t>
            </a:r>
            <a:r>
              <a:rPr lang="de-AT" sz="2800" dirty="0" err="1" smtClean="0"/>
              <a:t>cale</a:t>
            </a:r>
            <a:r>
              <a:rPr lang="de-AT" sz="2800" dirty="0" smtClean="0"/>
              <a:t> </a:t>
            </a:r>
            <a:r>
              <a:rPr lang="de-AT" sz="2800" dirty="0"/>
              <a:t>E</a:t>
            </a:r>
            <a:r>
              <a:rPr lang="de-AT" sz="2800" dirty="0" smtClean="0"/>
              <a:t>valuation</a:t>
            </a:r>
            <a:endParaRPr lang="de-AT" sz="28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29</a:t>
            </a:fld>
            <a:endParaRPr lang="de-AT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45680"/>
              </p:ext>
            </p:extLst>
          </p:nvPr>
        </p:nvGraphicFramePr>
        <p:xfrm>
          <a:off x="631640" y="1414041"/>
          <a:ext cx="39830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3" name="Formel" r:id="rId3" imgW="2108160" imgH="190440" progId="Equation.3">
                  <p:embed/>
                </p:oleObj>
              </mc:Choice>
              <mc:Fallback>
                <p:oleObj name="Formel" r:id="rId3" imgW="2108160" imgH="19044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40" y="1414041"/>
                        <a:ext cx="39830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39552" y="1027738"/>
            <a:ext cx="1524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>
                <a:solidFill>
                  <a:srgbClr val="006699"/>
                </a:solidFill>
              </a:rPr>
              <a:t>Starting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point</a:t>
            </a:r>
            <a:r>
              <a:rPr lang="de-AT" dirty="0" smtClean="0">
                <a:solidFill>
                  <a:srgbClr val="006699"/>
                </a:solidFill>
              </a:rPr>
              <a:t>:</a:t>
            </a:r>
            <a:endParaRPr lang="de-AT" dirty="0">
              <a:solidFill>
                <a:srgbClr val="006699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93653" y="1851730"/>
            <a:ext cx="292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</a:rPr>
              <a:t>Combine all </a:t>
            </a:r>
            <a:r>
              <a:rPr lang="de-AT" dirty="0" err="1" smtClean="0">
                <a:solidFill>
                  <a:srgbClr val="006699"/>
                </a:solidFill>
              </a:rPr>
              <a:t>sampling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vectors</a:t>
            </a:r>
            <a:endParaRPr lang="de-AT" dirty="0">
              <a:solidFill>
                <a:srgbClr val="006699"/>
              </a:solidFill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744250"/>
              </p:ext>
            </p:extLst>
          </p:nvPr>
        </p:nvGraphicFramePr>
        <p:xfrm>
          <a:off x="654050" y="2220913"/>
          <a:ext cx="39624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4" name="Formel" r:id="rId5" imgW="2095200" imgH="190440" progId="Equation.3">
                  <p:embed/>
                </p:oleObj>
              </mc:Choice>
              <mc:Fallback>
                <p:oleObj name="Formel" r:id="rId5" imgW="209520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4050" y="2220913"/>
                        <a:ext cx="3962400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3712441" y="6032320"/>
            <a:ext cx="2149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 Schnabel, H.L., </a:t>
            </a:r>
            <a:r>
              <a:rPr lang="de-AT" sz="12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submitted</a:t>
            </a:r>
            <a:endParaRPr lang="de-AT" sz="1200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Geschweifte Klammer rechts 8"/>
          <p:cNvSpPr/>
          <p:nvPr/>
        </p:nvSpPr>
        <p:spPr>
          <a:xfrm>
            <a:off x="4644008" y="1212404"/>
            <a:ext cx="144016" cy="1352500"/>
          </a:xfrm>
          <a:prstGeom prst="rightBrace">
            <a:avLst/>
          </a:prstGeom>
          <a:ln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Pfeil nach rechts 9"/>
          <p:cNvSpPr/>
          <p:nvPr/>
        </p:nvSpPr>
        <p:spPr>
          <a:xfrm>
            <a:off x="4860032" y="1870387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127160"/>
              </p:ext>
            </p:extLst>
          </p:nvPr>
        </p:nvGraphicFramePr>
        <p:xfrm>
          <a:off x="5580112" y="1412776"/>
          <a:ext cx="2484664" cy="632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5" name="Formel" r:id="rId7" imgW="1396800" imgH="355320" progId="Equation.3">
                  <p:embed/>
                </p:oleObj>
              </mc:Choice>
              <mc:Fallback>
                <p:oleObj name="Formel" r:id="rId7" imgW="139680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80112" y="1412776"/>
                        <a:ext cx="2484664" cy="632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5724128" y="2060848"/>
            <a:ext cx="21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smtClean="0"/>
              <a:t>W</a:t>
            </a:r>
            <a:r>
              <a:rPr lang="de-AT" b="1" baseline="-25000" dirty="0" smtClean="0"/>
              <a:t>0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is</a:t>
            </a:r>
            <a:r>
              <a:rPr lang="de-AT" dirty="0" smtClean="0">
                <a:solidFill>
                  <a:srgbClr val="006699"/>
                </a:solidFill>
              </a:rPr>
              <a:t> an </a:t>
            </a:r>
            <a:r>
              <a:rPr lang="de-AT" i="1" dirty="0" smtClean="0"/>
              <a:t>N x N </a:t>
            </a:r>
            <a:r>
              <a:rPr lang="de-AT" dirty="0" err="1" smtClean="0">
                <a:solidFill>
                  <a:srgbClr val="006699"/>
                </a:solidFill>
              </a:rPr>
              <a:t>matrix</a:t>
            </a:r>
            <a:endParaRPr lang="de-AT" dirty="0">
              <a:solidFill>
                <a:srgbClr val="006699"/>
              </a:solidFill>
            </a:endParaRPr>
          </a:p>
        </p:txBody>
      </p:sp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40108"/>
              </p:ext>
            </p:extLst>
          </p:nvPr>
        </p:nvGraphicFramePr>
        <p:xfrm>
          <a:off x="1187624" y="4168024"/>
          <a:ext cx="4428893" cy="649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6" name="Formel" r:id="rId9" imgW="2857320" imgH="419040" progId="Equation.3">
                  <p:embed/>
                </p:oleObj>
              </mc:Choice>
              <mc:Fallback>
                <p:oleObj name="Formel" r:id="rId9" imgW="285732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87624" y="4168024"/>
                        <a:ext cx="4428893" cy="649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feld 13"/>
          <p:cNvSpPr txBox="1"/>
          <p:nvPr/>
        </p:nvSpPr>
        <p:spPr>
          <a:xfrm>
            <a:off x="566040" y="2708920"/>
            <a:ext cx="224099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err="1">
                <a:solidFill>
                  <a:srgbClr val="006699"/>
                </a:solidFill>
              </a:rPr>
              <a:t>R</a:t>
            </a:r>
            <a:r>
              <a:rPr lang="de-AT" b="1" dirty="0" err="1" smtClean="0">
                <a:solidFill>
                  <a:srgbClr val="006699"/>
                </a:solidFill>
              </a:rPr>
              <a:t>ecursion</a:t>
            </a:r>
            <a:r>
              <a:rPr lang="de-AT" b="1" dirty="0" smtClean="0">
                <a:solidFill>
                  <a:srgbClr val="006699"/>
                </a:solidFill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</a:rPr>
              <a:t>procedure</a:t>
            </a:r>
            <a:r>
              <a:rPr lang="de-AT" b="1" dirty="0" smtClean="0">
                <a:solidFill>
                  <a:srgbClr val="006699"/>
                </a:solidFill>
              </a:rPr>
              <a:t>:</a:t>
            </a:r>
          </a:p>
          <a:p>
            <a:endParaRPr lang="de-AT" dirty="0">
              <a:solidFill>
                <a:srgbClr val="006699"/>
              </a:solidFill>
            </a:endParaRPr>
          </a:p>
          <a:p>
            <a:endParaRPr lang="de-AT" dirty="0" smtClean="0">
              <a:solidFill>
                <a:srgbClr val="006699"/>
              </a:solidFill>
            </a:endParaRPr>
          </a:p>
          <a:p>
            <a:endParaRPr lang="de-AT" dirty="0">
              <a:solidFill>
                <a:srgbClr val="006699"/>
              </a:solidFill>
            </a:endParaRPr>
          </a:p>
          <a:p>
            <a:endParaRPr lang="de-AT" dirty="0" smtClean="0">
              <a:solidFill>
                <a:srgbClr val="006699"/>
              </a:solidFill>
            </a:endParaRPr>
          </a:p>
          <a:p>
            <a:r>
              <a:rPr lang="de-AT" dirty="0" smtClean="0">
                <a:solidFill>
                  <a:srgbClr val="006699"/>
                </a:solidFill>
              </a:rPr>
              <a:t> </a:t>
            </a:r>
          </a:p>
          <a:p>
            <a:r>
              <a:rPr lang="de-AT" dirty="0" err="1" smtClean="0">
                <a:solidFill>
                  <a:srgbClr val="006699"/>
                </a:solidFill>
              </a:rPr>
              <a:t>with</a:t>
            </a:r>
            <a:endParaRPr lang="de-AT" dirty="0">
              <a:solidFill>
                <a:srgbClr val="006699"/>
              </a:solidFill>
            </a:endParaRP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544271"/>
              </p:ext>
            </p:extLst>
          </p:nvPr>
        </p:nvGraphicFramePr>
        <p:xfrm>
          <a:off x="646804" y="4869160"/>
          <a:ext cx="1514155" cy="588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7" name="Formel" r:id="rId11" imgW="914400" imgH="355320" progId="Equation.3">
                  <p:embed/>
                </p:oleObj>
              </mc:Choice>
              <mc:Fallback>
                <p:oleObj name="Formel" r:id="rId11" imgW="914400" imgH="3553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46804" y="4869160"/>
                        <a:ext cx="1514155" cy="588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384829"/>
              </p:ext>
            </p:extLst>
          </p:nvPr>
        </p:nvGraphicFramePr>
        <p:xfrm>
          <a:off x="613447" y="2993978"/>
          <a:ext cx="5154959" cy="1184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8" name="Formel" r:id="rId13" imgW="3149280" imgH="723600" progId="Equation.3">
                  <p:embed/>
                </p:oleObj>
              </mc:Choice>
              <mc:Fallback>
                <p:oleObj name="Formel" r:id="rId13" imgW="3149280" imgH="72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13447" y="2993978"/>
                        <a:ext cx="5154959" cy="11842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254041"/>
              </p:ext>
            </p:extLst>
          </p:nvPr>
        </p:nvGraphicFramePr>
        <p:xfrm>
          <a:off x="3037904" y="4900215"/>
          <a:ext cx="14620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9" name="Formel" r:id="rId15" imgW="927000" imgH="355320" progId="Equation.3">
                  <p:embed/>
                </p:oleObj>
              </mc:Choice>
              <mc:Fallback>
                <p:oleObj name="Formel" r:id="rId15" imgW="927000" imgH="355320" progId="Equation.3">
                  <p:embed/>
                  <p:pic>
                    <p:nvPicPr>
                      <p:cNvPr id="0" name="Objek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7904" y="4900215"/>
                        <a:ext cx="14620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518693"/>
              </p:ext>
            </p:extLst>
          </p:nvPr>
        </p:nvGraphicFramePr>
        <p:xfrm>
          <a:off x="593653" y="5523318"/>
          <a:ext cx="1955800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0" name="Formel" r:id="rId17" imgW="1180800" imgH="355320" progId="Equation.3">
                  <p:embed/>
                </p:oleObj>
              </mc:Choice>
              <mc:Fallback>
                <p:oleObj name="Formel" r:id="rId17" imgW="1180800" imgH="355320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653" y="5523318"/>
                        <a:ext cx="1955800" cy="588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094069"/>
              </p:ext>
            </p:extLst>
          </p:nvPr>
        </p:nvGraphicFramePr>
        <p:xfrm>
          <a:off x="2851150" y="5534025"/>
          <a:ext cx="1881188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1" name="Formel" r:id="rId19" imgW="1193760" imgH="355320" progId="Equation.3">
                  <p:embed/>
                </p:oleObj>
              </mc:Choice>
              <mc:Fallback>
                <p:oleObj name="Formel" r:id="rId19" imgW="1193760" imgH="355320" progId="Equation.3">
                  <p:embed/>
                  <p:pic>
                    <p:nvPicPr>
                      <p:cNvPr id="0" name="Objek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150" y="5534025"/>
                        <a:ext cx="1881188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feld 25"/>
          <p:cNvSpPr txBox="1"/>
          <p:nvPr/>
        </p:nvSpPr>
        <p:spPr>
          <a:xfrm>
            <a:off x="6012160" y="2924943"/>
            <a:ext cx="300441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</a:rPr>
              <a:t>The </a:t>
            </a:r>
            <a:r>
              <a:rPr lang="de-AT" i="1" dirty="0" smtClean="0">
                <a:solidFill>
                  <a:srgbClr val="006699"/>
                </a:solidFill>
              </a:rPr>
              <a:t>N x N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matrix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b="1" dirty="0" err="1" smtClean="0"/>
              <a:t>W</a:t>
            </a:r>
            <a:r>
              <a:rPr lang="de-AT" baseline="-25000" dirty="0" err="1" smtClean="0"/>
              <a:t>i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and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the</a:t>
            </a:r>
            <a:endParaRPr lang="de-AT" dirty="0" smtClean="0">
              <a:solidFill>
                <a:srgbClr val="006699"/>
              </a:solidFill>
            </a:endParaRPr>
          </a:p>
          <a:p>
            <a:r>
              <a:rPr lang="de-AT" i="1" dirty="0" smtClean="0">
                <a:solidFill>
                  <a:srgbClr val="006699"/>
                </a:solidFill>
              </a:rPr>
              <a:t>N</a:t>
            </a:r>
            <a:r>
              <a:rPr lang="de-AT" dirty="0" smtClean="0">
                <a:solidFill>
                  <a:srgbClr val="006699"/>
                </a:solidFill>
              </a:rPr>
              <a:t>-dimensional </a:t>
            </a:r>
            <a:r>
              <a:rPr lang="de-AT" dirty="0" err="1" smtClean="0">
                <a:solidFill>
                  <a:srgbClr val="006699"/>
                </a:solidFill>
              </a:rPr>
              <a:t>vector</a:t>
            </a:r>
            <a:r>
              <a:rPr lang="de-AT" dirty="0">
                <a:solidFill>
                  <a:srgbClr val="006699"/>
                </a:solidFill>
              </a:rPr>
              <a:t>  </a:t>
            </a:r>
            <a:r>
              <a:rPr lang="de-AT" dirty="0" smtClean="0">
                <a:solidFill>
                  <a:srgbClr val="006699"/>
                </a:solidFill>
              </a:rPr>
              <a:t>      </a:t>
            </a:r>
            <a:r>
              <a:rPr lang="de-AT" dirty="0" err="1" smtClean="0">
                <a:solidFill>
                  <a:srgbClr val="006699"/>
                </a:solidFill>
              </a:rPr>
              <a:t>to</a:t>
            </a:r>
            <a:r>
              <a:rPr lang="de-AT" dirty="0" smtClean="0">
                <a:solidFill>
                  <a:srgbClr val="006699"/>
                </a:solidFill>
              </a:rPr>
              <a:t>-</a:t>
            </a:r>
          </a:p>
          <a:p>
            <a:r>
              <a:rPr lang="de-AT" dirty="0" err="1" smtClean="0">
                <a:solidFill>
                  <a:srgbClr val="006699"/>
                </a:solidFill>
              </a:rPr>
              <a:t>gether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with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the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i="1" dirty="0" smtClean="0">
                <a:solidFill>
                  <a:srgbClr val="006699"/>
                </a:solidFill>
              </a:rPr>
              <a:t>L</a:t>
            </a:r>
            <a:r>
              <a:rPr lang="de-AT" dirty="0" smtClean="0">
                <a:solidFill>
                  <a:srgbClr val="006699"/>
                </a:solidFill>
              </a:rPr>
              <a:t>-dimensional</a:t>
            </a:r>
          </a:p>
          <a:p>
            <a:r>
              <a:rPr lang="de-AT" dirty="0" err="1">
                <a:solidFill>
                  <a:srgbClr val="006699"/>
                </a:solidFill>
              </a:rPr>
              <a:t>v</a:t>
            </a:r>
            <a:r>
              <a:rPr lang="de-AT" dirty="0" err="1" smtClean="0">
                <a:solidFill>
                  <a:srgbClr val="006699"/>
                </a:solidFill>
              </a:rPr>
              <a:t>ector</a:t>
            </a:r>
            <a:r>
              <a:rPr lang="de-AT" dirty="0" smtClean="0">
                <a:solidFill>
                  <a:srgbClr val="006699"/>
                </a:solidFill>
              </a:rPr>
              <a:t>       </a:t>
            </a:r>
            <a:r>
              <a:rPr lang="de-AT" dirty="0" err="1" smtClean="0">
                <a:solidFill>
                  <a:srgbClr val="006699"/>
                </a:solidFill>
              </a:rPr>
              <a:t>and</a:t>
            </a:r>
            <a:r>
              <a:rPr lang="de-AT" dirty="0" smtClean="0">
                <a:solidFill>
                  <a:srgbClr val="006699"/>
                </a:solidFill>
              </a:rPr>
              <a:t> L x N </a:t>
            </a:r>
            <a:r>
              <a:rPr lang="de-AT" dirty="0" err="1" smtClean="0">
                <a:solidFill>
                  <a:srgbClr val="006699"/>
                </a:solidFill>
              </a:rPr>
              <a:t>matrix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b="1" dirty="0" smtClean="0"/>
              <a:t>U</a:t>
            </a:r>
          </a:p>
          <a:p>
            <a:r>
              <a:rPr lang="de-AT" dirty="0" err="1">
                <a:solidFill>
                  <a:srgbClr val="006699"/>
                </a:solidFill>
              </a:rPr>
              <a:t>a</a:t>
            </a:r>
            <a:r>
              <a:rPr lang="de-AT" dirty="0" err="1" smtClean="0">
                <a:solidFill>
                  <a:srgbClr val="006699"/>
                </a:solidFill>
              </a:rPr>
              <a:t>llows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the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full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updating</a:t>
            </a:r>
            <a:r>
              <a:rPr lang="de-AT" dirty="0" smtClean="0">
                <a:solidFill>
                  <a:srgbClr val="006699"/>
                </a:solidFill>
              </a:rPr>
              <a:t>.</a:t>
            </a:r>
          </a:p>
          <a:p>
            <a:endParaRPr lang="de-AT" dirty="0">
              <a:solidFill>
                <a:srgbClr val="006699"/>
              </a:solidFill>
            </a:endParaRPr>
          </a:p>
          <a:p>
            <a:r>
              <a:rPr lang="de-AT" dirty="0" smtClean="0">
                <a:solidFill>
                  <a:srgbClr val="006699"/>
                </a:solidFill>
              </a:rPr>
              <a:t>The </a:t>
            </a:r>
            <a:r>
              <a:rPr lang="de-AT" dirty="0" err="1" smtClean="0">
                <a:solidFill>
                  <a:srgbClr val="006699"/>
                </a:solidFill>
              </a:rPr>
              <a:t>prior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matrix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b="1" dirty="0" smtClean="0"/>
              <a:t>A</a:t>
            </a:r>
            <a:r>
              <a:rPr lang="de-AT" baseline="-25000" dirty="0" smtClean="0"/>
              <a:t>0</a:t>
            </a:r>
            <a:r>
              <a:rPr lang="de-AT" dirty="0" smtClean="0">
                <a:solidFill>
                  <a:srgbClr val="006699"/>
                </a:solidFill>
              </a:rPr>
              <a:t> must not </a:t>
            </a:r>
          </a:p>
          <a:p>
            <a:r>
              <a:rPr lang="de-AT" dirty="0" err="1">
                <a:solidFill>
                  <a:srgbClr val="006699"/>
                </a:solidFill>
              </a:rPr>
              <a:t>b</a:t>
            </a:r>
            <a:r>
              <a:rPr lang="de-AT" dirty="0" err="1" smtClean="0">
                <a:solidFill>
                  <a:srgbClr val="006699"/>
                </a:solidFill>
              </a:rPr>
              <a:t>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calculated</a:t>
            </a:r>
            <a:r>
              <a:rPr lang="de-AT" dirty="0" smtClean="0">
                <a:solidFill>
                  <a:srgbClr val="006699"/>
                </a:solidFill>
              </a:rPr>
              <a:t>.</a:t>
            </a:r>
            <a:endParaRPr lang="de-AT" dirty="0">
              <a:solidFill>
                <a:srgbClr val="006699"/>
              </a:solidFill>
            </a:endParaRPr>
          </a:p>
        </p:txBody>
      </p:sp>
      <p:graphicFrame>
        <p:nvGraphicFramePr>
          <p:cNvPr id="28" name="Objek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50438"/>
              </p:ext>
            </p:extLst>
          </p:nvPr>
        </p:nvGraphicFramePr>
        <p:xfrm>
          <a:off x="8119836" y="3204404"/>
          <a:ext cx="340596" cy="392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2" name="Formel" r:id="rId21" imgW="164880" imgH="190440" progId="Equation.3">
                  <p:embed/>
                </p:oleObj>
              </mc:Choice>
              <mc:Fallback>
                <p:oleObj name="Formel" r:id="rId21" imgW="1648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119836" y="3204404"/>
                        <a:ext cx="340596" cy="3929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k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961449"/>
              </p:ext>
            </p:extLst>
          </p:nvPr>
        </p:nvGraphicFramePr>
        <p:xfrm>
          <a:off x="6771605" y="3801980"/>
          <a:ext cx="267717" cy="30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3" name="Formel" r:id="rId23" imgW="164880" imgH="190440" progId="Equation.3">
                  <p:embed/>
                </p:oleObj>
              </mc:Choice>
              <mc:Fallback>
                <p:oleObj name="Formel" r:id="rId23" imgW="164880" imgH="190440" progId="Equation.3">
                  <p:embed/>
                  <p:pic>
                    <p:nvPicPr>
                      <p:cNvPr id="0" name="Objek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1605" y="3801980"/>
                        <a:ext cx="267717" cy="30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1666528" cy="365125"/>
          </a:xfrm>
        </p:spPr>
        <p:txBody>
          <a:bodyPr/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H. Leeb, G. Schnabel</a:t>
            </a:r>
          </a:p>
          <a:p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December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11-15, 2017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52303" y="6453336"/>
            <a:ext cx="583264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Generalized Least Square Method: Reformulation suitable for Large Scale Data Evaluation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Int. Conf. on Linear Algebra and its Applications (ICLAA2017),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Manipal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University, India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96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Tools in Nuclear Data Evaluation and Envisaged Projects at TU Wien</a:t>
            </a:r>
          </a:p>
          <a:p>
            <a:r>
              <a:rPr lang="en-US" smtClean="0"/>
              <a:t>TM on Long-term Int. Collaboration to Improve Nuclear Data and Evaluated Data  Files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3</a:t>
            </a:fld>
            <a:endParaRPr lang="de-AT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Evaluation </a:t>
            </a:r>
            <a:r>
              <a:rPr lang="de-AT" dirty="0" err="1" smtClean="0"/>
              <a:t>of</a:t>
            </a:r>
            <a:r>
              <a:rPr lang="de-AT" dirty="0" smtClean="0"/>
              <a:t> Light Nuclei</a:t>
            </a:r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410485" y="1412776"/>
            <a:ext cx="871905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light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nuclei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still a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challenge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limited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microscopic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limited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quantitative </a:t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i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Unitary</a:t>
            </a:r>
            <a:r>
              <a:rPr lang="de-AT" i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R-matrix </a:t>
            </a:r>
            <a:r>
              <a:rPr lang="de-AT" i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</a:t>
            </a:r>
            <a:r>
              <a:rPr lang="de-AT" i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EDA, AZUR, AMUR, GECCCOS)</a:t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i="1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Microscopic</a:t>
            </a:r>
            <a:r>
              <a:rPr lang="de-AT" i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ab-</a:t>
            </a:r>
            <a:r>
              <a:rPr lang="de-AT" i="1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initio</a:t>
            </a:r>
            <a:r>
              <a:rPr lang="de-AT" i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i="1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de-AT" i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(P.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Navratil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S.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Quaglioni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…)</a:t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Microscopic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Hamiltonian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chiral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NN-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NNN-potentials –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coupled-channel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RGM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calculable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R-matrix</a:t>
            </a:r>
          </a:p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22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036855"/>
              </p:ext>
            </p:extLst>
          </p:nvPr>
        </p:nvGraphicFramePr>
        <p:xfrm>
          <a:off x="3347414" y="4293096"/>
          <a:ext cx="5053013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60" name="Formel" r:id="rId3" imgW="2514600" imgH="444240" progId="Equation.3">
                  <p:embed/>
                </p:oleObj>
              </mc:Choice>
              <mc:Fallback>
                <p:oleObj name="Formel" r:id="rId3" imgW="25146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414" y="4293096"/>
                        <a:ext cx="5053013" cy="893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056784" cy="720080"/>
          </a:xfrm>
        </p:spPr>
        <p:txBody>
          <a:bodyPr/>
          <a:lstStyle/>
          <a:p>
            <a:r>
              <a:rPr lang="de-AT" sz="3200" dirty="0" smtClean="0"/>
              <a:t>Surrogate Model:</a:t>
            </a:r>
            <a:br>
              <a:rPr lang="de-AT" sz="3200" dirty="0" smtClean="0"/>
            </a:br>
            <a:r>
              <a:rPr lang="de-AT" sz="3200" dirty="0" smtClean="0"/>
              <a:t>Mapping </a:t>
            </a:r>
            <a:r>
              <a:rPr lang="de-AT" sz="3200" dirty="0" err="1" smtClean="0"/>
              <a:t>of</a:t>
            </a:r>
            <a:r>
              <a:rPr lang="de-AT" sz="3200" dirty="0" smtClean="0"/>
              <a:t> </a:t>
            </a:r>
            <a:r>
              <a:rPr lang="de-AT" sz="3200" dirty="0"/>
              <a:t>I</a:t>
            </a:r>
            <a:r>
              <a:rPr lang="de-AT" sz="3200" dirty="0" smtClean="0"/>
              <a:t>ntegrated Data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30</a:t>
            </a:fld>
            <a:endParaRPr lang="de-AT" dirty="0"/>
          </a:p>
        </p:txBody>
      </p:sp>
      <p:sp>
        <p:nvSpPr>
          <p:cNvPr id="10" name="Textfeld 9"/>
          <p:cNvSpPr txBox="1"/>
          <p:nvPr/>
        </p:nvSpPr>
        <p:spPr>
          <a:xfrm>
            <a:off x="3684767" y="1208946"/>
            <a:ext cx="170093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000" dirty="0" err="1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59632" y="1443772"/>
            <a:ext cx="2088232" cy="22467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</a:t>
            </a:r>
            <a:r>
              <a:rPr lang="de-AT" sz="2000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r>
              <a:rPr lang="de-AT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AT" sz="2000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r>
              <a:rPr lang="de-AT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endParaRPr lang="de-AT" sz="20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AT" sz="2000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de-AT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transferred</a:t>
            </a:r>
            <a:r>
              <a:rPr lang="de-AT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Tx/>
              <a:buChar char="-"/>
            </a:pPr>
            <a:r>
              <a:rPr lang="de-AT" sz="2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AT" sz="2000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ominating</a:t>
            </a:r>
            <a:r>
              <a:rPr lang="de-AT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sz="20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000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eigenvalues</a:t>
            </a:r>
            <a:endParaRPr lang="de-AT" sz="20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de-AT" sz="2000" dirty="0" err="1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AT" sz="2000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ummation</a:t>
            </a:r>
            <a:r>
              <a:rPr lang="de-AT" sz="20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</a:t>
            </a:r>
            <a:endParaRPr lang="de-AT" sz="20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582028" y="1474768"/>
            <a:ext cx="1503823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bservables</a:t>
            </a:r>
            <a:endParaRPr lang="de-AT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</a:p>
          <a:p>
            <a:pPr algn="ctr"/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mesh</a:t>
            </a:r>
            <a:endParaRPr lang="de-AT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684768" y="2276872"/>
            <a:ext cx="1700932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nergy</a:t>
            </a:r>
            <a:r>
              <a:rPr lang="de-AT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mesh</a:t>
            </a:r>
            <a:endParaRPr lang="de-AT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Gerade Verbindung mit Pfeil 14"/>
          <p:cNvCxnSpPr>
            <a:stCxn id="10" idx="3"/>
          </p:cNvCxnSpPr>
          <p:nvPr/>
        </p:nvCxnSpPr>
        <p:spPr>
          <a:xfrm>
            <a:off x="5385699" y="1562889"/>
            <a:ext cx="1149835" cy="353943"/>
          </a:xfrm>
          <a:prstGeom prst="straightConnector1">
            <a:avLst/>
          </a:prstGeom>
          <a:ln w="57150">
            <a:solidFill>
              <a:srgbClr val="00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 flipV="1">
            <a:off x="5385698" y="1916832"/>
            <a:ext cx="1149835" cy="552400"/>
          </a:xfrm>
          <a:prstGeom prst="straightConnector1">
            <a:avLst/>
          </a:prstGeom>
          <a:ln w="5715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6607676" y="3062369"/>
            <a:ext cx="1467068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FF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de-AT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AT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apping</a:t>
            </a:r>
            <a:r>
              <a:rPr lang="de-AT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AT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de-AT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AT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integrated</a:t>
            </a:r>
            <a:endParaRPr lang="de-AT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AT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</a:t>
            </a:r>
            <a:endParaRPr lang="de-AT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749241" y="3062369"/>
            <a:ext cx="1700931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AT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urrogate</a:t>
            </a:r>
            <a:endParaRPr lang="de-AT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AT" dirty="0" err="1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AT" dirty="0" err="1" smtClean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odel</a:t>
            </a:r>
            <a:endParaRPr lang="de-AT" dirty="0" smtClean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AT" dirty="0">
              <a:solidFill>
                <a:schemeClr val="accent4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Gerade Verbindung mit Pfeil 20"/>
          <p:cNvCxnSpPr>
            <a:stCxn id="12" idx="2"/>
            <a:endCxn id="18" idx="0"/>
          </p:cNvCxnSpPr>
          <p:nvPr/>
        </p:nvCxnSpPr>
        <p:spPr>
          <a:xfrm>
            <a:off x="7333940" y="2398098"/>
            <a:ext cx="7270" cy="664271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18" idx="1"/>
            <a:endCxn id="19" idx="3"/>
          </p:cNvCxnSpPr>
          <p:nvPr/>
        </p:nvCxnSpPr>
        <p:spPr>
          <a:xfrm flipH="1">
            <a:off x="5450172" y="3524034"/>
            <a:ext cx="1157504" cy="0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Nach rechts gekrümmter Pfeil 24"/>
          <p:cNvSpPr/>
          <p:nvPr/>
        </p:nvSpPr>
        <p:spPr>
          <a:xfrm>
            <a:off x="2953247" y="1514080"/>
            <a:ext cx="795993" cy="2202951"/>
          </a:xfrm>
          <a:prstGeom prst="curvedRightArrow">
            <a:avLst/>
          </a:prstGeom>
          <a:solidFill>
            <a:srgbClr val="F2DCDB"/>
          </a:solidFill>
          <a:ln>
            <a:solidFill>
              <a:srgbClr val="FFFFCC"/>
            </a:solidFill>
            <a:prstDash val="sysDot"/>
            <a:headEnd type="triangl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cxnSp>
        <p:nvCxnSpPr>
          <p:cNvPr id="27" name="Gerade Verbindung mit Pfeil 26"/>
          <p:cNvCxnSpPr>
            <a:stCxn id="11" idx="3"/>
            <a:endCxn id="25" idx="0"/>
          </p:cNvCxnSpPr>
          <p:nvPr/>
        </p:nvCxnSpPr>
        <p:spPr>
          <a:xfrm flipV="1">
            <a:off x="2647864" y="2565806"/>
            <a:ext cx="305383" cy="1351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631640" y="4324454"/>
            <a:ext cx="2864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Linear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</a:t>
            </a:r>
            <a:endParaRPr lang="de-AT" sz="2000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9573168"/>
              </p:ext>
            </p:extLst>
          </p:nvPr>
        </p:nvGraphicFramePr>
        <p:xfrm>
          <a:off x="1083125" y="4706274"/>
          <a:ext cx="1870122" cy="504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761" name="Formel" r:id="rId5" imgW="799920" imgH="215640" progId="Equation.3">
                  <p:embed/>
                </p:oleObj>
              </mc:Choice>
              <mc:Fallback>
                <p:oleObj name="Formel" r:id="rId5" imgW="7999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3125" y="4706274"/>
                        <a:ext cx="1870122" cy="504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Gerade Verbindung mit Pfeil 13"/>
          <p:cNvCxnSpPr/>
          <p:nvPr/>
        </p:nvCxnSpPr>
        <p:spPr>
          <a:xfrm>
            <a:off x="631640" y="6165304"/>
            <a:ext cx="2500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ussdiagramm: Verbindungsstelle 16"/>
          <p:cNvSpPr/>
          <p:nvPr/>
        </p:nvSpPr>
        <p:spPr>
          <a:xfrm>
            <a:off x="899592" y="5404113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4" name="Flussdiagramm: Verbindungsstelle 23"/>
          <p:cNvSpPr/>
          <p:nvPr/>
        </p:nvSpPr>
        <p:spPr>
          <a:xfrm>
            <a:off x="1403648" y="5727963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6" name="Flussdiagramm: Verbindungsstelle 25"/>
          <p:cNvSpPr/>
          <p:nvPr/>
        </p:nvSpPr>
        <p:spPr>
          <a:xfrm>
            <a:off x="1892097" y="5821323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8" name="Flussdiagramm: Verbindungsstelle 27"/>
          <p:cNvSpPr/>
          <p:nvPr/>
        </p:nvSpPr>
        <p:spPr>
          <a:xfrm>
            <a:off x="2426618" y="5764173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Flussdiagramm: Verbindungsstelle 28"/>
          <p:cNvSpPr/>
          <p:nvPr/>
        </p:nvSpPr>
        <p:spPr>
          <a:xfrm>
            <a:off x="4610320" y="5651544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Flussdiagramm: Verbindungsstelle 29"/>
          <p:cNvSpPr/>
          <p:nvPr/>
        </p:nvSpPr>
        <p:spPr>
          <a:xfrm>
            <a:off x="2838947" y="5474940"/>
            <a:ext cx="114300" cy="1143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32" name="Gerade Verbindung 31"/>
          <p:cNvCxnSpPr/>
          <p:nvPr/>
        </p:nvCxnSpPr>
        <p:spPr>
          <a:xfrm>
            <a:off x="956742" y="5481414"/>
            <a:ext cx="504056" cy="3238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1478876" y="5810440"/>
            <a:ext cx="448038" cy="766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V="1">
            <a:off x="1949247" y="5831979"/>
            <a:ext cx="534521" cy="571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flipV="1">
            <a:off x="2497561" y="5562144"/>
            <a:ext cx="371918" cy="2624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flipV="1">
            <a:off x="755576" y="4941168"/>
            <a:ext cx="0" cy="13681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431448" y="485986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latin typeface="Symbol" panose="05050102010706020507" pitchFamily="18" charset="2"/>
              </a:rPr>
              <a:t>s</a:t>
            </a:r>
            <a:endParaRPr lang="de-AT" dirty="0">
              <a:latin typeface="Symbol" panose="05050102010706020507" pitchFamily="18" charset="2"/>
            </a:endParaRPr>
          </a:p>
        </p:txBody>
      </p:sp>
      <p:cxnSp>
        <p:nvCxnSpPr>
          <p:cNvPr id="44" name="Gerade Verbindung 43"/>
          <p:cNvCxnSpPr/>
          <p:nvPr/>
        </p:nvCxnSpPr>
        <p:spPr>
          <a:xfrm>
            <a:off x="4446799" y="6078485"/>
            <a:ext cx="39799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4951841" y="5514037"/>
            <a:ext cx="3364575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>
                <a:solidFill>
                  <a:srgbClr val="006699"/>
                </a:solidFill>
              </a:rPr>
              <a:t>v</a:t>
            </a:r>
            <a:r>
              <a:rPr lang="de-AT" dirty="0" err="1" smtClean="0">
                <a:solidFill>
                  <a:srgbClr val="006699"/>
                </a:solidFill>
              </a:rPr>
              <a:t>alue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of</a:t>
            </a:r>
            <a:r>
              <a:rPr lang="de-AT" dirty="0" smtClean="0">
                <a:solidFill>
                  <a:srgbClr val="006699"/>
                </a:solidFill>
              </a:rPr>
              <a:t> observable at </a:t>
            </a:r>
            <a:r>
              <a:rPr lang="de-AT" dirty="0" err="1" smtClean="0">
                <a:solidFill>
                  <a:srgbClr val="006699"/>
                </a:solidFill>
              </a:rPr>
              <a:t>mesh</a:t>
            </a:r>
            <a:r>
              <a:rPr lang="de-AT" dirty="0" smtClean="0">
                <a:solidFill>
                  <a:srgbClr val="006699"/>
                </a:solidFill>
              </a:rPr>
              <a:t> </a:t>
            </a:r>
            <a:r>
              <a:rPr lang="de-AT" dirty="0" err="1" smtClean="0">
                <a:solidFill>
                  <a:srgbClr val="006699"/>
                </a:solidFill>
              </a:rPr>
              <a:t>point</a:t>
            </a:r>
            <a:endParaRPr lang="de-AT" dirty="0" smtClean="0">
              <a:solidFill>
                <a:srgbClr val="006699"/>
              </a:solidFill>
            </a:endParaRPr>
          </a:p>
          <a:p>
            <a:pPr>
              <a:spcBef>
                <a:spcPts val="600"/>
              </a:spcBef>
            </a:pPr>
            <a:r>
              <a:rPr lang="de-AT" dirty="0" err="1">
                <a:solidFill>
                  <a:srgbClr val="FF0000"/>
                </a:solidFill>
              </a:rPr>
              <a:t>s</a:t>
            </a:r>
            <a:r>
              <a:rPr lang="de-AT" dirty="0" err="1" smtClean="0">
                <a:solidFill>
                  <a:srgbClr val="FF0000"/>
                </a:solidFill>
              </a:rPr>
              <a:t>urrogate</a:t>
            </a:r>
            <a:r>
              <a:rPr lang="de-AT" dirty="0" smtClean="0">
                <a:solidFill>
                  <a:srgbClr val="FF0000"/>
                </a:solidFill>
              </a:rPr>
              <a:t> </a:t>
            </a:r>
            <a:r>
              <a:rPr lang="de-AT" dirty="0" err="1" smtClean="0">
                <a:solidFill>
                  <a:srgbClr val="FF0000"/>
                </a:solidFill>
              </a:rPr>
              <a:t>model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3318433" y="5843291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de-A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1666528" cy="365125"/>
          </a:xfrm>
        </p:spPr>
        <p:txBody>
          <a:bodyPr/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H. Leeb, G. Schnabel</a:t>
            </a:r>
          </a:p>
          <a:p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December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11-15, 2017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52303" y="6453336"/>
            <a:ext cx="583264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Generalized Least Square Method: Reformulation suitable for Large Scale Data Evaluation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Int. Conf. on Linear Algebra and its Applications (ICLAA2017),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Manipal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University, India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0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056784" cy="720080"/>
          </a:xfrm>
        </p:spPr>
        <p:txBody>
          <a:bodyPr/>
          <a:lstStyle/>
          <a:p>
            <a:r>
              <a:rPr lang="de-AT" sz="3200" dirty="0" smtClean="0"/>
              <a:t>Surrogate Model:</a:t>
            </a:r>
            <a:br>
              <a:rPr lang="de-AT" sz="3200" dirty="0" smtClean="0"/>
            </a:br>
            <a:r>
              <a:rPr lang="de-AT" sz="3200" dirty="0" smtClean="0"/>
              <a:t>Mapping </a:t>
            </a:r>
            <a:r>
              <a:rPr lang="de-AT" sz="3200" dirty="0" err="1" smtClean="0"/>
              <a:t>of</a:t>
            </a:r>
            <a:r>
              <a:rPr lang="de-AT" sz="3200" dirty="0" smtClean="0"/>
              <a:t> Differential Data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31</a:t>
            </a:fld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631640" y="1160393"/>
            <a:ext cx="3132781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Data: 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 differential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de-AT" sz="2000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differential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de-AT" sz="2000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933672"/>
              </p:ext>
            </p:extLst>
          </p:nvPr>
        </p:nvGraphicFramePr>
        <p:xfrm>
          <a:off x="3995935" y="1448425"/>
          <a:ext cx="1028417" cy="82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65" name="Formel" r:id="rId3" imgW="457200" imgH="368280" progId="Equation.3">
                  <p:embed/>
                </p:oleObj>
              </mc:Choice>
              <mc:Fallback>
                <p:oleObj name="Formel" r:id="rId3" imgW="457200" imgH="368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5935" y="1448425"/>
                        <a:ext cx="1028417" cy="828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Geschweifte Klammer rechts 2"/>
          <p:cNvSpPr/>
          <p:nvPr/>
        </p:nvSpPr>
        <p:spPr>
          <a:xfrm>
            <a:off x="5148064" y="1412776"/>
            <a:ext cx="144016" cy="840224"/>
          </a:xfrm>
          <a:prstGeom prst="rightBrace">
            <a:avLst/>
          </a:prstGeom>
          <a:ln w="38100">
            <a:solidFill>
              <a:srgbClr val="00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6096705" y="1632833"/>
            <a:ext cx="2481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ilinear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interpolation</a:t>
            </a:r>
            <a:endParaRPr lang="de-AT" sz="2000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Eingekerbter Pfeil nach rechts 9"/>
          <p:cNvSpPr/>
          <p:nvPr/>
        </p:nvSpPr>
        <p:spPr>
          <a:xfrm>
            <a:off x="5472099" y="1732860"/>
            <a:ext cx="468053" cy="20005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57359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143" y="4123903"/>
            <a:ext cx="2505075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063" y="1952288"/>
            <a:ext cx="25241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631640" y="2924944"/>
            <a:ext cx="4802918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sz="2000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 </a:t>
            </a:r>
            <a:r>
              <a:rPr lang="de-AT" sz="2000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sz="2000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linear </a:t>
            </a:r>
            <a:r>
              <a:rPr lang="de-AT" sz="2000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sz="2000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AT" sz="2000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bilinear </a:t>
            </a:r>
            <a:r>
              <a:rPr lang="de-AT" sz="2000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interpolation</a:t>
            </a:r>
            <a:endParaRPr lang="de-AT" sz="2000" b="1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simple,scarce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matrices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mapping</a:t>
            </a:r>
            <a:endParaRPr lang="de-AT" sz="2000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de-AT" sz="20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conserved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inter-</a:t>
            </a:r>
            <a:b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polated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endParaRPr lang="de-AT" sz="2000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sections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cannot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occur</a:t>
            </a:r>
            <a:r>
              <a:rPr lang="de-AT" sz="2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sz="2000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31640" y="5157192"/>
            <a:ext cx="4802918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A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Price </a:t>
            </a:r>
            <a:r>
              <a:rPr lang="de-AT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</a:t>
            </a:r>
            <a:endParaRPr lang="de-AT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AT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</a:t>
            </a:r>
            <a:r>
              <a:rPr lang="de-AT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mesh</a:t>
            </a:r>
            <a:r>
              <a:rPr lang="de-AT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AT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r>
              <a:rPr lang="de-AT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proper </a:t>
            </a:r>
            <a:br>
              <a:rPr lang="de-AT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sz="20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de-AT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1666528" cy="365125"/>
          </a:xfrm>
        </p:spPr>
        <p:txBody>
          <a:bodyPr/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H. Leeb, G. Schnabel</a:t>
            </a:r>
          </a:p>
          <a:p>
            <a:r>
              <a:rPr lang="de-DE" dirty="0" err="1" smtClean="0">
                <a:solidFill>
                  <a:schemeClr val="bg1">
                    <a:lumMod val="50000"/>
                  </a:schemeClr>
                </a:solidFill>
              </a:rPr>
              <a:t>December</a:t>
            </a:r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 11-15, 2017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52303" y="6453336"/>
            <a:ext cx="5832648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Generalized Least Square Method: Reformulation suitable for Large Scale Data Evaluation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Int. Conf. on Linear Algebra and its Applications (ICLAA2017),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Manipal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University, India</a:t>
            </a:r>
            <a:endParaRPr lang="de-AT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6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smtClean="0"/>
              <a:t>Hybrid R-Matrix Approach</a:t>
            </a:r>
            <a:br>
              <a:rPr lang="de-AT" sz="3200" dirty="0" smtClean="0"/>
            </a:br>
            <a:r>
              <a:rPr lang="de-AT" sz="2400" dirty="0" smtClean="0"/>
              <a:t>A </a:t>
            </a:r>
            <a:r>
              <a:rPr lang="de-AT" sz="2400" dirty="0" err="1" smtClean="0"/>
              <a:t>step</a:t>
            </a:r>
            <a:r>
              <a:rPr lang="de-AT" sz="2400" dirty="0" smtClean="0"/>
              <a:t> </a:t>
            </a:r>
            <a:r>
              <a:rPr lang="de-AT" sz="2400" dirty="0" err="1" smtClean="0"/>
              <a:t>towards</a:t>
            </a:r>
            <a:r>
              <a:rPr lang="de-AT" sz="2400" dirty="0" smtClean="0"/>
              <a:t> </a:t>
            </a:r>
            <a:r>
              <a:rPr lang="de-AT" sz="2400" dirty="0" err="1" smtClean="0"/>
              <a:t>microscopic</a:t>
            </a:r>
            <a:r>
              <a:rPr lang="de-AT" sz="2400" dirty="0" smtClean="0"/>
              <a:t> </a:t>
            </a:r>
            <a:r>
              <a:rPr lang="de-AT" sz="2400" dirty="0" err="1" smtClean="0"/>
              <a:t>understanding</a:t>
            </a:r>
            <a:endParaRPr lang="de-AT" sz="24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4</a:t>
            </a:fld>
            <a:endParaRPr lang="de-AT"/>
          </a:p>
        </p:txBody>
      </p:sp>
      <p:sp>
        <p:nvSpPr>
          <p:cNvPr id="10" name="Textfeld 9"/>
          <p:cNvSpPr txBox="1"/>
          <p:nvPr/>
        </p:nvSpPr>
        <p:spPr>
          <a:xfrm>
            <a:off x="395536" y="1079445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400" b="1" i="1" u="sng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 drawbacks</a:t>
            </a:r>
            <a:endParaRPr lang="en-US" sz="1400" b="1" i="1" u="sng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of Consistency: </a:t>
            </a:r>
            <a:r>
              <a:rPr lang="en-US" sz="14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evaluation of reactions involving </a:t>
            </a:r>
            <a:r>
              <a:rPr lang="en-US" sz="1400" u="sng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 nuclei</a:t>
            </a:r>
            <a:r>
              <a:rPr lang="en-US" sz="14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suffers problems of  consistency</a:t>
            </a:r>
            <a:r>
              <a:rPr lang="en-US" sz="14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because </a:t>
            </a:r>
            <a:r>
              <a:rPr lang="en-US" sz="14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quantitative microscopic theories </a:t>
            </a:r>
            <a:r>
              <a:rPr lang="en-US" sz="14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missing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Missing microscopic basis: </a:t>
            </a:r>
            <a:r>
              <a:rPr lang="en-US" sz="14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absence of a proper theory of resonances, </a:t>
            </a:r>
            <a:r>
              <a:rPr lang="en-US" sz="14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phenomenological </a:t>
            </a:r>
            <a:r>
              <a:rPr lang="en-US" sz="14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R-matrix fits to experimental cross section data are </a:t>
            </a:r>
            <a:r>
              <a:rPr lang="en-US" sz="14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usually performed </a:t>
            </a:r>
            <a:r>
              <a:rPr lang="en-US" sz="14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no </a:t>
            </a:r>
            <a:r>
              <a:rPr lang="en-US" sz="14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predictive </a:t>
            </a:r>
            <a:r>
              <a:rPr lang="en-US" sz="14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400" b="1" i="1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of matching: </a:t>
            </a:r>
            <a:r>
              <a:rPr lang="en-US" sz="14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methods in the resonance region and at </a:t>
            </a:r>
            <a:r>
              <a:rPr lang="en-US" sz="14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US" sz="1400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energies are based on completely different </a:t>
            </a:r>
            <a:r>
              <a:rPr lang="en-US" sz="14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concepts </a:t>
            </a:r>
            <a:r>
              <a:rPr lang="en-US" sz="14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origin of discontinuities</a:t>
            </a:r>
            <a:endParaRPr lang="en-US" sz="1400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 flipH="1">
            <a:off x="467544" y="3612212"/>
            <a:ext cx="7918504" cy="1184940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altLang="de-DE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the Work</a:t>
            </a:r>
          </a:p>
          <a:p>
            <a:pPr>
              <a:spcBef>
                <a:spcPts val="600"/>
              </a:spcBef>
            </a:pPr>
            <a:r>
              <a:rPr lang="en-GB" altLang="de-DE" sz="16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an R-matrix based method to gain a </a:t>
            </a:r>
            <a:r>
              <a:rPr lang="en-GB" altLang="de-DE" sz="1600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transition</a:t>
            </a:r>
            <a:r>
              <a:rPr lang="en-GB" altLang="de-DE" sz="16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between the resonance regime and standard reaction calculations </a:t>
            </a:r>
            <a:br>
              <a:rPr lang="en-GB" altLang="de-DE" sz="16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de-DE" sz="16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(statistical model and coupled-channel description)  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1043608" y="4943255"/>
            <a:ext cx="7342440" cy="1438073"/>
            <a:chOff x="1043608" y="4941168"/>
            <a:chExt cx="7342440" cy="1438073"/>
          </a:xfrm>
        </p:grpSpPr>
        <p:grpSp>
          <p:nvGrpSpPr>
            <p:cNvPr id="7" name="Gruppieren 6"/>
            <p:cNvGrpSpPr/>
            <p:nvPr/>
          </p:nvGrpSpPr>
          <p:grpSpPr>
            <a:xfrm>
              <a:off x="1043608" y="4941168"/>
              <a:ext cx="7342440" cy="1347161"/>
              <a:chOff x="1475656" y="5012681"/>
              <a:chExt cx="7342440" cy="1347161"/>
            </a:xfrm>
          </p:grpSpPr>
          <p:cxnSp>
            <p:nvCxnSpPr>
              <p:cNvPr id="9" name="Gerade Verbindung 8"/>
              <p:cNvCxnSpPr/>
              <p:nvPr/>
            </p:nvCxnSpPr>
            <p:spPr>
              <a:xfrm>
                <a:off x="1613809" y="5312223"/>
                <a:ext cx="0" cy="1010457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feld 10"/>
              <p:cNvSpPr txBox="1"/>
              <p:nvPr/>
            </p:nvSpPr>
            <p:spPr>
              <a:xfrm>
                <a:off x="8532440" y="6021288"/>
                <a:ext cx="28565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1600" dirty="0" smtClean="0"/>
                  <a:t>E</a:t>
                </a:r>
                <a:endParaRPr lang="de-AT" sz="1600" dirty="0"/>
              </a:p>
            </p:txBody>
          </p:sp>
          <p:sp>
            <p:nvSpPr>
              <p:cNvPr id="12" name="Textfeld 11"/>
              <p:cNvSpPr txBox="1"/>
              <p:nvPr/>
            </p:nvSpPr>
            <p:spPr>
              <a:xfrm>
                <a:off x="7652660" y="5012681"/>
                <a:ext cx="6026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AT" sz="14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TALYS</a:t>
                </a:r>
                <a:endParaRPr lang="de-AT" sz="14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3" name="Rechteck 12"/>
              <p:cNvSpPr/>
              <p:nvPr/>
            </p:nvSpPr>
            <p:spPr>
              <a:xfrm>
                <a:off x="1619671" y="5312223"/>
                <a:ext cx="2376263" cy="847570"/>
              </a:xfrm>
              <a:prstGeom prst="rect">
                <a:avLst/>
              </a:prstGeom>
              <a:solidFill>
                <a:srgbClr val="CC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Resonance regime</a:t>
                </a:r>
              </a:p>
              <a:p>
                <a:pPr algn="ctr"/>
                <a:r>
                  <a:rPr lang="en-US" sz="16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R-matrix calculations</a:t>
                </a:r>
              </a:p>
              <a:p>
                <a:pPr algn="ctr"/>
                <a:r>
                  <a:rPr lang="en-US" sz="16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SAMMY, CONRAD, REFIT</a:t>
                </a:r>
                <a:endParaRPr lang="en-US" sz="1600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4" name="Gerade Verbindung mit Pfeil 13"/>
              <p:cNvCxnSpPr/>
              <p:nvPr/>
            </p:nvCxnSpPr>
            <p:spPr>
              <a:xfrm>
                <a:off x="1475656" y="6159793"/>
                <a:ext cx="7056784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4"/>
              <p:cNvCxnSpPr/>
              <p:nvPr/>
            </p:nvCxnSpPr>
            <p:spPr>
              <a:xfrm flipH="1">
                <a:off x="3995937" y="5312223"/>
                <a:ext cx="9523" cy="84757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Rechteck 15"/>
              <p:cNvSpPr/>
              <p:nvPr/>
            </p:nvSpPr>
            <p:spPr>
              <a:xfrm>
                <a:off x="5455146" y="5312223"/>
                <a:ext cx="2717254" cy="847570"/>
              </a:xfrm>
              <a:prstGeom prst="rect">
                <a:avLst/>
              </a:prstGeom>
              <a:solidFill>
                <a:srgbClr val="FAE6A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898989"/>
                    </a:solidFill>
                  </a:rPr>
                  <a:t>statistical model</a:t>
                </a:r>
              </a:p>
              <a:p>
                <a:pPr algn="ctr"/>
                <a:r>
                  <a:rPr lang="en-US" sz="1600" dirty="0" smtClean="0">
                    <a:solidFill>
                      <a:srgbClr val="898989"/>
                    </a:solidFill>
                  </a:rPr>
                  <a:t>calculations</a:t>
                </a:r>
              </a:p>
              <a:p>
                <a:pPr algn="ctr"/>
                <a:r>
                  <a:rPr lang="en-US" sz="1600" dirty="0" smtClean="0">
                    <a:solidFill>
                      <a:srgbClr val="898989"/>
                    </a:solidFill>
                  </a:rPr>
                  <a:t>TALYS, EMPIRE, GNASH</a:t>
                </a:r>
                <a:endParaRPr lang="en-US" sz="1600" dirty="0">
                  <a:solidFill>
                    <a:srgbClr val="898989"/>
                  </a:solidFill>
                </a:endParaRPr>
              </a:p>
            </p:txBody>
          </p:sp>
          <p:cxnSp>
            <p:nvCxnSpPr>
              <p:cNvPr id="17" name="Gerade Verbindung 16"/>
              <p:cNvCxnSpPr/>
              <p:nvPr/>
            </p:nvCxnSpPr>
            <p:spPr>
              <a:xfrm flipH="1">
                <a:off x="5445622" y="5312223"/>
                <a:ext cx="4762" cy="84757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hteck 17"/>
              <p:cNvSpPr/>
              <p:nvPr/>
            </p:nvSpPr>
            <p:spPr>
              <a:xfrm>
                <a:off x="4014985" y="5312223"/>
                <a:ext cx="1430635" cy="847570"/>
              </a:xfrm>
              <a:prstGeom prst="rect">
                <a:avLst/>
              </a:prstGeom>
              <a:gradFill flip="none" rotWithShape="1">
                <a:gsLst>
                  <a:gs pos="27000">
                    <a:srgbClr val="CCFFCC"/>
                  </a:gs>
                  <a:gs pos="95000">
                    <a:srgbClr val="FAE6AC"/>
                  </a:gs>
                  <a:gs pos="100000">
                    <a:srgbClr val="D1C39F"/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rPr>
                  <a:t>strongly overlapping resonances</a:t>
                </a:r>
                <a:endParaRPr lang="en-US" sz="1600" dirty="0">
                  <a:solidFill>
                    <a:schemeClr val="accent6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9" name="Pfeil nach links 18"/>
              <p:cNvSpPr/>
              <p:nvPr/>
            </p:nvSpPr>
            <p:spPr>
              <a:xfrm>
                <a:off x="4014986" y="5085184"/>
                <a:ext cx="3637674" cy="144016"/>
              </a:xfrm>
              <a:prstGeom prst="leftArrow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20" name="Pfeil nach links 19"/>
              <p:cNvSpPr/>
              <p:nvPr/>
            </p:nvSpPr>
            <p:spPr>
              <a:xfrm flipH="1">
                <a:off x="3131839" y="6206338"/>
                <a:ext cx="2304253" cy="144016"/>
              </a:xfrm>
              <a:prstGeom prst="leftArrow">
                <a:avLst/>
              </a:prstGeom>
              <a:solidFill>
                <a:srgbClr val="CCFFCC"/>
              </a:solidFill>
              <a:ln w="9525"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sp>
          <p:nvSpPr>
            <p:cNvPr id="22" name="Textfeld 21"/>
            <p:cNvSpPr txBox="1"/>
            <p:nvPr/>
          </p:nvSpPr>
          <p:spPr>
            <a:xfrm>
              <a:off x="1187623" y="6071464"/>
              <a:ext cx="873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AT" sz="1400" b="1" dirty="0" smtClean="0">
                  <a:solidFill>
                    <a:srgbClr val="339933"/>
                  </a:solidFill>
                </a:rPr>
                <a:t>GECCCOS</a:t>
              </a:r>
              <a:endParaRPr lang="de-AT" sz="1400" b="1" dirty="0">
                <a:solidFill>
                  <a:srgbClr val="339933"/>
                </a:solidFill>
              </a:endParaRPr>
            </a:p>
          </p:txBody>
        </p:sp>
      </p:grpSp>
      <p:sp>
        <p:nvSpPr>
          <p:cNvPr id="23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24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772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Future Tools in Nuclear Data Evaluation and Envisaged Projects at TU Wien</a:t>
            </a:r>
          </a:p>
          <a:p>
            <a:r>
              <a:rPr lang="en-US" smtClean="0"/>
              <a:t>TM on Long-term Int. Collaboration to Improve Nuclear Data and Evaluated Data  Files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5</a:t>
            </a:fld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128792" cy="720080"/>
          </a:xfrm>
        </p:spPr>
        <p:txBody>
          <a:bodyPr/>
          <a:lstStyle/>
          <a:p>
            <a:r>
              <a:rPr lang="de-AT" sz="3200" dirty="0" smtClean="0"/>
              <a:t> </a:t>
            </a:r>
            <a:r>
              <a:rPr lang="de-AT" sz="3200" dirty="0"/>
              <a:t>E</a:t>
            </a:r>
            <a:r>
              <a:rPr lang="de-AT" sz="3200" dirty="0" smtClean="0"/>
              <a:t>xtension </a:t>
            </a:r>
            <a:r>
              <a:rPr lang="de-AT" sz="3200" dirty="0" err="1" smtClean="0"/>
              <a:t>of</a:t>
            </a:r>
            <a:r>
              <a:rPr lang="de-AT" sz="3200" dirty="0" smtClean="0"/>
              <a:t> </a:t>
            </a:r>
            <a:r>
              <a:rPr lang="de-AT" sz="3200" dirty="0" err="1" smtClean="0"/>
              <a:t>the</a:t>
            </a:r>
            <a:r>
              <a:rPr lang="de-AT" sz="3200" dirty="0" smtClean="0"/>
              <a:t> Hybrid </a:t>
            </a:r>
            <a:r>
              <a:rPr lang="de-AT" sz="3200" dirty="0" err="1" smtClean="0"/>
              <a:t>approach</a:t>
            </a:r>
            <a:endParaRPr lang="de-AT" sz="3200" dirty="0"/>
          </a:p>
        </p:txBody>
      </p:sp>
      <p:sp>
        <p:nvSpPr>
          <p:cNvPr id="7" name="Textfeld 6"/>
          <p:cNvSpPr txBox="1"/>
          <p:nvPr/>
        </p:nvSpPr>
        <p:spPr>
          <a:xfrm>
            <a:off x="179511" y="1844824"/>
            <a:ext cx="895790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Benedikt Raab,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starting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2018,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hybrid R-matrix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microscopic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Hamiltonian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ab-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initio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will still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contain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still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fitting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nucleon-nucleon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R-matrix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tool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microscopic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predictive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power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regard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resonances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widths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aseline="30000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hybrid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52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298" y="4005064"/>
            <a:ext cx="3932918" cy="229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00" y="804864"/>
            <a:ext cx="3704852" cy="22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123" y="962109"/>
            <a:ext cx="3571365" cy="205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800" dirty="0" smtClean="0"/>
              <a:t>Tools für Large </a:t>
            </a:r>
            <a:r>
              <a:rPr lang="de-AT" sz="2800" dirty="0" err="1" smtClean="0"/>
              <a:t>Scale</a:t>
            </a:r>
            <a:r>
              <a:rPr lang="de-AT" sz="2800" dirty="0" smtClean="0"/>
              <a:t> </a:t>
            </a:r>
            <a:r>
              <a:rPr lang="de-AT" sz="2800" dirty="0" err="1" smtClean="0"/>
              <a:t>Nuclear</a:t>
            </a:r>
            <a:r>
              <a:rPr lang="de-AT" sz="2800" dirty="0" smtClean="0"/>
              <a:t> Data Evaluatio</a:t>
            </a:r>
            <a:r>
              <a:rPr lang="de-AT" sz="2800" dirty="0"/>
              <a:t>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10" name="Gleichschenkliges Dreieck 9"/>
          <p:cNvSpPr/>
          <p:nvPr/>
        </p:nvSpPr>
        <p:spPr>
          <a:xfrm flipV="1">
            <a:off x="4067944" y="2312876"/>
            <a:ext cx="1368152" cy="864096"/>
          </a:xfrm>
          <a:prstGeom prst="triangl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3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3">
                  <a:lumMod val="20000"/>
                  <a:lumOff val="80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Abgerundetes Rechteck 12"/>
          <p:cNvSpPr/>
          <p:nvPr/>
        </p:nvSpPr>
        <p:spPr>
          <a:xfrm>
            <a:off x="3635896" y="2996241"/>
            <a:ext cx="2232248" cy="90876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b="1" dirty="0" smtClean="0">
                <a:solidFill>
                  <a:srgbClr val="00B050"/>
                </a:solidFill>
              </a:rPr>
              <a:t>Evaluation </a:t>
            </a:r>
            <a:r>
              <a:rPr lang="de-AT" sz="2400" b="1" dirty="0" err="1" smtClean="0">
                <a:solidFill>
                  <a:srgbClr val="00B050"/>
                </a:solidFill>
              </a:rPr>
              <a:t>Process</a:t>
            </a:r>
            <a:endParaRPr lang="de-AT" sz="2400" b="1" dirty="0">
              <a:solidFill>
                <a:srgbClr val="00B050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3779912" y="4159048"/>
            <a:ext cx="1944216" cy="196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2" name="Gerade Verbindung mit Pfeil 11"/>
          <p:cNvCxnSpPr/>
          <p:nvPr/>
        </p:nvCxnSpPr>
        <p:spPr>
          <a:xfrm flipH="1">
            <a:off x="4770022" y="3924263"/>
            <a:ext cx="18002" cy="438574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6537507" y="2128210"/>
            <a:ext cx="1282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Model Data</a:t>
            </a:r>
            <a:endParaRPr lang="de-AT" dirty="0"/>
          </a:p>
        </p:txBody>
      </p:sp>
      <p:sp>
        <p:nvSpPr>
          <p:cNvPr id="21" name="Textfeld 20"/>
          <p:cNvSpPr txBox="1"/>
          <p:nvPr/>
        </p:nvSpPr>
        <p:spPr>
          <a:xfrm>
            <a:off x="1331302" y="2128210"/>
            <a:ext cx="191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Experimental Data</a:t>
            </a:r>
            <a:endParaRPr lang="de-AT" dirty="0"/>
          </a:p>
        </p:txBody>
      </p:sp>
      <p:sp>
        <p:nvSpPr>
          <p:cNvPr id="22" name="Textfeld 21"/>
          <p:cNvSpPr txBox="1"/>
          <p:nvPr/>
        </p:nvSpPr>
        <p:spPr>
          <a:xfrm>
            <a:off x="4139952" y="5373216"/>
            <a:ext cx="1586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 smtClean="0"/>
              <a:t>Evaluated</a:t>
            </a:r>
            <a:r>
              <a:rPr lang="de-AT" dirty="0" smtClean="0"/>
              <a:t> Data</a:t>
            </a:r>
            <a:endParaRPr lang="de-AT" dirty="0"/>
          </a:p>
        </p:txBody>
      </p:sp>
      <p:sp>
        <p:nvSpPr>
          <p:cNvPr id="18" name="Rechteckiger Pfeil 17"/>
          <p:cNvSpPr/>
          <p:nvPr/>
        </p:nvSpPr>
        <p:spPr>
          <a:xfrm rot="5400000">
            <a:off x="3928993" y="1523998"/>
            <a:ext cx="720080" cy="571418"/>
          </a:xfrm>
          <a:prstGeom prst="ben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24" name="Rechteckiger Pfeil 23"/>
          <p:cNvSpPr/>
          <p:nvPr/>
        </p:nvSpPr>
        <p:spPr>
          <a:xfrm rot="16200000" flipH="1">
            <a:off x="4832081" y="1523998"/>
            <a:ext cx="720080" cy="571418"/>
          </a:xfrm>
          <a:prstGeom prst="bentArrow">
            <a:avLst/>
          </a:prstGeom>
          <a:solidFill>
            <a:srgbClr val="006699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sp>
        <p:nvSpPr>
          <p:cNvPr id="19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9543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leichschenkliges Dreieck 16"/>
          <p:cNvSpPr/>
          <p:nvPr/>
        </p:nvSpPr>
        <p:spPr>
          <a:xfrm flipV="1">
            <a:off x="2575856" y="851967"/>
            <a:ext cx="4156384" cy="864096"/>
          </a:xfrm>
          <a:prstGeom prst="triangle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16200000" scaled="0"/>
            <a:tileRect/>
          </a:gradFill>
          <a:ln>
            <a:solidFill>
              <a:srgbClr val="00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6" name="Abgerundetes Rechteck 15"/>
          <p:cNvSpPr/>
          <p:nvPr/>
        </p:nvSpPr>
        <p:spPr>
          <a:xfrm>
            <a:off x="1043608" y="1556792"/>
            <a:ext cx="7272080" cy="158417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056784" cy="720080"/>
          </a:xfrm>
        </p:spPr>
        <p:txBody>
          <a:bodyPr/>
          <a:lstStyle/>
          <a:p>
            <a:r>
              <a:rPr lang="de-AT" sz="3600" dirty="0" err="1" smtClean="0"/>
              <a:t>Bayesian</a:t>
            </a:r>
            <a:r>
              <a:rPr lang="de-AT" sz="3600" dirty="0" smtClean="0"/>
              <a:t> </a:t>
            </a:r>
            <a:r>
              <a:rPr lang="de-AT" sz="3600" dirty="0" err="1" smtClean="0"/>
              <a:t>Statistics</a:t>
            </a:r>
            <a:endParaRPr lang="de-AT" sz="3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1148427" y="1700808"/>
            <a:ext cx="29915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Bayes</a:t>
            </a:r>
            <a:r>
              <a:rPr lang="de-AT" sz="2000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Theorem (1761):</a:t>
            </a:r>
            <a:endParaRPr lang="de-AT" sz="2000" b="1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671431"/>
              </p:ext>
            </p:extLst>
          </p:nvPr>
        </p:nvGraphicFramePr>
        <p:xfrm>
          <a:off x="1872704" y="2132856"/>
          <a:ext cx="543560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95" name="Formel" r:id="rId3" imgW="2705040" imgH="406080" progId="Equation.3">
                  <p:embed/>
                </p:oleObj>
              </mc:Choice>
              <mc:Fallback>
                <p:oleObj name="Formel" r:id="rId3" imgW="2705040" imgH="40608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2704" y="2132856"/>
                        <a:ext cx="5435600" cy="817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457777" y="3829324"/>
            <a:ext cx="2988319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aposteriori</a:t>
            </a:r>
            <a:r>
              <a:rPr lang="de-AT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  <a:endParaRPr lang="de-AT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AT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istribution</a:t>
            </a:r>
            <a:r>
              <a:rPr lang="de-AT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para-</a:t>
            </a:r>
          </a:p>
          <a:p>
            <a:r>
              <a:rPr lang="de-AT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AT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eters</a:t>
            </a:r>
            <a:r>
              <a:rPr lang="de-AT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taking</a:t>
            </a:r>
            <a:r>
              <a:rPr lang="de-AT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a-priori</a:t>
            </a:r>
          </a:p>
          <a:p>
            <a:r>
              <a:rPr lang="de-AT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AT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experimental </a:t>
            </a:r>
            <a:r>
              <a:rPr lang="de-AT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endParaRPr lang="de-AT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024342" y="5445224"/>
            <a:ext cx="1768433" cy="7078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endParaRPr lang="de-AT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normalisation</a:t>
            </a:r>
            <a:endParaRPr lang="de-A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631163" y="3861048"/>
            <a:ext cx="1681871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sz="20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AT" sz="2000" b="1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ikelihood</a:t>
            </a:r>
            <a:endParaRPr lang="de-AT" sz="2000" b="1" dirty="0" smtClean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000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</a:t>
            </a:r>
          </a:p>
          <a:p>
            <a:r>
              <a:rPr lang="de-AT" sz="2000" dirty="0" err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de-AT" sz="20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487780" y="3553272"/>
            <a:ext cx="244971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de-AT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apriori</a:t>
            </a:r>
            <a:r>
              <a:rPr lang="de-AT" sz="2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  <a:endParaRPr lang="de-AT" sz="2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AT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rovides</a:t>
            </a:r>
            <a:r>
              <a:rPr lang="de-AT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apriori</a:t>
            </a:r>
            <a:endParaRPr lang="de-AT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0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AT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nowledge</a:t>
            </a:r>
            <a:r>
              <a:rPr lang="de-AT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e.g. </a:t>
            </a:r>
            <a:r>
              <a:rPr lang="de-AT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endParaRPr lang="de-AT" sz="2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uclear</a:t>
            </a:r>
            <a:r>
              <a:rPr lang="de-AT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2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endParaRPr lang="de-AT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Gerade Verbindung mit Pfeil 17"/>
          <p:cNvCxnSpPr>
            <a:stCxn id="14" idx="0"/>
          </p:cNvCxnSpPr>
          <p:nvPr/>
        </p:nvCxnSpPr>
        <p:spPr>
          <a:xfrm flipV="1">
            <a:off x="5472099" y="2852936"/>
            <a:ext cx="396045" cy="1008112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V="1">
            <a:off x="3908558" y="2996952"/>
            <a:ext cx="396045" cy="2448272"/>
          </a:xfrm>
          <a:prstGeom prst="straightConnector1">
            <a:avLst/>
          </a:prstGeom>
          <a:ln w="381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/>
          <p:nvPr/>
        </p:nvCxnSpPr>
        <p:spPr>
          <a:xfrm flipH="1" flipV="1">
            <a:off x="7092280" y="2708920"/>
            <a:ext cx="422332" cy="844352"/>
          </a:xfrm>
          <a:prstGeom prst="straightConnector1">
            <a:avLst/>
          </a:prstGeom>
          <a:ln w="38100">
            <a:solidFill>
              <a:srgbClr val="0066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V="1">
            <a:off x="1951935" y="2821212"/>
            <a:ext cx="396045" cy="1008112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2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5811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err="1" smtClean="0"/>
              <a:t>Generalized</a:t>
            </a:r>
            <a:r>
              <a:rPr lang="de-AT" sz="3200" dirty="0" smtClean="0"/>
              <a:t> Least Square </a:t>
            </a:r>
            <a:r>
              <a:rPr lang="de-AT" sz="3200" dirty="0" err="1" smtClean="0"/>
              <a:t>Method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8</a:t>
            </a:fld>
            <a:endParaRPr lang="de-AT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951962"/>
              </p:ext>
            </p:extLst>
          </p:nvPr>
        </p:nvGraphicFramePr>
        <p:xfrm>
          <a:off x="1907704" y="1556792"/>
          <a:ext cx="5544616" cy="1291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29" name="Formel" r:id="rId3" imgW="2234880" imgH="520560" progId="Equation.3">
                  <p:embed/>
                </p:oleObj>
              </mc:Choice>
              <mc:Fallback>
                <p:oleObj name="Formel" r:id="rId3" imgW="223488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1556792"/>
                        <a:ext cx="5544616" cy="12916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83568" y="1124744"/>
            <a:ext cx="738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in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Bayesian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Approach =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Generalized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Least Square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683568" y="2926179"/>
            <a:ext cx="6686446" cy="27546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ingredients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de-AT" sz="1200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vector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vector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900"/>
              </a:spcBef>
            </a:pP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covariance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matrix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900"/>
              </a:spcBef>
            </a:pP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posterior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covariance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matrix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spcBef>
                <a:spcPts val="900"/>
              </a:spcBef>
            </a:pP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covariance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matrix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  <a:endParaRPr lang="de-AT" dirty="0" smtClean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900"/>
              </a:spcBef>
            </a:pP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interpolation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matrix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meshes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001600"/>
              </p:ext>
            </p:extLst>
          </p:nvPr>
        </p:nvGraphicFramePr>
        <p:xfrm>
          <a:off x="827584" y="3399350"/>
          <a:ext cx="432048" cy="2261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30" name="Formel" r:id="rId5" imgW="215640" imgH="1130040" progId="Equation.3">
                  <p:embed/>
                </p:oleObj>
              </mc:Choice>
              <mc:Fallback>
                <p:oleObj name="Formel" r:id="rId5" imgW="215640" imgH="1130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3399350"/>
                        <a:ext cx="432048" cy="22618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705435"/>
              </p:ext>
            </p:extLst>
          </p:nvPr>
        </p:nvGraphicFramePr>
        <p:xfrm>
          <a:off x="7359600" y="3404617"/>
          <a:ext cx="812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31" name="Formel" r:id="rId7" imgW="406080" imgH="1104840" progId="Equation.3">
                  <p:embed/>
                </p:oleObj>
              </mc:Choice>
              <mc:Fallback>
                <p:oleObj name="Formel" r:id="rId7" imgW="406080" imgH="110484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600" y="3404617"/>
                        <a:ext cx="812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4276482"/>
              </p:ext>
            </p:extLst>
          </p:nvPr>
        </p:nvGraphicFramePr>
        <p:xfrm>
          <a:off x="967201" y="5784850"/>
          <a:ext cx="4691063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032" name="Formel" r:id="rId9" imgW="2120760" imgH="139680" progId="Equation.3">
                  <p:embed/>
                </p:oleObj>
              </mc:Choice>
              <mc:Fallback>
                <p:oleObj name="Formel" r:id="rId9" imgW="2120760" imgH="1396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67201" y="5784850"/>
                        <a:ext cx="4691063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368442" y="5761831"/>
            <a:ext cx="387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>
                <a:solidFill>
                  <a:srgbClr val="C00000"/>
                </a:solidFill>
              </a:rPr>
              <a:t>n</a:t>
            </a:r>
            <a:r>
              <a:rPr lang="de-AT" dirty="0" err="1" smtClean="0">
                <a:solidFill>
                  <a:srgbClr val="C00000"/>
                </a:solidFill>
              </a:rPr>
              <a:t>umber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of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model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mesh</a:t>
            </a:r>
            <a:r>
              <a:rPr lang="de-AT" dirty="0" smtClean="0">
                <a:solidFill>
                  <a:srgbClr val="C00000"/>
                </a:solidFill>
              </a:rPr>
              <a:t> (</a:t>
            </a:r>
            <a:r>
              <a:rPr lang="de-AT" dirty="0" err="1" smtClean="0">
                <a:solidFill>
                  <a:srgbClr val="C00000"/>
                </a:solidFill>
              </a:rPr>
              <a:t>cross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sections</a:t>
            </a:r>
            <a:r>
              <a:rPr lang="de-AT" dirty="0" smtClean="0">
                <a:solidFill>
                  <a:srgbClr val="C00000"/>
                </a:solidFill>
              </a:rPr>
              <a:t>)</a:t>
            </a:r>
            <a:endParaRPr lang="de-AT" dirty="0">
              <a:solidFill>
                <a:srgbClr val="C0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5538865" y="5758894"/>
            <a:ext cx="3065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err="1">
                <a:solidFill>
                  <a:srgbClr val="C00000"/>
                </a:solidFill>
              </a:rPr>
              <a:t>n</a:t>
            </a:r>
            <a:r>
              <a:rPr lang="de-AT" dirty="0" err="1" smtClean="0">
                <a:solidFill>
                  <a:srgbClr val="C00000"/>
                </a:solidFill>
              </a:rPr>
              <a:t>umber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of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experiment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points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endParaRPr lang="de-AT" dirty="0">
              <a:solidFill>
                <a:srgbClr val="C00000"/>
              </a:solidFill>
            </a:endParaRPr>
          </a:p>
        </p:txBody>
      </p:sp>
      <p:sp>
        <p:nvSpPr>
          <p:cNvPr id="14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15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739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2195736" y="1844824"/>
            <a:ext cx="6336704" cy="12961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3200" dirty="0" smtClean="0"/>
              <a:t>Standard GLS </a:t>
            </a:r>
            <a:r>
              <a:rPr lang="de-AT" sz="3200" dirty="0" err="1" smtClean="0"/>
              <a:t>Method</a:t>
            </a:r>
            <a:endParaRPr lang="de-AT" sz="3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FE1F4-0864-4028-A398-A3791DF09977}" type="slidenum">
              <a:rPr lang="de-AT" smtClean="0"/>
              <a:pPr/>
              <a:t>9</a:t>
            </a:fld>
            <a:endParaRPr lang="de-AT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200112"/>
              </p:ext>
            </p:extLst>
          </p:nvPr>
        </p:nvGraphicFramePr>
        <p:xfrm>
          <a:off x="2267744" y="1844824"/>
          <a:ext cx="6146329" cy="1285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58" name="Formel" r:id="rId3" imgW="3340080" imgH="698400" progId="Equation.3">
                  <p:embed/>
                </p:oleObj>
              </mc:Choice>
              <mc:Fallback>
                <p:oleObj name="Formel" r:id="rId3" imgW="3340080" imgH="698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7744" y="1844824"/>
                        <a:ext cx="6146329" cy="1285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683568" y="1268760"/>
            <a:ext cx="3518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790045"/>
              </p:ext>
            </p:extLst>
          </p:nvPr>
        </p:nvGraphicFramePr>
        <p:xfrm>
          <a:off x="4139952" y="1272184"/>
          <a:ext cx="5040560" cy="365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59" name="Formel" r:id="rId5" imgW="2628720" imgH="190440" progId="Equation.3">
                  <p:embed/>
                </p:oleObj>
              </mc:Choice>
              <mc:Fallback>
                <p:oleObj name="Formel" r:id="rId5" imgW="2628720" imgH="190440" progId="Equation.3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1272184"/>
                        <a:ext cx="5040560" cy="3659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Geschweifte Klammer rechts 9"/>
          <p:cNvSpPr/>
          <p:nvPr/>
        </p:nvSpPr>
        <p:spPr>
          <a:xfrm rot="5400000">
            <a:off x="7930558" y="1386958"/>
            <a:ext cx="123644" cy="504056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2" name="Gerade Verbindung 11"/>
          <p:cNvCxnSpPr>
            <a:stCxn id="9" idx="0"/>
            <a:endCxn id="10" idx="1"/>
          </p:cNvCxnSpPr>
          <p:nvPr/>
        </p:nvCxnSpPr>
        <p:spPr>
          <a:xfrm flipV="1">
            <a:off x="5364088" y="1700808"/>
            <a:ext cx="2628292" cy="144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683568" y="3302953"/>
            <a:ext cx="83195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effort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GLS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determination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>
              <a:solidFill>
                <a:srgbClr val="00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N &lt;&lt; L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calculations</a:t>
            </a:r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sufficiently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accurate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012104"/>
              </p:ext>
            </p:extLst>
          </p:nvPr>
        </p:nvGraphicFramePr>
        <p:xfrm>
          <a:off x="7308304" y="3312219"/>
          <a:ext cx="3905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60" name="Formel" r:id="rId7" imgW="203040" imgH="190440" progId="Equation.3">
                  <p:embed/>
                </p:oleObj>
              </mc:Choice>
              <mc:Fallback>
                <p:oleObj name="Formel" r:id="rId7" imgW="203040" imgH="19044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8304" y="3312219"/>
                        <a:ext cx="3905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feld 14"/>
          <p:cNvSpPr txBox="1"/>
          <p:nvPr/>
        </p:nvSpPr>
        <p:spPr>
          <a:xfrm>
            <a:off x="683568" y="4725144"/>
            <a:ext cx="7842853" cy="120032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Large </a:t>
            </a:r>
            <a:r>
              <a:rPr lang="de-AT" b="1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</a:t>
            </a:r>
            <a:r>
              <a:rPr lang="de-AT" b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Evaluations:</a:t>
            </a:r>
          </a:p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GANDR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de-AT" i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     91 000  	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~30 GB</a:t>
            </a:r>
          </a:p>
          <a:p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evaluations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de-AT" i="1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1 000 000 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       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~10 TB</a:t>
            </a:r>
          </a:p>
          <a:p>
            <a:r>
              <a:rPr lang="de-AT" dirty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de-AT" dirty="0" err="1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  <a:r>
              <a:rPr lang="de-AT" dirty="0" smtClean="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</a:t>
            </a:r>
            <a:r>
              <a:rPr lang="de-AT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unacceptable</a:t>
            </a:r>
            <a:endParaRPr lang="de-AT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Obj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578900"/>
              </p:ext>
            </p:extLst>
          </p:nvPr>
        </p:nvGraphicFramePr>
        <p:xfrm>
          <a:off x="6917779" y="5014783"/>
          <a:ext cx="3905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61" name="Formel" r:id="rId9" imgW="203040" imgH="190440" progId="Equation.3">
                  <p:embed/>
                </p:oleObj>
              </mc:Choice>
              <mc:Fallback>
                <p:oleObj name="Formel" r:id="rId9" imgW="203040" imgH="190440" progId="Equation.3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7779" y="5014783"/>
                        <a:ext cx="3905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038034"/>
              </p:ext>
            </p:extLst>
          </p:nvPr>
        </p:nvGraphicFramePr>
        <p:xfrm>
          <a:off x="6917779" y="5308148"/>
          <a:ext cx="3905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62" name="Formel" r:id="rId11" imgW="203040" imgH="190440" progId="Equation.3">
                  <p:embed/>
                </p:oleObj>
              </mc:Choice>
              <mc:Fallback>
                <p:oleObj name="Formel" r:id="rId11" imgW="203040" imgH="190440" progId="Equation.3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7779" y="5308148"/>
                        <a:ext cx="3905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071986"/>
              </p:ext>
            </p:extLst>
          </p:nvPr>
        </p:nvGraphicFramePr>
        <p:xfrm>
          <a:off x="5422751" y="3878263"/>
          <a:ext cx="73342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163" name="Formel" r:id="rId12" imgW="380880" imgH="190440" progId="Equation.3">
                  <p:embed/>
                </p:oleObj>
              </mc:Choice>
              <mc:Fallback>
                <p:oleObj name="Formel" r:id="rId12" imgW="380880" imgH="190440" progId="Equation.3">
                  <p:embed/>
                  <p:pic>
                    <p:nvPicPr>
                      <p:cNvPr id="0" name="Obj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2751" y="3878263"/>
                        <a:ext cx="73342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442323"/>
            <a:ext cx="1666528" cy="365125"/>
          </a:xfrm>
        </p:spPr>
        <p:txBody>
          <a:bodyPr/>
          <a:lstStyle/>
          <a:p>
            <a:r>
              <a:rPr lang="de-DE" smtClean="0"/>
              <a:t>H. Leeb</a:t>
            </a:r>
          </a:p>
          <a:p>
            <a:r>
              <a:rPr lang="de-DE" smtClean="0"/>
              <a:t>December 18-21, 2017</a:t>
            </a:r>
            <a:endParaRPr lang="de-AT" dirty="0"/>
          </a:p>
        </p:txBody>
      </p:sp>
      <p:sp>
        <p:nvSpPr>
          <p:cNvPr id="20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2167161" y="6448251"/>
            <a:ext cx="5933231" cy="365125"/>
          </a:xfrm>
        </p:spPr>
        <p:txBody>
          <a:bodyPr/>
          <a:lstStyle/>
          <a:p>
            <a:r>
              <a:rPr lang="en-US" dirty="0" smtClean="0"/>
              <a:t>Future Tools in Nuclear Data Evaluation and Envisaged Projects at TU Wien</a:t>
            </a:r>
          </a:p>
          <a:p>
            <a:r>
              <a:rPr lang="en-US" dirty="0" smtClean="0"/>
              <a:t>TM on Long-term Int. Collaboration to Improve Nuclear Data and Evaluated Data  Files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070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2471</Words>
  <Application>Microsoft Office PowerPoint</Application>
  <PresentationFormat>Bildschirmpräsentation (4:3)</PresentationFormat>
  <Paragraphs>481</Paragraphs>
  <Slides>31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3" baseType="lpstr">
      <vt:lpstr>Larissa-Design</vt:lpstr>
      <vt:lpstr>Formel</vt:lpstr>
      <vt:lpstr>Future Tools in Nuclear Data Evaluation and Envisaged Projects at TU Wien</vt:lpstr>
      <vt:lpstr>Work Plan of TU Wien</vt:lpstr>
      <vt:lpstr>Evaluation of Light Nuclei</vt:lpstr>
      <vt:lpstr>Hybrid R-Matrix Approach A step towards microscopic understanding</vt:lpstr>
      <vt:lpstr> Extension of the Hybrid approach</vt:lpstr>
      <vt:lpstr>Tools für Large Scale Nuclear Data Evaluation</vt:lpstr>
      <vt:lpstr>Bayesian Statistics</vt:lpstr>
      <vt:lpstr>Generalized Least Square Method</vt:lpstr>
      <vt:lpstr>Standard GLS Method</vt:lpstr>
      <vt:lpstr>The Modified GLS Method</vt:lpstr>
      <vt:lpstr>Defining an Iterative Update Procedure</vt:lpstr>
      <vt:lpstr>Iterative Bayesian Update Scheme</vt:lpstr>
      <vt:lpstr>Reconstruction of mean value  and covariances</vt:lpstr>
      <vt:lpstr>Efficient Mapping and Storage</vt:lpstr>
      <vt:lpstr>Flow Chart of Standard and Revised GLS</vt:lpstr>
      <vt:lpstr>Comparison of prior generation </vt:lpstr>
      <vt:lpstr>Benefits of the revised GLS: required time for predictions</vt:lpstr>
      <vt:lpstr>Demonstration</vt:lpstr>
      <vt:lpstr>Examples: n-181Ta evaluation </vt:lpstr>
      <vt:lpstr>Novel Concept of Extendable Evaluated Nuclear Data Library</vt:lpstr>
      <vt:lpstr>PowerPoint-Präsentation</vt:lpstr>
      <vt:lpstr>PowerPoint-Präsentation</vt:lpstr>
      <vt:lpstr>Semi-microscopic ab-initio approaches</vt:lpstr>
      <vt:lpstr>Concept of R-matrix Formalism</vt:lpstr>
      <vt:lpstr>Calculable Coupled-Channel R-Matrix</vt:lpstr>
      <vt:lpstr>Definition of R-matrix</vt:lpstr>
      <vt:lpstr>Implementation of the GLS</vt:lpstr>
      <vt:lpstr>Modified Update Scheme</vt:lpstr>
      <vt:lpstr>Generalized Modified GLS for large Scale Evaluation</vt:lpstr>
      <vt:lpstr>Surrogate Model: Mapping of Integrated Data</vt:lpstr>
      <vt:lpstr>Surrogate Model: Mapping of Differential Data</vt:lpstr>
    </vt:vector>
  </TitlesOfParts>
  <Company>TU Wien - Studentenversion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of the ANDES project- Inclusion of Fission into GENEUS-0.0</dc:title>
  <dc:creator>Denise Neudecker</dc:creator>
  <cp:lastModifiedBy>hleeb</cp:lastModifiedBy>
  <cp:revision>728</cp:revision>
  <dcterms:created xsi:type="dcterms:W3CDTF">2010-06-09T14:04:02Z</dcterms:created>
  <dcterms:modified xsi:type="dcterms:W3CDTF">2017-12-19T10:45:54Z</dcterms:modified>
</cp:coreProperties>
</file>