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2" r:id="rId2"/>
    <p:sldId id="293" r:id="rId3"/>
    <p:sldId id="294" r:id="rId4"/>
    <p:sldId id="373" r:id="rId5"/>
    <p:sldId id="376" r:id="rId6"/>
    <p:sldId id="377" r:id="rId7"/>
    <p:sldId id="380" r:id="rId8"/>
    <p:sldId id="381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92" r:id="rId18"/>
    <p:sldId id="393" r:id="rId19"/>
    <p:sldId id="404" r:id="rId20"/>
    <p:sldId id="394" r:id="rId21"/>
    <p:sldId id="40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6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8DB7C-BF55-4B86-9CBD-B8D008E3FB1F}" type="datetimeFigureOut">
              <a:rPr lang="ro-RO" smtClean="0"/>
              <a:t>18.12.2017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7F0FC-8F84-4FF1-8DC5-64D09D36778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170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1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6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8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5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4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8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2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0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1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6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6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B35C5-D1E9-443F-BFE5-13E392010253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0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71571" y="1261209"/>
            <a:ext cx="57807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b="1" baseline="30000" dirty="0" smtClean="0"/>
              <a:t>57</a:t>
            </a:r>
            <a:r>
              <a:rPr lang="en-US" b="1" dirty="0" smtClean="0"/>
              <a:t>Fe neutron inelastic scattering</a:t>
            </a:r>
          </a:p>
          <a:p>
            <a:pPr algn="ctr" eaLnBrk="1" hangingPunct="1"/>
            <a:endParaRPr lang="en-US" sz="1200" b="1" dirty="0" smtClean="0"/>
          </a:p>
          <a:p>
            <a:pPr algn="ctr" eaLnBrk="1" hangingPunct="1"/>
            <a:r>
              <a:rPr lang="en-US" sz="2000" b="1" dirty="0" smtClean="0"/>
              <a:t>The interplay between experiment and theory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91102" y="2768593"/>
            <a:ext cx="37591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400" dirty="0" smtClean="0">
                <a:latin typeface="Arial" pitchFamily="34" charset="0"/>
                <a:cs typeface="Arial" pitchFamily="34" charset="0"/>
              </a:rPr>
              <a:t>A. </a:t>
            </a:r>
            <a:r>
              <a:rPr lang="ro-RO" sz="1400" dirty="0" smtClean="0">
                <a:latin typeface="Arial" pitchFamily="34" charset="0"/>
                <a:cs typeface="Arial" pitchFamily="34" charset="0"/>
              </a:rPr>
              <a:t>Negret</a:t>
            </a:r>
            <a:r>
              <a:rPr lang="ro-RO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o-RO" sz="1400" dirty="0" smtClean="0">
                <a:latin typeface="Arial" pitchFamily="34" charset="0"/>
                <a:cs typeface="Arial" pitchFamily="34" charset="0"/>
              </a:rPr>
              <a:t>C. Borcea,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M.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Boromiza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o-RO" sz="1400" dirty="0" smtClean="0">
                <a:latin typeface="Arial" pitchFamily="34" charset="0"/>
                <a:cs typeface="Arial" pitchFamily="34" charset="0"/>
              </a:rPr>
              <a:t> A. Olacel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67183" y="3027149"/>
            <a:ext cx="70920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i="1" dirty="0" err="1" smtClean="0"/>
              <a:t>Horia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Hulubei</a:t>
            </a:r>
            <a:r>
              <a:rPr lang="en-US" sz="1200" i="1" dirty="0" smtClean="0"/>
              <a:t> National Institute for Physics and Nuclear Engineering, Bucharest-</a:t>
            </a:r>
            <a:r>
              <a:rPr lang="en-US" sz="1200" i="1" dirty="0" err="1" smtClean="0"/>
              <a:t>Magurele</a:t>
            </a:r>
            <a:r>
              <a:rPr lang="en-US" sz="1200" i="1" dirty="0" smtClean="0"/>
              <a:t>, ROMANIA</a:t>
            </a:r>
            <a:endParaRPr lang="en-US" sz="12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580555" y="6581001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IAEA</a:t>
            </a:r>
            <a:r>
              <a:rPr lang="ro-RO" sz="1200" b="1" dirty="0" smtClean="0"/>
              <a:t>, </a:t>
            </a:r>
            <a:r>
              <a:rPr lang="en-US" sz="1200" b="1" dirty="0" smtClean="0"/>
              <a:t>December 2017</a:t>
            </a:r>
            <a:endParaRPr lang="ro-RO" sz="1200" b="1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43538" y="5887724"/>
            <a:ext cx="67687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400" dirty="0" smtClean="0">
                <a:latin typeface="Arial" pitchFamily="34" charset="0"/>
                <a:cs typeface="Arial" pitchFamily="34" charset="0"/>
              </a:rPr>
              <a:t>N.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Nankov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o-RO" sz="1400" dirty="0" smtClean="0">
                <a:latin typeface="Arial" pitchFamily="34" charset="0"/>
                <a:cs typeface="Arial" pitchFamily="34" charset="0"/>
              </a:rPr>
              <a:t>A.J.M. Plompen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C.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Rouki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413142" y="6176337"/>
            <a:ext cx="44001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ro-RO" sz="1200" i="1" dirty="0" smtClean="0"/>
              <a:t>European Comission, Joint Research Center</a:t>
            </a:r>
            <a:r>
              <a:rPr lang="en-US" sz="1200" i="1" dirty="0" smtClean="0"/>
              <a:t>, </a:t>
            </a:r>
            <a:r>
              <a:rPr lang="ro-RO" sz="1200" i="1" dirty="0" smtClean="0"/>
              <a:t>Geel</a:t>
            </a:r>
            <a:r>
              <a:rPr lang="en-US" sz="1200" i="1" dirty="0" smtClean="0"/>
              <a:t>, </a:t>
            </a:r>
            <a:r>
              <a:rPr lang="ro-RO" sz="1200" i="1" dirty="0" smtClean="0"/>
              <a:t>BELGIUM</a:t>
            </a:r>
            <a:endParaRPr lang="en-US" sz="1200" i="1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65576" y="5002143"/>
            <a:ext cx="2324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Ph</a:t>
            </a:r>
            <a:r>
              <a:rPr lang="ro-RO" sz="1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Dessagne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, M.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Kerveno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038916" y="5270430"/>
            <a:ext cx="51780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i="1" dirty="0" smtClean="0"/>
              <a:t>CNRS, </a:t>
            </a:r>
            <a:r>
              <a:rPr lang="en-US" sz="1200" i="1" dirty="0" err="1" smtClean="0"/>
              <a:t>Universite</a:t>
            </a:r>
            <a:r>
              <a:rPr lang="en-US" sz="1200" i="1" dirty="0" smtClean="0"/>
              <a:t> de Strasbourg, UMR7178, IPHC, Strasbourg, FRANCE</a:t>
            </a:r>
            <a:endParaRPr lang="en-US" sz="1200" i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94770" y="3419488"/>
            <a:ext cx="69281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400" dirty="0" smtClean="0">
                <a:latin typeface="Arial" pitchFamily="34" charset="0"/>
                <a:cs typeface="Arial" pitchFamily="34" charset="0"/>
              </a:rPr>
              <a:t>M. Sin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99242" y="3686254"/>
            <a:ext cx="5360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i="1" dirty="0" smtClean="0"/>
              <a:t>University of Bucharest, Faculty of Physics, Bucharest-</a:t>
            </a:r>
            <a:r>
              <a:rPr lang="en-US" sz="1200" i="1" dirty="0" err="1" smtClean="0"/>
              <a:t>Magurele</a:t>
            </a:r>
            <a:r>
              <a:rPr lang="en-US" sz="1200" i="1" dirty="0" smtClean="0"/>
              <a:t>, ROMANIA</a:t>
            </a:r>
            <a:endParaRPr lang="en-US" sz="1200" i="1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34597" y="4231540"/>
            <a:ext cx="9909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400" dirty="0" smtClean="0">
                <a:latin typeface="Arial" pitchFamily="34" charset="0"/>
                <a:cs typeface="Arial" pitchFamily="34" charset="0"/>
              </a:rPr>
              <a:t>R. Capote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07671" y="4519572"/>
            <a:ext cx="5444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200" i="1" dirty="0" smtClean="0"/>
              <a:t>Nuclear Data Section, International Atomic Energy Agency, Vienna, AUSTRIA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16200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73953" y="404664"/>
            <a:ext cx="28905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baseline="30000" dirty="0" smtClean="0"/>
              <a:t>57</a:t>
            </a:r>
            <a:r>
              <a:rPr lang="en-US" sz="2400" b="1" u="sng" dirty="0" smtClean="0"/>
              <a:t>Fe: the problems</a:t>
            </a:r>
            <a:endParaRPr lang="en-US" sz="24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7580555" y="6581001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IAEA</a:t>
            </a:r>
            <a:r>
              <a:rPr lang="ro-RO" sz="1200" b="1" dirty="0" smtClean="0"/>
              <a:t>, </a:t>
            </a:r>
            <a:r>
              <a:rPr lang="en-US" sz="1200" b="1" dirty="0" smtClean="0"/>
              <a:t>December 2017</a:t>
            </a:r>
            <a:endParaRPr lang="ro-RO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1"/>
            <a:ext cx="1619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 smtClean="0"/>
              <a:t>A. Negret – </a:t>
            </a:r>
            <a:r>
              <a:rPr lang="en-US" sz="1200" b="1" dirty="0" smtClean="0"/>
              <a:t>57Fe(</a:t>
            </a:r>
            <a:r>
              <a:rPr lang="en-US" sz="1200" b="1" dirty="0" err="1" smtClean="0"/>
              <a:t>n,n</a:t>
            </a:r>
            <a:r>
              <a:rPr lang="en-US" sz="1200" b="1" dirty="0" smtClean="0"/>
              <a:t>’)</a:t>
            </a:r>
            <a:endParaRPr lang="en-US" sz="1200" b="1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774829" y="1965564"/>
            <a:ext cx="48772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/>
              <a:t>expensive, very thin target (this is </a:t>
            </a:r>
            <a:r>
              <a:rPr lang="en-US" altLang="en-US" sz="1800" dirty="0" smtClean="0"/>
              <a:t>also the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800" dirty="0" smtClean="0"/>
              <a:t>     case </a:t>
            </a:r>
            <a:r>
              <a:rPr lang="en-US" altLang="en-US" sz="1800" dirty="0"/>
              <a:t>for </a:t>
            </a:r>
            <a:r>
              <a:rPr lang="en-US" altLang="en-US" sz="1800" baseline="30000" dirty="0"/>
              <a:t>54</a:t>
            </a:r>
            <a:r>
              <a:rPr lang="en-US" altLang="en-US" sz="1800" dirty="0"/>
              <a:t>Fe).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774829" y="1487488"/>
            <a:ext cx="9797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 dirty="0" smtClean="0"/>
              <a:t>Issues:</a:t>
            </a:r>
            <a:endParaRPr lang="en-US" altLang="en-US" sz="1800" b="1" u="sng" dirty="0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74828" y="3092946"/>
            <a:ext cx="437991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en-US" altLang="en-US" sz="1800" dirty="0" smtClean="0"/>
              <a:t>first level at 14 </a:t>
            </a:r>
            <a:r>
              <a:rPr lang="en-US" altLang="en-US" sz="1800" dirty="0" err="1" smtClean="0"/>
              <a:t>keV</a:t>
            </a:r>
            <a:r>
              <a:rPr lang="en-US" altLang="en-US" sz="1800" dirty="0" smtClean="0"/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 smtClean="0"/>
              <a:t>	conversion coefficient </a:t>
            </a:r>
            <a:r>
              <a:rPr lang="en-US" altLang="en-US" sz="1800" dirty="0" smtClean="0">
                <a:latin typeface="Symbol" panose="05050102010706020507" pitchFamily="18" charset="2"/>
              </a:rPr>
              <a:t>a</a:t>
            </a:r>
            <a:r>
              <a:rPr lang="en-US" altLang="en-US" sz="1800" dirty="0" smtClean="0"/>
              <a:t> = 8.5(3)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 smtClean="0"/>
              <a:t>	level half-life T</a:t>
            </a:r>
            <a:r>
              <a:rPr lang="en-US" altLang="en-US" sz="1800" baseline="-25000" dirty="0" smtClean="0"/>
              <a:t>1/2</a:t>
            </a:r>
            <a:r>
              <a:rPr lang="en-US" altLang="en-US" sz="1800" dirty="0" smtClean="0"/>
              <a:t> = 98.3(3) ns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 altLang="en-US" sz="1800" dirty="0" smtClean="0">
              <a:solidFill>
                <a:srgbClr val="0000FF"/>
              </a:solidFill>
            </a:endParaRPr>
          </a:p>
        </p:txBody>
      </p:sp>
      <p:pic>
        <p:nvPicPr>
          <p:cNvPr id="25" name="Picture 16" descr="http://www.nndc.bnl.gov/chart/temp/57FEgnvlvtvjvfveM370em0.00vr3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953" y="1358808"/>
            <a:ext cx="2444824" cy="522219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60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51237" y="404664"/>
            <a:ext cx="39132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dirty="0" smtClean="0">
                <a:latin typeface="Symbol" panose="05050102010706020507" pitchFamily="18" charset="2"/>
              </a:rPr>
              <a:t>g</a:t>
            </a:r>
            <a:r>
              <a:rPr lang="en-US" sz="2400" b="1" dirty="0" smtClean="0"/>
              <a:t> spectroscopy at 14 </a:t>
            </a:r>
            <a:r>
              <a:rPr lang="en-US" sz="2400" b="1" dirty="0" err="1" smtClean="0"/>
              <a:t>keV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80555" y="6581001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IAEA</a:t>
            </a:r>
            <a:r>
              <a:rPr lang="ro-RO" sz="1200" b="1" dirty="0" smtClean="0"/>
              <a:t>, </a:t>
            </a:r>
            <a:r>
              <a:rPr lang="en-US" sz="1200" b="1" dirty="0" smtClean="0"/>
              <a:t>December 2017</a:t>
            </a:r>
            <a:endParaRPr lang="ro-RO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1"/>
            <a:ext cx="1619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 smtClean="0"/>
              <a:t>A. Negret – </a:t>
            </a:r>
            <a:r>
              <a:rPr lang="en-US" sz="1200" b="1" dirty="0" smtClean="0"/>
              <a:t>57Fe(</a:t>
            </a:r>
            <a:r>
              <a:rPr lang="en-US" sz="1200" b="1" dirty="0" err="1" smtClean="0"/>
              <a:t>n,n</a:t>
            </a:r>
            <a:r>
              <a:rPr lang="en-US" sz="1200" b="1" dirty="0" smtClean="0"/>
              <a:t>’)</a:t>
            </a:r>
            <a:endParaRPr lang="en-US" sz="1200" b="1" dirty="0"/>
          </a:p>
        </p:txBody>
      </p:sp>
      <p:pic>
        <p:nvPicPr>
          <p:cNvPr id="25" name="Picture 16" descr="http://www.nndc.bnl.gov/chart/temp/57FEgnvlvtvjvfveM370em0.00vr3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48" y="1358808"/>
            <a:ext cx="2444824" cy="522219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Work\conferences_meetings\2013_03_ny\support\nd2013_57fe_spectrum_data.ep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935413"/>
            <a:ext cx="3270250" cy="228917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Picture 2" descr="C:\Work\conferences_meetings\2013_03_ny\support\nd2013_57fe_spectrum_source_57co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1524000"/>
            <a:ext cx="3275012" cy="229235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6038850" y="3124200"/>
            <a:ext cx="0" cy="3048000"/>
          </a:xfrm>
          <a:prstGeom prst="line">
            <a:avLst/>
          </a:prstGeom>
          <a:noFill/>
          <a:ln w="19050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 rot="-5400000">
            <a:off x="5636419" y="2543969"/>
            <a:ext cx="8223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14 </a:t>
            </a:r>
            <a:r>
              <a:rPr lang="en-US" altLang="en-US" sz="1600" dirty="0" err="1">
                <a:solidFill>
                  <a:srgbClr val="FF0000"/>
                </a:solidFill>
              </a:rPr>
              <a:t>keV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rot="-5400000">
            <a:off x="5482431" y="2797969"/>
            <a:ext cx="708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rgbClr val="FF0000"/>
                </a:solidFill>
              </a:rPr>
              <a:t>7 </a:t>
            </a:r>
            <a:r>
              <a:rPr lang="en-US" altLang="en-US" sz="1600" dirty="0" err="1">
                <a:solidFill>
                  <a:srgbClr val="FF0000"/>
                </a:solidFill>
              </a:rPr>
              <a:t>keV</a:t>
            </a:r>
            <a:endParaRPr lang="en-US" alt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7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2936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80555" y="6581001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IAEA</a:t>
            </a:r>
            <a:r>
              <a:rPr lang="ro-RO" sz="1200" b="1" dirty="0" smtClean="0"/>
              <a:t>, </a:t>
            </a:r>
            <a:r>
              <a:rPr lang="en-US" sz="1200" b="1" dirty="0" smtClean="0"/>
              <a:t>December 2017</a:t>
            </a:r>
            <a:endParaRPr lang="ro-RO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24328" y="1"/>
            <a:ext cx="1619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 smtClean="0"/>
              <a:t>A. Negret – </a:t>
            </a:r>
            <a:r>
              <a:rPr lang="en-US" sz="1200" b="1" dirty="0" smtClean="0"/>
              <a:t>57Fe(</a:t>
            </a:r>
            <a:r>
              <a:rPr lang="en-US" sz="1200" b="1" dirty="0" err="1" smtClean="0"/>
              <a:t>n,n</a:t>
            </a:r>
            <a:r>
              <a:rPr lang="en-US" sz="1200" b="1" dirty="0" smtClean="0"/>
              <a:t>’)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697" y="1237587"/>
            <a:ext cx="26995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baseline="30000" dirty="0" smtClean="0"/>
              <a:t>57</a:t>
            </a:r>
            <a:r>
              <a:rPr lang="en-US" sz="2000" b="1" dirty="0" smtClean="0"/>
              <a:t>Fe: why?</a:t>
            </a:r>
          </a:p>
          <a:p>
            <a:pPr marL="342900" indent="-342900">
              <a:buAutoNum type="arabicPeriod"/>
            </a:pPr>
            <a:endParaRPr lang="ro-RO" sz="20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Experimental setup</a:t>
            </a:r>
          </a:p>
          <a:p>
            <a:pPr marL="342900" indent="-342900">
              <a:buAutoNum type="arabicPeriod"/>
            </a:pP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Specific difficulties</a:t>
            </a:r>
          </a:p>
          <a:p>
            <a:pPr marL="342900" indent="-342900">
              <a:buAutoNum type="arabicPeriod"/>
            </a:pP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</a:rPr>
              <a:t>Results</a:t>
            </a:r>
          </a:p>
          <a:p>
            <a:pPr marL="342900" indent="-342900">
              <a:buAutoNum type="arabicPeriod"/>
            </a:pPr>
            <a:endParaRPr lang="ro-RO" sz="2000" b="1" dirty="0"/>
          </a:p>
          <a:p>
            <a:pPr marL="342900" indent="-342900">
              <a:buAutoNum type="arabicPeriod"/>
            </a:pPr>
            <a:r>
              <a:rPr lang="ro-RO" sz="2000" b="1" dirty="0" smtClean="0"/>
              <a:t>Conclusions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val="221621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494995" y="404664"/>
            <a:ext cx="4469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dirty="0" smtClean="0">
                <a:latin typeface="Symbol" panose="05050102010706020507" pitchFamily="18" charset="2"/>
              </a:rPr>
              <a:t>g-</a:t>
            </a:r>
            <a:r>
              <a:rPr lang="en-US" sz="2400" b="1" dirty="0" smtClean="0"/>
              <a:t>production cross sections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80555" y="6581001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IAEA</a:t>
            </a:r>
            <a:r>
              <a:rPr lang="ro-RO" sz="1200" b="1" dirty="0" smtClean="0"/>
              <a:t>, </a:t>
            </a:r>
            <a:r>
              <a:rPr lang="en-US" sz="1200" b="1" dirty="0" smtClean="0"/>
              <a:t>December 2017</a:t>
            </a:r>
            <a:endParaRPr lang="ro-RO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1"/>
            <a:ext cx="1619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 smtClean="0"/>
              <a:t>A. Negret – </a:t>
            </a:r>
            <a:r>
              <a:rPr lang="en-US" sz="1200" b="1" dirty="0" smtClean="0"/>
              <a:t>57Fe(</a:t>
            </a:r>
            <a:r>
              <a:rPr lang="en-US" sz="1200" b="1" dirty="0" err="1" smtClean="0"/>
              <a:t>n,n</a:t>
            </a:r>
            <a:r>
              <a:rPr lang="en-US" sz="1200" b="1" dirty="0" smtClean="0"/>
              <a:t>’)</a:t>
            </a:r>
            <a:endParaRPr lang="en-US" sz="1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33" y="818152"/>
            <a:ext cx="4261623" cy="60305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80" y="4394698"/>
            <a:ext cx="2875482" cy="20126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901" y="1078808"/>
            <a:ext cx="2681461" cy="314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80555" y="6581001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IAEA</a:t>
            </a:r>
            <a:r>
              <a:rPr lang="ro-RO" sz="1200" b="1" dirty="0" smtClean="0"/>
              <a:t>, </a:t>
            </a:r>
            <a:r>
              <a:rPr lang="en-US" sz="1200" b="1" dirty="0" smtClean="0"/>
              <a:t>December 2017</a:t>
            </a:r>
            <a:endParaRPr lang="ro-RO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1"/>
            <a:ext cx="1619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 smtClean="0"/>
              <a:t>A. Negret – </a:t>
            </a:r>
            <a:r>
              <a:rPr lang="en-US" sz="1200" b="1" dirty="0" smtClean="0"/>
              <a:t>57Fe(</a:t>
            </a:r>
            <a:r>
              <a:rPr lang="en-US" sz="1200" b="1" dirty="0" err="1" smtClean="0"/>
              <a:t>n,n</a:t>
            </a:r>
            <a:r>
              <a:rPr lang="en-US" sz="1200" b="1" dirty="0" smtClean="0"/>
              <a:t>’)</a:t>
            </a:r>
            <a:endParaRPr lang="en-US" sz="12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51886" y="404664"/>
            <a:ext cx="27126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is missing?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4051119" cy="4752528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16016" y="2278613"/>
            <a:ext cx="3864421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1800" dirty="0" smtClean="0"/>
              <a:t>The first transition (14.4 </a:t>
            </a:r>
            <a:r>
              <a:rPr lang="en-US" altLang="en-US" sz="1800" dirty="0" err="1" smtClean="0"/>
              <a:t>keV</a:t>
            </a:r>
            <a:r>
              <a:rPr lang="en-US" altLang="en-US" sz="1800" dirty="0" smtClean="0"/>
              <a:t>) could not be observed.</a:t>
            </a:r>
            <a:endParaRPr lang="en-US" altLang="en-US" sz="18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29902" y="4294837"/>
            <a:ext cx="3864421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1800" dirty="0" smtClean="0"/>
              <a:t>The total inelastic cross section could not be built.</a:t>
            </a:r>
            <a:endParaRPr lang="en-US" altLang="en-US" sz="1800" dirty="0"/>
          </a:p>
        </p:txBody>
      </p:sp>
      <p:sp>
        <p:nvSpPr>
          <p:cNvPr id="2" name="Down Arrow 1"/>
          <p:cNvSpPr/>
          <p:nvPr/>
        </p:nvSpPr>
        <p:spPr>
          <a:xfrm>
            <a:off x="6372200" y="3140968"/>
            <a:ext cx="432048" cy="936104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506216" y="404664"/>
            <a:ext cx="44582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Called a theoretician: “Help!”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0555" y="6581001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IAEA</a:t>
            </a:r>
            <a:r>
              <a:rPr lang="ro-RO" sz="1200" b="1" dirty="0" smtClean="0"/>
              <a:t>, </a:t>
            </a:r>
            <a:r>
              <a:rPr lang="en-US" sz="1200" b="1" dirty="0" smtClean="0"/>
              <a:t>December 2017</a:t>
            </a:r>
            <a:endParaRPr lang="ro-RO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1"/>
            <a:ext cx="1619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 smtClean="0"/>
              <a:t>A. Negret – </a:t>
            </a:r>
            <a:r>
              <a:rPr lang="en-US" sz="1200" b="1" dirty="0" smtClean="0"/>
              <a:t>57Fe(</a:t>
            </a:r>
            <a:r>
              <a:rPr lang="en-US" sz="1200" b="1" dirty="0" err="1" smtClean="0"/>
              <a:t>n,n</a:t>
            </a:r>
            <a:r>
              <a:rPr lang="en-US" sz="1200" b="1" dirty="0" smtClean="0"/>
              <a:t>’)</a:t>
            </a:r>
            <a:endParaRPr lang="en-US" sz="12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69219" y="2010951"/>
            <a:ext cx="7685604" cy="181588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2800" dirty="0" smtClean="0"/>
              <a:t>If a consistent calculation could reproduce perfectly the </a:t>
            </a:r>
            <a:r>
              <a:rPr lang="en-US" altLang="en-US" sz="2800" dirty="0" smtClean="0">
                <a:latin typeface="Symbol" panose="05050102010706020507" pitchFamily="18" charset="2"/>
              </a:rPr>
              <a:t>g-</a:t>
            </a:r>
            <a:r>
              <a:rPr lang="en-US" altLang="en-US" sz="2800" dirty="0" smtClean="0"/>
              <a:t>production cross sections that we measured then perhaps we could also trust the 14.4-keV </a:t>
            </a:r>
            <a:r>
              <a:rPr lang="en-US" altLang="en-US" sz="2800" dirty="0" smtClean="0">
                <a:latin typeface="Symbol" panose="05050102010706020507" pitchFamily="18" charset="2"/>
              </a:rPr>
              <a:t>g</a:t>
            </a:r>
            <a:r>
              <a:rPr lang="en-US" altLang="en-US" sz="2800" dirty="0" smtClean="0"/>
              <a:t>-production cross section.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6542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753462" y="404664"/>
            <a:ext cx="42110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Tuned EMPIRE calculations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0555" y="6581001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IAEA</a:t>
            </a:r>
            <a:r>
              <a:rPr lang="ro-RO" sz="1200" b="1" dirty="0" smtClean="0"/>
              <a:t>, </a:t>
            </a:r>
            <a:r>
              <a:rPr lang="en-US" sz="1200" b="1" dirty="0" smtClean="0"/>
              <a:t>December 2017</a:t>
            </a:r>
            <a:endParaRPr lang="ro-RO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1"/>
            <a:ext cx="1619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 smtClean="0"/>
              <a:t>A. Negret – </a:t>
            </a:r>
            <a:r>
              <a:rPr lang="en-US" sz="1200" b="1" dirty="0" smtClean="0"/>
              <a:t>57Fe(</a:t>
            </a:r>
            <a:r>
              <a:rPr lang="en-US" sz="1200" b="1" dirty="0" err="1" smtClean="0"/>
              <a:t>n,n</a:t>
            </a:r>
            <a:r>
              <a:rPr lang="en-US" sz="1200" b="1" dirty="0" smtClean="0"/>
              <a:t>’)</a:t>
            </a:r>
            <a:endParaRPr lang="en-US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9382"/>
            <a:ext cx="4123184" cy="583466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572000" y="1490008"/>
            <a:ext cx="4190813" cy="163121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2000" dirty="0" smtClean="0"/>
              <a:t>1. The </a:t>
            </a:r>
            <a:r>
              <a:rPr lang="en-US" altLang="en-US" sz="2000" dirty="0" err="1" smtClean="0"/>
              <a:t>nonelastic</a:t>
            </a:r>
            <a:r>
              <a:rPr lang="en-US" altLang="en-US" sz="2000" dirty="0" smtClean="0"/>
              <a:t> cross section was adjusted with an energy dependent factor (0.7 @ 0.1 MeV – 1 @ 3 MeV) in order to correct the optical model prediction.</a:t>
            </a:r>
            <a:endParaRPr lang="en-US" altLang="en-US" sz="20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72000" y="3356992"/>
            <a:ext cx="4190813" cy="31700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2000" dirty="0"/>
              <a:t>2</a:t>
            </a:r>
            <a:r>
              <a:rPr lang="en-US" altLang="en-US" sz="2000" dirty="0" smtClean="0"/>
              <a:t>. Some level population cross sections were adjusted to compensate for the impossibility of considering a large number of transitions between discrete levels. This adjustment may also compensate for possible deficiencies of the level scheme (wrongly assigned </a:t>
            </a:r>
            <a:r>
              <a:rPr lang="en-US" altLang="en-US" sz="2000" dirty="0" err="1" smtClean="0"/>
              <a:t>J</a:t>
            </a:r>
            <a:r>
              <a:rPr lang="en-US" altLang="en-US" sz="2000" baseline="30000" dirty="0" err="1" smtClean="0">
                <a:latin typeface="Symbol" panose="05050102010706020507" pitchFamily="18" charset="2"/>
              </a:rPr>
              <a:t>p</a:t>
            </a:r>
            <a:r>
              <a:rPr lang="en-US" altLang="en-US" sz="2000" dirty="0" smtClean="0"/>
              <a:t> or branching ratios)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245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375155" y="404664"/>
            <a:ext cx="45893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inelastic cross section…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0555" y="6581001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IAEA</a:t>
            </a:r>
            <a:r>
              <a:rPr lang="ro-RO" sz="1200" b="1" dirty="0" smtClean="0"/>
              <a:t>, </a:t>
            </a:r>
            <a:r>
              <a:rPr lang="en-US" sz="1200" b="1" dirty="0" smtClean="0"/>
              <a:t>December 2017</a:t>
            </a:r>
            <a:endParaRPr lang="ro-RO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1"/>
            <a:ext cx="1619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 smtClean="0"/>
              <a:t>A. Negret – </a:t>
            </a:r>
            <a:r>
              <a:rPr lang="en-US" sz="1200" b="1" dirty="0" smtClean="0"/>
              <a:t>57Fe(</a:t>
            </a:r>
            <a:r>
              <a:rPr lang="en-US" sz="1200" b="1" dirty="0" err="1" smtClean="0"/>
              <a:t>n,n</a:t>
            </a:r>
            <a:r>
              <a:rPr lang="en-US" sz="1200" b="1" dirty="0" smtClean="0"/>
              <a:t>’)</a:t>
            </a:r>
            <a:endParaRPr lang="en-US" sz="12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278042" y="866329"/>
            <a:ext cx="66864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 obtained as an interplay between experiment and theory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27016"/>
            <a:ext cx="6569893" cy="459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0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72005" y="404664"/>
            <a:ext cx="649248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One more word: </a:t>
            </a:r>
          </a:p>
          <a:p>
            <a:pPr algn="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theoretical total inelastic cross section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0555" y="6581001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IAEA</a:t>
            </a:r>
            <a:r>
              <a:rPr lang="ro-RO" sz="1200" b="1" dirty="0" smtClean="0"/>
              <a:t>, </a:t>
            </a:r>
            <a:r>
              <a:rPr lang="en-US" sz="1200" b="1" dirty="0" smtClean="0"/>
              <a:t>December 2017</a:t>
            </a:r>
            <a:endParaRPr lang="ro-RO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1"/>
            <a:ext cx="1619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 smtClean="0"/>
              <a:t>A. Negret – </a:t>
            </a:r>
            <a:r>
              <a:rPr lang="en-US" sz="1200" b="1" dirty="0" smtClean="0"/>
              <a:t>57Fe(</a:t>
            </a:r>
            <a:r>
              <a:rPr lang="en-US" sz="1200" b="1" dirty="0" err="1" smtClean="0"/>
              <a:t>n,n</a:t>
            </a:r>
            <a:r>
              <a:rPr lang="en-US" sz="1200" b="1" dirty="0" smtClean="0"/>
              <a:t>’)</a:t>
            </a:r>
            <a:endParaRPr lang="en-US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9851"/>
            <a:ext cx="6371438" cy="445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4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2936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80555" y="6581001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IAEA</a:t>
            </a:r>
            <a:r>
              <a:rPr lang="ro-RO" sz="1200" b="1" dirty="0" smtClean="0"/>
              <a:t>, </a:t>
            </a:r>
            <a:r>
              <a:rPr lang="en-US" sz="1200" b="1" dirty="0" smtClean="0"/>
              <a:t>December 2017</a:t>
            </a:r>
            <a:endParaRPr lang="ro-RO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24328" y="1"/>
            <a:ext cx="1619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 smtClean="0"/>
              <a:t>A. Negret – </a:t>
            </a:r>
            <a:r>
              <a:rPr lang="en-US" sz="1200" b="1" dirty="0" smtClean="0"/>
              <a:t>57Fe(</a:t>
            </a:r>
            <a:r>
              <a:rPr lang="en-US" sz="1200" b="1" dirty="0" err="1" smtClean="0"/>
              <a:t>n,n</a:t>
            </a:r>
            <a:r>
              <a:rPr lang="en-US" sz="1200" b="1" dirty="0" smtClean="0"/>
              <a:t>’)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697" y="566678"/>
            <a:ext cx="26995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baseline="30000" dirty="0" smtClean="0"/>
              <a:t>57</a:t>
            </a:r>
            <a:r>
              <a:rPr lang="en-US" sz="2000" b="1" dirty="0" smtClean="0"/>
              <a:t>Fe: why?</a:t>
            </a:r>
          </a:p>
          <a:p>
            <a:pPr marL="342900" indent="-342900">
              <a:buAutoNum type="arabicPeriod"/>
            </a:pPr>
            <a:endParaRPr lang="ro-RO" sz="20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Experimental setup</a:t>
            </a:r>
          </a:p>
          <a:p>
            <a:pPr marL="342900" indent="-342900">
              <a:buAutoNum type="arabicPeriod"/>
            </a:pP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Specific difficulties</a:t>
            </a:r>
          </a:p>
          <a:p>
            <a:pPr marL="342900" indent="-342900">
              <a:buAutoNum type="arabicPeriod"/>
            </a:pP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Results</a:t>
            </a:r>
          </a:p>
          <a:p>
            <a:pPr marL="342900" indent="-342900">
              <a:buAutoNum type="arabicPeriod"/>
            </a:pPr>
            <a:endParaRPr lang="ro-RO" sz="2000" b="1" dirty="0"/>
          </a:p>
          <a:p>
            <a:pPr marL="342900" indent="-342900">
              <a:buAutoNum type="arabicPeriod"/>
            </a:pPr>
            <a:r>
              <a:rPr lang="ro-RO" sz="2000" b="1" dirty="0" smtClean="0">
                <a:solidFill>
                  <a:schemeClr val="bg1"/>
                </a:solidFill>
              </a:rPr>
              <a:t>Conclusions</a:t>
            </a:r>
            <a:endParaRPr lang="ro-RO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34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24328" y="1"/>
            <a:ext cx="1619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 smtClean="0"/>
              <a:t>A. Negret – </a:t>
            </a:r>
            <a:r>
              <a:rPr lang="en-US" sz="1200" b="1" dirty="0" smtClean="0"/>
              <a:t>57Fe(</a:t>
            </a:r>
            <a:r>
              <a:rPr lang="en-US" sz="1200" b="1" dirty="0" err="1" smtClean="0"/>
              <a:t>n,n</a:t>
            </a:r>
            <a:r>
              <a:rPr lang="en-US" sz="1200" b="1" dirty="0" smtClean="0"/>
              <a:t>’)</a:t>
            </a:r>
            <a:endParaRPr lang="en-US" sz="1200" b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80312" y="411311"/>
            <a:ext cx="15888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ro-RO" b="1" u="sng" dirty="0" smtClean="0"/>
              <a:t>Summary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844697" y="2060848"/>
            <a:ext cx="26995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baseline="30000" dirty="0" smtClean="0"/>
              <a:t>57</a:t>
            </a:r>
            <a:r>
              <a:rPr lang="en-US" sz="2000" b="1" dirty="0" smtClean="0"/>
              <a:t>Fe: why?</a:t>
            </a:r>
          </a:p>
          <a:p>
            <a:pPr marL="342900" indent="-342900">
              <a:buAutoNum type="arabicPeriod"/>
            </a:pPr>
            <a:endParaRPr lang="ro-RO" sz="20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Experimental setup</a:t>
            </a:r>
          </a:p>
          <a:p>
            <a:pPr marL="342900" indent="-342900">
              <a:buAutoNum type="arabicPeriod"/>
            </a:pP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Specific difficulties</a:t>
            </a:r>
          </a:p>
          <a:p>
            <a:pPr marL="342900" indent="-342900">
              <a:buAutoNum type="arabicPeriod"/>
            </a:pP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Results</a:t>
            </a:r>
          </a:p>
          <a:p>
            <a:pPr marL="342900" indent="-342900">
              <a:buAutoNum type="arabicPeriod"/>
            </a:pPr>
            <a:endParaRPr lang="ro-RO" sz="2000" b="1" dirty="0"/>
          </a:p>
          <a:p>
            <a:pPr marL="342900" indent="-342900">
              <a:buAutoNum type="arabicPeriod"/>
            </a:pPr>
            <a:r>
              <a:rPr lang="ro-RO" sz="2000" b="1" dirty="0" smtClean="0"/>
              <a:t>Conclusions</a:t>
            </a:r>
            <a:endParaRPr lang="ro-RO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80555" y="6581001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IAEA</a:t>
            </a:r>
            <a:r>
              <a:rPr lang="ro-RO" sz="1200" b="1" dirty="0" smtClean="0"/>
              <a:t>, </a:t>
            </a:r>
            <a:r>
              <a:rPr lang="en-US" sz="1200" b="1" dirty="0" smtClean="0"/>
              <a:t>December 2017</a:t>
            </a:r>
            <a:endParaRPr lang="ro-RO" sz="1200" b="1" dirty="0"/>
          </a:p>
        </p:txBody>
      </p:sp>
    </p:spTree>
    <p:extLst>
      <p:ext uri="{BB962C8B-B14F-4D97-AF65-F5344CB8AC3E}">
        <p14:creationId xmlns:p14="http://schemas.microsoft.com/office/powerpoint/2010/main" val="267777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934765" y="404664"/>
            <a:ext cx="20297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dirty="0" smtClean="0"/>
              <a:t>Conclusions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80555" y="6581001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IAEA</a:t>
            </a:r>
            <a:r>
              <a:rPr lang="ro-RO" sz="1200" b="1" dirty="0" smtClean="0"/>
              <a:t>, </a:t>
            </a:r>
            <a:r>
              <a:rPr lang="en-US" sz="1200" b="1" dirty="0" smtClean="0"/>
              <a:t>December 2017</a:t>
            </a:r>
            <a:endParaRPr lang="ro-RO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1"/>
            <a:ext cx="1619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 smtClean="0"/>
              <a:t>A. Negret – </a:t>
            </a:r>
            <a:r>
              <a:rPr lang="en-US" sz="1200" b="1" dirty="0" smtClean="0"/>
              <a:t>57Fe(</a:t>
            </a:r>
            <a:r>
              <a:rPr lang="en-US" sz="1200" b="1" dirty="0" err="1" smtClean="0"/>
              <a:t>n,n</a:t>
            </a:r>
            <a:r>
              <a:rPr lang="en-US" sz="1200" b="1" dirty="0" smtClean="0"/>
              <a:t>’)</a:t>
            </a:r>
            <a:endParaRPr lang="en-US" sz="12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09884" y="1412776"/>
            <a:ext cx="77225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 smtClean="0"/>
              <a:t>We performed a </a:t>
            </a:r>
            <a:r>
              <a:rPr lang="en-US" altLang="en-US" sz="1800" baseline="30000" dirty="0" smtClean="0"/>
              <a:t>57</a:t>
            </a:r>
            <a:r>
              <a:rPr lang="en-US" altLang="en-US" sz="1800" dirty="0" smtClean="0"/>
              <a:t>Fe(</a:t>
            </a:r>
            <a:r>
              <a:rPr lang="en-US" altLang="en-US" sz="1800" dirty="0" err="1" smtClean="0"/>
              <a:t>n,n</a:t>
            </a:r>
            <a:r>
              <a:rPr lang="en-US" altLang="en-US" sz="1800" dirty="0" smtClean="0"/>
              <a:t>’) cross section measurement using </a:t>
            </a:r>
            <a:r>
              <a:rPr lang="en-US" altLang="en-US" sz="1800" dirty="0" smtClean="0">
                <a:latin typeface="Symbol" panose="05050102010706020507" pitchFamily="18" charset="2"/>
              </a:rPr>
              <a:t>g</a:t>
            </a:r>
            <a:r>
              <a:rPr lang="en-US" altLang="en-US" sz="1800" dirty="0" smtClean="0"/>
              <a:t> spectroscopy,</a:t>
            </a:r>
            <a:endParaRPr lang="en-US" altLang="en-US" sz="18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09884" y="2204864"/>
            <a:ext cx="77225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 smtClean="0"/>
              <a:t>The first transition in </a:t>
            </a:r>
            <a:r>
              <a:rPr lang="en-US" altLang="en-US" sz="1800" baseline="30000" dirty="0" smtClean="0"/>
              <a:t>57</a:t>
            </a:r>
            <a:r>
              <a:rPr lang="en-US" altLang="en-US" sz="1800" dirty="0" smtClean="0"/>
              <a:t>Fe, </a:t>
            </a:r>
            <a:r>
              <a:rPr lang="en-US" altLang="en-US" sz="1800" dirty="0" err="1" smtClean="0"/>
              <a:t>E</a:t>
            </a:r>
            <a:r>
              <a:rPr lang="en-US" altLang="en-US" sz="1800" dirty="0" err="1" smtClean="0">
                <a:latin typeface="Symbol" panose="05050102010706020507" pitchFamily="18" charset="2"/>
              </a:rPr>
              <a:t>g</a:t>
            </a:r>
            <a:r>
              <a:rPr lang="en-US" altLang="en-US" sz="1800" dirty="0" smtClean="0"/>
              <a:t>=14.4 </a:t>
            </a:r>
            <a:r>
              <a:rPr lang="en-US" altLang="en-US" sz="1800" dirty="0" err="1" smtClean="0"/>
              <a:t>keV</a:t>
            </a:r>
            <a:r>
              <a:rPr lang="en-US" altLang="en-US" sz="1800" dirty="0" smtClean="0"/>
              <a:t> remained inaccessible,</a:t>
            </a:r>
            <a:endParaRPr lang="en-US" altLang="en-US" sz="180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809884" y="2780928"/>
            <a:ext cx="77225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 smtClean="0"/>
              <a:t>We called a theoretician and asked for help,</a:t>
            </a:r>
            <a:endParaRPr lang="en-US" altLang="en-US" sz="18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17193" y="3356992"/>
            <a:ext cx="77225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 smtClean="0"/>
              <a:t>The theoreticians did their best and tuned EMPIRE predictions on the experimentally determined </a:t>
            </a:r>
            <a:r>
              <a:rPr lang="en-US" altLang="en-US" sz="1800" dirty="0" smtClean="0">
                <a:latin typeface="Symbol" panose="05050102010706020507" pitchFamily="18" charset="2"/>
              </a:rPr>
              <a:t>g</a:t>
            </a:r>
            <a:r>
              <a:rPr lang="en-US" altLang="en-US" sz="1800" dirty="0" smtClean="0"/>
              <a:t>-production cross sections,</a:t>
            </a:r>
            <a:endParaRPr lang="en-US" altLang="en-US" sz="1800" dirty="0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17193" y="4221088"/>
            <a:ext cx="77225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 smtClean="0"/>
              <a:t>We generated a kind of </a:t>
            </a:r>
            <a:r>
              <a:rPr lang="en-US" altLang="en-US" sz="1800" i="1" dirty="0" smtClean="0"/>
              <a:t>hybrid nuclear data</a:t>
            </a:r>
            <a:r>
              <a:rPr lang="en-US" altLang="en-US" sz="1800" dirty="0" smtClean="0"/>
              <a:t>, as an interplay between experiment and theory,</a:t>
            </a:r>
            <a:endParaRPr lang="en-US" altLang="en-US" sz="180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17193" y="5129317"/>
            <a:ext cx="772255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1800" dirty="0" smtClean="0"/>
              <a:t>We still wish to measure the 14.4-keV transition: 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altLang="en-US" sz="1800" baseline="30000" dirty="0" smtClean="0"/>
              <a:t>57</a:t>
            </a:r>
            <a:r>
              <a:rPr lang="en-US" altLang="en-US" sz="1800" dirty="0" smtClean="0"/>
              <a:t>Fe(</a:t>
            </a:r>
            <a:r>
              <a:rPr lang="en-US" altLang="en-US" sz="1800" dirty="0" err="1" smtClean="0"/>
              <a:t>p,p’</a:t>
            </a:r>
            <a:r>
              <a:rPr lang="en-US" altLang="en-US" sz="1800" dirty="0" err="1" smtClean="0">
                <a:latin typeface="Symbol" panose="05050102010706020507" pitchFamily="18" charset="2"/>
              </a:rPr>
              <a:t>g</a:t>
            </a:r>
            <a:r>
              <a:rPr lang="en-US" altLang="en-US" sz="1800" dirty="0" smtClean="0"/>
              <a:t>) at IFIN-HH,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altLang="en-US" sz="1800" baseline="30000" dirty="0" smtClean="0"/>
              <a:t>57</a:t>
            </a:r>
            <a:r>
              <a:rPr lang="en-US" altLang="en-US" sz="1800" dirty="0" smtClean="0"/>
              <a:t>Fe(</a:t>
            </a:r>
            <a:r>
              <a:rPr lang="en-US" altLang="en-US" sz="1800" dirty="0" err="1" smtClean="0"/>
              <a:t>n,n’</a:t>
            </a:r>
            <a:r>
              <a:rPr lang="en-US" altLang="en-US" sz="1800" dirty="0" err="1" smtClean="0">
                <a:latin typeface="Symbol" panose="05050102010706020507" pitchFamily="18" charset="2"/>
              </a:rPr>
              <a:t>g</a:t>
            </a:r>
            <a:r>
              <a:rPr lang="en-US" altLang="en-US" sz="1800" dirty="0" smtClean="0"/>
              <a:t>) at JRC-</a:t>
            </a:r>
            <a:r>
              <a:rPr lang="en-US" altLang="en-US" sz="1800" dirty="0" err="1" smtClean="0"/>
              <a:t>Geel</a:t>
            </a:r>
            <a:r>
              <a:rPr lang="en-US" altLang="en-US" sz="1800" dirty="0" smtClean="0"/>
              <a:t>, with planar detectors.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9330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97755" y="404664"/>
            <a:ext cx="72667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dirty="0" smtClean="0"/>
              <a:t>One word on </a:t>
            </a:r>
            <a:r>
              <a:rPr lang="en-US" sz="2400" b="1" baseline="30000" dirty="0" smtClean="0"/>
              <a:t>16</a:t>
            </a:r>
            <a:r>
              <a:rPr lang="en-US" sz="2400" b="1" dirty="0" smtClean="0"/>
              <a:t>O inelastic: </a:t>
            </a:r>
            <a:r>
              <a:rPr lang="en-US" sz="2400" b="1" baseline="30000" dirty="0" smtClean="0"/>
              <a:t>16</a:t>
            </a:r>
            <a:r>
              <a:rPr lang="en-US" sz="2400" b="1" dirty="0" smtClean="0"/>
              <a:t>O(</a:t>
            </a:r>
            <a:r>
              <a:rPr lang="en-US" sz="2400" b="1" dirty="0" err="1" smtClean="0"/>
              <a:t>n,n</a:t>
            </a:r>
            <a:r>
              <a:rPr lang="en-US" sz="2400" b="1" dirty="0" smtClean="0"/>
              <a:t>’) and </a:t>
            </a:r>
            <a:r>
              <a:rPr lang="en-US" sz="2400" b="1" baseline="30000" dirty="0" smtClean="0"/>
              <a:t>16</a:t>
            </a:r>
            <a:r>
              <a:rPr lang="en-US" sz="2400" b="1" dirty="0" smtClean="0"/>
              <a:t>O(</a:t>
            </a:r>
            <a:r>
              <a:rPr lang="en-US" sz="2400" b="1" dirty="0" err="1" smtClean="0"/>
              <a:t>p,p</a:t>
            </a:r>
            <a:r>
              <a:rPr lang="en-US" sz="2400" b="1" dirty="0" smtClean="0"/>
              <a:t>’)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80555" y="6581001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IAEA</a:t>
            </a:r>
            <a:r>
              <a:rPr lang="ro-RO" sz="1200" b="1" dirty="0" smtClean="0"/>
              <a:t>, </a:t>
            </a:r>
            <a:r>
              <a:rPr lang="en-US" sz="1200" b="1" dirty="0" smtClean="0"/>
              <a:t>December 2017</a:t>
            </a:r>
            <a:endParaRPr lang="ro-RO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1"/>
            <a:ext cx="1619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 smtClean="0"/>
              <a:t>A. Negret – </a:t>
            </a:r>
            <a:r>
              <a:rPr lang="en-US" sz="1200" b="1" dirty="0" smtClean="0"/>
              <a:t>57Fe(</a:t>
            </a:r>
            <a:r>
              <a:rPr lang="en-US" sz="1200" b="1" dirty="0" err="1" smtClean="0"/>
              <a:t>n,n</a:t>
            </a:r>
            <a:r>
              <a:rPr lang="en-US" sz="1200" b="1" dirty="0" smtClean="0"/>
              <a:t>’)</a:t>
            </a:r>
            <a:endParaRPr lang="en-US" sz="12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741966"/>
              </p:ext>
            </p:extLst>
          </p:nvPr>
        </p:nvGraphicFramePr>
        <p:xfrm>
          <a:off x="251520" y="2852936"/>
          <a:ext cx="3900691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4" imgW="4792807" imgH="3627072" progId="AcroExch.Document.DC">
                  <p:embed/>
                </p:oleObj>
              </mc:Choice>
              <mc:Fallback>
                <p:oleObj name="Acrobat Document" r:id="rId4" imgW="4792807" imgH="3627072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2852936"/>
                        <a:ext cx="3900691" cy="2952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483642"/>
              </p:ext>
            </p:extLst>
          </p:nvPr>
        </p:nvGraphicFramePr>
        <p:xfrm>
          <a:off x="4426295" y="2907220"/>
          <a:ext cx="4538193" cy="3109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6" imgW="5227180" imgH="3581280" progId="AcroExch.Document.DC">
                  <p:embed/>
                </p:oleObj>
              </mc:Choice>
              <mc:Fallback>
                <p:oleObj name="Acrobat Document" r:id="rId6" imgW="5227180" imgH="35812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6295" y="2907220"/>
                        <a:ext cx="4538193" cy="3109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75856" y="6084604"/>
            <a:ext cx="273630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altLang="en-US" sz="1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PRELIMINARY DATA</a:t>
            </a:r>
            <a:endParaRPr lang="en-US" altLang="en-US" sz="1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53902" y="1477590"/>
            <a:ext cx="603289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altLang="en-US" sz="1800" dirty="0" err="1" smtClean="0"/>
              <a:t>E</a:t>
            </a:r>
            <a:r>
              <a:rPr lang="en-US" altLang="en-US" sz="1800" baseline="-25000" dirty="0" err="1" smtClean="0">
                <a:latin typeface="Symbol" panose="05050102010706020507" pitchFamily="18" charset="2"/>
              </a:rPr>
              <a:t>g</a:t>
            </a:r>
            <a:r>
              <a:rPr lang="en-US" altLang="en-US" sz="1800" dirty="0" smtClean="0">
                <a:latin typeface="Symbol" panose="05050102010706020507" pitchFamily="18" charset="2"/>
              </a:rPr>
              <a:t> </a:t>
            </a:r>
            <a:r>
              <a:rPr lang="en-US" altLang="en-US" sz="1800" dirty="0" smtClean="0"/>
              <a:t>= 6128.6 </a:t>
            </a:r>
            <a:r>
              <a:rPr lang="en-US" altLang="en-US" sz="1800" dirty="0" err="1" smtClean="0"/>
              <a:t>keV</a:t>
            </a:r>
            <a:endParaRPr lang="en-US" altLang="en-US" sz="1800" dirty="0" smtClean="0"/>
          </a:p>
          <a:p>
            <a:pPr marL="0" indent="0">
              <a:spcBef>
                <a:spcPct val="0"/>
              </a:spcBef>
              <a:buNone/>
            </a:pPr>
            <a:endParaRPr lang="en-US" altLang="en-US" sz="18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1800" baseline="30000" dirty="0" smtClean="0"/>
              <a:t>16</a:t>
            </a:r>
            <a:r>
              <a:rPr lang="en-US" altLang="en-US" sz="1800" dirty="0" smtClean="0"/>
              <a:t>O(</a:t>
            </a:r>
            <a:r>
              <a:rPr lang="en-US" altLang="en-US" sz="1800" dirty="0" err="1" smtClean="0"/>
              <a:t>n,n’</a:t>
            </a:r>
            <a:r>
              <a:rPr lang="en-US" altLang="en-US" sz="1800" dirty="0" err="1" smtClean="0">
                <a:latin typeface="Symbol" panose="05050102010706020507" pitchFamily="18" charset="2"/>
              </a:rPr>
              <a:t>g</a:t>
            </a:r>
            <a:r>
              <a:rPr lang="en-US" altLang="en-US" sz="1800" dirty="0" smtClean="0"/>
              <a:t>)				 </a:t>
            </a:r>
            <a:r>
              <a:rPr lang="en-US" altLang="en-US" sz="1800" baseline="30000" dirty="0" smtClean="0"/>
              <a:t>16</a:t>
            </a:r>
            <a:r>
              <a:rPr lang="en-US" altLang="en-US" sz="1800" dirty="0" smtClean="0"/>
              <a:t>O(</a:t>
            </a:r>
            <a:r>
              <a:rPr lang="en-US" altLang="en-US" sz="1800" dirty="0" err="1" smtClean="0"/>
              <a:t>p,p’</a:t>
            </a:r>
            <a:r>
              <a:rPr lang="en-US" altLang="en-US" sz="1800" dirty="0" err="1" smtClean="0">
                <a:latin typeface="Symbol" panose="05050102010706020507" pitchFamily="18" charset="2"/>
              </a:rPr>
              <a:t>g</a:t>
            </a:r>
            <a:r>
              <a:rPr lang="en-US" altLang="en-US" sz="1800" dirty="0" smtClean="0"/>
              <a:t>)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944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2936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80555" y="6581001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IAEA</a:t>
            </a:r>
            <a:r>
              <a:rPr lang="ro-RO" sz="1200" b="1" dirty="0" smtClean="0"/>
              <a:t>, </a:t>
            </a:r>
            <a:r>
              <a:rPr lang="en-US" sz="1200" b="1" dirty="0" smtClean="0"/>
              <a:t>December 2017</a:t>
            </a:r>
            <a:endParaRPr lang="ro-RO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24328" y="1"/>
            <a:ext cx="1619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 smtClean="0"/>
              <a:t>A. Negret – </a:t>
            </a:r>
            <a:r>
              <a:rPr lang="en-US" sz="1200" b="1" dirty="0" smtClean="0"/>
              <a:t>57Fe(</a:t>
            </a:r>
            <a:r>
              <a:rPr lang="en-US" sz="1200" b="1" dirty="0" err="1" smtClean="0"/>
              <a:t>n,n</a:t>
            </a:r>
            <a:r>
              <a:rPr lang="en-US" sz="1200" b="1" dirty="0" smtClean="0"/>
              <a:t>’)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697" y="3046849"/>
            <a:ext cx="26995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baseline="30000" dirty="0" smtClean="0">
                <a:solidFill>
                  <a:schemeClr val="bg1"/>
                </a:solidFill>
              </a:rPr>
              <a:t>57</a:t>
            </a:r>
            <a:r>
              <a:rPr lang="en-US" sz="2000" b="1" dirty="0" smtClean="0">
                <a:solidFill>
                  <a:schemeClr val="bg1"/>
                </a:solidFill>
              </a:rPr>
              <a:t>Fe: why?</a:t>
            </a:r>
          </a:p>
          <a:p>
            <a:pPr marL="342900" indent="-342900">
              <a:buAutoNum type="arabicPeriod"/>
            </a:pPr>
            <a:endParaRPr lang="ro-RO" sz="20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Experimental setup</a:t>
            </a:r>
          </a:p>
          <a:p>
            <a:pPr marL="342900" indent="-342900">
              <a:buAutoNum type="arabicPeriod"/>
            </a:pP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Specific difficulties</a:t>
            </a:r>
          </a:p>
          <a:p>
            <a:pPr marL="342900" indent="-342900">
              <a:buAutoNum type="arabicPeriod"/>
            </a:pP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Results</a:t>
            </a:r>
          </a:p>
          <a:p>
            <a:pPr marL="342900" indent="-342900">
              <a:buAutoNum type="arabicPeriod"/>
            </a:pPr>
            <a:endParaRPr lang="ro-RO" sz="2000" b="1" dirty="0"/>
          </a:p>
          <a:p>
            <a:pPr marL="342900" indent="-342900">
              <a:buAutoNum type="arabicPeriod"/>
            </a:pPr>
            <a:r>
              <a:rPr lang="ro-RO" sz="2000" b="1" dirty="0" smtClean="0"/>
              <a:t>Conclusions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val="247482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152460" y="404664"/>
            <a:ext cx="16930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smtClean="0"/>
              <a:t>Why </a:t>
            </a:r>
            <a:r>
              <a:rPr lang="en-US" sz="2400" b="1" u="sng" baseline="30000" dirty="0" smtClean="0"/>
              <a:t>57</a:t>
            </a:r>
            <a:r>
              <a:rPr lang="en-US" sz="2400" b="1" u="sng" dirty="0" smtClean="0"/>
              <a:t>Fe?</a:t>
            </a:r>
            <a:endParaRPr lang="en-US" sz="24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7580555" y="6581001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IAEA</a:t>
            </a:r>
            <a:r>
              <a:rPr lang="ro-RO" sz="1200" b="1" dirty="0" smtClean="0"/>
              <a:t>, </a:t>
            </a:r>
            <a:r>
              <a:rPr lang="en-US" sz="1200" b="1" dirty="0" smtClean="0"/>
              <a:t>December 2017</a:t>
            </a:r>
            <a:endParaRPr lang="ro-RO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1"/>
            <a:ext cx="1619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 smtClean="0"/>
              <a:t>A. Negret – </a:t>
            </a:r>
            <a:r>
              <a:rPr lang="en-US" sz="1200" b="1" dirty="0" smtClean="0"/>
              <a:t>57Fe(</a:t>
            </a:r>
            <a:r>
              <a:rPr lang="en-US" sz="1200" b="1" dirty="0" err="1" smtClean="0"/>
              <a:t>n,n</a:t>
            </a:r>
            <a:r>
              <a:rPr lang="en-US" sz="1200" b="1" dirty="0" smtClean="0"/>
              <a:t>’)</a:t>
            </a:r>
            <a:endParaRPr lang="en-US" sz="1200" b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95300" y="1695450"/>
            <a:ext cx="77771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Iron is an essential </a:t>
            </a:r>
            <a:r>
              <a:rPr lang="en-US" altLang="en-US" sz="1800" u="sng" dirty="0"/>
              <a:t>structural material</a:t>
            </a:r>
            <a:r>
              <a:rPr lang="en-US" altLang="en-US" sz="1800" dirty="0"/>
              <a:t> for all nuclear installations.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Inelastic scattering is the main mechanism allowing </a:t>
            </a:r>
            <a:r>
              <a:rPr lang="en-US" altLang="en-US" sz="1800" u="sng" dirty="0"/>
              <a:t>neutrons to slow down</a:t>
            </a:r>
            <a:r>
              <a:rPr lang="en-US" altLang="en-US" sz="1800" dirty="0"/>
              <a:t>.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00313"/>
            <a:ext cx="3394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97075" y="2424113"/>
            <a:ext cx="1108075" cy="6238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35375"/>
            <a:ext cx="2819400" cy="283368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http://www.nndc.bnl.gov/chart/temp/56FEgnvlvtnvjvfveM2100em0.0r73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38550"/>
            <a:ext cx="990600" cy="2830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95300" y="3222625"/>
            <a:ext cx="65071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At small energies the inelastic scattering occurs only on </a:t>
            </a:r>
            <a:r>
              <a:rPr lang="en-US" altLang="en-US" sz="1800" baseline="30000" dirty="0"/>
              <a:t>57</a:t>
            </a:r>
            <a:r>
              <a:rPr lang="en-US" altLang="en-US" sz="1800" dirty="0"/>
              <a:t>Fe.</a:t>
            </a:r>
          </a:p>
        </p:txBody>
      </p:sp>
    </p:spTree>
    <p:extLst>
      <p:ext uri="{BB962C8B-B14F-4D97-AF65-F5344CB8AC3E}">
        <p14:creationId xmlns:p14="http://schemas.microsoft.com/office/powerpoint/2010/main" val="35776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152460" y="404664"/>
            <a:ext cx="16930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smtClean="0"/>
              <a:t>Why </a:t>
            </a:r>
            <a:r>
              <a:rPr lang="en-US" sz="2400" b="1" u="sng" baseline="30000" dirty="0" smtClean="0"/>
              <a:t>57</a:t>
            </a:r>
            <a:r>
              <a:rPr lang="en-US" sz="2400" b="1" u="sng" dirty="0" smtClean="0"/>
              <a:t>Fe?</a:t>
            </a:r>
            <a:endParaRPr lang="en-US" sz="24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7580555" y="6581001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IAEA</a:t>
            </a:r>
            <a:r>
              <a:rPr lang="ro-RO" sz="1200" b="1" dirty="0" smtClean="0"/>
              <a:t>, </a:t>
            </a:r>
            <a:r>
              <a:rPr lang="en-US" sz="1200" b="1" dirty="0" smtClean="0"/>
              <a:t>December 2017</a:t>
            </a:r>
            <a:endParaRPr lang="ro-RO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1"/>
            <a:ext cx="1619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 smtClean="0"/>
              <a:t>A. Negret – </a:t>
            </a:r>
            <a:r>
              <a:rPr lang="en-US" sz="1200" b="1" dirty="0" smtClean="0"/>
              <a:t>57Fe(</a:t>
            </a:r>
            <a:r>
              <a:rPr lang="en-US" sz="1200" b="1" dirty="0" err="1" smtClean="0"/>
              <a:t>n,n</a:t>
            </a:r>
            <a:r>
              <a:rPr lang="en-US" sz="1200" b="1" dirty="0" smtClean="0"/>
              <a:t>’)</a:t>
            </a:r>
            <a:endParaRPr lang="en-US" sz="1200" b="1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95300" y="1695450"/>
            <a:ext cx="77771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Iron is an essential </a:t>
            </a:r>
            <a:r>
              <a:rPr lang="en-US" altLang="en-US" sz="1800" u="sng" dirty="0"/>
              <a:t>structural material</a:t>
            </a:r>
            <a:r>
              <a:rPr lang="en-US" altLang="en-US" sz="1800" dirty="0"/>
              <a:t> for all nuclear installations.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Inelastic scattering is the main mechanism allowing </a:t>
            </a:r>
            <a:r>
              <a:rPr lang="en-US" altLang="en-US" sz="1800" u="sng" dirty="0"/>
              <a:t>neutrons to slow down</a:t>
            </a:r>
            <a:r>
              <a:rPr lang="en-US" altLang="en-US" sz="1800" dirty="0"/>
              <a:t>.</a:t>
            </a:r>
          </a:p>
        </p:txBody>
      </p:sp>
      <p:pic>
        <p:nvPicPr>
          <p:cNvPr id="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00313"/>
            <a:ext cx="33940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997075" y="2424113"/>
            <a:ext cx="1108075" cy="623887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95300" y="3222625"/>
            <a:ext cx="65071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At small energies the inelastic scattering occurs only on </a:t>
            </a:r>
            <a:r>
              <a:rPr lang="en-US" altLang="en-US" sz="1800" baseline="30000" dirty="0"/>
              <a:t>57</a:t>
            </a:r>
            <a:r>
              <a:rPr lang="en-US" altLang="en-US" sz="1800" dirty="0"/>
              <a:t>Fe.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95300" y="3884613"/>
            <a:ext cx="82677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800" dirty="0" smtClean="0"/>
              <a:t>When a </a:t>
            </a:r>
            <a:r>
              <a:rPr lang="en-US" altLang="en-US" sz="1800" baseline="30000" dirty="0" err="1" smtClean="0"/>
              <a:t>nat</a:t>
            </a:r>
            <a:r>
              <a:rPr lang="en-US" altLang="en-US" sz="1800" dirty="0" err="1" smtClean="0"/>
              <a:t>Fe</a:t>
            </a:r>
            <a:r>
              <a:rPr lang="en-US" altLang="en-US" sz="1800" dirty="0" smtClean="0"/>
              <a:t> target is used, at high energies the </a:t>
            </a:r>
            <a:r>
              <a:rPr lang="en-US" altLang="en-US" sz="1800" baseline="30000" dirty="0" smtClean="0"/>
              <a:t>56</a:t>
            </a:r>
            <a:r>
              <a:rPr lang="en-US" altLang="en-US" sz="1800" dirty="0" smtClean="0"/>
              <a:t>Fe(</a:t>
            </a:r>
            <a:r>
              <a:rPr lang="en-US" altLang="en-US" sz="1800" dirty="0" err="1" smtClean="0"/>
              <a:t>n,n</a:t>
            </a:r>
            <a:r>
              <a:rPr lang="en-US" altLang="en-US" sz="1800" dirty="0" err="1" smtClean="0">
                <a:latin typeface="Symbol" panose="05050102010706020507" pitchFamily="18" charset="2"/>
              </a:rPr>
              <a:t>g</a:t>
            </a:r>
            <a:r>
              <a:rPr lang="en-US" altLang="en-US" sz="1800" dirty="0" smtClean="0"/>
              <a:t>) is “contaminated” by </a:t>
            </a:r>
            <a:r>
              <a:rPr lang="en-US" altLang="en-US" sz="1800" baseline="30000" dirty="0" smtClean="0">
                <a:latin typeface="+mn-lt"/>
              </a:rPr>
              <a:t>57</a:t>
            </a:r>
            <a:r>
              <a:rPr lang="en-US" altLang="en-US" sz="1800" dirty="0" smtClean="0"/>
              <a:t>Fe(n,2n</a:t>
            </a:r>
            <a:r>
              <a:rPr lang="en-US" altLang="en-US" sz="1800" dirty="0" smtClean="0">
                <a:latin typeface="Symbol" panose="05050102010706020507" pitchFamily="18" charset="2"/>
              </a:rPr>
              <a:t>g</a:t>
            </a:r>
            <a:r>
              <a:rPr lang="en-US" altLang="en-US" sz="1800" dirty="0" smtClean="0"/>
              <a:t>):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536700" y="4837113"/>
            <a:ext cx="1014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30000" dirty="0"/>
              <a:t>56</a:t>
            </a:r>
            <a:r>
              <a:rPr lang="en-US" altLang="en-US" sz="1800" dirty="0"/>
              <a:t>Fe + n</a:t>
            </a:r>
          </a:p>
        </p:txBody>
      </p:sp>
      <p:cxnSp>
        <p:nvCxnSpPr>
          <p:cNvPr id="20" name="Straight Arrow Connector 19"/>
          <p:cNvCxnSpPr>
            <a:cxnSpLocks noChangeShapeType="1"/>
            <a:stCxn id="19" idx="3"/>
          </p:cNvCxnSpPr>
          <p:nvPr/>
        </p:nvCxnSpPr>
        <p:spPr bwMode="auto">
          <a:xfrm>
            <a:off x="2551113" y="5021263"/>
            <a:ext cx="801687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344863" y="4837113"/>
            <a:ext cx="1104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30000"/>
              <a:t>56</a:t>
            </a:r>
            <a:r>
              <a:rPr lang="en-US" altLang="en-US" sz="1800"/>
              <a:t>Fe* + n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536700" y="5457825"/>
            <a:ext cx="101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30000"/>
              <a:t>57</a:t>
            </a:r>
            <a:r>
              <a:rPr lang="en-US" altLang="en-US" sz="1800"/>
              <a:t>Fe + n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>
            <a:off x="2551113" y="5683250"/>
            <a:ext cx="801687" cy="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344863" y="5497513"/>
            <a:ext cx="1233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aseline="30000"/>
              <a:t>56</a:t>
            </a:r>
            <a:r>
              <a:rPr lang="en-US" altLang="en-US" sz="1800"/>
              <a:t>Fe* + 2n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756150" y="5497513"/>
            <a:ext cx="3255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when E</a:t>
            </a:r>
            <a:r>
              <a:rPr lang="en-US" altLang="en-US" sz="1800" baseline="-25000"/>
              <a:t>n</a:t>
            </a:r>
            <a:r>
              <a:rPr lang="en-US" altLang="en-US" sz="1800"/>
              <a:t> &gt; S</a:t>
            </a:r>
            <a:r>
              <a:rPr lang="en-US" altLang="en-US" sz="1800" baseline="-25000"/>
              <a:t>n</a:t>
            </a:r>
            <a:r>
              <a:rPr lang="en-US" altLang="en-US" sz="1800"/>
              <a:t>(</a:t>
            </a:r>
            <a:r>
              <a:rPr lang="en-US" altLang="en-US" sz="1800" baseline="30000"/>
              <a:t>57</a:t>
            </a:r>
            <a:r>
              <a:rPr lang="en-US" altLang="en-US" sz="1800"/>
              <a:t>Fe) = 7.6 MeV</a:t>
            </a:r>
          </a:p>
        </p:txBody>
      </p:sp>
    </p:spTree>
    <p:extLst>
      <p:ext uri="{BB962C8B-B14F-4D97-AF65-F5344CB8AC3E}">
        <p14:creationId xmlns:p14="http://schemas.microsoft.com/office/powerpoint/2010/main" val="3262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2936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80555" y="6581001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IAEA</a:t>
            </a:r>
            <a:r>
              <a:rPr lang="ro-RO" sz="1200" b="1" dirty="0" smtClean="0"/>
              <a:t>, </a:t>
            </a:r>
            <a:r>
              <a:rPr lang="en-US" sz="1200" b="1" dirty="0" smtClean="0"/>
              <a:t>December 2017</a:t>
            </a:r>
            <a:endParaRPr lang="ro-RO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24328" y="1"/>
            <a:ext cx="1619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 smtClean="0"/>
              <a:t>A. Negret – </a:t>
            </a:r>
            <a:r>
              <a:rPr lang="en-US" sz="1200" b="1" dirty="0" smtClean="0"/>
              <a:t>57Fe(</a:t>
            </a:r>
            <a:r>
              <a:rPr lang="en-US" sz="1200" b="1" dirty="0" err="1" smtClean="0"/>
              <a:t>n,n</a:t>
            </a:r>
            <a:r>
              <a:rPr lang="en-US" sz="1200" b="1" dirty="0" smtClean="0"/>
              <a:t>’)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697" y="2482505"/>
            <a:ext cx="26995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baseline="30000" dirty="0" smtClean="0"/>
              <a:t>57</a:t>
            </a:r>
            <a:r>
              <a:rPr lang="en-US" sz="2000" b="1" dirty="0" smtClean="0"/>
              <a:t>Fe: why?</a:t>
            </a:r>
          </a:p>
          <a:p>
            <a:pPr marL="342900" indent="-342900">
              <a:buAutoNum type="arabicPeriod"/>
            </a:pPr>
            <a:endParaRPr lang="ro-RO" sz="2000" b="1" dirty="0"/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</a:rPr>
              <a:t>Experimental setup</a:t>
            </a:r>
          </a:p>
          <a:p>
            <a:pPr marL="342900" indent="-342900">
              <a:buAutoNum type="arabicPeriod"/>
            </a:pP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Specific difficulties</a:t>
            </a:r>
          </a:p>
          <a:p>
            <a:pPr marL="342900" indent="-342900">
              <a:buAutoNum type="arabicPeriod"/>
            </a:pP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Results</a:t>
            </a:r>
          </a:p>
          <a:p>
            <a:pPr marL="342900" indent="-342900">
              <a:buAutoNum type="arabicPeriod"/>
            </a:pPr>
            <a:endParaRPr lang="ro-RO" sz="2000" b="1" dirty="0"/>
          </a:p>
          <a:p>
            <a:pPr marL="342900" indent="-342900">
              <a:buAutoNum type="arabicPeriod"/>
            </a:pPr>
            <a:r>
              <a:rPr lang="ro-RO" sz="2000" b="1" dirty="0" smtClean="0"/>
              <a:t>Conclusions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val="200330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13480" y="404664"/>
            <a:ext cx="48510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smtClean="0"/>
              <a:t>Experimental setup and method</a:t>
            </a:r>
            <a:endParaRPr lang="en-US" sz="24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7580555" y="6581001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IAEA</a:t>
            </a:r>
            <a:r>
              <a:rPr lang="ro-RO" sz="1200" b="1" dirty="0" smtClean="0"/>
              <a:t>, </a:t>
            </a:r>
            <a:r>
              <a:rPr lang="en-US" sz="1200" b="1" dirty="0" smtClean="0"/>
              <a:t>December 2017</a:t>
            </a:r>
            <a:endParaRPr lang="ro-RO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1"/>
            <a:ext cx="1619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 smtClean="0"/>
              <a:t>A. Negret – </a:t>
            </a:r>
            <a:r>
              <a:rPr lang="en-US" sz="1200" b="1" dirty="0" smtClean="0"/>
              <a:t>57Fe(</a:t>
            </a:r>
            <a:r>
              <a:rPr lang="en-US" sz="1200" b="1" dirty="0" err="1" smtClean="0"/>
              <a:t>n,n</a:t>
            </a:r>
            <a:r>
              <a:rPr lang="en-US" sz="1200" b="1" dirty="0" smtClean="0"/>
              <a:t>’)</a:t>
            </a:r>
            <a:endParaRPr lang="en-US" sz="1200" b="1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32954" y="1598613"/>
            <a:ext cx="2582862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u="sng" dirty="0"/>
              <a:t>Pulsed neutron source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u="sng" dirty="0"/>
              <a:t>GELINA of EC-JRC </a:t>
            </a:r>
            <a:r>
              <a:rPr lang="en-US" altLang="en-US" sz="1600" b="1" u="sng" dirty="0" err="1"/>
              <a:t>Geel</a:t>
            </a:r>
            <a:r>
              <a:rPr lang="en-US" altLang="en-US" sz="1600" b="1" u="sng" dirty="0"/>
              <a:t> 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96243" y="2514600"/>
            <a:ext cx="3195637" cy="228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defTabSz="8397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397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397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397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3978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3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o-RO" altLang="en-US" sz="1400"/>
              <a:t> </a:t>
            </a:r>
            <a:r>
              <a:rPr lang="en-US" altLang="en-US" sz="1400"/>
              <a:t>Electron linac (140 MeV) + </a:t>
            </a:r>
            <a:r>
              <a:rPr lang="en-US" altLang="en-US" sz="1400" baseline="30000"/>
              <a:t>238</a:t>
            </a:r>
            <a:r>
              <a:rPr lang="en-US" altLang="en-US" sz="1400"/>
              <a:t>U target</a:t>
            </a:r>
          </a:p>
          <a:p>
            <a:r>
              <a:rPr lang="ro-RO" altLang="en-US" sz="1400"/>
              <a:t> </a:t>
            </a:r>
            <a:r>
              <a:rPr lang="en-US" altLang="en-US" sz="1400"/>
              <a:t>Pulse width ~1 ns</a:t>
            </a:r>
          </a:p>
          <a:p>
            <a:r>
              <a:rPr lang="ro-RO" altLang="en-US" sz="1400"/>
              <a:t> </a:t>
            </a:r>
            <a:r>
              <a:rPr lang="en-US" altLang="en-US" sz="1400"/>
              <a:t>Repetition rate: 800 Hz</a:t>
            </a:r>
          </a:p>
          <a:p>
            <a:r>
              <a:rPr lang="ro-RO" altLang="en-US" sz="1400"/>
              <a:t> </a:t>
            </a:r>
            <a:r>
              <a:rPr lang="en-US" altLang="en-US" sz="1400"/>
              <a:t>Energy range: 0 – 20 MeV</a:t>
            </a:r>
          </a:p>
          <a:p>
            <a:r>
              <a:rPr lang="ro-RO" altLang="en-US" sz="1400"/>
              <a:t> </a:t>
            </a:r>
            <a:r>
              <a:rPr lang="en-US" altLang="en-US" sz="1400"/>
              <a:t>Gamma flash from </a:t>
            </a:r>
          </a:p>
          <a:p>
            <a:pPr>
              <a:buFontTx/>
              <a:buNone/>
            </a:pPr>
            <a:r>
              <a:rPr lang="en-US" altLang="en-US" sz="1400"/>
              <a:t>	bremsstrahlung</a:t>
            </a:r>
          </a:p>
          <a:p>
            <a:r>
              <a:rPr lang="ro-RO" altLang="en-US" sz="1400"/>
              <a:t> </a:t>
            </a:r>
            <a:r>
              <a:rPr lang="en-US" altLang="en-US" sz="1400"/>
              <a:t>Flight path: 200 m </a:t>
            </a:r>
          </a:p>
          <a:p>
            <a:pPr>
              <a:buFontTx/>
              <a:buNone/>
            </a:pPr>
            <a:r>
              <a:rPr lang="en-US" altLang="en-US" sz="1400"/>
              <a:t>	(~550 neutrons/cm</a:t>
            </a:r>
            <a:r>
              <a:rPr lang="en-US" altLang="en-US" sz="1400" baseline="30000"/>
              <a:t>2</a:t>
            </a:r>
            <a:r>
              <a:rPr lang="en-US" altLang="en-US" sz="1400"/>
              <a:t>s)</a:t>
            </a:r>
          </a:p>
        </p:txBody>
      </p:sp>
      <p:pic>
        <p:nvPicPr>
          <p:cNvPr id="2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1695450"/>
            <a:ext cx="2298700" cy="4262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6530975" y="4387850"/>
            <a:ext cx="1408113" cy="307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Neutron source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400800" y="3135313"/>
            <a:ext cx="1873250" cy="36671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200 m flight path</a:t>
            </a:r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flipH="1">
            <a:off x="5143500" y="1981200"/>
            <a:ext cx="1350963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flipH="1">
            <a:off x="5221288" y="4546600"/>
            <a:ext cx="12731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6248400" y="1985963"/>
            <a:ext cx="0" cy="25606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Text Box 6"/>
          <p:cNvSpPr txBox="1">
            <a:spLocks noChangeArrowheads="1"/>
          </p:cNvSpPr>
          <p:nvPr/>
        </p:nvSpPr>
        <p:spPr bwMode="auto">
          <a:xfrm>
            <a:off x="6530975" y="1719263"/>
            <a:ext cx="2287588" cy="523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Sample to be measured +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detection system GAINS</a:t>
            </a:r>
          </a:p>
        </p:txBody>
      </p:sp>
    </p:spTree>
    <p:extLst>
      <p:ext uri="{BB962C8B-B14F-4D97-AF65-F5344CB8AC3E}">
        <p14:creationId xmlns:p14="http://schemas.microsoft.com/office/powerpoint/2010/main" val="209126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13480" y="404664"/>
            <a:ext cx="48510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smtClean="0"/>
              <a:t>Experimental setup and method</a:t>
            </a:r>
            <a:endParaRPr lang="en-US" sz="24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7580555" y="6581001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IAEA</a:t>
            </a:r>
            <a:r>
              <a:rPr lang="ro-RO" sz="1200" b="1" dirty="0" smtClean="0"/>
              <a:t>, </a:t>
            </a:r>
            <a:r>
              <a:rPr lang="en-US" sz="1200" b="1" dirty="0" smtClean="0"/>
              <a:t>December 2017</a:t>
            </a:r>
            <a:endParaRPr lang="ro-RO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524328" y="1"/>
            <a:ext cx="1619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 smtClean="0"/>
              <a:t>A. Negret – </a:t>
            </a:r>
            <a:r>
              <a:rPr lang="en-US" sz="1200" b="1" dirty="0" smtClean="0"/>
              <a:t>57Fe(</a:t>
            </a:r>
            <a:r>
              <a:rPr lang="en-US" sz="1200" b="1" dirty="0" err="1" smtClean="0"/>
              <a:t>n,n</a:t>
            </a:r>
            <a:r>
              <a:rPr lang="en-US" sz="1200" b="1" dirty="0" smtClean="0"/>
              <a:t>’)</a:t>
            </a:r>
            <a:endParaRPr lang="en-US" sz="1200" b="1" dirty="0"/>
          </a:p>
        </p:txBody>
      </p:sp>
      <p:pic>
        <p:nvPicPr>
          <p:cNvPr id="15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92" y="1295400"/>
            <a:ext cx="2438400" cy="325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124200" y="1295400"/>
            <a:ext cx="5638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600" b="1" u="sng" dirty="0" smtClean="0"/>
              <a:t>GAINS: Gamma array for Inelastic neutrons scattering</a:t>
            </a:r>
            <a:endParaRPr lang="en-US" altLang="en-US" sz="1600" u="sng" dirty="0" smtClean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600" dirty="0" smtClean="0"/>
              <a:t>12 </a:t>
            </a:r>
            <a:r>
              <a:rPr lang="en-US" altLang="en-US" sz="1600" dirty="0" err="1" smtClean="0"/>
              <a:t>HPGe</a:t>
            </a:r>
            <a:r>
              <a:rPr lang="en-US" altLang="en-US" sz="1600" dirty="0" smtClean="0"/>
              <a:t> detectors, able to measure:</a:t>
            </a: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en-US" altLang="en-US" sz="1600" dirty="0" smtClean="0"/>
              <a:t>Very precisely the energy of </a:t>
            </a:r>
            <a:r>
              <a:rPr lang="en-US" altLang="en-US" sz="1600" dirty="0" smtClean="0">
                <a:latin typeface="Symbol" panose="05050102010706020507" pitchFamily="18" charset="2"/>
              </a:rPr>
              <a:t>g</a:t>
            </a:r>
            <a:r>
              <a:rPr lang="en-US" altLang="en-US" sz="1600" dirty="0" smtClean="0"/>
              <a:t> rays </a:t>
            </a: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r>
              <a:rPr lang="en-US" altLang="en-US" sz="1600" dirty="0" smtClean="0"/>
              <a:t>The time of </a:t>
            </a:r>
            <a:r>
              <a:rPr lang="en-US" altLang="en-US" sz="1600" dirty="0" smtClean="0">
                <a:latin typeface="Symbol" panose="05050102010706020507" pitchFamily="18" charset="2"/>
              </a:rPr>
              <a:t>g</a:t>
            </a:r>
            <a:r>
              <a:rPr lang="en-US" altLang="en-US" sz="1600" dirty="0" smtClean="0"/>
              <a:t> rays with a precision of 10 ns =&gt; neutron energy</a:t>
            </a:r>
          </a:p>
          <a:p>
            <a:pPr marL="285750" indent="-285750">
              <a:spcBef>
                <a:spcPct val="0"/>
              </a:spcBef>
              <a:buFontTx/>
              <a:buChar char="-"/>
              <a:defRPr/>
            </a:pPr>
            <a:endParaRPr lang="en-US" altLang="en-US" sz="1600" dirty="0" smtClean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1600" dirty="0" smtClean="0"/>
              <a:t>One Fission Chamber (</a:t>
            </a:r>
            <a:r>
              <a:rPr lang="en-US" altLang="en-US" sz="1600" baseline="30000" dirty="0" smtClean="0"/>
              <a:t>235</a:t>
            </a:r>
            <a:r>
              <a:rPr lang="en-US" altLang="en-US" sz="1600" dirty="0" smtClean="0"/>
              <a:t>U) for beam monitoring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387850" y="4808538"/>
            <a:ext cx="3744913" cy="400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latin typeface="Symbol" panose="05050102010706020507" pitchFamily="18" charset="2"/>
              </a:rPr>
              <a:t>g</a:t>
            </a:r>
            <a:r>
              <a:rPr lang="en-US" altLang="en-US" sz="2000" b="1" dirty="0" smtClean="0"/>
              <a:t>-production </a:t>
            </a:r>
            <a:r>
              <a:rPr lang="en-US" altLang="en-US" sz="2000" b="1" dirty="0"/>
              <a:t>cross sections</a:t>
            </a:r>
            <a:r>
              <a:rPr lang="en-US" altLang="en-US" sz="1600" dirty="0"/>
              <a:t>.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410075" y="5267325"/>
            <a:ext cx="46656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Then, knowing the level scheme, we determine: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4387850" y="5616575"/>
            <a:ext cx="3744913" cy="7080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latin typeface="+mj-lt"/>
              </a:rPr>
              <a:t>Level </a:t>
            </a:r>
            <a:r>
              <a:rPr lang="en-US" altLang="en-US" sz="2000" b="1" dirty="0" smtClean="0"/>
              <a:t>cross sections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/>
              <a:t>Total inelastic cross section</a:t>
            </a:r>
            <a:r>
              <a:rPr lang="en-US" altLang="en-US" sz="1600" dirty="0" smtClean="0"/>
              <a:t>.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119438" y="3998913"/>
            <a:ext cx="54657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b="1" u="sng"/>
              <a:t>Experimental method: </a:t>
            </a:r>
            <a:r>
              <a:rPr lang="en-US" altLang="en-US" sz="1600" b="1" u="sng">
                <a:latin typeface="Symbol" panose="05050102010706020507" pitchFamily="18" charset="2"/>
              </a:rPr>
              <a:t>g</a:t>
            </a:r>
            <a:r>
              <a:rPr lang="en-US" altLang="en-US" sz="1600" b="1" u="sng"/>
              <a:t> spectroscopy + time of flight</a:t>
            </a:r>
            <a:endParaRPr lang="en-US" altLang="en-US" sz="1600" u="sng"/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402138" y="4459288"/>
            <a:ext cx="2989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/>
              <a:t>Primary experimental result:</a:t>
            </a:r>
          </a:p>
        </p:txBody>
      </p:sp>
      <p:pic>
        <p:nvPicPr>
          <p:cNvPr id="22" name="Picture 16" descr="http://www.nndc.bnl.gov/chart/temp/57FEgnvlvtvjvfveM370em0.00vr30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459288"/>
            <a:ext cx="1012825" cy="21637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2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2936"/>
            <a:ext cx="9144000" cy="7920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80555" y="6581001"/>
            <a:ext cx="1568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IAEA</a:t>
            </a:r>
            <a:r>
              <a:rPr lang="ro-RO" sz="1200" b="1" dirty="0" smtClean="0"/>
              <a:t>, </a:t>
            </a:r>
            <a:r>
              <a:rPr lang="en-US" sz="1200" b="1" dirty="0" smtClean="0"/>
              <a:t>December 2017</a:t>
            </a:r>
            <a:endParaRPr lang="ro-RO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24328" y="1"/>
            <a:ext cx="16190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b="1" dirty="0" smtClean="0"/>
              <a:t>A. Negret – </a:t>
            </a:r>
            <a:r>
              <a:rPr lang="en-US" sz="1200" b="1" dirty="0" smtClean="0"/>
              <a:t>57Fe(</a:t>
            </a:r>
            <a:r>
              <a:rPr lang="en-US" sz="1200" b="1" dirty="0" err="1" smtClean="0"/>
              <a:t>n,n</a:t>
            </a:r>
            <a:r>
              <a:rPr lang="en-US" sz="1200" b="1" dirty="0" smtClean="0"/>
              <a:t>’)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44697" y="1844824"/>
            <a:ext cx="26995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baseline="30000" dirty="0" smtClean="0"/>
              <a:t>57</a:t>
            </a:r>
            <a:r>
              <a:rPr lang="en-US" sz="2000" b="1" dirty="0" smtClean="0"/>
              <a:t>Fe: why?</a:t>
            </a:r>
          </a:p>
          <a:p>
            <a:pPr marL="342900" indent="-342900">
              <a:buAutoNum type="arabicPeriod"/>
            </a:pPr>
            <a:endParaRPr lang="ro-RO" sz="20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Experimental setup</a:t>
            </a:r>
          </a:p>
          <a:p>
            <a:pPr marL="342900" indent="-342900">
              <a:buAutoNum type="arabicPeriod"/>
            </a:pP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 smtClean="0">
                <a:solidFill>
                  <a:schemeClr val="bg1"/>
                </a:solidFill>
              </a:rPr>
              <a:t>Specific difficulties</a:t>
            </a:r>
          </a:p>
          <a:p>
            <a:pPr marL="342900" indent="-342900">
              <a:buAutoNum type="arabicPeriod"/>
            </a:pPr>
            <a:endParaRPr lang="en-US" sz="2000" b="1" dirty="0"/>
          </a:p>
          <a:p>
            <a:pPr marL="342900" indent="-342900">
              <a:buAutoNum type="arabicPeriod"/>
            </a:pPr>
            <a:r>
              <a:rPr lang="en-US" sz="2000" b="1" dirty="0" smtClean="0"/>
              <a:t>Results</a:t>
            </a:r>
          </a:p>
          <a:p>
            <a:pPr marL="342900" indent="-342900">
              <a:buAutoNum type="arabicPeriod"/>
            </a:pPr>
            <a:endParaRPr lang="ro-RO" sz="2000" b="1" dirty="0"/>
          </a:p>
          <a:p>
            <a:pPr marL="342900" indent="-342900">
              <a:buAutoNum type="arabicPeriod"/>
            </a:pPr>
            <a:r>
              <a:rPr lang="ro-RO" sz="2000" b="1" dirty="0" smtClean="0"/>
              <a:t>Conclusions</a:t>
            </a:r>
            <a:endParaRPr lang="ro-RO" sz="2000" b="1" dirty="0"/>
          </a:p>
        </p:txBody>
      </p:sp>
    </p:spTree>
    <p:extLst>
      <p:ext uri="{BB962C8B-B14F-4D97-AF65-F5344CB8AC3E}">
        <p14:creationId xmlns:p14="http://schemas.microsoft.com/office/powerpoint/2010/main" val="120831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2026</TotalTime>
  <Words>945</Words>
  <Application>Microsoft Office PowerPoint</Application>
  <PresentationFormat>On-screen Show (4:3)</PresentationFormat>
  <Paragraphs>188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Arial Black</vt:lpstr>
      <vt:lpstr>Calibri</vt:lpstr>
      <vt:lpstr>Symbol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Andu</dc:creator>
  <cp:lastModifiedBy>Andu</cp:lastModifiedBy>
  <cp:revision>148</cp:revision>
  <dcterms:created xsi:type="dcterms:W3CDTF">2013-02-18T11:46:59Z</dcterms:created>
  <dcterms:modified xsi:type="dcterms:W3CDTF">2017-12-18T11:37:16Z</dcterms:modified>
</cp:coreProperties>
</file>