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85" r:id="rId7"/>
    <p:sldId id="262" r:id="rId8"/>
    <p:sldId id="263" r:id="rId9"/>
    <p:sldId id="266" r:id="rId10"/>
    <p:sldId id="264" r:id="rId11"/>
    <p:sldId id="281" r:id="rId12"/>
    <p:sldId id="282" r:id="rId13"/>
    <p:sldId id="265" r:id="rId14"/>
    <p:sldId id="270" r:id="rId15"/>
    <p:sldId id="267" r:id="rId16"/>
    <p:sldId id="271" r:id="rId17"/>
    <p:sldId id="272" r:id="rId18"/>
    <p:sldId id="273" r:id="rId19"/>
    <p:sldId id="274" r:id="rId20"/>
    <p:sldId id="275" r:id="rId21"/>
    <p:sldId id="276" r:id="rId22"/>
    <p:sldId id="277" r:id="rId23"/>
    <p:sldId id="278" r:id="rId24"/>
    <p:sldId id="286" r:id="rId25"/>
    <p:sldId id="280" r:id="rId26"/>
    <p:sldId id="283" r:id="rId27"/>
    <p:sldId id="284" r:id="rId28"/>
    <p:sldId id="287" r:id="rId29"/>
    <p:sldId id="288" r:id="rId30"/>
    <p:sldId id="289" r:id="rId31"/>
    <p:sldId id="290"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3">
          <p15:clr>
            <a:srgbClr val="A4A3A4"/>
          </p15:clr>
        </p15:guide>
        <p15:guide id="2" pos="37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40"/>
    <p:restoredTop sz="86424"/>
  </p:normalViewPr>
  <p:slideViewPr>
    <p:cSldViewPr snapToGrid="0" snapToObjects="1">
      <p:cViewPr varScale="1">
        <p:scale>
          <a:sx n="69" d="100"/>
          <a:sy n="69" d="100"/>
        </p:scale>
        <p:origin x="120" y="62"/>
      </p:cViewPr>
      <p:guideLst>
        <p:guide orient="horz" pos="3773"/>
        <p:guide pos="37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9DE467-252D-C340-B6D3-74553E62F086}" type="datetimeFigureOut">
              <a:rPr lang="nl-NL" smtClean="0"/>
              <a:t>18-12-2017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94EF4-DA67-D04B-9845-EB080743160F}" type="slidenum">
              <a:rPr lang="nl-NL" smtClean="0"/>
              <a:t>‹nr.›</a:t>
            </a:fld>
            <a:endParaRPr lang="nl-NL"/>
          </a:p>
        </p:txBody>
      </p:sp>
    </p:spTree>
    <p:extLst>
      <p:ext uri="{BB962C8B-B14F-4D97-AF65-F5344CB8AC3E}">
        <p14:creationId xmlns:p14="http://schemas.microsoft.com/office/powerpoint/2010/main" val="1215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Standaard"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Standaard" charset="0"/>
              </a:defRPr>
            </a:lvl1pPr>
          </a:lstStyle>
          <a:p>
            <a:fld id="{F0136DB9-5D27-1549-BD29-2B9C3D92BA6B}" type="datetimeFigureOut">
              <a:rPr lang="nl-NL" smtClean="0"/>
              <a:pPr/>
              <a:t>18-12-2017</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Standaard"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Standaard" charset="0"/>
              </a:defRPr>
            </a:lvl1pPr>
          </a:lstStyle>
          <a:p>
            <a:fld id="{B724C359-F21C-5144-9CEB-BDBE24445460}" type="slidenum">
              <a:rPr lang="nl-NL" smtClean="0"/>
              <a:pPr/>
              <a:t>‹nr.›</a:t>
            </a:fld>
            <a:endParaRPr lang="nl-NL" dirty="0"/>
          </a:p>
        </p:txBody>
      </p:sp>
    </p:spTree>
    <p:extLst>
      <p:ext uri="{BB962C8B-B14F-4D97-AF65-F5344CB8AC3E}">
        <p14:creationId xmlns:p14="http://schemas.microsoft.com/office/powerpoint/2010/main" val="18980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Standaard" charset="0"/>
        <a:ea typeface="+mn-ea"/>
        <a:cs typeface="+mn-cs"/>
      </a:defRPr>
    </a:lvl1pPr>
    <a:lvl2pPr marL="457200" algn="l" defTabSz="914400" rtl="0" eaLnBrk="1" latinLnBrk="0" hangingPunct="1">
      <a:defRPr sz="1200" b="0" i="0" kern="1200">
        <a:solidFill>
          <a:schemeClr val="tx1"/>
        </a:solidFill>
        <a:latin typeface="Verdana Standaard" charset="0"/>
        <a:ea typeface="+mn-ea"/>
        <a:cs typeface="+mn-cs"/>
      </a:defRPr>
    </a:lvl2pPr>
    <a:lvl3pPr marL="914400" algn="l" defTabSz="914400" rtl="0" eaLnBrk="1" latinLnBrk="0" hangingPunct="1">
      <a:defRPr sz="1200" b="0" i="0" kern="1200">
        <a:solidFill>
          <a:schemeClr val="tx1"/>
        </a:solidFill>
        <a:latin typeface="Verdana Standaard" charset="0"/>
        <a:ea typeface="+mn-ea"/>
        <a:cs typeface="+mn-cs"/>
      </a:defRPr>
    </a:lvl3pPr>
    <a:lvl4pPr marL="1371600" algn="l" defTabSz="914400" rtl="0" eaLnBrk="1" latinLnBrk="0" hangingPunct="1">
      <a:defRPr sz="1200" b="0" i="0" kern="1200">
        <a:solidFill>
          <a:schemeClr val="tx1"/>
        </a:solidFill>
        <a:latin typeface="Verdana Standaard" charset="0"/>
        <a:ea typeface="+mn-ea"/>
        <a:cs typeface="+mn-cs"/>
      </a:defRPr>
    </a:lvl4pPr>
    <a:lvl5pPr marL="1828800" algn="l" defTabSz="914400" rtl="0" eaLnBrk="1" latinLnBrk="0" hangingPunct="1">
      <a:defRPr sz="1200" b="0" i="0" kern="1200">
        <a:solidFill>
          <a:schemeClr val="tx1"/>
        </a:solidFill>
        <a:latin typeface="Verdana Standaar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noProof="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0961ED-B8B5-4C64-9727-6F12A830C91B}"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176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4C359-F21C-5144-9CEB-BDBE24445460}" type="slidenum">
              <a:rPr kumimoji="0" lang="nl-NL" sz="1200" b="0" i="0" u="none" strike="noStrike" kern="1200" cap="none" spc="0" normalizeH="0" baseline="0" noProof="0" smtClean="0">
                <a:ln>
                  <a:noFill/>
                </a:ln>
                <a:solidFill>
                  <a:prstClr val="black"/>
                </a:solidFill>
                <a:effectLst/>
                <a:uLnTx/>
                <a:uFillTx/>
                <a:latin typeface="Verdana Standaard"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prstClr val="black"/>
              </a:solidFill>
              <a:effectLst/>
              <a:uLnTx/>
              <a:uFillTx/>
              <a:latin typeface="Verdana Standaard" charset="0"/>
              <a:ea typeface="+mn-ea"/>
              <a:cs typeface="+mn-cs"/>
            </a:endParaRPr>
          </a:p>
        </p:txBody>
      </p:sp>
    </p:spTree>
    <p:extLst>
      <p:ext uri="{BB962C8B-B14F-4D97-AF65-F5344CB8AC3E}">
        <p14:creationId xmlns:p14="http://schemas.microsoft.com/office/powerpoint/2010/main" val="219726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B724C359-F21C-5144-9CEB-BDBE24445460}" type="slidenum">
              <a:rPr lang="nl-NL" smtClean="0"/>
              <a:pPr/>
              <a:t>16</a:t>
            </a:fld>
            <a:endParaRPr lang="nl-NL" dirty="0"/>
          </a:p>
        </p:txBody>
      </p:sp>
    </p:spTree>
    <p:extLst>
      <p:ext uri="{BB962C8B-B14F-4D97-AF65-F5344CB8AC3E}">
        <p14:creationId xmlns:p14="http://schemas.microsoft.com/office/powerpoint/2010/main" val="239104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B724C359-F21C-5144-9CEB-BDBE24445460}" type="slidenum">
              <a:rPr lang="nl-NL" smtClean="0"/>
              <a:pPr/>
              <a:t>17</a:t>
            </a:fld>
            <a:endParaRPr lang="nl-NL" dirty="0"/>
          </a:p>
        </p:txBody>
      </p:sp>
    </p:spTree>
    <p:extLst>
      <p:ext uri="{BB962C8B-B14F-4D97-AF65-F5344CB8AC3E}">
        <p14:creationId xmlns:p14="http://schemas.microsoft.com/office/powerpoint/2010/main" val="1180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B724C359-F21C-5144-9CEB-BDBE24445460}" type="slidenum">
              <a:rPr lang="nl-NL" smtClean="0"/>
              <a:pPr/>
              <a:t>18</a:t>
            </a:fld>
            <a:endParaRPr lang="nl-NL" dirty="0"/>
          </a:p>
        </p:txBody>
      </p:sp>
    </p:spTree>
    <p:extLst>
      <p:ext uri="{BB962C8B-B14F-4D97-AF65-F5344CB8AC3E}">
        <p14:creationId xmlns:p14="http://schemas.microsoft.com/office/powerpoint/2010/main" val="1578473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5994400"/>
          </a:xfrm>
          <a:prstGeom prst="rect">
            <a:avLst/>
          </a:prstGeom>
        </p:spPr>
      </p:pic>
      <p:sp>
        <p:nvSpPr>
          <p:cNvPr id="14" name="Rechthoek 13"/>
          <p:cNvSpPr/>
          <p:nvPr userDrawn="1"/>
        </p:nvSpPr>
        <p:spPr>
          <a:xfrm>
            <a:off x="8901" y="922706"/>
            <a:ext cx="12183100" cy="1200329"/>
          </a:xfrm>
          <a:prstGeom prst="rect">
            <a:avLst/>
          </a:prstGeom>
        </p:spPr>
        <p:txBody>
          <a:bodyPr wrap="square">
            <a:spAutoFit/>
          </a:bodyPr>
          <a:lstStyle/>
          <a:p>
            <a:pPr algn="ctr"/>
            <a:r>
              <a:rPr lang="nl-NL" sz="3600" b="1" dirty="0">
                <a:solidFill>
                  <a:srgbClr val="093B37"/>
                </a:solidFill>
                <a:latin typeface="Verdana"/>
                <a:ea typeface="Arial" charset="0"/>
                <a:cs typeface="Verdana"/>
              </a:rPr>
              <a:t>The European </a:t>
            </a:r>
            <a:r>
              <a:rPr lang="nl-NL" sz="3600" b="1" dirty="0" err="1">
                <a:solidFill>
                  <a:srgbClr val="093B37"/>
                </a:solidFill>
                <a:latin typeface="Verdana"/>
                <a:ea typeface="Arial" charset="0"/>
                <a:cs typeface="Verdana"/>
              </a:rPr>
              <a:t>Commission’s</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science</a:t>
            </a:r>
            <a:r>
              <a:rPr lang="nl-NL" sz="3600" b="1" dirty="0">
                <a:solidFill>
                  <a:srgbClr val="093B37"/>
                </a:solidFill>
                <a:latin typeface="Verdana"/>
                <a:ea typeface="Arial" charset="0"/>
                <a:cs typeface="Verdana"/>
              </a:rPr>
              <a:t> </a:t>
            </a:r>
          </a:p>
          <a:p>
            <a:pPr algn="ctr"/>
            <a:r>
              <a:rPr lang="nl-NL" sz="3600" b="1" dirty="0" err="1">
                <a:solidFill>
                  <a:srgbClr val="093B37"/>
                </a:solidFill>
                <a:latin typeface="Verdana"/>
                <a:ea typeface="Arial" charset="0"/>
                <a:cs typeface="Verdana"/>
              </a:rPr>
              <a:t>and</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knowledge</a:t>
            </a:r>
            <a:r>
              <a:rPr lang="nl-NL" sz="3600" b="1" dirty="0">
                <a:solidFill>
                  <a:srgbClr val="093B37"/>
                </a:solidFill>
                <a:latin typeface="Verdana"/>
                <a:ea typeface="Arial" charset="0"/>
                <a:cs typeface="Verdana"/>
              </a:rPr>
              <a:t> service</a:t>
            </a:r>
          </a:p>
        </p:txBody>
      </p:sp>
      <p:sp>
        <p:nvSpPr>
          <p:cNvPr id="15" name="Rechthoek 14"/>
          <p:cNvSpPr/>
          <p:nvPr userDrawn="1"/>
        </p:nvSpPr>
        <p:spPr>
          <a:xfrm>
            <a:off x="3756500" y="2581248"/>
            <a:ext cx="4687902" cy="584776"/>
          </a:xfrm>
          <a:prstGeom prst="rect">
            <a:avLst/>
          </a:prstGeom>
        </p:spPr>
        <p:txBody>
          <a:bodyPr wrap="none">
            <a:spAutoFit/>
          </a:bodyPr>
          <a:lstStyle/>
          <a:p>
            <a:r>
              <a:rPr lang="nl-NL" sz="3200" b="0" dirty="0">
                <a:solidFill>
                  <a:srgbClr val="093B37"/>
                </a:solidFill>
                <a:latin typeface="Verdana"/>
                <a:ea typeface="Arial" charset="0"/>
                <a:cs typeface="Verdana"/>
              </a:rPr>
              <a:t>Joint Research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17" y="0"/>
            <a:ext cx="12191983"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1" dirty="0">
              <a:solidFill>
                <a:srgbClr val="093B37"/>
              </a:solidFill>
            </a:endParaRPr>
          </a:p>
        </p:txBody>
      </p:sp>
      <p:sp>
        <p:nvSpPr>
          <p:cNvPr id="3" name="Tijdelijke aanduiding voor tekst 2"/>
          <p:cNvSpPr>
            <a:spLocks noGrp="1"/>
          </p:cNvSpPr>
          <p:nvPr>
            <p:ph type="body" sz="quarter" idx="10" hasCustomPrompt="1"/>
          </p:nvPr>
        </p:nvSpPr>
        <p:spPr>
          <a:xfrm>
            <a:off x="0" y="1993900"/>
            <a:ext cx="12192000" cy="1146175"/>
          </a:xfrm>
          <a:prstGeom prst="rect">
            <a:avLst/>
          </a:prstGeom>
        </p:spPr>
        <p:txBody>
          <a:bodyPr/>
          <a:lstStyle>
            <a:lvl1pPr marL="0" indent="0" algn="ctr">
              <a:buNone/>
              <a:defRPr sz="9600" b="1">
                <a:solidFill>
                  <a:schemeClr val="bg1"/>
                </a:solidFill>
                <a:latin typeface="Verdana"/>
                <a:cs typeface="Verdana"/>
              </a:defRPr>
            </a:lvl1pPr>
          </a:lstStyle>
          <a:p>
            <a:pPr lvl="0"/>
            <a:r>
              <a:rPr lang="nl-NL" dirty="0"/>
              <a:t>TEXT</a:t>
            </a:r>
          </a:p>
        </p:txBody>
      </p:sp>
      <p:sp>
        <p:nvSpPr>
          <p:cNvPr id="7" name="Tijdelijke aanduiding voor tekst 6"/>
          <p:cNvSpPr>
            <a:spLocks noGrp="1"/>
          </p:cNvSpPr>
          <p:nvPr>
            <p:ph type="body" sz="quarter" idx="11" hasCustomPrompt="1"/>
          </p:nvPr>
        </p:nvSpPr>
        <p:spPr>
          <a:xfrm>
            <a:off x="0" y="3140075"/>
            <a:ext cx="12192000" cy="990600"/>
          </a:xfrm>
          <a:prstGeom prst="rect">
            <a:avLst/>
          </a:prstGeom>
        </p:spPr>
        <p:txBody>
          <a:bodyPr/>
          <a:lstStyle>
            <a:lvl1pPr marL="0" indent="0" algn="ctr">
              <a:buNone/>
              <a:defRPr sz="3600" b="1">
                <a:solidFill>
                  <a:srgbClr val="093B37"/>
                </a:solidFill>
                <a:latin typeface="Verdana"/>
                <a:cs typeface="Verdana"/>
              </a:defRPr>
            </a:lvl1pPr>
          </a:lstStyle>
          <a:p>
            <a:pPr lvl="0"/>
            <a:r>
              <a:rPr lang="nl-NL" dirty="0" err="1"/>
              <a:t>Heading</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647700" y="974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13" name="Tijdelijke aanduiding voor tekst 12"/>
          <p:cNvSpPr>
            <a:spLocks noGrp="1"/>
          </p:cNvSpPr>
          <p:nvPr>
            <p:ph type="body" sz="quarter" idx="12" hasCustomPrompt="1"/>
          </p:nvPr>
        </p:nvSpPr>
        <p:spPr>
          <a:xfrm>
            <a:off x="647700" y="15246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5" name="Tijdelijke aanduiding voor tekst 10"/>
          <p:cNvSpPr>
            <a:spLocks noGrp="1"/>
          </p:cNvSpPr>
          <p:nvPr>
            <p:ph type="body" sz="quarter" idx="13" hasCustomPrompt="1"/>
          </p:nvPr>
        </p:nvSpPr>
        <p:spPr>
          <a:xfrm>
            <a:off x="647700" y="20278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6" name="Tijdelijke aanduiding voor tekst 12"/>
          <p:cNvSpPr>
            <a:spLocks noGrp="1"/>
          </p:cNvSpPr>
          <p:nvPr>
            <p:ph type="body" sz="quarter" idx="14" hasCustomPrompt="1"/>
          </p:nvPr>
        </p:nvSpPr>
        <p:spPr>
          <a:xfrm>
            <a:off x="647700" y="34550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7" name="Tijdelijke aanduiding voor tekst 10"/>
          <p:cNvSpPr>
            <a:spLocks noGrp="1"/>
          </p:cNvSpPr>
          <p:nvPr>
            <p:ph type="body" sz="quarter" idx="15" hasCustomPrompt="1"/>
          </p:nvPr>
        </p:nvSpPr>
        <p:spPr>
          <a:xfrm>
            <a:off x="647700" y="3975820"/>
            <a:ext cx="7747000" cy="1134865"/>
          </a:xfrm>
          <a:prstGeom prst="rect">
            <a:avLst/>
          </a:prstGeom>
        </p:spPr>
        <p:txBody>
          <a:bodyPr anchor="t"/>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8" name="Tijdelijke aanduiding voor tekst 12"/>
          <p:cNvSpPr>
            <a:spLocks noGrp="1"/>
          </p:cNvSpPr>
          <p:nvPr>
            <p:ph type="body" sz="quarter" idx="16" hasCustomPrompt="1"/>
          </p:nvPr>
        </p:nvSpPr>
        <p:spPr>
          <a:xfrm>
            <a:off x="647700" y="5326252"/>
            <a:ext cx="7747000" cy="404091"/>
          </a:xfrm>
          <a:prstGeom prst="rect">
            <a:avLst/>
          </a:prstGeom>
        </p:spPr>
        <p:txBody>
          <a:bodyPr/>
          <a:lstStyle>
            <a:lvl1pPr marL="0" indent="0">
              <a:buFontTx/>
              <a:buNone/>
              <a:defRPr sz="1800">
                <a:solidFill>
                  <a:schemeClr val="bg1"/>
                </a:solidFill>
                <a:latin typeface="Verdana "/>
                <a:cs typeface="Verdan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Tree>
    <p:extLst>
      <p:ext uri="{BB962C8B-B14F-4D97-AF65-F5344CB8AC3E}">
        <p14:creationId xmlns:p14="http://schemas.microsoft.com/office/powerpoint/2010/main" val="160268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0"/>
            <a:ext cx="12192000"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a:alphaModFix/>
          </a:blip>
          <a:stretch>
            <a:fillRect/>
          </a:stretch>
        </p:blipFill>
        <p:spPr>
          <a:xfrm>
            <a:off x="700017" y="2406354"/>
            <a:ext cx="1393799" cy="1393799"/>
          </a:xfrm>
          <a:prstGeom prst="ellipse">
            <a:avLst/>
          </a:prstGeom>
          <a:noFill/>
          <a:ln>
            <a:noFill/>
          </a:ln>
        </p:spPr>
      </p:pic>
      <p:sp>
        <p:nvSpPr>
          <p:cNvPr id="3" name="Tijdelijke aanduiding voor tekst 2"/>
          <p:cNvSpPr>
            <a:spLocks noGrp="1"/>
          </p:cNvSpPr>
          <p:nvPr>
            <p:ph type="body" sz="quarter" idx="10" hasCustomPrompt="1"/>
          </p:nvPr>
        </p:nvSpPr>
        <p:spPr>
          <a:xfrm>
            <a:off x="2419349" y="1987138"/>
            <a:ext cx="9029700" cy="1378362"/>
          </a:xfrm>
          <a:prstGeom prst="rect">
            <a:avLst/>
          </a:prstGeom>
        </p:spPr>
        <p:txBody>
          <a:bodyPr/>
          <a:lstStyle>
            <a:lvl1pPr marL="0" indent="0">
              <a:buNone/>
              <a:defRPr sz="9600" b="1">
                <a:solidFill>
                  <a:schemeClr val="bg1"/>
                </a:solidFill>
              </a:defRPr>
            </a:lvl1pPr>
          </a:lstStyle>
          <a:p>
            <a:pPr lvl="0"/>
            <a:r>
              <a:rPr lang="nl-NL" dirty="0" err="1"/>
              <a:t>Thanks</a:t>
            </a:r>
            <a:endParaRPr lang="nl-NL" dirty="0"/>
          </a:p>
        </p:txBody>
      </p:sp>
    </p:spTree>
    <p:extLst>
      <p:ext uri="{BB962C8B-B14F-4D97-AF65-F5344CB8AC3E}">
        <p14:creationId xmlns:p14="http://schemas.microsoft.com/office/powerpoint/2010/main" val="36875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22299" y="334838"/>
            <a:ext cx="10945284" cy="648072"/>
          </a:xfrm>
          <a:prstGeom prst="rect">
            <a:avLst/>
          </a:prstGeom>
        </p:spPr>
        <p:txBody>
          <a:bodyPr lIns="0" tIns="0" rIns="0" bIns="0"/>
          <a:lstStyle>
            <a:lvl1pPr>
              <a:lnSpc>
                <a:spcPct val="110000"/>
              </a:lnSpc>
              <a:defRPr sz="2800">
                <a:solidFill>
                  <a:srgbClr val="164194"/>
                </a:solidFill>
              </a:defRPr>
            </a:lvl1pPr>
          </a:lstStyle>
          <a:p>
            <a:r>
              <a:rPr lang="en-US" dirty="0"/>
              <a:t>Click to edit Master title style</a:t>
            </a:r>
            <a:endParaRPr lang="en-GB" dirty="0"/>
          </a:p>
        </p:txBody>
      </p:sp>
      <p:sp>
        <p:nvSpPr>
          <p:cNvPr id="5" name="Content Placeholder 2"/>
          <p:cNvSpPr>
            <a:spLocks noGrp="1"/>
          </p:cNvSpPr>
          <p:nvPr>
            <p:ph idx="1"/>
          </p:nvPr>
        </p:nvSpPr>
        <p:spPr>
          <a:xfrm>
            <a:off x="623392" y="1053505"/>
            <a:ext cx="10944192" cy="489962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720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2"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21" name="Titel 20"/>
          <p:cNvSpPr>
            <a:spLocks noGrp="1"/>
          </p:cNvSpPr>
          <p:nvPr>
            <p:ph type="title" hasCustomPrompt="1"/>
          </p:nvPr>
        </p:nvSpPr>
        <p:spPr>
          <a:xfrm>
            <a:off x="0" y="1694215"/>
            <a:ext cx="12192000" cy="1518885"/>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b="1">
                <a:solidFill>
                  <a:schemeClr val="bg1"/>
                </a:solidFill>
              </a:defRPr>
            </a:lvl1pPr>
          </a:lstStyle>
          <a:p>
            <a:pPr algn="ctr"/>
            <a:r>
              <a:rPr lang="nl-NL" sz="3600" b="1" dirty="0">
                <a:solidFill>
                  <a:schemeClr val="bg1"/>
                </a:solidFill>
                <a:latin typeface="Verdana"/>
                <a:ea typeface="Arial" charset="0"/>
                <a:cs typeface="Verdana"/>
              </a:rPr>
              <a:t>A modern JRC </a:t>
            </a:r>
            <a:br>
              <a:rPr lang="nl-NL" sz="3600" b="1" dirty="0">
                <a:solidFill>
                  <a:schemeClr val="bg1"/>
                </a:solidFill>
                <a:latin typeface="Verdana"/>
                <a:ea typeface="Arial" charset="0"/>
                <a:cs typeface="Verdana"/>
              </a:rPr>
            </a:br>
            <a:r>
              <a:rPr lang="nl-NL" sz="3600" b="1" dirty="0">
                <a:solidFill>
                  <a:schemeClr val="bg1"/>
                </a:solidFill>
                <a:latin typeface="Verdana"/>
                <a:ea typeface="Arial" charset="0"/>
                <a:cs typeface="Verdana"/>
              </a:rPr>
              <a:t>in a modern </a:t>
            </a:r>
            <a:r>
              <a:rPr lang="nl-NL" sz="3600" b="1" dirty="0" err="1">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4266571"/>
            <a:ext cx="12192000" cy="356859"/>
          </a:xfrm>
          <a:prstGeom prst="rect">
            <a:avLst/>
          </a:prstGeom>
        </p:spPr>
        <p:txBody>
          <a:bodyPr wrap="none">
            <a:noAutofit/>
          </a:bodyPr>
          <a:lstStyle>
            <a:lvl1pPr marL="0" indent="0" algn="ctr">
              <a:buNone/>
              <a:defRPr lang="nl-NL" sz="1800" b="1" dirty="0" smtClean="0">
                <a:solidFill>
                  <a:schemeClr val="bg1"/>
                </a:solidFill>
                <a:latin typeface="Verdana"/>
                <a:cs typeface="Verdana"/>
              </a:defRPr>
            </a:lvl1pPr>
            <a:lvl2pPr marL="457200" indent="0" algn="ctr">
              <a:buNone/>
              <a:defRPr sz="1100">
                <a:solidFill>
                  <a:schemeClr val="bg1"/>
                </a:solidFill>
              </a:defRPr>
            </a:lvl2pPr>
            <a:lvl3pPr marL="914400" indent="0" algn="ctr">
              <a:buNone/>
              <a:defRPr lang="nl-NL" dirty="0" smtClean="0"/>
            </a:lvl3pPr>
            <a:lvl4pPr marL="1371600" indent="0" algn="ctr">
              <a:buNone/>
              <a:defRPr lang="nl-NL" dirty="0" smtClean="0"/>
            </a:lvl4pPr>
            <a:lvl5pPr marL="1828800" indent="0" algn="ctr">
              <a:buNone/>
              <a:defRPr lang="nl-NL" dirty="0"/>
            </a:lvl5pPr>
          </a:lstStyle>
          <a:p>
            <a:pPr lvl="0"/>
            <a:r>
              <a:rPr lang="nl-NL" dirty="0"/>
              <a:t>Name</a:t>
            </a:r>
          </a:p>
        </p:txBody>
      </p:sp>
      <p:sp>
        <p:nvSpPr>
          <p:cNvPr id="42" name="Tijdelijke aanduiding voor tekst 41"/>
          <p:cNvSpPr>
            <a:spLocks noGrp="1"/>
          </p:cNvSpPr>
          <p:nvPr>
            <p:ph type="body" sz="quarter" idx="11" hasCustomPrompt="1"/>
          </p:nvPr>
        </p:nvSpPr>
        <p:spPr>
          <a:xfrm>
            <a:off x="0" y="4708289"/>
            <a:ext cx="12192000" cy="451323"/>
          </a:xfrm>
          <a:prstGeom prst="rect">
            <a:avLst/>
          </a:prstGeom>
        </p:spPr>
        <p:txBody>
          <a:bodyPr/>
          <a:lstStyle>
            <a:lvl1pPr marL="0" indent="0" algn="ctr">
              <a:buNone/>
              <a:defRPr lang="nl-NL" sz="1600" b="0" i="0" kern="1200" baseline="0" dirty="0" smtClean="0">
                <a:solidFill>
                  <a:schemeClr val="bg1"/>
                </a:solidFill>
                <a:latin typeface="Verdana"/>
                <a:ea typeface="+mn-ea"/>
                <a:cs typeface="Verdana"/>
              </a:defRPr>
            </a:lvl1pPr>
          </a:lstStyle>
          <a:p>
            <a:pPr lvl="0"/>
            <a:r>
              <a:rPr lang="nl-NL" dirty="0" err="1"/>
              <a:t>Title</a:t>
            </a:r>
            <a:r>
              <a:rPr lang="nl-NL" dirty="0"/>
              <a:t>, </a:t>
            </a:r>
            <a:r>
              <a:rPr lang="nl-NL" dirty="0" err="1"/>
              <a:t>Location</a:t>
            </a:r>
            <a:r>
              <a:rPr lang="nl-NL" dirty="0"/>
              <a:t>, Date</a:t>
            </a:r>
          </a:p>
        </p:txBody>
      </p:sp>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337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7" name="Rechthoek 6"/>
          <p:cNvSpPr/>
          <p:nvPr userDrawn="1"/>
        </p:nvSpPr>
        <p:spPr>
          <a:xfrm>
            <a:off x="-3" y="0"/>
            <a:ext cx="12192003"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2514600"/>
            <a:ext cx="12192000" cy="3475038"/>
          </a:xfrm>
          <a:prstGeom prst="rect">
            <a:avLst/>
          </a:prstGeom>
        </p:spPr>
        <p:txBody>
          <a:bodyPr anchor="ctr"/>
          <a:lstStyle>
            <a:lvl1pPr marL="0" indent="0" algn="ctr">
              <a:buNone/>
              <a:defRPr sz="1800" i="0"/>
            </a:lvl1pPr>
          </a:lstStyle>
          <a:p>
            <a:r>
              <a:rPr lang="nl-NL" dirty="0"/>
              <a:t>Image</a:t>
            </a:r>
          </a:p>
        </p:txBody>
      </p:sp>
      <p:sp>
        <p:nvSpPr>
          <p:cNvPr id="23" name="Tijdelijke aanduiding voor tekst 22"/>
          <p:cNvSpPr>
            <a:spLocks noGrp="1"/>
          </p:cNvSpPr>
          <p:nvPr>
            <p:ph type="body" sz="quarter" idx="16" hasCustomPrompt="1"/>
          </p:nvPr>
        </p:nvSpPr>
        <p:spPr>
          <a:xfrm>
            <a:off x="939800" y="1562100"/>
            <a:ext cx="11252200" cy="952500"/>
          </a:xfrm>
          <a:prstGeom prst="rect">
            <a:avLst/>
          </a:prstGeom>
        </p:spPr>
        <p:txBody>
          <a:bodyPr anchor="ctr"/>
          <a:lstStyle>
            <a:lvl1pPr marL="0" indent="0">
              <a:buNone/>
              <a:defRPr sz="2400">
                <a:solidFill>
                  <a:srgbClr val="093B37"/>
                </a:solidFill>
                <a:latin typeface="Verdana"/>
                <a:cs typeface="Verdana"/>
              </a:defRPr>
            </a:lvl1pPr>
            <a:lvl3pPr marL="914400" indent="0" algn="l">
              <a:buNone/>
              <a:defRPr sz="2400">
                <a:solidFill>
                  <a:srgbClr val="093B37"/>
                </a:solidFill>
              </a:defRPr>
            </a:lvl3pPr>
          </a:lstStyle>
          <a:p>
            <a:pPr lvl="0"/>
            <a:r>
              <a:rPr lang="nl-NL" dirty="0"/>
              <a:t>Heading2</a:t>
            </a:r>
          </a:p>
        </p:txBody>
      </p:sp>
      <p:sp>
        <p:nvSpPr>
          <p:cNvPr id="2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12192000"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9998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dirty="0"/>
              <a:t>Image</a:t>
            </a:r>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0" y="0"/>
            <a:ext cx="6297612"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9" name="Rechthoek 8"/>
          <p:cNvSpPr/>
          <p:nvPr userDrawn="1"/>
        </p:nvSpPr>
        <p:spPr>
          <a:xfrm>
            <a:off x="0" y="2115454"/>
            <a:ext cx="6297612"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Verdana Standaard" charset="0"/>
            </a:endParaRPr>
          </a:p>
        </p:txBody>
      </p:sp>
      <p:sp>
        <p:nvSpPr>
          <p:cNvPr id="16" name="Tijdelijke aanduiding voor afbeelding 15"/>
          <p:cNvSpPr>
            <a:spLocks noGrp="1"/>
          </p:cNvSpPr>
          <p:nvPr>
            <p:ph type="pic" sz="quarter" idx="10" hasCustomPrompt="1"/>
          </p:nvPr>
        </p:nvSpPr>
        <p:spPr>
          <a:xfrm>
            <a:off x="6415397" y="0"/>
            <a:ext cx="5776603" cy="5989638"/>
          </a:xfrm>
          <a:prstGeom prst="rect">
            <a:avLst/>
          </a:prstGeom>
        </p:spPr>
        <p:txBody>
          <a:bodyPr anchor="ctr"/>
          <a:lstStyle>
            <a:lvl1pPr marL="0" indent="0" algn="ctr">
              <a:buNone/>
              <a:defRPr sz="1800">
                <a:latin typeface="Verdana"/>
                <a:cs typeface="Verdana"/>
              </a:defRPr>
            </a:lvl1pPr>
          </a:lstStyle>
          <a:p>
            <a:r>
              <a:rPr lang="nl-NL" dirty="0"/>
              <a:t>Image</a:t>
            </a:r>
          </a:p>
        </p:txBody>
      </p:sp>
      <p:sp>
        <p:nvSpPr>
          <p:cNvPr id="26" name="Tijdelijke aanduiding voor tekst 25"/>
          <p:cNvSpPr>
            <a:spLocks noGrp="1"/>
          </p:cNvSpPr>
          <p:nvPr>
            <p:ph type="body" sz="quarter" idx="13" hasCustomPrompt="1"/>
          </p:nvPr>
        </p:nvSpPr>
        <p:spPr>
          <a:xfrm>
            <a:off x="729507" y="2433638"/>
            <a:ext cx="5296644" cy="3522662"/>
          </a:xfrm>
          <a:prstGeom prst="rect">
            <a:avLst/>
          </a:prstGeom>
        </p:spPr>
        <p:txBody>
          <a:bodyPr/>
          <a:lstStyle>
            <a:lvl1pPr marL="457200" indent="-457200">
              <a:buFont typeface="Arial" charset="0"/>
              <a:buChar char="•"/>
              <a:defRPr>
                <a:solidFill>
                  <a:srgbClr val="093B37"/>
                </a:solidFill>
                <a:latin typeface="Verdana"/>
                <a:cs typeface="Verdana"/>
              </a:defRPr>
            </a:lvl1pPr>
          </a:lstStyle>
          <a:p>
            <a:pPr lvl="0"/>
            <a:r>
              <a:rPr lang="nl-NL" dirty="0" err="1"/>
              <a:t>Text</a:t>
            </a:r>
            <a:endParaRPr lang="nl-NL" dirty="0"/>
          </a:p>
          <a:p>
            <a:pPr lvl="0"/>
            <a:r>
              <a:rPr lang="nl-NL" dirty="0" err="1"/>
              <a:t>Text</a:t>
            </a:r>
            <a:endParaRPr lang="nl-NL" dirty="0"/>
          </a:p>
        </p:txBody>
      </p:sp>
      <p:sp>
        <p:nvSpPr>
          <p:cNvPr id="27" name="Tijdelijke aanduiding voor tekst 17"/>
          <p:cNvSpPr>
            <a:spLocks noGrp="1"/>
          </p:cNvSpPr>
          <p:nvPr>
            <p:ph type="body" sz="quarter" idx="14" hasCustomPrompt="1"/>
          </p:nvPr>
        </p:nvSpPr>
        <p:spPr>
          <a:xfrm>
            <a:off x="939800" y="445746"/>
            <a:ext cx="5357809" cy="1579468"/>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9524" y="0"/>
            <a:ext cx="4176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0" y="558799"/>
            <a:ext cx="3226676" cy="1993901"/>
          </a:xfrm>
          <a:prstGeom prst="rect">
            <a:avLst/>
          </a:prstGeom>
        </p:spPr>
        <p:txBody>
          <a:bodyPr anchor="t"/>
          <a:lstStyle>
            <a:lvl1pPr marL="0" indent="0">
              <a:buFont typeface="Arial" charset="0"/>
              <a:buNone/>
              <a:defRPr sz="3600">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
        <p:nvSpPr>
          <p:cNvPr id="7" name="Tijdelijke aanduiding voor afbeelding 15"/>
          <p:cNvSpPr>
            <a:spLocks noGrp="1"/>
          </p:cNvSpPr>
          <p:nvPr>
            <p:ph type="pic" sz="quarter" idx="10" hasCustomPrompt="1"/>
          </p:nvPr>
        </p:nvSpPr>
        <p:spPr>
          <a:xfrm>
            <a:off x="4249736" y="0"/>
            <a:ext cx="7942263"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17" y="0"/>
            <a:ext cx="12191983" cy="3149600"/>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3149600"/>
            <a:ext cx="12192000" cy="2840038"/>
          </a:xfrm>
          <a:prstGeom prst="rect">
            <a:avLst/>
          </a:prstGeom>
        </p:spPr>
        <p:txBody>
          <a:bodyPr anchor="ctr"/>
          <a:lstStyle>
            <a:lvl1pPr marL="0" indent="0" algn="ctr">
              <a:buNone/>
              <a:defRPr sz="1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Image</a:t>
            </a:r>
          </a:p>
        </p:txBody>
      </p:sp>
      <p:sp>
        <p:nvSpPr>
          <p:cNvPr id="6" name="Tijdelijke aanduiding voor tekst 20"/>
          <p:cNvSpPr>
            <a:spLocks noGrp="1"/>
          </p:cNvSpPr>
          <p:nvPr>
            <p:ph type="body" sz="quarter" idx="15" hasCustomPrompt="1"/>
          </p:nvPr>
        </p:nvSpPr>
        <p:spPr>
          <a:xfrm>
            <a:off x="965200" y="1990725"/>
            <a:ext cx="11226800" cy="1438275"/>
          </a:xfrm>
          <a:prstGeom prst="rect">
            <a:avLst/>
          </a:prstGeom>
        </p:spPr>
        <p:txBody>
          <a:bodyPr anchor="ctr"/>
          <a:lstStyle>
            <a:lvl1pPr marL="0" indent="0" algn="l">
              <a:buFont typeface="Arial" charset="0"/>
              <a:buNone/>
              <a:defRPr sz="9600" b="1">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EC-JRC-logo_horizontal_EN_pos_transparent-background.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86451" y="6059233"/>
            <a:ext cx="2463229" cy="72008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50" r:id="rId4"/>
    <p:sldLayoutId id="2147483651" r:id="rId5"/>
    <p:sldLayoutId id="2147483652" r:id="rId6"/>
    <p:sldLayoutId id="2147483656" r:id="rId7"/>
    <p:sldLayoutId id="2147483657" r:id="rId8"/>
    <p:sldLayoutId id="2147483653" r:id="rId9"/>
    <p:sldLayoutId id="2147483666" r:id="rId10"/>
    <p:sldLayoutId id="2147483654" r:id="rId11"/>
    <p:sldLayoutId id="2147483655" r:id="rId12"/>
    <p:sldLayoutId id="2147483668" r:id="rId13"/>
  </p:sldLayoutIdLst>
  <p:txStyles>
    <p:title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ec.europa.eu/research/participants/data/ref/h2020/wp/2018-2020/euratom/h2020-wp1820-euratom_en.pd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1"/>
          </p:nvPr>
        </p:nvSpPr>
        <p:spPr/>
        <p:txBody>
          <a:bodyPr/>
          <a:lstStyle/>
          <a:p>
            <a:r>
              <a:rPr lang="nl-NL" dirty="0" err="1"/>
              <a:t>Success</a:t>
            </a:r>
            <a:r>
              <a:rPr lang="nl-NL" dirty="0"/>
              <a:t> </a:t>
            </a:r>
            <a:r>
              <a:rPr lang="nl-NL" dirty="0" err="1"/>
              <a:t>stories</a:t>
            </a:r>
            <a:r>
              <a:rPr lang="nl-NL" dirty="0"/>
              <a:t> in </a:t>
            </a:r>
            <a:r>
              <a:rPr lang="nl-NL" dirty="0" err="1"/>
              <a:t>our</a:t>
            </a:r>
            <a:r>
              <a:rPr lang="nl-NL" dirty="0"/>
              <a:t> field: ND </a:t>
            </a:r>
            <a:r>
              <a:rPr lang="nl-NL" dirty="0" err="1"/>
              <a:t>standards</a:t>
            </a:r>
            <a:endParaRPr lang="nl-NL" dirty="0"/>
          </a:p>
          <a:p>
            <a:r>
              <a:rPr lang="nl-NL" sz="1800" dirty="0"/>
              <a:t>Carlson et al. NDS110(2009)3324</a:t>
            </a:r>
          </a:p>
          <a:p>
            <a:endParaRPr lang="nl-NL" dirty="0"/>
          </a:p>
        </p:txBody>
      </p:sp>
      <p:sp>
        <p:nvSpPr>
          <p:cNvPr id="4" name="Tijdelijke aanduiding voor inhoud 3"/>
          <p:cNvSpPr>
            <a:spLocks noGrp="1"/>
          </p:cNvSpPr>
          <p:nvPr>
            <p:ph type="body" sz="quarter" idx="12"/>
          </p:nvPr>
        </p:nvSpPr>
        <p:spPr>
          <a:xfrm>
            <a:off x="282714" y="1765300"/>
            <a:ext cx="2656198" cy="3614738"/>
          </a:xfrm>
        </p:spPr>
        <p:txBody>
          <a:bodyPr/>
          <a:lstStyle/>
          <a:p>
            <a:pPr marL="0" indent="0">
              <a:buNone/>
            </a:pPr>
            <a:r>
              <a:rPr lang="nl-NL" dirty="0"/>
              <a:t>R-matrix </a:t>
            </a:r>
            <a:r>
              <a:rPr lang="nl-NL" dirty="0" err="1"/>
              <a:t>Wigner</a:t>
            </a:r>
            <a:r>
              <a:rPr lang="nl-NL" dirty="0"/>
              <a:t> et al.</a:t>
            </a:r>
          </a:p>
          <a:p>
            <a:pPr marL="0" indent="0">
              <a:buNone/>
            </a:pPr>
            <a:endParaRPr lang="nl-NL" dirty="0"/>
          </a:p>
          <a:p>
            <a:pPr marL="0" indent="0">
              <a:buNone/>
            </a:pPr>
            <a:r>
              <a:rPr lang="nl-NL" dirty="0"/>
              <a:t>GLSQ</a:t>
            </a:r>
          </a:p>
          <a:p>
            <a:pPr marL="0" indent="0">
              <a:buNone/>
            </a:pPr>
            <a:endParaRPr lang="nl-NL" dirty="0"/>
          </a:p>
        </p:txBody>
      </p:sp>
      <p:pic>
        <p:nvPicPr>
          <p:cNvPr id="5" name="Afbeelding 4"/>
          <p:cNvPicPr>
            <a:picLocks noChangeAspect="1"/>
          </p:cNvPicPr>
          <p:nvPr/>
        </p:nvPicPr>
        <p:blipFill>
          <a:blip r:embed="rId2"/>
          <a:stretch>
            <a:fillRect/>
          </a:stretch>
        </p:blipFill>
        <p:spPr>
          <a:xfrm>
            <a:off x="7506877" y="1606745"/>
            <a:ext cx="1728901" cy="1440000"/>
          </a:xfrm>
          <a:prstGeom prst="rect">
            <a:avLst/>
          </a:prstGeom>
        </p:spPr>
      </p:pic>
      <p:pic>
        <p:nvPicPr>
          <p:cNvPr id="6" name="Afbeelding 5"/>
          <p:cNvPicPr>
            <a:picLocks noChangeAspect="1"/>
          </p:cNvPicPr>
          <p:nvPr/>
        </p:nvPicPr>
        <p:blipFill>
          <a:blip r:embed="rId3"/>
          <a:stretch>
            <a:fillRect/>
          </a:stretch>
        </p:blipFill>
        <p:spPr>
          <a:xfrm>
            <a:off x="9743103" y="1603923"/>
            <a:ext cx="2189521" cy="1440000"/>
          </a:xfrm>
          <a:prstGeom prst="rect">
            <a:avLst/>
          </a:prstGeom>
        </p:spPr>
      </p:pic>
      <p:pic>
        <p:nvPicPr>
          <p:cNvPr id="7" name="Afbeelding 6"/>
          <p:cNvPicPr>
            <a:picLocks noChangeAspect="1"/>
          </p:cNvPicPr>
          <p:nvPr/>
        </p:nvPicPr>
        <p:blipFill>
          <a:blip r:embed="rId4"/>
          <a:stretch>
            <a:fillRect/>
          </a:stretch>
        </p:blipFill>
        <p:spPr>
          <a:xfrm>
            <a:off x="5275264" y="1574236"/>
            <a:ext cx="1726685" cy="1440000"/>
          </a:xfrm>
          <a:prstGeom prst="rect">
            <a:avLst/>
          </a:prstGeom>
        </p:spPr>
      </p:pic>
      <p:pic>
        <p:nvPicPr>
          <p:cNvPr id="8" name="Afbeelding 7"/>
          <p:cNvPicPr>
            <a:picLocks noChangeAspect="1"/>
          </p:cNvPicPr>
          <p:nvPr/>
        </p:nvPicPr>
        <p:blipFill>
          <a:blip r:embed="rId5"/>
          <a:stretch>
            <a:fillRect/>
          </a:stretch>
        </p:blipFill>
        <p:spPr>
          <a:xfrm>
            <a:off x="5275264" y="4564084"/>
            <a:ext cx="1641472" cy="1440000"/>
          </a:xfrm>
          <a:prstGeom prst="rect">
            <a:avLst/>
          </a:prstGeom>
        </p:spPr>
      </p:pic>
      <p:pic>
        <p:nvPicPr>
          <p:cNvPr id="9" name="Afbeelding 8"/>
          <p:cNvPicPr>
            <a:picLocks noChangeAspect="1"/>
          </p:cNvPicPr>
          <p:nvPr/>
        </p:nvPicPr>
        <p:blipFill>
          <a:blip r:embed="rId6"/>
          <a:stretch>
            <a:fillRect/>
          </a:stretch>
        </p:blipFill>
        <p:spPr>
          <a:xfrm>
            <a:off x="2938911" y="1571134"/>
            <a:ext cx="1831425" cy="1440000"/>
          </a:xfrm>
          <a:prstGeom prst="rect">
            <a:avLst/>
          </a:prstGeom>
        </p:spPr>
      </p:pic>
      <p:pic>
        <p:nvPicPr>
          <p:cNvPr id="10" name="Afbeelding 9"/>
          <p:cNvPicPr>
            <a:picLocks noChangeAspect="1"/>
          </p:cNvPicPr>
          <p:nvPr/>
        </p:nvPicPr>
        <p:blipFill>
          <a:blip r:embed="rId7"/>
          <a:stretch>
            <a:fillRect/>
          </a:stretch>
        </p:blipFill>
        <p:spPr>
          <a:xfrm>
            <a:off x="2938911" y="4564084"/>
            <a:ext cx="2222716" cy="1440000"/>
          </a:xfrm>
          <a:prstGeom prst="rect">
            <a:avLst/>
          </a:prstGeom>
        </p:spPr>
      </p:pic>
      <p:pic>
        <p:nvPicPr>
          <p:cNvPr id="11" name="Afbeelding 10"/>
          <p:cNvPicPr>
            <a:picLocks noChangeAspect="1"/>
          </p:cNvPicPr>
          <p:nvPr/>
        </p:nvPicPr>
        <p:blipFill>
          <a:blip r:embed="rId8"/>
          <a:stretch>
            <a:fillRect/>
          </a:stretch>
        </p:blipFill>
        <p:spPr>
          <a:xfrm>
            <a:off x="2938911" y="3067609"/>
            <a:ext cx="1926267" cy="1440000"/>
          </a:xfrm>
          <a:prstGeom prst="rect">
            <a:avLst/>
          </a:prstGeom>
        </p:spPr>
      </p:pic>
      <p:sp>
        <p:nvSpPr>
          <p:cNvPr id="13" name="Tekstvak 12"/>
          <p:cNvSpPr txBox="1"/>
          <p:nvPr/>
        </p:nvSpPr>
        <p:spPr>
          <a:xfrm>
            <a:off x="7506876" y="3873673"/>
            <a:ext cx="4425747" cy="2114425"/>
          </a:xfrm>
          <a:prstGeom prst="rect">
            <a:avLst/>
          </a:prstGeom>
          <a:noFill/>
        </p:spPr>
        <p:txBody>
          <a:bodyPr wrap="square" rtlCol="0">
            <a:spAutoFit/>
          </a:bodyPr>
          <a:lstStyle/>
          <a:p>
            <a:pPr fontAlgn="base">
              <a:lnSpc>
                <a:spcPct val="110000"/>
              </a:lnSpc>
              <a:spcBef>
                <a:spcPct val="0"/>
              </a:spcBef>
              <a:spcAft>
                <a:spcPct val="0"/>
              </a:spcAft>
            </a:pPr>
            <a:r>
              <a:rPr lang="en-US" dirty="0">
                <a:solidFill>
                  <a:srgbClr val="164194"/>
                </a:solidFill>
                <a:latin typeface="Verdana" pitchFamily="34" charset="0"/>
              </a:rPr>
              <a:t>GLSQ fit of tables to many data</a:t>
            </a:r>
          </a:p>
          <a:p>
            <a:pPr fontAlgn="base">
              <a:lnSpc>
                <a:spcPct val="110000"/>
              </a:lnSpc>
              <a:spcBef>
                <a:spcPct val="0"/>
              </a:spcBef>
              <a:spcAft>
                <a:spcPct val="0"/>
              </a:spcAft>
            </a:pPr>
            <a:r>
              <a:rPr lang="en-US" dirty="0">
                <a:solidFill>
                  <a:srgbClr val="164194"/>
                </a:solidFill>
                <a:latin typeface="Verdana" pitchFamily="34" charset="0"/>
              </a:rPr>
              <a:t>R-matrix model fit to many data</a:t>
            </a:r>
          </a:p>
          <a:p>
            <a:pPr fontAlgn="base">
              <a:lnSpc>
                <a:spcPct val="110000"/>
              </a:lnSpc>
              <a:spcBef>
                <a:spcPct val="0"/>
              </a:spcBef>
              <a:spcAft>
                <a:spcPct val="0"/>
              </a:spcAft>
            </a:pPr>
            <a:endParaRPr lang="en-US" dirty="0">
              <a:solidFill>
                <a:srgbClr val="164194"/>
              </a:solidFill>
              <a:latin typeface="Verdana" pitchFamily="34" charset="0"/>
            </a:endParaRPr>
          </a:p>
          <a:p>
            <a:pPr fontAlgn="base">
              <a:spcBef>
                <a:spcPct val="0"/>
              </a:spcBef>
              <a:spcAft>
                <a:spcPct val="0"/>
              </a:spcAft>
            </a:pPr>
            <a:r>
              <a:rPr lang="en-US" baseline="30000" dirty="0">
                <a:solidFill>
                  <a:srgbClr val="164194"/>
                </a:solidFill>
                <a:latin typeface="Verdana" pitchFamily="34" charset="0"/>
              </a:rPr>
              <a:t>1</a:t>
            </a:r>
            <a:r>
              <a:rPr lang="en-US" dirty="0">
                <a:solidFill>
                  <a:srgbClr val="164194"/>
                </a:solidFill>
                <a:latin typeface="Verdana" pitchFamily="34" charset="0"/>
              </a:rPr>
              <a:t>H(</a:t>
            </a:r>
            <a:r>
              <a:rPr lang="en-US" dirty="0" err="1">
                <a:solidFill>
                  <a:srgbClr val="164194"/>
                </a:solidFill>
                <a:latin typeface="Verdana" pitchFamily="34" charset="0"/>
              </a:rPr>
              <a:t>n,n</a:t>
            </a:r>
            <a:r>
              <a:rPr lang="en-US" dirty="0">
                <a:solidFill>
                  <a:srgbClr val="164194"/>
                </a:solidFill>
                <a:latin typeface="Verdana" pitchFamily="34" charset="0"/>
              </a:rPr>
              <a:t>), </a:t>
            </a:r>
            <a:r>
              <a:rPr lang="en-US" baseline="30000" dirty="0">
                <a:solidFill>
                  <a:srgbClr val="164194"/>
                </a:solidFill>
                <a:latin typeface="Verdana" pitchFamily="34" charset="0"/>
              </a:rPr>
              <a:t>6</a:t>
            </a:r>
            <a:r>
              <a:rPr lang="en-US" dirty="0">
                <a:solidFill>
                  <a:srgbClr val="164194"/>
                </a:solidFill>
                <a:latin typeface="Verdana" pitchFamily="34" charset="0"/>
              </a:rPr>
              <a:t>Li(</a:t>
            </a:r>
            <a:r>
              <a:rPr lang="en-US" dirty="0" err="1">
                <a:solidFill>
                  <a:srgbClr val="164194"/>
                </a:solidFill>
                <a:latin typeface="Verdana" pitchFamily="34" charset="0"/>
              </a:rPr>
              <a:t>n,t</a:t>
            </a:r>
            <a:r>
              <a:rPr lang="en-US" dirty="0">
                <a:solidFill>
                  <a:srgbClr val="164194"/>
                </a:solidFill>
                <a:latin typeface="Verdana" pitchFamily="34" charset="0"/>
              </a:rPr>
              <a:t>), </a:t>
            </a:r>
            <a:r>
              <a:rPr lang="en-US" baseline="30000" dirty="0">
                <a:solidFill>
                  <a:srgbClr val="164194"/>
                </a:solidFill>
                <a:latin typeface="Verdana" pitchFamily="34" charset="0"/>
              </a:rPr>
              <a:t>10</a:t>
            </a:r>
            <a:r>
              <a:rPr lang="en-US" dirty="0">
                <a:solidFill>
                  <a:srgbClr val="164194"/>
                </a:solidFill>
                <a:latin typeface="Verdana" pitchFamily="34" charset="0"/>
              </a:rPr>
              <a:t>B(</a:t>
            </a:r>
            <a:r>
              <a:rPr lang="en-US" dirty="0" err="1">
                <a:solidFill>
                  <a:srgbClr val="164194"/>
                </a:solidFill>
                <a:latin typeface="Verdana" pitchFamily="34" charset="0"/>
              </a:rPr>
              <a:t>n,</a:t>
            </a:r>
            <a:r>
              <a:rPr lang="en-US" dirty="0" err="1">
                <a:solidFill>
                  <a:srgbClr val="164194"/>
                </a:solidFill>
                <a:latin typeface="Symbol" panose="05050102010706020507" pitchFamily="18" charset="2"/>
              </a:rPr>
              <a:t>a</a:t>
            </a:r>
            <a:r>
              <a:rPr lang="en-US" dirty="0">
                <a:solidFill>
                  <a:srgbClr val="164194"/>
                </a:solidFill>
                <a:latin typeface="Verdana" pitchFamily="34" charset="0"/>
              </a:rPr>
              <a:t>), </a:t>
            </a:r>
            <a:r>
              <a:rPr lang="en-US" baseline="30000" dirty="0" err="1">
                <a:solidFill>
                  <a:srgbClr val="164194"/>
                </a:solidFill>
                <a:latin typeface="Verdana" pitchFamily="34" charset="0"/>
              </a:rPr>
              <a:t>nat</a:t>
            </a:r>
            <a:r>
              <a:rPr lang="en-US" dirty="0" err="1">
                <a:solidFill>
                  <a:srgbClr val="164194"/>
                </a:solidFill>
                <a:latin typeface="Verdana" pitchFamily="34" charset="0"/>
              </a:rPr>
              <a:t>C</a:t>
            </a:r>
            <a:r>
              <a:rPr lang="en-US" dirty="0">
                <a:solidFill>
                  <a:srgbClr val="164194"/>
                </a:solidFill>
                <a:latin typeface="Verdana" pitchFamily="34" charset="0"/>
              </a:rPr>
              <a:t>(</a:t>
            </a:r>
            <a:r>
              <a:rPr lang="en-US" dirty="0" err="1">
                <a:solidFill>
                  <a:srgbClr val="164194"/>
                </a:solidFill>
                <a:latin typeface="Verdana" pitchFamily="34" charset="0"/>
              </a:rPr>
              <a:t>n,n</a:t>
            </a:r>
            <a:r>
              <a:rPr lang="en-US" dirty="0">
                <a:solidFill>
                  <a:srgbClr val="164194"/>
                </a:solidFill>
                <a:latin typeface="Verdana" pitchFamily="34" charset="0"/>
              </a:rPr>
              <a:t>), </a:t>
            </a:r>
            <a:r>
              <a:rPr lang="en-US" baseline="30000" dirty="0">
                <a:solidFill>
                  <a:srgbClr val="164194"/>
                </a:solidFill>
                <a:latin typeface="Verdana" pitchFamily="34" charset="0"/>
              </a:rPr>
              <a:t>197</a:t>
            </a:r>
            <a:r>
              <a:rPr lang="en-US" dirty="0">
                <a:solidFill>
                  <a:srgbClr val="164194"/>
                </a:solidFill>
                <a:latin typeface="Verdana" pitchFamily="34" charset="0"/>
              </a:rPr>
              <a:t>Au(</a:t>
            </a:r>
            <a:r>
              <a:rPr lang="en-US" dirty="0" err="1">
                <a:solidFill>
                  <a:srgbClr val="164194"/>
                </a:solidFill>
                <a:latin typeface="Verdana" pitchFamily="34" charset="0"/>
              </a:rPr>
              <a:t>n,g</a:t>
            </a:r>
            <a:r>
              <a:rPr lang="en-US" dirty="0">
                <a:solidFill>
                  <a:srgbClr val="164194"/>
                </a:solidFill>
                <a:latin typeface="Verdana" pitchFamily="34" charset="0"/>
              </a:rPr>
              <a:t>), </a:t>
            </a:r>
            <a:r>
              <a:rPr lang="en-US" baseline="30000" dirty="0">
                <a:solidFill>
                  <a:srgbClr val="164194"/>
                </a:solidFill>
                <a:latin typeface="Verdana" pitchFamily="34" charset="0"/>
              </a:rPr>
              <a:t>235</a:t>
            </a:r>
            <a:r>
              <a:rPr lang="en-US" dirty="0">
                <a:solidFill>
                  <a:srgbClr val="164194"/>
                </a:solidFill>
                <a:latin typeface="Verdana" pitchFamily="34" charset="0"/>
              </a:rPr>
              <a:t>U(</a:t>
            </a:r>
            <a:r>
              <a:rPr lang="en-US" dirty="0" err="1">
                <a:solidFill>
                  <a:srgbClr val="164194"/>
                </a:solidFill>
                <a:latin typeface="Verdana" pitchFamily="34" charset="0"/>
              </a:rPr>
              <a:t>n,f</a:t>
            </a:r>
            <a:r>
              <a:rPr lang="en-US" dirty="0">
                <a:solidFill>
                  <a:srgbClr val="164194"/>
                </a:solidFill>
                <a:latin typeface="Verdana" pitchFamily="34" charset="0"/>
              </a:rPr>
              <a:t>), </a:t>
            </a:r>
            <a:r>
              <a:rPr lang="en-US" baseline="30000" dirty="0">
                <a:solidFill>
                  <a:srgbClr val="164194"/>
                </a:solidFill>
                <a:latin typeface="Verdana" pitchFamily="34" charset="0"/>
              </a:rPr>
              <a:t>238</a:t>
            </a:r>
            <a:r>
              <a:rPr lang="en-US" dirty="0">
                <a:solidFill>
                  <a:srgbClr val="164194"/>
                </a:solidFill>
                <a:latin typeface="Verdana" pitchFamily="34" charset="0"/>
              </a:rPr>
              <a:t>U(</a:t>
            </a:r>
            <a:r>
              <a:rPr lang="en-US" dirty="0" err="1">
                <a:solidFill>
                  <a:srgbClr val="164194"/>
                </a:solidFill>
                <a:latin typeface="Verdana" pitchFamily="34" charset="0"/>
              </a:rPr>
              <a:t>n,f</a:t>
            </a:r>
            <a:r>
              <a:rPr lang="en-US" dirty="0">
                <a:solidFill>
                  <a:srgbClr val="164194"/>
                </a:solidFill>
                <a:latin typeface="Verdana" pitchFamily="34" charset="0"/>
              </a:rPr>
              <a:t>)</a:t>
            </a:r>
          </a:p>
          <a:p>
            <a:pPr fontAlgn="base">
              <a:spcBef>
                <a:spcPct val="0"/>
              </a:spcBef>
              <a:spcAft>
                <a:spcPct val="0"/>
              </a:spcAft>
            </a:pPr>
            <a:endParaRPr lang="en-US" dirty="0">
              <a:solidFill>
                <a:srgbClr val="164194"/>
              </a:solidFill>
              <a:latin typeface="Verdana" pitchFamily="34" charset="0"/>
            </a:endParaRPr>
          </a:p>
          <a:p>
            <a:pPr fontAlgn="base">
              <a:spcBef>
                <a:spcPct val="0"/>
              </a:spcBef>
              <a:spcAft>
                <a:spcPct val="0"/>
              </a:spcAft>
            </a:pPr>
            <a:r>
              <a:rPr lang="en-US" baseline="30000" dirty="0">
                <a:solidFill>
                  <a:srgbClr val="164194"/>
                </a:solidFill>
                <a:latin typeface="Verdana" pitchFamily="34" charset="0"/>
              </a:rPr>
              <a:t>238</a:t>
            </a:r>
            <a:r>
              <a:rPr lang="en-US" dirty="0">
                <a:solidFill>
                  <a:srgbClr val="164194"/>
                </a:solidFill>
                <a:latin typeface="Verdana" pitchFamily="34" charset="0"/>
              </a:rPr>
              <a:t>U(</a:t>
            </a:r>
            <a:r>
              <a:rPr lang="en-US" dirty="0" err="1">
                <a:solidFill>
                  <a:srgbClr val="164194"/>
                </a:solidFill>
                <a:latin typeface="Verdana" pitchFamily="34" charset="0"/>
              </a:rPr>
              <a:t>n,g</a:t>
            </a:r>
            <a:r>
              <a:rPr lang="en-US" dirty="0">
                <a:solidFill>
                  <a:srgbClr val="164194"/>
                </a:solidFill>
                <a:latin typeface="Verdana" pitchFamily="34" charset="0"/>
              </a:rPr>
              <a:t>), </a:t>
            </a:r>
            <a:r>
              <a:rPr lang="en-US" baseline="30000" dirty="0">
                <a:solidFill>
                  <a:srgbClr val="164194"/>
                </a:solidFill>
                <a:latin typeface="Verdana" pitchFamily="34" charset="0"/>
              </a:rPr>
              <a:t>239</a:t>
            </a:r>
            <a:r>
              <a:rPr lang="en-US" dirty="0">
                <a:solidFill>
                  <a:srgbClr val="164194"/>
                </a:solidFill>
                <a:latin typeface="Verdana" pitchFamily="34" charset="0"/>
              </a:rPr>
              <a:t>Pu(</a:t>
            </a:r>
            <a:r>
              <a:rPr lang="en-US" dirty="0" err="1">
                <a:solidFill>
                  <a:srgbClr val="164194"/>
                </a:solidFill>
                <a:latin typeface="Verdana" pitchFamily="34" charset="0"/>
              </a:rPr>
              <a:t>n,f</a:t>
            </a:r>
            <a:r>
              <a:rPr lang="en-US" dirty="0">
                <a:solidFill>
                  <a:srgbClr val="164194"/>
                </a:solidFill>
                <a:latin typeface="Verdana" pitchFamily="34" charset="0"/>
              </a:rPr>
              <a:t>)</a:t>
            </a:r>
          </a:p>
        </p:txBody>
      </p:sp>
    </p:spTree>
    <p:extLst>
      <p:ext uri="{BB962C8B-B14F-4D97-AF65-F5344CB8AC3E}">
        <p14:creationId xmlns:p14="http://schemas.microsoft.com/office/powerpoint/2010/main" val="285848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F60A7EE-4812-4CBB-8331-1AF9B1BEB9DE}"/>
              </a:ext>
            </a:extLst>
          </p:cNvPr>
          <p:cNvPicPr>
            <a:picLocks noChangeAspect="1"/>
          </p:cNvPicPr>
          <p:nvPr/>
        </p:nvPicPr>
        <p:blipFill rotWithShape="1">
          <a:blip r:embed="rId2"/>
          <a:srcRect l="2725" t="6411" r="2271" b="2644"/>
          <a:stretch/>
        </p:blipFill>
        <p:spPr>
          <a:xfrm>
            <a:off x="4397629" y="1439056"/>
            <a:ext cx="7794371" cy="5418944"/>
          </a:xfrm>
          <a:prstGeom prst="rect">
            <a:avLst/>
          </a:prstGeom>
        </p:spPr>
      </p:pic>
      <p:sp>
        <p:nvSpPr>
          <p:cNvPr id="9" name="Tijdelijke aanduiding voor tekst 8">
            <a:extLst>
              <a:ext uri="{FF2B5EF4-FFF2-40B4-BE49-F238E27FC236}">
                <a16:creationId xmlns:a16="http://schemas.microsoft.com/office/drawing/2014/main" id="{E72B2E14-D6CB-446D-B924-600CC6DBFA1C}"/>
              </a:ext>
            </a:extLst>
          </p:cNvPr>
          <p:cNvSpPr>
            <a:spLocks noGrp="1"/>
          </p:cNvSpPr>
          <p:nvPr>
            <p:ph type="body" sz="quarter" idx="11"/>
          </p:nvPr>
        </p:nvSpPr>
        <p:spPr/>
        <p:txBody>
          <a:bodyPr/>
          <a:lstStyle/>
          <a:p>
            <a:r>
              <a:rPr lang="en-US" dirty="0" err="1"/>
              <a:t>Mosteller</a:t>
            </a:r>
            <a:r>
              <a:rPr lang="en-US" dirty="0"/>
              <a:t> suite testing of JEFF-3.3Tn</a:t>
            </a:r>
          </a:p>
        </p:txBody>
      </p:sp>
      <p:sp>
        <p:nvSpPr>
          <p:cNvPr id="12" name="Tijdelijke aanduiding voor tekst 11">
            <a:extLst>
              <a:ext uri="{FF2B5EF4-FFF2-40B4-BE49-F238E27FC236}">
                <a16:creationId xmlns:a16="http://schemas.microsoft.com/office/drawing/2014/main" id="{B890048D-4F6B-46A0-81EA-9B53A6B3958C}"/>
              </a:ext>
            </a:extLst>
          </p:cNvPr>
          <p:cNvSpPr>
            <a:spLocks noGrp="1"/>
          </p:cNvSpPr>
          <p:nvPr>
            <p:ph type="body" sz="quarter" idx="12"/>
          </p:nvPr>
        </p:nvSpPr>
        <p:spPr/>
        <p:txBody>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F. Michel </a:t>
            </a:r>
            <a:r>
              <a:rPr lang="en-US" sz="1600" dirty="0" err="1"/>
              <a:t>Sendis</a:t>
            </a:r>
            <a:r>
              <a:rPr lang="en-US" sz="1600" dirty="0"/>
              <a:t> (NEA)</a:t>
            </a:r>
          </a:p>
        </p:txBody>
      </p:sp>
    </p:spTree>
    <p:extLst>
      <p:ext uri="{BB962C8B-B14F-4D97-AF65-F5344CB8AC3E}">
        <p14:creationId xmlns:p14="http://schemas.microsoft.com/office/powerpoint/2010/main" val="35379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5780C73C-9ED7-48A4-A134-BE630E08A1A4}"/>
              </a:ext>
            </a:extLst>
          </p:cNvPr>
          <p:cNvSpPr>
            <a:spLocks noGrp="1"/>
          </p:cNvSpPr>
          <p:nvPr>
            <p:ph type="body" sz="quarter" idx="11"/>
          </p:nvPr>
        </p:nvSpPr>
        <p:spPr/>
        <p:txBody>
          <a:bodyPr/>
          <a:lstStyle/>
          <a:p>
            <a:r>
              <a:rPr lang="en-US" dirty="0"/>
              <a:t>JEFF-3.3Tn testing against ICSBEP</a:t>
            </a:r>
          </a:p>
        </p:txBody>
      </p:sp>
      <p:sp>
        <p:nvSpPr>
          <p:cNvPr id="6" name="Tijdelijke aanduiding voor tekst 5">
            <a:extLst>
              <a:ext uri="{FF2B5EF4-FFF2-40B4-BE49-F238E27FC236}">
                <a16:creationId xmlns:a16="http://schemas.microsoft.com/office/drawing/2014/main" id="{E337A824-46E8-4876-A526-3B0E6DB7B589}"/>
              </a:ext>
            </a:extLst>
          </p:cNvPr>
          <p:cNvSpPr>
            <a:spLocks noGrp="1"/>
          </p:cNvSpPr>
          <p:nvPr>
            <p:ph type="body" sz="quarter" idx="12"/>
          </p:nvPr>
        </p:nvSpPr>
        <p:spPr/>
        <p:txBody>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S. van der </a:t>
            </a:r>
            <a:r>
              <a:rPr lang="en-US" sz="1600" dirty="0" err="1"/>
              <a:t>Marck</a:t>
            </a:r>
            <a:r>
              <a:rPr lang="en-US" sz="1600" dirty="0"/>
              <a:t> (NRG)</a:t>
            </a:r>
          </a:p>
        </p:txBody>
      </p:sp>
      <p:pic>
        <p:nvPicPr>
          <p:cNvPr id="5" name="Tijdelijke aanduiding voor inhoud 4">
            <a:extLst>
              <a:ext uri="{FF2B5EF4-FFF2-40B4-BE49-F238E27FC236}">
                <a16:creationId xmlns:a16="http://schemas.microsoft.com/office/drawing/2014/main" id="{9ACA22BB-C24A-4F14-AB93-6FD7F1388040}"/>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204" t="2513" r="1651"/>
          <a:stretch/>
        </p:blipFill>
        <p:spPr>
          <a:xfrm>
            <a:off x="4711853" y="1518810"/>
            <a:ext cx="7455049" cy="5237589"/>
          </a:xfrm>
          <a:prstGeom prst="rect">
            <a:avLst/>
          </a:prstGeom>
          <a:solidFill>
            <a:schemeClr val="bg1"/>
          </a:solidFill>
        </p:spPr>
      </p:pic>
    </p:spTree>
    <p:extLst>
      <p:ext uri="{BB962C8B-B14F-4D97-AF65-F5344CB8AC3E}">
        <p14:creationId xmlns:p14="http://schemas.microsoft.com/office/powerpoint/2010/main" val="218008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986680-717C-4ABD-9355-4CAB45519F55}"/>
              </a:ext>
            </a:extLst>
          </p:cNvPr>
          <p:cNvSpPr>
            <a:spLocks noGrp="1"/>
          </p:cNvSpPr>
          <p:nvPr>
            <p:ph type="body" sz="quarter" idx="11"/>
          </p:nvPr>
        </p:nvSpPr>
        <p:spPr/>
        <p:txBody>
          <a:bodyPr/>
          <a:lstStyle/>
          <a:p>
            <a:r>
              <a:rPr lang="en-US" dirty="0"/>
              <a:t>Best available knowledge</a:t>
            </a:r>
          </a:p>
        </p:txBody>
      </p:sp>
      <p:sp>
        <p:nvSpPr>
          <p:cNvPr id="3" name="Tijdelijke aanduiding voor tekst 2">
            <a:extLst>
              <a:ext uri="{FF2B5EF4-FFF2-40B4-BE49-F238E27FC236}">
                <a16:creationId xmlns:a16="http://schemas.microsoft.com/office/drawing/2014/main" id="{90CA141F-448B-42BD-870E-83D11B9CD044}"/>
              </a:ext>
            </a:extLst>
          </p:cNvPr>
          <p:cNvSpPr>
            <a:spLocks noGrp="1"/>
          </p:cNvSpPr>
          <p:nvPr>
            <p:ph type="body" sz="quarter" idx="12"/>
          </p:nvPr>
        </p:nvSpPr>
        <p:spPr/>
        <p:txBody>
          <a:bodyPr/>
          <a:lstStyle/>
          <a:p>
            <a:r>
              <a:rPr lang="en-US" dirty="0"/>
              <a:t>We need to agree on what we know best and how to reflect that in the files.</a:t>
            </a:r>
          </a:p>
          <a:p>
            <a:r>
              <a:rPr lang="en-US" dirty="0"/>
              <a:t>We should compromise as little as possible. </a:t>
            </a:r>
          </a:p>
        </p:txBody>
      </p:sp>
    </p:spTree>
    <p:extLst>
      <p:ext uri="{BB962C8B-B14F-4D97-AF65-F5344CB8AC3E}">
        <p14:creationId xmlns:p14="http://schemas.microsoft.com/office/powerpoint/2010/main" val="194044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63AE1DEC-EE7B-46A8-B5FC-4D431223C559}"/>
              </a:ext>
            </a:extLst>
          </p:cNvPr>
          <p:cNvSpPr>
            <a:spLocks noGrp="1"/>
          </p:cNvSpPr>
          <p:nvPr>
            <p:ph type="body" sz="quarter" idx="12"/>
          </p:nvPr>
        </p:nvSpPr>
        <p:spPr>
          <a:xfrm>
            <a:off x="1973766" y="1765300"/>
            <a:ext cx="9862634" cy="3614738"/>
          </a:xfrm>
        </p:spPr>
        <p:txBody>
          <a:bodyPr/>
          <a:lstStyle/>
          <a:p>
            <a:r>
              <a:rPr lang="en-US" sz="1800" dirty="0"/>
              <a:t>“It doesn't matter how beautiful your theory is, it doesn't matter how smart you are. If it doesn't agree with experiment, it's wrong”</a:t>
            </a:r>
          </a:p>
          <a:p>
            <a:endParaRPr lang="en-US" sz="1800" dirty="0"/>
          </a:p>
          <a:p>
            <a:r>
              <a:rPr lang="en-US" sz="1800" dirty="0"/>
              <a:t>“We have learned a lot from experience about how to handle some of the ways we fool ourselves. One example: </a:t>
            </a:r>
          </a:p>
          <a:p>
            <a:pPr marL="457200" lvl="1" indent="0">
              <a:buNone/>
            </a:pPr>
            <a:r>
              <a:rPr lang="en-US" sz="1800" dirty="0"/>
              <a:t>Millikan measured the charge of the electron by an experiment with falling oil drops, and got an answer which we know not to be quite right.</a:t>
            </a:r>
          </a:p>
          <a:p>
            <a:pPr marL="457200" lvl="1" indent="0">
              <a:buNone/>
            </a:pPr>
            <a:r>
              <a:rPr lang="en-US" sz="1800" dirty="0"/>
              <a:t>It’s interesting to look at the history of measurements of the charge of the electron, after Millikan. If you plot them as a function of time, you find that one is a little bigger than Millikan’s, and the next one’s a little bit bigger... until finally they settle down to a number which is higher.”</a:t>
            </a:r>
          </a:p>
          <a:p>
            <a:endParaRPr lang="en-US" sz="1800" dirty="0"/>
          </a:p>
          <a:p>
            <a:r>
              <a:rPr lang="en-US" sz="1800" dirty="0"/>
              <a:t>“... when you have a wide range of people who contribute without looking carefully at it, you don’t improve your knowledge of the situation by averaging.”</a:t>
            </a:r>
          </a:p>
          <a:p>
            <a:endParaRPr lang="en-US" sz="1800" dirty="0"/>
          </a:p>
        </p:txBody>
      </p:sp>
      <p:sp>
        <p:nvSpPr>
          <p:cNvPr id="3" name="Tijdelijke aanduiding voor tekst 2">
            <a:extLst>
              <a:ext uri="{FF2B5EF4-FFF2-40B4-BE49-F238E27FC236}">
                <a16:creationId xmlns:a16="http://schemas.microsoft.com/office/drawing/2014/main" id="{3614890E-90CC-415E-B05F-D7A31AB68B0A}"/>
              </a:ext>
            </a:extLst>
          </p:cNvPr>
          <p:cNvSpPr>
            <a:spLocks noGrp="1"/>
          </p:cNvSpPr>
          <p:nvPr>
            <p:ph type="body" sz="quarter" idx="11"/>
          </p:nvPr>
        </p:nvSpPr>
        <p:spPr/>
        <p:txBody>
          <a:bodyPr/>
          <a:lstStyle/>
          <a:p>
            <a:r>
              <a:rPr lang="en-US" dirty="0"/>
              <a:t>Theory, experiments, evaluation</a:t>
            </a:r>
          </a:p>
        </p:txBody>
      </p:sp>
      <p:pic>
        <p:nvPicPr>
          <p:cNvPr id="6" name="Tijdelijke aanduiding voor inhoud 5" descr="Richard_Feynman.jpg"/>
          <p:cNvPicPr>
            <a:picLocks noGrp="1" noChangeAspect="1"/>
          </p:cNvPicPr>
          <p:nvPr>
            <p:ph idx="4294967295"/>
          </p:nvPr>
        </p:nvPicPr>
        <p:blipFill>
          <a:blip r:embed="rId2"/>
          <a:stretch>
            <a:fillRect/>
          </a:stretch>
        </p:blipFill>
        <p:spPr>
          <a:xfrm>
            <a:off x="11151" y="1565542"/>
            <a:ext cx="1736725" cy="1974850"/>
          </a:xfrm>
          <a:prstGeom prst="rect">
            <a:avLst/>
          </a:prstGeom>
        </p:spPr>
      </p:pic>
      <p:sp>
        <p:nvSpPr>
          <p:cNvPr id="9" name="Tekstvak 8"/>
          <p:cNvSpPr txBox="1"/>
          <p:nvPr/>
        </p:nvSpPr>
        <p:spPr>
          <a:xfrm>
            <a:off x="32330" y="3543939"/>
            <a:ext cx="1814940" cy="584775"/>
          </a:xfrm>
          <a:prstGeom prst="rect">
            <a:avLst/>
          </a:prstGeom>
          <a:noFill/>
        </p:spPr>
        <p:txBody>
          <a:bodyPr wrap="square" rtlCol="0">
            <a:spAutoFit/>
          </a:bodyPr>
          <a:lstStyle/>
          <a:p>
            <a:r>
              <a:rPr lang="nl-NL" sz="1600" dirty="0"/>
              <a:t>R.P. Feynman</a:t>
            </a:r>
          </a:p>
          <a:p>
            <a:r>
              <a:rPr lang="nl-NL" sz="1600" dirty="0"/>
              <a:t>1918-1988</a:t>
            </a:r>
            <a:endParaRPr lang="nl-NL" dirty="0"/>
          </a:p>
        </p:txBody>
      </p:sp>
    </p:spTree>
    <p:extLst>
      <p:ext uri="{BB962C8B-B14F-4D97-AF65-F5344CB8AC3E}">
        <p14:creationId xmlns:p14="http://schemas.microsoft.com/office/powerpoint/2010/main" val="68689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84B280-3F5E-4A11-A4BD-8472C3DD1ADB}"/>
              </a:ext>
            </a:extLst>
          </p:cNvPr>
          <p:cNvSpPr>
            <a:spLocks noGrp="1"/>
          </p:cNvSpPr>
          <p:nvPr>
            <p:ph type="body" sz="quarter" idx="11"/>
          </p:nvPr>
        </p:nvSpPr>
        <p:spPr/>
        <p:txBody>
          <a:bodyPr/>
          <a:lstStyle/>
          <a:p>
            <a:r>
              <a:rPr lang="en-US" dirty="0"/>
              <a:t>List of best knowledge: experimental - </a:t>
            </a:r>
            <a:r>
              <a:rPr lang="en-US" dirty="0">
                <a:latin typeface="Symbol" panose="05050102010706020507" pitchFamily="18" charset="2"/>
              </a:rPr>
              <a:t>m</a:t>
            </a:r>
          </a:p>
        </p:txBody>
      </p:sp>
      <p:sp>
        <p:nvSpPr>
          <p:cNvPr id="3" name="Tijdelijke aanduiding voor tekst 2">
            <a:extLst>
              <a:ext uri="{FF2B5EF4-FFF2-40B4-BE49-F238E27FC236}">
                <a16:creationId xmlns:a16="http://schemas.microsoft.com/office/drawing/2014/main" id="{B5F35D59-B1A5-4422-9715-223FED3D70FE}"/>
              </a:ext>
            </a:extLst>
          </p:cNvPr>
          <p:cNvSpPr>
            <a:spLocks noGrp="1"/>
          </p:cNvSpPr>
          <p:nvPr>
            <p:ph type="body" sz="quarter" idx="12"/>
          </p:nvPr>
        </p:nvSpPr>
        <p:spPr/>
        <p:txBody>
          <a:bodyPr/>
          <a:lstStyle/>
          <a:p>
            <a:r>
              <a:rPr lang="en-US" dirty="0"/>
              <a:t>Neutron data standards (new release)</a:t>
            </a:r>
          </a:p>
          <a:p>
            <a:r>
              <a:rPr lang="en-US" dirty="0"/>
              <a:t>Derived data standards (new release; </a:t>
            </a:r>
            <a:r>
              <a:rPr lang="en-US" sz="2400" baseline="30000" dirty="0"/>
              <a:t>238</a:t>
            </a:r>
            <a:r>
              <a:rPr lang="en-US" sz="2400" dirty="0"/>
              <a:t>U(</a:t>
            </a:r>
            <a:r>
              <a:rPr lang="en-US" sz="2400" dirty="0" err="1"/>
              <a:t>n,g</a:t>
            </a:r>
            <a:r>
              <a:rPr lang="en-US" sz="2400" dirty="0"/>
              <a:t>), </a:t>
            </a:r>
            <a:r>
              <a:rPr lang="en-US" sz="2400" baseline="30000" dirty="0"/>
              <a:t>239</a:t>
            </a:r>
            <a:r>
              <a:rPr lang="en-US" sz="2400" dirty="0"/>
              <a:t>Pu(</a:t>
            </a:r>
            <a:r>
              <a:rPr lang="en-US" sz="2400" dirty="0" err="1"/>
              <a:t>n,f</a:t>
            </a:r>
            <a:r>
              <a:rPr lang="en-US" sz="2400" dirty="0"/>
              <a:t>)</a:t>
            </a:r>
            <a:r>
              <a:rPr lang="en-US" dirty="0"/>
              <a:t>)</a:t>
            </a:r>
          </a:p>
          <a:p>
            <a:r>
              <a:rPr lang="en-US" dirty="0"/>
              <a:t>Thermal constants (new release)</a:t>
            </a:r>
          </a:p>
          <a:p>
            <a:r>
              <a:rPr lang="en-US" dirty="0"/>
              <a:t>IRDFF dosimetry reactions</a:t>
            </a:r>
          </a:p>
          <a:p>
            <a:endParaRPr lang="en-US" dirty="0"/>
          </a:p>
          <a:p>
            <a:r>
              <a:rPr lang="en-US" dirty="0"/>
              <a:t>Supporting datasets: nu-bar(E</a:t>
            </a:r>
            <a:r>
              <a:rPr lang="en-US" baseline="-25000" dirty="0"/>
              <a:t>n</a:t>
            </a:r>
            <a:r>
              <a:rPr lang="en-US" dirty="0"/>
              <a:t>), total cross sections, scattering lengths, fission, nu-del, spectrum, capture, scattering, secondary emission … data.			(depending on uncertainty and database consistency)</a:t>
            </a:r>
          </a:p>
          <a:p>
            <a:endParaRPr lang="en-US" dirty="0"/>
          </a:p>
        </p:txBody>
      </p:sp>
    </p:spTree>
    <p:extLst>
      <p:ext uri="{BB962C8B-B14F-4D97-AF65-F5344CB8AC3E}">
        <p14:creationId xmlns:p14="http://schemas.microsoft.com/office/powerpoint/2010/main" val="65623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18CD10D-496C-4DB6-AE2E-EDF208D8CF45}"/>
              </a:ext>
            </a:extLst>
          </p:cNvPr>
          <p:cNvSpPr>
            <a:spLocks noGrp="1"/>
          </p:cNvSpPr>
          <p:nvPr>
            <p:ph type="body" sz="quarter" idx="11"/>
          </p:nvPr>
        </p:nvSpPr>
        <p:spPr/>
        <p:txBody>
          <a:bodyPr/>
          <a:lstStyle/>
          <a:p>
            <a:r>
              <a:rPr lang="en-US" dirty="0"/>
              <a:t>Best knowledge – modeling - completeness</a:t>
            </a:r>
          </a:p>
        </p:txBody>
      </p:sp>
      <p:sp>
        <p:nvSpPr>
          <p:cNvPr id="3" name="Tijdelijke aanduiding voor tekst 2">
            <a:extLst>
              <a:ext uri="{FF2B5EF4-FFF2-40B4-BE49-F238E27FC236}">
                <a16:creationId xmlns:a16="http://schemas.microsoft.com/office/drawing/2014/main" id="{8B597582-339D-48FB-B87C-2D58647CE12F}"/>
              </a:ext>
            </a:extLst>
          </p:cNvPr>
          <p:cNvSpPr>
            <a:spLocks noGrp="1"/>
          </p:cNvSpPr>
          <p:nvPr>
            <p:ph type="body" sz="quarter" idx="12"/>
          </p:nvPr>
        </p:nvSpPr>
        <p:spPr/>
        <p:txBody>
          <a:bodyPr/>
          <a:lstStyle/>
          <a:p>
            <a:r>
              <a:rPr lang="en-US" dirty="0"/>
              <a:t>A&gt;20?: TALYS / TENDL</a:t>
            </a:r>
          </a:p>
          <a:p>
            <a:r>
              <a:rPr lang="en-US" dirty="0"/>
              <a:t>Light nuclei: no single solution</a:t>
            </a:r>
          </a:p>
          <a:p>
            <a:pPr lvl="1"/>
            <a:r>
              <a:rPr lang="en-US" dirty="0"/>
              <a:t>np many solutions, </a:t>
            </a:r>
            <a:r>
              <a:rPr lang="en-US" dirty="0" err="1"/>
              <a:t>nd</a:t>
            </a:r>
            <a:r>
              <a:rPr lang="en-US" dirty="0"/>
              <a:t> standard is only one</a:t>
            </a:r>
          </a:p>
          <a:p>
            <a:pPr lvl="1"/>
            <a:r>
              <a:rPr lang="en-US" dirty="0"/>
              <a:t>pp many solutions, we should pick one</a:t>
            </a:r>
          </a:p>
          <a:p>
            <a:pPr lvl="1"/>
            <a:r>
              <a:rPr lang="en-US" dirty="0" err="1"/>
              <a:t>gd</a:t>
            </a:r>
            <a:r>
              <a:rPr lang="en-US" dirty="0"/>
              <a:t>, </a:t>
            </a:r>
            <a:r>
              <a:rPr lang="en-US" dirty="0" err="1"/>
              <a:t>nd</a:t>
            </a:r>
            <a:r>
              <a:rPr lang="en-US" dirty="0"/>
              <a:t>, </a:t>
            </a:r>
            <a:r>
              <a:rPr lang="en-US" dirty="0" err="1"/>
              <a:t>pd</a:t>
            </a:r>
            <a:r>
              <a:rPr lang="en-US" dirty="0"/>
              <a:t> many models, good database</a:t>
            </a:r>
          </a:p>
          <a:p>
            <a:pPr lvl="1"/>
            <a:r>
              <a:rPr lang="en-US" dirty="0"/>
              <a:t>g/n/p/d/a+(</a:t>
            </a:r>
            <a:r>
              <a:rPr lang="en-US" baseline="30000" dirty="0"/>
              <a:t>3,4</a:t>
            </a:r>
            <a:r>
              <a:rPr lang="en-US" dirty="0"/>
              <a:t>He, </a:t>
            </a:r>
            <a:r>
              <a:rPr lang="en-US" baseline="30000" dirty="0"/>
              <a:t>6,7</a:t>
            </a:r>
            <a:r>
              <a:rPr lang="en-US" dirty="0"/>
              <a:t>Li, </a:t>
            </a:r>
            <a:r>
              <a:rPr lang="en-US" baseline="30000" dirty="0"/>
              <a:t>9</a:t>
            </a:r>
            <a:r>
              <a:rPr lang="en-US" dirty="0"/>
              <a:t>Be, </a:t>
            </a:r>
            <a:r>
              <a:rPr lang="en-US" baseline="30000" dirty="0"/>
              <a:t>10,11</a:t>
            </a:r>
            <a:r>
              <a:rPr lang="en-US" dirty="0"/>
              <a:t>B, </a:t>
            </a:r>
            <a:r>
              <a:rPr lang="en-US" baseline="30000" dirty="0"/>
              <a:t>12,13</a:t>
            </a:r>
            <a:r>
              <a:rPr lang="en-US" dirty="0"/>
              <a:t>C, </a:t>
            </a:r>
            <a:r>
              <a:rPr lang="en-US" baseline="30000" dirty="0"/>
              <a:t>16</a:t>
            </a:r>
            <a:r>
              <a:rPr lang="en-US" dirty="0"/>
              <a:t>O, </a:t>
            </a:r>
            <a:r>
              <a:rPr lang="en-US" baseline="30000" dirty="0"/>
              <a:t>19</a:t>
            </a:r>
            <a:r>
              <a:rPr lang="en-US" dirty="0"/>
              <a:t>F, </a:t>
            </a:r>
            <a:r>
              <a:rPr lang="en-US" baseline="30000" dirty="0"/>
              <a:t>23</a:t>
            </a:r>
            <a:r>
              <a:rPr lang="en-US" dirty="0"/>
              <a:t>Na, </a:t>
            </a:r>
            <a:r>
              <a:rPr lang="en-US" baseline="30000" dirty="0"/>
              <a:t>24,25,26</a:t>
            </a:r>
            <a:r>
              <a:rPr lang="en-US" dirty="0"/>
              <a:t>Mg, </a:t>
            </a:r>
            <a:r>
              <a:rPr lang="en-US" baseline="30000" dirty="0"/>
              <a:t>27</a:t>
            </a:r>
            <a:r>
              <a:rPr lang="en-US" dirty="0"/>
              <a:t>Al, </a:t>
            </a:r>
            <a:r>
              <a:rPr lang="en-US" baseline="30000" dirty="0"/>
              <a:t>28</a:t>
            </a:r>
            <a:r>
              <a:rPr lang="en-US" dirty="0"/>
              <a:t>Si)</a:t>
            </a:r>
          </a:p>
        </p:txBody>
      </p:sp>
      <p:sp>
        <p:nvSpPr>
          <p:cNvPr id="4" name="Rechthoek 3">
            <a:extLst>
              <a:ext uri="{FF2B5EF4-FFF2-40B4-BE49-F238E27FC236}">
                <a16:creationId xmlns:a16="http://schemas.microsoft.com/office/drawing/2014/main" id="{EFCEAF5B-C246-4FB7-96BA-2685256F8159}"/>
              </a:ext>
            </a:extLst>
          </p:cNvPr>
          <p:cNvSpPr/>
          <p:nvPr/>
        </p:nvSpPr>
        <p:spPr>
          <a:xfrm>
            <a:off x="5734362" y="3244334"/>
            <a:ext cx="723275" cy="369332"/>
          </a:xfrm>
          <a:prstGeom prst="rect">
            <a:avLst/>
          </a:prstGeom>
        </p:spPr>
        <p:txBody>
          <a:bodyPr wrap="none">
            <a:spAutoFit/>
          </a:bodyPr>
          <a:lstStyle/>
          <a:p>
            <a:r>
              <a:rPr lang="en-US" baseline="30000" dirty="0"/>
              <a:t>24,25,26</a:t>
            </a:r>
            <a:endParaRPr lang="en-US" dirty="0"/>
          </a:p>
        </p:txBody>
      </p:sp>
    </p:spTree>
    <p:extLst>
      <p:ext uri="{BB962C8B-B14F-4D97-AF65-F5344CB8AC3E}">
        <p14:creationId xmlns:p14="http://schemas.microsoft.com/office/powerpoint/2010/main" val="151667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18CD10D-496C-4DB6-AE2E-EDF208D8CF45}"/>
              </a:ext>
            </a:extLst>
          </p:cNvPr>
          <p:cNvSpPr>
            <a:spLocks noGrp="1"/>
          </p:cNvSpPr>
          <p:nvPr>
            <p:ph type="body" sz="quarter" idx="11"/>
          </p:nvPr>
        </p:nvSpPr>
        <p:spPr/>
        <p:txBody>
          <a:bodyPr/>
          <a:lstStyle/>
          <a:p>
            <a:r>
              <a:rPr lang="en-US" dirty="0"/>
              <a:t>Best knowledge – modeling - completeness</a:t>
            </a:r>
          </a:p>
        </p:txBody>
      </p:sp>
      <p:sp>
        <p:nvSpPr>
          <p:cNvPr id="3" name="Tijdelijke aanduiding voor tekst 2">
            <a:extLst>
              <a:ext uri="{FF2B5EF4-FFF2-40B4-BE49-F238E27FC236}">
                <a16:creationId xmlns:a16="http://schemas.microsoft.com/office/drawing/2014/main" id="{8B597582-339D-48FB-B87C-2D58647CE12F}"/>
              </a:ext>
            </a:extLst>
          </p:cNvPr>
          <p:cNvSpPr>
            <a:spLocks noGrp="1"/>
          </p:cNvSpPr>
          <p:nvPr>
            <p:ph type="body" sz="quarter" idx="12"/>
          </p:nvPr>
        </p:nvSpPr>
        <p:spPr/>
        <p:txBody>
          <a:bodyPr/>
          <a:lstStyle/>
          <a:p>
            <a:r>
              <a:rPr lang="en-US" dirty="0"/>
              <a:t>Incident particle libraries</a:t>
            </a:r>
          </a:p>
          <a:p>
            <a:pPr lvl="1"/>
            <a:r>
              <a:rPr lang="en-US" dirty="0"/>
              <a:t>TENDL has </a:t>
            </a:r>
            <a:r>
              <a:rPr lang="en-US" dirty="0" err="1"/>
              <a:t>g,n,p,d,t,h,a</a:t>
            </a:r>
            <a:r>
              <a:rPr lang="en-US" dirty="0"/>
              <a:t> libraries</a:t>
            </a:r>
          </a:p>
          <a:p>
            <a:pPr lvl="1"/>
            <a:r>
              <a:rPr lang="en-US" dirty="0"/>
              <a:t>Of interest to</a:t>
            </a:r>
          </a:p>
          <a:p>
            <a:pPr lvl="2"/>
            <a:r>
              <a:rPr lang="en-US" dirty="0"/>
              <a:t>fission applications (certainly </a:t>
            </a:r>
            <a:r>
              <a:rPr lang="en-US" dirty="0" err="1"/>
              <a:t>g,n,p,a</a:t>
            </a:r>
            <a:r>
              <a:rPr lang="en-US" dirty="0"/>
              <a:t>)</a:t>
            </a:r>
          </a:p>
          <a:p>
            <a:pPr lvl="2"/>
            <a:r>
              <a:rPr lang="en-US" dirty="0"/>
              <a:t>fusion (multistep </a:t>
            </a:r>
            <a:r>
              <a:rPr lang="en-US" dirty="0" err="1"/>
              <a:t>activation,radiation</a:t>
            </a:r>
            <a:r>
              <a:rPr lang="en-US" dirty="0"/>
              <a:t> source term)</a:t>
            </a:r>
          </a:p>
          <a:p>
            <a:pPr lvl="2"/>
            <a:r>
              <a:rPr lang="en-US" dirty="0"/>
              <a:t>accelerator applications</a:t>
            </a:r>
          </a:p>
          <a:p>
            <a:pPr lvl="2"/>
            <a:r>
              <a:rPr lang="en-US" dirty="0"/>
              <a:t>Medical applications</a:t>
            </a:r>
          </a:p>
        </p:txBody>
      </p:sp>
    </p:spTree>
    <p:extLst>
      <p:ext uri="{BB962C8B-B14F-4D97-AF65-F5344CB8AC3E}">
        <p14:creationId xmlns:p14="http://schemas.microsoft.com/office/powerpoint/2010/main" val="366748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18CD10D-496C-4DB6-AE2E-EDF208D8CF45}"/>
              </a:ext>
            </a:extLst>
          </p:cNvPr>
          <p:cNvSpPr>
            <a:spLocks noGrp="1"/>
          </p:cNvSpPr>
          <p:nvPr>
            <p:ph type="body" sz="quarter" idx="11"/>
          </p:nvPr>
        </p:nvSpPr>
        <p:spPr/>
        <p:txBody>
          <a:bodyPr/>
          <a:lstStyle/>
          <a:p>
            <a:r>
              <a:rPr lang="en-US" dirty="0"/>
              <a:t>Best knowledge – modeling - completeness</a:t>
            </a:r>
          </a:p>
        </p:txBody>
      </p:sp>
      <p:sp>
        <p:nvSpPr>
          <p:cNvPr id="3" name="Tijdelijke aanduiding voor tekst 2">
            <a:extLst>
              <a:ext uri="{FF2B5EF4-FFF2-40B4-BE49-F238E27FC236}">
                <a16:creationId xmlns:a16="http://schemas.microsoft.com/office/drawing/2014/main" id="{8B597582-339D-48FB-B87C-2D58647CE12F}"/>
              </a:ext>
            </a:extLst>
          </p:cNvPr>
          <p:cNvSpPr>
            <a:spLocks noGrp="1"/>
          </p:cNvSpPr>
          <p:nvPr>
            <p:ph type="body" sz="quarter" idx="12"/>
          </p:nvPr>
        </p:nvSpPr>
        <p:spPr/>
        <p:txBody>
          <a:bodyPr/>
          <a:lstStyle/>
          <a:p>
            <a:r>
              <a:rPr lang="en-US" dirty="0"/>
              <a:t>Libraries limit completeness</a:t>
            </a:r>
          </a:p>
          <a:p>
            <a:pPr lvl="1"/>
            <a:r>
              <a:rPr lang="en-US" dirty="0"/>
              <a:t>Random files</a:t>
            </a:r>
          </a:p>
          <a:p>
            <a:pPr lvl="1"/>
            <a:r>
              <a:rPr lang="en-US" dirty="0"/>
              <a:t>Format limitations (strive to eliminate)</a:t>
            </a:r>
          </a:p>
          <a:p>
            <a:pPr lvl="1"/>
            <a:r>
              <a:rPr lang="en-US" dirty="0"/>
              <a:t>Correlated sequential/instantaneous emissions</a:t>
            </a:r>
          </a:p>
          <a:p>
            <a:pPr lvl="1"/>
            <a:r>
              <a:rPr lang="en-US" dirty="0"/>
              <a:t>Covariances for FY, thermal scattering, …</a:t>
            </a:r>
          </a:p>
          <a:p>
            <a:pPr lvl="1"/>
            <a:endParaRPr lang="en-US" dirty="0"/>
          </a:p>
        </p:txBody>
      </p:sp>
    </p:spTree>
    <p:extLst>
      <p:ext uri="{BB962C8B-B14F-4D97-AF65-F5344CB8AC3E}">
        <p14:creationId xmlns:p14="http://schemas.microsoft.com/office/powerpoint/2010/main" val="163746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E9FBBC-FCD6-4FE3-9FD1-C9A93A1E95AC}"/>
              </a:ext>
            </a:extLst>
          </p:cNvPr>
          <p:cNvSpPr>
            <a:spLocks noGrp="1"/>
          </p:cNvSpPr>
          <p:nvPr>
            <p:ph type="body" sz="quarter" idx="11"/>
          </p:nvPr>
        </p:nvSpPr>
        <p:spPr/>
        <p:txBody>
          <a:bodyPr/>
          <a:lstStyle/>
          <a:p>
            <a:r>
              <a:rPr lang="en-US" dirty="0"/>
              <a:t>Fission yields</a:t>
            </a:r>
          </a:p>
        </p:txBody>
      </p:sp>
      <p:sp>
        <p:nvSpPr>
          <p:cNvPr id="3" name="Tijdelijke aanduiding voor tekst 2">
            <a:extLst>
              <a:ext uri="{FF2B5EF4-FFF2-40B4-BE49-F238E27FC236}">
                <a16:creationId xmlns:a16="http://schemas.microsoft.com/office/drawing/2014/main" id="{381C0AD1-3BA6-4B55-9D26-7892FA3CA287}"/>
              </a:ext>
            </a:extLst>
          </p:cNvPr>
          <p:cNvSpPr>
            <a:spLocks noGrp="1"/>
          </p:cNvSpPr>
          <p:nvPr>
            <p:ph type="body" sz="quarter" idx="12"/>
          </p:nvPr>
        </p:nvSpPr>
        <p:spPr/>
        <p:txBody>
          <a:bodyPr/>
          <a:lstStyle/>
          <a:p>
            <a:r>
              <a:rPr lang="en-US" dirty="0"/>
              <a:t>Support for new evaluation is very fragile</a:t>
            </a:r>
          </a:p>
          <a:p>
            <a:r>
              <a:rPr lang="en-US" dirty="0"/>
              <a:t>Considerable new experimental and modeling efforts</a:t>
            </a:r>
          </a:p>
          <a:p>
            <a:r>
              <a:rPr lang="en-US" dirty="0"/>
              <a:t>Database needs to be secured</a:t>
            </a:r>
          </a:p>
          <a:p>
            <a:r>
              <a:rPr lang="en-US" dirty="0"/>
              <a:t>Evaluation process needs to be secured</a:t>
            </a:r>
          </a:p>
          <a:p>
            <a:r>
              <a:rPr lang="en-US" dirty="0"/>
              <a:t>Alignment with radioactive decay data evaluation is critical</a:t>
            </a:r>
          </a:p>
          <a:p>
            <a:r>
              <a:rPr lang="en-US" dirty="0"/>
              <a:t>Completeness is possible using GEF</a:t>
            </a:r>
          </a:p>
          <a:p>
            <a:r>
              <a:rPr lang="en-US" dirty="0"/>
              <a:t>Resolution needed between accuracy from experiment and complete modeling (similar to reaction evaluations)</a:t>
            </a:r>
          </a:p>
        </p:txBody>
      </p:sp>
    </p:spTree>
    <p:extLst>
      <p:ext uri="{BB962C8B-B14F-4D97-AF65-F5344CB8AC3E}">
        <p14:creationId xmlns:p14="http://schemas.microsoft.com/office/powerpoint/2010/main" val="321959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 EU-projects and JRC involvement</a:t>
            </a:r>
          </a:p>
        </p:txBody>
      </p:sp>
      <p:sp>
        <p:nvSpPr>
          <p:cNvPr id="3" name="Text Placeholder 2"/>
          <p:cNvSpPr>
            <a:spLocks noGrp="1"/>
          </p:cNvSpPr>
          <p:nvPr>
            <p:ph type="body" sz="quarter" idx="10"/>
          </p:nvPr>
        </p:nvSpPr>
        <p:spPr/>
        <p:txBody>
          <a:bodyPr/>
          <a:lstStyle/>
          <a:p>
            <a:r>
              <a:rPr lang="en-US" dirty="0"/>
              <a:t>Arjan Plompen</a:t>
            </a:r>
          </a:p>
        </p:txBody>
      </p:sp>
      <p:sp>
        <p:nvSpPr>
          <p:cNvPr id="4" name="Text Placeholder 3"/>
          <p:cNvSpPr>
            <a:spLocks noGrp="1"/>
          </p:cNvSpPr>
          <p:nvPr>
            <p:ph type="body" sz="quarter" idx="11"/>
          </p:nvPr>
        </p:nvSpPr>
        <p:spPr/>
        <p:txBody>
          <a:bodyPr/>
          <a:lstStyle/>
          <a:p>
            <a:r>
              <a:rPr lang="en-US" dirty="0"/>
              <a:t>IAEA, 18 December 2017</a:t>
            </a:r>
          </a:p>
        </p:txBody>
      </p:sp>
    </p:spTree>
    <p:extLst>
      <p:ext uri="{BB962C8B-B14F-4D97-AF65-F5344CB8AC3E}">
        <p14:creationId xmlns:p14="http://schemas.microsoft.com/office/powerpoint/2010/main" val="230489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E9FBBC-FCD6-4FE3-9FD1-C9A93A1E95AC}"/>
              </a:ext>
            </a:extLst>
          </p:cNvPr>
          <p:cNvSpPr>
            <a:spLocks noGrp="1"/>
          </p:cNvSpPr>
          <p:nvPr>
            <p:ph type="body" sz="quarter" idx="11"/>
          </p:nvPr>
        </p:nvSpPr>
        <p:spPr/>
        <p:txBody>
          <a:bodyPr/>
          <a:lstStyle/>
          <a:p>
            <a:r>
              <a:rPr lang="en-US" dirty="0"/>
              <a:t>Radioactive decay data</a:t>
            </a:r>
          </a:p>
        </p:txBody>
      </p:sp>
      <p:sp>
        <p:nvSpPr>
          <p:cNvPr id="3" name="Tijdelijke aanduiding voor tekst 2">
            <a:extLst>
              <a:ext uri="{FF2B5EF4-FFF2-40B4-BE49-F238E27FC236}">
                <a16:creationId xmlns:a16="http://schemas.microsoft.com/office/drawing/2014/main" id="{381C0AD1-3BA6-4B55-9D26-7892FA3CA287}"/>
              </a:ext>
            </a:extLst>
          </p:cNvPr>
          <p:cNvSpPr>
            <a:spLocks noGrp="1"/>
          </p:cNvSpPr>
          <p:nvPr>
            <p:ph type="body" sz="quarter" idx="12"/>
          </p:nvPr>
        </p:nvSpPr>
        <p:spPr/>
        <p:txBody>
          <a:bodyPr/>
          <a:lstStyle/>
          <a:p>
            <a:r>
              <a:rPr lang="en-US" dirty="0"/>
              <a:t>Support for new evaluation is very fragile</a:t>
            </a:r>
          </a:p>
          <a:p>
            <a:r>
              <a:rPr lang="en-US" dirty="0"/>
              <a:t>Considerable new experimental efforts</a:t>
            </a:r>
          </a:p>
          <a:p>
            <a:r>
              <a:rPr lang="en-US" dirty="0"/>
              <a:t>New experimental data are only partly used</a:t>
            </a:r>
          </a:p>
          <a:p>
            <a:r>
              <a:rPr lang="en-US" dirty="0"/>
              <a:t>Evaluation process needs to be secured</a:t>
            </a:r>
          </a:p>
        </p:txBody>
      </p:sp>
    </p:spTree>
    <p:extLst>
      <p:ext uri="{BB962C8B-B14F-4D97-AF65-F5344CB8AC3E}">
        <p14:creationId xmlns:p14="http://schemas.microsoft.com/office/powerpoint/2010/main" val="1430467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E9FBBC-FCD6-4FE3-9FD1-C9A93A1E95AC}"/>
              </a:ext>
            </a:extLst>
          </p:cNvPr>
          <p:cNvSpPr>
            <a:spLocks noGrp="1"/>
          </p:cNvSpPr>
          <p:nvPr>
            <p:ph type="body" sz="quarter" idx="11"/>
          </p:nvPr>
        </p:nvSpPr>
        <p:spPr/>
        <p:txBody>
          <a:bodyPr/>
          <a:lstStyle/>
          <a:p>
            <a:r>
              <a:rPr lang="en-US" dirty="0"/>
              <a:t>Nuclear mass, structure and decay</a:t>
            </a:r>
          </a:p>
        </p:txBody>
      </p:sp>
      <p:sp>
        <p:nvSpPr>
          <p:cNvPr id="3" name="Tijdelijke aanduiding voor tekst 2">
            <a:extLst>
              <a:ext uri="{FF2B5EF4-FFF2-40B4-BE49-F238E27FC236}">
                <a16:creationId xmlns:a16="http://schemas.microsoft.com/office/drawing/2014/main" id="{381C0AD1-3BA6-4B55-9D26-7892FA3CA287}"/>
              </a:ext>
            </a:extLst>
          </p:cNvPr>
          <p:cNvSpPr>
            <a:spLocks noGrp="1"/>
          </p:cNvSpPr>
          <p:nvPr>
            <p:ph type="body" sz="quarter" idx="12"/>
          </p:nvPr>
        </p:nvSpPr>
        <p:spPr/>
        <p:txBody>
          <a:bodyPr/>
          <a:lstStyle/>
          <a:p>
            <a:r>
              <a:rPr lang="en-US" dirty="0"/>
              <a:t>Lacking a systematic approach</a:t>
            </a:r>
          </a:p>
          <a:p>
            <a:r>
              <a:rPr lang="en-US" dirty="0"/>
              <a:t>Masses</a:t>
            </a:r>
          </a:p>
          <a:p>
            <a:pPr lvl="1"/>
            <a:r>
              <a:rPr lang="en-US" sz="2400" dirty="0"/>
              <a:t>AMDC to be adopted</a:t>
            </a:r>
          </a:p>
          <a:p>
            <a:pPr lvl="1"/>
            <a:r>
              <a:rPr lang="en-US" sz="2400" dirty="0"/>
              <a:t>Complement with NACRE/</a:t>
            </a:r>
            <a:r>
              <a:rPr lang="en-US" sz="2400" dirty="0" err="1"/>
              <a:t>Goriely</a:t>
            </a:r>
            <a:r>
              <a:rPr lang="en-US" sz="2400" dirty="0"/>
              <a:t> for exotic nuclei?</a:t>
            </a:r>
          </a:p>
          <a:p>
            <a:r>
              <a:rPr lang="en-US" dirty="0"/>
              <a:t>Nuclear structure and decay (gamma and neutron)</a:t>
            </a:r>
          </a:p>
          <a:p>
            <a:pPr lvl="1"/>
            <a:r>
              <a:rPr lang="en-US" sz="2400" dirty="0"/>
              <a:t>No consistent approach</a:t>
            </a:r>
          </a:p>
          <a:p>
            <a:pPr lvl="1"/>
            <a:r>
              <a:rPr lang="en-US" sz="2400" dirty="0"/>
              <a:t>TALYS/TENDL uses an ENSDF subset provided through RIPL</a:t>
            </a:r>
          </a:p>
          <a:p>
            <a:pPr lvl="1"/>
            <a:r>
              <a:rPr lang="en-US" sz="2400" dirty="0"/>
              <a:t>Consistency with RDD evaluation not automatic and should be enforced</a:t>
            </a:r>
          </a:p>
          <a:p>
            <a:pPr lvl="1"/>
            <a:r>
              <a:rPr lang="en-US" sz="2400" dirty="0"/>
              <a:t>ENSDF evaluations vary in quality and reliability</a:t>
            </a:r>
          </a:p>
          <a:p>
            <a:pPr lvl="1"/>
            <a:endParaRPr lang="en-US" dirty="0"/>
          </a:p>
        </p:txBody>
      </p:sp>
    </p:spTree>
    <p:extLst>
      <p:ext uri="{BB962C8B-B14F-4D97-AF65-F5344CB8AC3E}">
        <p14:creationId xmlns:p14="http://schemas.microsoft.com/office/powerpoint/2010/main" val="222105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E9FBBC-FCD6-4FE3-9FD1-C9A93A1E95AC}"/>
              </a:ext>
            </a:extLst>
          </p:cNvPr>
          <p:cNvSpPr>
            <a:spLocks noGrp="1"/>
          </p:cNvSpPr>
          <p:nvPr>
            <p:ph type="body" sz="quarter" idx="11"/>
          </p:nvPr>
        </p:nvSpPr>
        <p:spPr/>
        <p:txBody>
          <a:bodyPr/>
          <a:lstStyle/>
          <a:p>
            <a:r>
              <a:rPr lang="en-US" dirty="0"/>
              <a:t>Thermal scattering</a:t>
            </a:r>
          </a:p>
        </p:txBody>
      </p:sp>
      <p:sp>
        <p:nvSpPr>
          <p:cNvPr id="3" name="Tijdelijke aanduiding voor tekst 2">
            <a:extLst>
              <a:ext uri="{FF2B5EF4-FFF2-40B4-BE49-F238E27FC236}">
                <a16:creationId xmlns:a16="http://schemas.microsoft.com/office/drawing/2014/main" id="{381C0AD1-3BA6-4B55-9D26-7892FA3CA287}"/>
              </a:ext>
            </a:extLst>
          </p:cNvPr>
          <p:cNvSpPr>
            <a:spLocks noGrp="1"/>
          </p:cNvSpPr>
          <p:nvPr>
            <p:ph type="body" sz="quarter" idx="12"/>
          </p:nvPr>
        </p:nvSpPr>
        <p:spPr/>
        <p:txBody>
          <a:bodyPr/>
          <a:lstStyle/>
          <a:p>
            <a:r>
              <a:rPr lang="en-US" dirty="0"/>
              <a:t>Important new modeling developments.</a:t>
            </a:r>
          </a:p>
          <a:p>
            <a:r>
              <a:rPr lang="en-US" dirty="0"/>
              <a:t>Some new experimental data.</a:t>
            </a:r>
          </a:p>
          <a:p>
            <a:r>
              <a:rPr lang="en-US" dirty="0"/>
              <a:t>Only partly on board in JEFF-3.3.</a:t>
            </a:r>
          </a:p>
          <a:p>
            <a:r>
              <a:rPr lang="en-US" dirty="0"/>
              <a:t>We should fully adopt the new modeling as it is supported by old and new data, better than JEFF-3.3.</a:t>
            </a:r>
          </a:p>
          <a:p>
            <a:r>
              <a:rPr lang="en-US" dirty="0"/>
              <a:t>Use available covariance information.</a:t>
            </a:r>
          </a:p>
        </p:txBody>
      </p:sp>
    </p:spTree>
    <p:extLst>
      <p:ext uri="{BB962C8B-B14F-4D97-AF65-F5344CB8AC3E}">
        <p14:creationId xmlns:p14="http://schemas.microsoft.com/office/powerpoint/2010/main" val="204985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E9FBBC-FCD6-4FE3-9FD1-C9A93A1E95AC}"/>
              </a:ext>
            </a:extLst>
          </p:cNvPr>
          <p:cNvSpPr>
            <a:spLocks noGrp="1"/>
          </p:cNvSpPr>
          <p:nvPr>
            <p:ph type="body" sz="quarter" idx="11"/>
          </p:nvPr>
        </p:nvSpPr>
        <p:spPr/>
        <p:txBody>
          <a:bodyPr/>
          <a:lstStyle/>
          <a:p>
            <a:r>
              <a:rPr lang="en-US" dirty="0"/>
              <a:t>List of priority issues to work on</a:t>
            </a:r>
          </a:p>
        </p:txBody>
      </p:sp>
      <p:sp>
        <p:nvSpPr>
          <p:cNvPr id="3" name="Tijdelijke aanduiding voor tekst 2">
            <a:extLst>
              <a:ext uri="{FF2B5EF4-FFF2-40B4-BE49-F238E27FC236}">
                <a16:creationId xmlns:a16="http://schemas.microsoft.com/office/drawing/2014/main" id="{381C0AD1-3BA6-4B55-9D26-7892FA3CA287}"/>
              </a:ext>
            </a:extLst>
          </p:cNvPr>
          <p:cNvSpPr>
            <a:spLocks noGrp="1"/>
          </p:cNvSpPr>
          <p:nvPr>
            <p:ph type="body" sz="quarter" idx="12"/>
          </p:nvPr>
        </p:nvSpPr>
        <p:spPr/>
        <p:txBody>
          <a:bodyPr/>
          <a:lstStyle/>
          <a:p>
            <a:r>
              <a:rPr lang="en-US" dirty="0"/>
              <a:t>Major actinides</a:t>
            </a:r>
          </a:p>
          <a:p>
            <a:r>
              <a:rPr lang="en-US" dirty="0"/>
              <a:t>Minor actinides</a:t>
            </a:r>
          </a:p>
          <a:p>
            <a:r>
              <a:rPr lang="en-US" dirty="0"/>
              <a:t>Structural materials</a:t>
            </a:r>
          </a:p>
          <a:p>
            <a:r>
              <a:rPr lang="en-US" dirty="0"/>
              <a:t>Fission products</a:t>
            </a:r>
          </a:p>
          <a:p>
            <a:r>
              <a:rPr lang="en-US" dirty="0"/>
              <a:t>Materials of interest to accelerator, medical, security applications</a:t>
            </a:r>
          </a:p>
          <a:p>
            <a:r>
              <a:rPr lang="en-US" dirty="0"/>
              <a:t>Automation</a:t>
            </a:r>
          </a:p>
          <a:p>
            <a:r>
              <a:rPr lang="en-US" dirty="0"/>
              <a:t>File generation</a:t>
            </a:r>
          </a:p>
        </p:txBody>
      </p:sp>
    </p:spTree>
    <p:extLst>
      <p:ext uri="{BB962C8B-B14F-4D97-AF65-F5344CB8AC3E}">
        <p14:creationId xmlns:p14="http://schemas.microsoft.com/office/powerpoint/2010/main" val="1880044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685B4AF-47E2-4DD7-A849-8C599FB3A2A7}"/>
              </a:ext>
            </a:extLst>
          </p:cNvPr>
          <p:cNvSpPr>
            <a:spLocks noGrp="1"/>
          </p:cNvSpPr>
          <p:nvPr>
            <p:ph type="body" sz="quarter" idx="11"/>
          </p:nvPr>
        </p:nvSpPr>
        <p:spPr/>
        <p:txBody>
          <a:bodyPr/>
          <a:lstStyle/>
          <a:p>
            <a:r>
              <a:rPr lang="en-US" dirty="0"/>
              <a:t>Two step approach</a:t>
            </a:r>
          </a:p>
        </p:txBody>
      </p:sp>
      <p:sp>
        <p:nvSpPr>
          <p:cNvPr id="3" name="Tijdelijke aanduiding voor tekst 2">
            <a:extLst>
              <a:ext uri="{FF2B5EF4-FFF2-40B4-BE49-F238E27FC236}">
                <a16:creationId xmlns:a16="http://schemas.microsoft.com/office/drawing/2014/main" id="{8592812F-5F3B-49D3-BA1E-ABDBEE91E98F}"/>
              </a:ext>
            </a:extLst>
          </p:cNvPr>
          <p:cNvSpPr>
            <a:spLocks noGrp="1"/>
          </p:cNvSpPr>
          <p:nvPr>
            <p:ph type="body" sz="quarter" idx="12"/>
          </p:nvPr>
        </p:nvSpPr>
        <p:spPr/>
        <p:txBody>
          <a:bodyPr/>
          <a:lstStyle/>
          <a:p>
            <a:r>
              <a:rPr lang="en-US" dirty="0"/>
              <a:t>Evaluation based on microscopic data only</a:t>
            </a:r>
          </a:p>
          <a:p>
            <a:r>
              <a:rPr lang="en-US" dirty="0"/>
              <a:t>Associated covariances + TENDL approach (weights)</a:t>
            </a:r>
          </a:p>
          <a:p>
            <a:endParaRPr lang="en-US" dirty="0"/>
          </a:p>
          <a:p>
            <a:r>
              <a:rPr lang="en-US" dirty="0"/>
              <a:t>Evaluation including adjustment to integral data</a:t>
            </a:r>
          </a:p>
          <a:p>
            <a:r>
              <a:rPr lang="en-US" dirty="0"/>
              <a:t>Careful checking this works without inadvertent distortion</a:t>
            </a:r>
          </a:p>
          <a:p>
            <a:r>
              <a:rPr lang="en-US" dirty="0"/>
              <a:t>Works like high accuracy ratio data (k-eff)</a:t>
            </a:r>
          </a:p>
          <a:p>
            <a:r>
              <a:rPr lang="en-US" dirty="0"/>
              <a:t>Include more than k-eff alone</a:t>
            </a:r>
          </a:p>
        </p:txBody>
      </p:sp>
    </p:spTree>
    <p:extLst>
      <p:ext uri="{BB962C8B-B14F-4D97-AF65-F5344CB8AC3E}">
        <p14:creationId xmlns:p14="http://schemas.microsoft.com/office/powerpoint/2010/main" val="1713955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86C0B8E-598A-447A-A7CF-834C471F4285}"/>
              </a:ext>
            </a:extLst>
          </p:cNvPr>
          <p:cNvSpPr>
            <a:spLocks noGrp="1"/>
          </p:cNvSpPr>
          <p:nvPr>
            <p:ph type="body" sz="quarter" idx="11"/>
          </p:nvPr>
        </p:nvSpPr>
        <p:spPr/>
        <p:txBody>
          <a:bodyPr/>
          <a:lstStyle/>
          <a:p>
            <a:r>
              <a:rPr lang="en-US" dirty="0"/>
              <a:t>We need your priority issues and work program for JEFF-4</a:t>
            </a:r>
          </a:p>
        </p:txBody>
      </p:sp>
      <p:sp>
        <p:nvSpPr>
          <p:cNvPr id="3" name="Tijdelijke aanduiding voor tekst 2">
            <a:extLst>
              <a:ext uri="{FF2B5EF4-FFF2-40B4-BE49-F238E27FC236}">
                <a16:creationId xmlns:a16="http://schemas.microsoft.com/office/drawing/2014/main" id="{04C3A4C6-D24C-4EE3-AEBE-2F69899A095A}"/>
              </a:ext>
            </a:extLst>
          </p:cNvPr>
          <p:cNvSpPr>
            <a:spLocks noGrp="1"/>
          </p:cNvSpPr>
          <p:nvPr>
            <p:ph type="body" sz="quarter" idx="12"/>
          </p:nvPr>
        </p:nvSpPr>
        <p:spPr/>
        <p:txBody>
          <a:bodyPr/>
          <a:lstStyle/>
          <a:p>
            <a:r>
              <a:rPr lang="en-US" dirty="0"/>
              <a:t>We encourage you to use the HPRL to express them.</a:t>
            </a:r>
          </a:p>
          <a:p>
            <a:r>
              <a:rPr lang="en-US" dirty="0"/>
              <a:t>This is very important as the HPRL has been instrumental in getting EU ND programs funded. It is again central in the new call for ND projects by the EC (DG-RTD).</a:t>
            </a:r>
          </a:p>
          <a:p>
            <a:r>
              <a:rPr lang="en-US" dirty="0"/>
              <a:t>We should take the unique opportunity of the 26 October call with deadline 27 September 2018 to align JEFF development with EU projects.</a:t>
            </a:r>
          </a:p>
        </p:txBody>
      </p:sp>
    </p:spTree>
    <p:extLst>
      <p:ext uri="{BB962C8B-B14F-4D97-AF65-F5344CB8AC3E}">
        <p14:creationId xmlns:p14="http://schemas.microsoft.com/office/powerpoint/2010/main" val="129289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EURATOM Work program 2018</a:t>
            </a:r>
          </a:p>
        </p:txBody>
      </p:sp>
      <p:sp>
        <p:nvSpPr>
          <p:cNvPr id="3" name="Text Placeholder 2"/>
          <p:cNvSpPr>
            <a:spLocks noGrp="1"/>
          </p:cNvSpPr>
          <p:nvPr>
            <p:ph type="body" sz="quarter" idx="12"/>
          </p:nvPr>
        </p:nvSpPr>
        <p:spPr/>
        <p:txBody>
          <a:bodyPr/>
          <a:lstStyle/>
          <a:p>
            <a:r>
              <a:rPr lang="en-US" sz="2400" dirty="0"/>
              <a:t>Info day, 9 November 2017, EC/CDMA, Brussels</a:t>
            </a:r>
          </a:p>
          <a:p>
            <a:r>
              <a:rPr lang="en-US" sz="2400" dirty="0"/>
              <a:t>European Commission Decision C(2017)7123, 27 October-2017 </a:t>
            </a:r>
            <a:r>
              <a:rPr lang="en-US" sz="2400" dirty="0">
                <a:hlinkClick r:id="rId2"/>
              </a:rPr>
              <a:t>http://ec.europa.eu/research/participants/data/ref/h2020/wp/2018-2020/euratom/h2020-wp1820-euratom_en.pdf</a:t>
            </a:r>
            <a:endParaRPr lang="en-US" sz="2400" dirty="0"/>
          </a:p>
          <a:p>
            <a:r>
              <a:rPr lang="en-US" sz="2400" dirty="0"/>
              <a:t>NFRP-2018-4: Improved nuclear data for energy and non-energy modelling applications</a:t>
            </a:r>
          </a:p>
          <a:p>
            <a:r>
              <a:rPr lang="en-US" sz="2400" dirty="0"/>
              <a:t>NFRP-2018-7: Availability and use of research infrastructures for education, training and competence building</a:t>
            </a:r>
          </a:p>
        </p:txBody>
      </p:sp>
    </p:spTree>
    <p:extLst>
      <p:ext uri="{BB962C8B-B14F-4D97-AF65-F5344CB8AC3E}">
        <p14:creationId xmlns:p14="http://schemas.microsoft.com/office/powerpoint/2010/main" val="83929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C788F7-7F17-47BF-814A-F6D985EAF825}"/>
              </a:ext>
            </a:extLst>
          </p:cNvPr>
          <p:cNvSpPr>
            <a:spLocks noGrp="1"/>
          </p:cNvSpPr>
          <p:nvPr>
            <p:ph type="body" sz="quarter" idx="11"/>
          </p:nvPr>
        </p:nvSpPr>
        <p:spPr/>
        <p:txBody>
          <a:bodyPr/>
          <a:lstStyle/>
          <a:p>
            <a:r>
              <a:rPr lang="en-US" dirty="0"/>
              <a:t>JEFF-4</a:t>
            </a:r>
          </a:p>
        </p:txBody>
      </p:sp>
      <p:sp>
        <p:nvSpPr>
          <p:cNvPr id="3" name="Tijdelijke aanduiding voor tekst 2">
            <a:extLst>
              <a:ext uri="{FF2B5EF4-FFF2-40B4-BE49-F238E27FC236}">
                <a16:creationId xmlns:a16="http://schemas.microsoft.com/office/drawing/2014/main" id="{97FEFBB1-B3D5-4AFA-AE7E-5DD9660B6F33}"/>
              </a:ext>
            </a:extLst>
          </p:cNvPr>
          <p:cNvSpPr>
            <a:spLocks noGrp="1"/>
          </p:cNvSpPr>
          <p:nvPr>
            <p:ph type="body" sz="quarter" idx="12"/>
          </p:nvPr>
        </p:nvSpPr>
        <p:spPr/>
        <p:txBody>
          <a:bodyPr/>
          <a:lstStyle/>
          <a:p>
            <a:r>
              <a:rPr lang="en-US" dirty="0"/>
              <a:t>We need to build our bridge between science and application together in our mutual interest.</a:t>
            </a:r>
          </a:p>
          <a:p>
            <a:r>
              <a:rPr lang="en-US"/>
              <a:t>Looking </a:t>
            </a:r>
            <a:r>
              <a:rPr lang="en-US" dirty="0"/>
              <a:t>forward to your ideas and contributions!</a:t>
            </a:r>
          </a:p>
        </p:txBody>
      </p:sp>
    </p:spTree>
    <p:extLst>
      <p:ext uri="{BB962C8B-B14F-4D97-AF65-F5344CB8AC3E}">
        <p14:creationId xmlns:p14="http://schemas.microsoft.com/office/powerpoint/2010/main" val="7022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DF7F2D9-8910-4D42-8153-1FF89DF62C2A}"/>
              </a:ext>
            </a:extLst>
          </p:cNvPr>
          <p:cNvSpPr>
            <a:spLocks noGrp="1"/>
          </p:cNvSpPr>
          <p:nvPr>
            <p:ph type="body" sz="quarter" idx="11"/>
          </p:nvPr>
        </p:nvSpPr>
        <p:spPr/>
        <p:txBody>
          <a:bodyPr/>
          <a:lstStyle/>
          <a:p>
            <a:r>
              <a:rPr lang="en-US" dirty="0"/>
              <a:t>JRC contribution</a:t>
            </a:r>
          </a:p>
        </p:txBody>
      </p:sp>
      <p:sp>
        <p:nvSpPr>
          <p:cNvPr id="3" name="Tijdelijke aanduiding voor tekst 2">
            <a:extLst>
              <a:ext uri="{FF2B5EF4-FFF2-40B4-BE49-F238E27FC236}">
                <a16:creationId xmlns:a16="http://schemas.microsoft.com/office/drawing/2014/main" id="{B8CBF0FC-A88C-406D-9FFB-C14967D5B408}"/>
              </a:ext>
            </a:extLst>
          </p:cNvPr>
          <p:cNvSpPr>
            <a:spLocks noGrp="1"/>
          </p:cNvSpPr>
          <p:nvPr>
            <p:ph type="body" sz="quarter" idx="12"/>
          </p:nvPr>
        </p:nvSpPr>
        <p:spPr/>
        <p:txBody>
          <a:bodyPr/>
          <a:lstStyle/>
          <a:p>
            <a:r>
              <a:rPr lang="en-US" dirty="0"/>
              <a:t>Experimental work</a:t>
            </a:r>
          </a:p>
          <a:p>
            <a:r>
              <a:rPr lang="en-US" dirty="0"/>
              <a:t>Fe</a:t>
            </a:r>
          </a:p>
          <a:p>
            <a:r>
              <a:rPr lang="en-US" dirty="0"/>
              <a:t>Fe-54(n,n’g), Fe-57(n,n’g), Fe-54(</a:t>
            </a:r>
            <a:r>
              <a:rPr lang="en-US" dirty="0" err="1"/>
              <a:t>n,n</a:t>
            </a:r>
            <a:r>
              <a:rPr lang="en-US" dirty="0"/>
              <a:t>), Fe(</a:t>
            </a:r>
            <a:r>
              <a:rPr lang="en-US" dirty="0" err="1"/>
              <a:t>n,n</a:t>
            </a:r>
            <a:r>
              <a:rPr lang="en-US" dirty="0"/>
              <a:t>)</a:t>
            </a:r>
          </a:p>
          <a:p>
            <a:r>
              <a:rPr lang="en-US" dirty="0"/>
              <a:t>Possibly: Fe-56(n,n’g) and Fe-56(</a:t>
            </a:r>
            <a:r>
              <a:rPr lang="en-US" dirty="0" err="1"/>
              <a:t>n,n</a:t>
            </a:r>
            <a:r>
              <a:rPr lang="en-US" dirty="0"/>
              <a:t>)</a:t>
            </a:r>
          </a:p>
          <a:p>
            <a:r>
              <a:rPr lang="en-US" dirty="0"/>
              <a:t>Possibly: transmission of Fe vs thickness</a:t>
            </a:r>
          </a:p>
        </p:txBody>
      </p:sp>
    </p:spTree>
    <p:extLst>
      <p:ext uri="{BB962C8B-B14F-4D97-AF65-F5344CB8AC3E}">
        <p14:creationId xmlns:p14="http://schemas.microsoft.com/office/powerpoint/2010/main" val="4155577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DF7F2D9-8910-4D42-8153-1FF89DF62C2A}"/>
              </a:ext>
            </a:extLst>
          </p:cNvPr>
          <p:cNvSpPr>
            <a:spLocks noGrp="1"/>
          </p:cNvSpPr>
          <p:nvPr>
            <p:ph type="body" sz="quarter" idx="11"/>
          </p:nvPr>
        </p:nvSpPr>
        <p:spPr/>
        <p:txBody>
          <a:bodyPr/>
          <a:lstStyle/>
          <a:p>
            <a:r>
              <a:rPr lang="en-US" dirty="0"/>
              <a:t>JRC contribution</a:t>
            </a:r>
          </a:p>
        </p:txBody>
      </p:sp>
      <p:sp>
        <p:nvSpPr>
          <p:cNvPr id="3" name="Tijdelijke aanduiding voor tekst 2">
            <a:extLst>
              <a:ext uri="{FF2B5EF4-FFF2-40B4-BE49-F238E27FC236}">
                <a16:creationId xmlns:a16="http://schemas.microsoft.com/office/drawing/2014/main" id="{B8CBF0FC-A88C-406D-9FFB-C14967D5B408}"/>
              </a:ext>
            </a:extLst>
          </p:cNvPr>
          <p:cNvSpPr>
            <a:spLocks noGrp="1"/>
          </p:cNvSpPr>
          <p:nvPr>
            <p:ph type="body" sz="quarter" idx="12"/>
          </p:nvPr>
        </p:nvSpPr>
        <p:spPr/>
        <p:txBody>
          <a:bodyPr/>
          <a:lstStyle/>
          <a:p>
            <a:r>
              <a:rPr lang="en-US" dirty="0"/>
              <a:t>Experimental work</a:t>
            </a:r>
          </a:p>
          <a:p>
            <a:r>
              <a:rPr lang="en-US" dirty="0"/>
              <a:t>Uranium-238</a:t>
            </a:r>
          </a:p>
          <a:p>
            <a:r>
              <a:rPr lang="en-US" dirty="0"/>
              <a:t>(</a:t>
            </a:r>
            <a:r>
              <a:rPr lang="en-US" dirty="0" err="1"/>
              <a:t>n,g</a:t>
            </a:r>
            <a:r>
              <a:rPr lang="en-US" dirty="0"/>
              <a:t>) above 100 keV.</a:t>
            </a:r>
          </a:p>
          <a:p>
            <a:r>
              <a:rPr lang="en-US" dirty="0"/>
              <a:t>Evaluation process (GMA, uncertainties, covariances)</a:t>
            </a:r>
          </a:p>
        </p:txBody>
      </p:sp>
    </p:spTree>
    <p:extLst>
      <p:ext uri="{BB962C8B-B14F-4D97-AF65-F5344CB8AC3E}">
        <p14:creationId xmlns:p14="http://schemas.microsoft.com/office/powerpoint/2010/main" val="3967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D389F9A7-F43A-46B8-9D00-A891C7AEC3A4}"/>
              </a:ext>
            </a:extLst>
          </p:cNvPr>
          <p:cNvSpPr>
            <a:spLocks noGrp="1"/>
          </p:cNvSpPr>
          <p:nvPr>
            <p:ph type="body" sz="quarter" idx="11"/>
          </p:nvPr>
        </p:nvSpPr>
        <p:spPr/>
        <p:txBody>
          <a:bodyPr/>
          <a:lstStyle/>
          <a:p>
            <a:r>
              <a:rPr lang="en-US" dirty="0"/>
              <a:t>Contents</a:t>
            </a:r>
          </a:p>
        </p:txBody>
      </p:sp>
      <p:sp>
        <p:nvSpPr>
          <p:cNvPr id="6" name="Tijdelijke aanduiding voor tekst 5">
            <a:extLst>
              <a:ext uri="{FF2B5EF4-FFF2-40B4-BE49-F238E27FC236}">
                <a16:creationId xmlns:a16="http://schemas.microsoft.com/office/drawing/2014/main" id="{0717A44B-120A-450E-978F-C9D8226C4F30}"/>
              </a:ext>
            </a:extLst>
          </p:cNvPr>
          <p:cNvSpPr>
            <a:spLocks noGrp="1"/>
          </p:cNvSpPr>
          <p:nvPr>
            <p:ph type="body" sz="quarter" idx="12"/>
          </p:nvPr>
        </p:nvSpPr>
        <p:spPr/>
        <p:txBody>
          <a:bodyPr/>
          <a:lstStyle/>
          <a:p>
            <a:r>
              <a:rPr lang="en-US" dirty="0"/>
              <a:t>JEFF and CIELO</a:t>
            </a:r>
          </a:p>
          <a:p>
            <a:r>
              <a:rPr lang="en-US" dirty="0"/>
              <a:t>EU projects</a:t>
            </a:r>
          </a:p>
          <a:p>
            <a:r>
              <a:rPr lang="en-US" dirty="0"/>
              <a:t>JRC involvement</a:t>
            </a:r>
          </a:p>
        </p:txBody>
      </p:sp>
    </p:spTree>
    <p:extLst>
      <p:ext uri="{BB962C8B-B14F-4D97-AF65-F5344CB8AC3E}">
        <p14:creationId xmlns:p14="http://schemas.microsoft.com/office/powerpoint/2010/main" val="521064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DF7F2D9-8910-4D42-8153-1FF89DF62C2A}"/>
              </a:ext>
            </a:extLst>
          </p:cNvPr>
          <p:cNvSpPr>
            <a:spLocks noGrp="1"/>
          </p:cNvSpPr>
          <p:nvPr>
            <p:ph type="body" sz="quarter" idx="11"/>
          </p:nvPr>
        </p:nvSpPr>
        <p:spPr/>
        <p:txBody>
          <a:bodyPr/>
          <a:lstStyle/>
          <a:p>
            <a:r>
              <a:rPr lang="en-US" dirty="0"/>
              <a:t>JRC contribution</a:t>
            </a:r>
          </a:p>
        </p:txBody>
      </p:sp>
      <p:sp>
        <p:nvSpPr>
          <p:cNvPr id="3" name="Tijdelijke aanduiding voor tekst 2">
            <a:extLst>
              <a:ext uri="{FF2B5EF4-FFF2-40B4-BE49-F238E27FC236}">
                <a16:creationId xmlns:a16="http://schemas.microsoft.com/office/drawing/2014/main" id="{B8CBF0FC-A88C-406D-9FFB-C14967D5B408}"/>
              </a:ext>
            </a:extLst>
          </p:cNvPr>
          <p:cNvSpPr>
            <a:spLocks noGrp="1"/>
          </p:cNvSpPr>
          <p:nvPr>
            <p:ph type="body" sz="quarter" idx="12"/>
          </p:nvPr>
        </p:nvSpPr>
        <p:spPr/>
        <p:txBody>
          <a:bodyPr/>
          <a:lstStyle/>
          <a:p>
            <a:r>
              <a:rPr lang="en-US" dirty="0"/>
              <a:t>Experimental work</a:t>
            </a:r>
          </a:p>
          <a:p>
            <a:r>
              <a:rPr lang="en-US" dirty="0"/>
              <a:t>Au(n,n’g) (standard)</a:t>
            </a:r>
          </a:p>
          <a:p>
            <a:r>
              <a:rPr lang="en-US" dirty="0"/>
              <a:t>Evaluation process with GMA: </a:t>
            </a:r>
            <a:r>
              <a:rPr lang="en-US" dirty="0" err="1"/>
              <a:t>unc</a:t>
            </a:r>
            <a:r>
              <a:rPr lang="en-US" dirty="0"/>
              <a:t>/</a:t>
            </a:r>
            <a:r>
              <a:rPr lang="en-US" dirty="0" err="1"/>
              <a:t>cov</a:t>
            </a:r>
            <a:r>
              <a:rPr lang="en-US" dirty="0"/>
              <a:t> analysis</a:t>
            </a:r>
          </a:p>
        </p:txBody>
      </p:sp>
    </p:spTree>
    <p:extLst>
      <p:ext uri="{BB962C8B-B14F-4D97-AF65-F5344CB8AC3E}">
        <p14:creationId xmlns:p14="http://schemas.microsoft.com/office/powerpoint/2010/main" val="1693646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A7724A0-D904-4414-9E9F-5351F5D6A44F}"/>
              </a:ext>
            </a:extLst>
          </p:cNvPr>
          <p:cNvSpPr>
            <a:spLocks noGrp="1"/>
          </p:cNvSpPr>
          <p:nvPr>
            <p:ph type="body" sz="quarter" idx="11"/>
          </p:nvPr>
        </p:nvSpPr>
        <p:spPr/>
        <p:txBody>
          <a:bodyPr/>
          <a:lstStyle/>
          <a:p>
            <a:r>
              <a:rPr lang="en-US" dirty="0"/>
              <a:t>JEFF-CIELO-JRC-EU</a:t>
            </a:r>
          </a:p>
        </p:txBody>
      </p:sp>
      <p:sp>
        <p:nvSpPr>
          <p:cNvPr id="3" name="Tijdelijke aanduiding voor tekst 2">
            <a:extLst>
              <a:ext uri="{FF2B5EF4-FFF2-40B4-BE49-F238E27FC236}">
                <a16:creationId xmlns:a16="http://schemas.microsoft.com/office/drawing/2014/main" id="{E24C644C-903D-4651-9EC6-2A1679BE7DAB}"/>
              </a:ext>
            </a:extLst>
          </p:cNvPr>
          <p:cNvSpPr>
            <a:spLocks noGrp="1"/>
          </p:cNvSpPr>
          <p:nvPr>
            <p:ph type="body" sz="quarter" idx="12"/>
          </p:nvPr>
        </p:nvSpPr>
        <p:spPr/>
        <p:txBody>
          <a:bodyPr/>
          <a:lstStyle/>
          <a:p>
            <a:r>
              <a:rPr lang="en-US" dirty="0"/>
              <a:t>Collaboration should improve</a:t>
            </a:r>
          </a:p>
          <a:p>
            <a:r>
              <a:rPr lang="en-US" dirty="0"/>
              <a:t>Actinides cannot be treated separately in the final analysis (benchmark performance)</a:t>
            </a:r>
          </a:p>
          <a:p>
            <a:r>
              <a:rPr lang="en-US" dirty="0"/>
              <a:t>Background should be set before fine adjustment of actinides (O, </a:t>
            </a:r>
            <a:r>
              <a:rPr lang="en-US" dirty="0" err="1"/>
              <a:t>tsl</a:t>
            </a:r>
            <a:r>
              <a:rPr lang="en-US" dirty="0"/>
              <a:t>, …)</a:t>
            </a:r>
          </a:p>
          <a:p>
            <a:r>
              <a:rPr lang="en-US" dirty="0"/>
              <a:t>Theory developments to finalize before final stage</a:t>
            </a:r>
          </a:p>
          <a:p>
            <a:r>
              <a:rPr lang="en-US" dirty="0"/>
              <a:t>Integration of work, automation thereof </a:t>
            </a:r>
            <a:r>
              <a:rPr lang="en-US"/>
              <a:t>has priority</a:t>
            </a:r>
          </a:p>
          <a:p>
            <a:r>
              <a:rPr lang="en-US" dirty="0"/>
              <a:t>Considerable MA work not on board</a:t>
            </a:r>
          </a:p>
          <a:p>
            <a:r>
              <a:rPr lang="en-US" dirty="0"/>
              <a:t>Considerable FY &amp; DD work not on board</a:t>
            </a:r>
          </a:p>
          <a:p>
            <a:endParaRPr lang="en-US" dirty="0"/>
          </a:p>
        </p:txBody>
      </p:sp>
    </p:spTree>
    <p:extLst>
      <p:ext uri="{BB962C8B-B14F-4D97-AF65-F5344CB8AC3E}">
        <p14:creationId xmlns:p14="http://schemas.microsoft.com/office/powerpoint/2010/main" val="369675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t>Short history</a:t>
            </a:r>
            <a:endParaRPr lang="en-US" dirty="0"/>
          </a:p>
        </p:txBody>
      </p:sp>
      <p:sp>
        <p:nvSpPr>
          <p:cNvPr id="3" name="Text Placeholder 2"/>
          <p:cNvSpPr>
            <a:spLocks noGrp="1"/>
          </p:cNvSpPr>
          <p:nvPr>
            <p:ph type="body" sz="quarter" idx="12"/>
          </p:nvPr>
        </p:nvSpPr>
        <p:spPr/>
        <p:txBody>
          <a:bodyPr/>
          <a:lstStyle/>
          <a:p>
            <a:r>
              <a:rPr lang="en-US" dirty="0"/>
              <a:t>JEFF – 3.2, 5 March 2014.</a:t>
            </a:r>
          </a:p>
          <a:p>
            <a:r>
              <a:rPr lang="en-US" dirty="0"/>
              <a:t>JEFF – 3.3T0/T1, 19 Feb 2016 (Decision Nov. 2015).</a:t>
            </a:r>
          </a:p>
          <a:p>
            <a:r>
              <a:rPr lang="en-US" dirty="0"/>
              <a:t>JEFF – 3.3T2, June 2016</a:t>
            </a:r>
          </a:p>
          <a:p>
            <a:r>
              <a:rPr lang="en-US" dirty="0"/>
              <a:t>JEFF – 3.3T3, March 2017</a:t>
            </a:r>
          </a:p>
          <a:p>
            <a:r>
              <a:rPr lang="en-US" dirty="0"/>
              <a:t>JEFF – 3.3T4, June 2017</a:t>
            </a:r>
          </a:p>
          <a:p>
            <a:r>
              <a:rPr lang="en-US" dirty="0"/>
              <a:t>JEFF – 3.3, 20 November 2017</a:t>
            </a:r>
          </a:p>
          <a:p>
            <a:r>
              <a:rPr lang="en-US" dirty="0"/>
              <a:t>JEFF – 4.0, time frame to discuss (2020-2022)</a:t>
            </a:r>
          </a:p>
        </p:txBody>
      </p:sp>
    </p:spTree>
    <p:extLst>
      <p:ext uri="{BB962C8B-B14F-4D97-AF65-F5344CB8AC3E}">
        <p14:creationId xmlns:p14="http://schemas.microsoft.com/office/powerpoint/2010/main" val="155350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JEFF-3.3 is a substantial change</a:t>
            </a:r>
          </a:p>
        </p:txBody>
      </p:sp>
      <p:sp>
        <p:nvSpPr>
          <p:cNvPr id="3" name="Text Placeholder 2"/>
          <p:cNvSpPr>
            <a:spLocks noGrp="1"/>
          </p:cNvSpPr>
          <p:nvPr>
            <p:ph type="body" sz="quarter" idx="12"/>
          </p:nvPr>
        </p:nvSpPr>
        <p:spPr>
          <a:xfrm>
            <a:off x="939800" y="1657720"/>
            <a:ext cx="11011946" cy="3614738"/>
          </a:xfrm>
        </p:spPr>
        <p:txBody>
          <a:bodyPr/>
          <a:lstStyle/>
          <a:p>
            <a:r>
              <a:rPr lang="en-US" sz="1800" dirty="0"/>
              <a:t>New major actinides (</a:t>
            </a:r>
            <a:r>
              <a:rPr lang="en-US" sz="1800" dirty="0" err="1"/>
              <a:t>Morillon</a:t>
            </a:r>
            <a:r>
              <a:rPr lang="en-US" sz="1800" dirty="0"/>
              <a:t>, Romain, De Saint Jean, Leal)</a:t>
            </a:r>
          </a:p>
          <a:p>
            <a:r>
              <a:rPr lang="en-US" sz="1800" dirty="0"/>
              <a:t>New thermal scattering data (April 2017, </a:t>
            </a:r>
            <a:r>
              <a:rPr lang="en-US" sz="1800" dirty="0" err="1"/>
              <a:t>Cantargi</a:t>
            </a:r>
            <a:r>
              <a:rPr lang="en-US" sz="1800" dirty="0"/>
              <a:t>, Granada , Marquez Damian, </a:t>
            </a:r>
            <a:r>
              <a:rPr lang="en-US" sz="1800" dirty="0" err="1"/>
              <a:t>Noguere</a:t>
            </a:r>
            <a:r>
              <a:rPr lang="en-US" sz="1800" dirty="0"/>
              <a:t>)</a:t>
            </a:r>
          </a:p>
          <a:p>
            <a:r>
              <a:rPr lang="en-US" sz="1800" dirty="0"/>
              <a:t>Radioactive Decay Data File (Oct. 2016, M. Kellett &amp; O. </a:t>
            </a:r>
            <a:r>
              <a:rPr lang="en-US" sz="1800" dirty="0" err="1"/>
              <a:t>Bersillon</a:t>
            </a:r>
            <a:r>
              <a:rPr lang="en-US" sz="1800" dirty="0"/>
              <a:t>, JEF/DOC-1792)</a:t>
            </a:r>
          </a:p>
          <a:p>
            <a:r>
              <a:rPr lang="en-US" sz="1800" dirty="0"/>
              <a:t>New FY file (UKFY3.7)</a:t>
            </a:r>
          </a:p>
          <a:p>
            <a:r>
              <a:rPr lang="en-US" sz="1800" dirty="0"/>
              <a:t>New covariances, larger subset of MTs, some proposals still not ENDF format</a:t>
            </a:r>
          </a:p>
          <a:p>
            <a:r>
              <a:rPr lang="en-US" sz="1800" dirty="0"/>
              <a:t>Removal of legacy files, update of adopted files to latest release.</a:t>
            </a:r>
          </a:p>
          <a:p>
            <a:r>
              <a:rPr lang="en-US" sz="1800" dirty="0"/>
              <a:t>Increased reliance on TENDL for completeness and decay heat (D. </a:t>
            </a:r>
            <a:r>
              <a:rPr lang="en-US" sz="1800" dirty="0" err="1"/>
              <a:t>Rochman</a:t>
            </a:r>
            <a:r>
              <a:rPr lang="en-US" sz="1800" dirty="0"/>
              <a:t>, M. </a:t>
            </a:r>
            <a:r>
              <a:rPr lang="en-US" sz="1800" dirty="0" err="1"/>
              <a:t>Flemming</a:t>
            </a:r>
            <a:r>
              <a:rPr lang="en-US" sz="1800" dirty="0"/>
              <a:t>)</a:t>
            </a:r>
          </a:p>
          <a:p>
            <a:r>
              <a:rPr lang="en-US" sz="1800" dirty="0"/>
              <a:t>Improved gamma-data and energy balance for emission (C. </a:t>
            </a:r>
            <a:r>
              <a:rPr lang="en-US" sz="1800" dirty="0" err="1"/>
              <a:t>Jouanne</a:t>
            </a:r>
            <a:r>
              <a:rPr lang="en-US" sz="1800" dirty="0"/>
              <a:t>, R. Perry, G. </a:t>
            </a:r>
            <a:r>
              <a:rPr lang="en-US" sz="1800" dirty="0" err="1"/>
              <a:t>Noguere</a:t>
            </a:r>
            <a:r>
              <a:rPr lang="en-US" sz="1800" dirty="0"/>
              <a:t>, O. </a:t>
            </a:r>
            <a:r>
              <a:rPr lang="en-US" sz="1800" dirty="0" err="1"/>
              <a:t>Serot</a:t>
            </a:r>
            <a:r>
              <a:rPr lang="en-US" sz="1800" dirty="0"/>
              <a:t>, …)</a:t>
            </a:r>
          </a:p>
          <a:p>
            <a:r>
              <a:rPr lang="en-US" sz="1800" dirty="0"/>
              <a:t>Restoration of 8 group structure for delayed neutrons (P. </a:t>
            </a:r>
            <a:r>
              <a:rPr lang="en-US" sz="1800" dirty="0" err="1"/>
              <a:t>Leconte</a:t>
            </a:r>
            <a:r>
              <a:rPr lang="en-US" sz="1800" dirty="0"/>
              <a:t>)</a:t>
            </a:r>
          </a:p>
          <a:p>
            <a:r>
              <a:rPr lang="en-US" sz="1800" dirty="0"/>
              <a:t>New Cu files (</a:t>
            </a:r>
            <a:r>
              <a:rPr lang="en-US" sz="1800" dirty="0" err="1"/>
              <a:t>Pereslavtsev</a:t>
            </a:r>
            <a:r>
              <a:rPr lang="en-US" sz="1800" dirty="0"/>
              <a:t>, Leal)</a:t>
            </a:r>
          </a:p>
          <a:p>
            <a:r>
              <a:rPr lang="en-US" sz="1800" dirty="0"/>
              <a:t>Many issues resolved (many contributors)</a:t>
            </a:r>
          </a:p>
        </p:txBody>
      </p:sp>
    </p:spTree>
    <p:extLst>
      <p:ext uri="{BB962C8B-B14F-4D97-AF65-F5344CB8AC3E}">
        <p14:creationId xmlns:p14="http://schemas.microsoft.com/office/powerpoint/2010/main" val="142248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JEFF-3.3 is a substantial change</a:t>
            </a:r>
          </a:p>
        </p:txBody>
      </p:sp>
      <p:sp>
        <p:nvSpPr>
          <p:cNvPr id="3" name="Text Placeholder 2"/>
          <p:cNvSpPr>
            <a:spLocks noGrp="1"/>
          </p:cNvSpPr>
          <p:nvPr>
            <p:ph type="body" sz="quarter" idx="12"/>
          </p:nvPr>
        </p:nvSpPr>
        <p:spPr>
          <a:xfrm>
            <a:off x="939800" y="1657720"/>
            <a:ext cx="11011946" cy="3614738"/>
          </a:xfrm>
        </p:spPr>
        <p:txBody>
          <a:bodyPr/>
          <a:lstStyle/>
          <a:p>
            <a:r>
              <a:rPr lang="en-US" sz="1800" dirty="0" err="1"/>
              <a:t>g,p,d,t,h,a</a:t>
            </a:r>
            <a:r>
              <a:rPr lang="en-US" sz="1800" dirty="0"/>
              <a:t> files TENDL-2017</a:t>
            </a:r>
          </a:p>
          <a:p>
            <a:r>
              <a:rPr lang="en-US" sz="1800" dirty="0"/>
              <a:t>Activation file TENDL-2017</a:t>
            </a:r>
          </a:p>
          <a:p>
            <a:r>
              <a:rPr lang="en-US" sz="1800" dirty="0" err="1"/>
              <a:t>dpa</a:t>
            </a:r>
            <a:r>
              <a:rPr lang="en-US" sz="1800" dirty="0"/>
              <a:t> file, KIT/</a:t>
            </a:r>
            <a:r>
              <a:rPr lang="en-US" sz="1800" dirty="0" err="1"/>
              <a:t>Konobeev</a:t>
            </a:r>
            <a:r>
              <a:rPr lang="en-US" sz="1800" dirty="0"/>
              <a:t> (modifications to transport files UNED/</a:t>
            </a:r>
            <a:r>
              <a:rPr lang="en-US" sz="1800" dirty="0" err="1"/>
              <a:t>Sauvan</a:t>
            </a:r>
            <a:r>
              <a:rPr lang="en-US" sz="1800" dirty="0"/>
              <a:t>)</a:t>
            </a:r>
          </a:p>
        </p:txBody>
      </p:sp>
    </p:spTree>
    <p:extLst>
      <p:ext uri="{BB962C8B-B14F-4D97-AF65-F5344CB8AC3E}">
        <p14:creationId xmlns:p14="http://schemas.microsoft.com/office/powerpoint/2010/main" val="8511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EEFFA42-A39C-4256-BD8C-C2273B188DAD}"/>
              </a:ext>
            </a:extLst>
          </p:cNvPr>
          <p:cNvSpPr>
            <a:spLocks noGrp="1"/>
          </p:cNvSpPr>
          <p:nvPr>
            <p:ph type="body" sz="quarter" idx="11"/>
          </p:nvPr>
        </p:nvSpPr>
        <p:spPr/>
        <p:txBody>
          <a:bodyPr/>
          <a:lstStyle/>
          <a:p>
            <a:r>
              <a:rPr lang="en-US" dirty="0"/>
              <a:t>JEFF-4.0</a:t>
            </a:r>
          </a:p>
        </p:txBody>
      </p:sp>
      <p:sp>
        <p:nvSpPr>
          <p:cNvPr id="3" name="Tijdelijke aanduiding voor tekst 2">
            <a:extLst>
              <a:ext uri="{FF2B5EF4-FFF2-40B4-BE49-F238E27FC236}">
                <a16:creationId xmlns:a16="http://schemas.microsoft.com/office/drawing/2014/main" id="{05ADFD6C-6746-4C1B-92AF-AB556703AFFB}"/>
              </a:ext>
            </a:extLst>
          </p:cNvPr>
          <p:cNvSpPr>
            <a:spLocks noGrp="1"/>
          </p:cNvSpPr>
          <p:nvPr>
            <p:ph type="body" sz="quarter" idx="12"/>
          </p:nvPr>
        </p:nvSpPr>
        <p:spPr/>
        <p:txBody>
          <a:bodyPr/>
          <a:lstStyle/>
          <a:p>
            <a:r>
              <a:rPr lang="en-US" dirty="0"/>
              <a:t>We want JEFF-4 to be a fundamental change</a:t>
            </a:r>
          </a:p>
          <a:p>
            <a:r>
              <a:rPr lang="en-US" dirty="0"/>
              <a:t>Best knowledge for users</a:t>
            </a:r>
          </a:p>
          <a:p>
            <a:r>
              <a:rPr lang="en-US" dirty="0"/>
              <a:t>Completeness</a:t>
            </a:r>
          </a:p>
          <a:p>
            <a:r>
              <a:rPr lang="en-US" dirty="0"/>
              <a:t>Agreed ways of integrating contributions</a:t>
            </a:r>
          </a:p>
          <a:p>
            <a:r>
              <a:rPr lang="en-US" dirty="0"/>
              <a:t>Version and documentation control</a:t>
            </a:r>
          </a:p>
          <a:p>
            <a:r>
              <a:rPr lang="en-US" dirty="0"/>
              <a:t>Use modern tools for inspection and checking</a:t>
            </a:r>
          </a:p>
          <a:p>
            <a:r>
              <a:rPr lang="en-US" dirty="0"/>
              <a:t>Use modern tools for benchmarking and validation</a:t>
            </a:r>
          </a:p>
          <a:p>
            <a:r>
              <a:rPr lang="en-US" dirty="0"/>
              <a:t>Eliminate limitations (formats, correlated emissions)</a:t>
            </a:r>
          </a:p>
          <a:p>
            <a:endParaRPr lang="en-US" dirty="0"/>
          </a:p>
        </p:txBody>
      </p:sp>
    </p:spTree>
    <p:extLst>
      <p:ext uri="{BB962C8B-B14F-4D97-AF65-F5344CB8AC3E}">
        <p14:creationId xmlns:p14="http://schemas.microsoft.com/office/powerpoint/2010/main" val="58767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inhoud 2"/>
          <p:cNvSpPr>
            <a:spLocks noGrp="1"/>
          </p:cNvSpPr>
          <p:nvPr>
            <p:ph type="body" sz="quarter" idx="11"/>
          </p:nvPr>
        </p:nvSpPr>
        <p:spPr/>
        <p:txBody>
          <a:bodyPr/>
          <a:lstStyle/>
          <a:p>
            <a:r>
              <a:rPr lang="en-US" dirty="0"/>
              <a:t>Challenges for evaluated data libraries</a:t>
            </a:r>
            <a:endParaRPr lang="nl-NL" dirty="0"/>
          </a:p>
        </p:txBody>
      </p:sp>
      <p:sp>
        <p:nvSpPr>
          <p:cNvPr id="3" name="Tijdelijke aanduiding voor tekst 2">
            <a:extLst>
              <a:ext uri="{FF2B5EF4-FFF2-40B4-BE49-F238E27FC236}">
                <a16:creationId xmlns:a16="http://schemas.microsoft.com/office/drawing/2014/main" id="{937C8682-9055-4C9F-9786-B07A7003FA93}"/>
              </a:ext>
            </a:extLst>
          </p:cNvPr>
          <p:cNvSpPr>
            <a:spLocks noGrp="1"/>
          </p:cNvSpPr>
          <p:nvPr>
            <p:ph type="body" sz="quarter" idx="12"/>
          </p:nvPr>
        </p:nvSpPr>
        <p:spPr/>
        <p:txBody>
          <a:bodyPr/>
          <a:lstStyle/>
          <a:p>
            <a:r>
              <a:rPr lang="en-US" sz="2400" dirty="0"/>
              <a:t>Evaluated		Best available knowledge for the user.</a:t>
            </a:r>
          </a:p>
          <a:p>
            <a:r>
              <a:rPr lang="en-US" sz="2400" dirty="0"/>
              <a:t>Completeness 	All available knowledge for the user.</a:t>
            </a:r>
          </a:p>
          <a:p>
            <a:r>
              <a:rPr lang="en-US" sz="2400" dirty="0"/>
              <a:t>Reliability		Success should be independent of the application.</a:t>
            </a:r>
          </a:p>
          <a:p>
            <a:r>
              <a:rPr lang="en-US" sz="2400" dirty="0"/>
              <a:t>Accuracy		Uncertainties less than 5%, 2%, … 0.3%.</a:t>
            </a:r>
          </a:p>
          <a:p>
            <a:r>
              <a:rPr lang="en-US" sz="2400" dirty="0"/>
              <a:t>Covariances	Users need to know how good the data are.				They need to handle that knowledge quantitatively 			for propagating uncertainty and for safe margins.</a:t>
            </a:r>
          </a:p>
        </p:txBody>
      </p:sp>
    </p:spTree>
    <p:extLst>
      <p:ext uri="{BB962C8B-B14F-4D97-AF65-F5344CB8AC3E}">
        <p14:creationId xmlns:p14="http://schemas.microsoft.com/office/powerpoint/2010/main" val="105215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E9027FE7-D278-4768-A848-49360BEC7BE1}"/>
              </a:ext>
            </a:extLst>
          </p:cNvPr>
          <p:cNvSpPr>
            <a:spLocks noGrp="1"/>
          </p:cNvSpPr>
          <p:nvPr>
            <p:ph type="body" sz="quarter" idx="11"/>
          </p:nvPr>
        </p:nvSpPr>
        <p:spPr/>
        <p:txBody>
          <a:bodyPr/>
          <a:lstStyle/>
          <a:p>
            <a:r>
              <a:rPr lang="en-US" dirty="0"/>
              <a:t>Best available knowledge.</a:t>
            </a:r>
          </a:p>
        </p:txBody>
      </p:sp>
      <p:sp>
        <p:nvSpPr>
          <p:cNvPr id="4" name="Tijdelijke aanduiding voor tekst 3">
            <a:extLst>
              <a:ext uri="{FF2B5EF4-FFF2-40B4-BE49-F238E27FC236}">
                <a16:creationId xmlns:a16="http://schemas.microsoft.com/office/drawing/2014/main" id="{56313B95-37DE-485B-9914-8E6FF2A44407}"/>
              </a:ext>
            </a:extLst>
          </p:cNvPr>
          <p:cNvSpPr>
            <a:spLocks noGrp="1"/>
          </p:cNvSpPr>
          <p:nvPr>
            <p:ph type="body" sz="quarter" idx="12"/>
          </p:nvPr>
        </p:nvSpPr>
        <p:spPr/>
        <p:txBody>
          <a:bodyPr/>
          <a:lstStyle/>
          <a:p>
            <a:pPr marL="0" indent="0">
              <a:buNone/>
            </a:pPr>
            <a:r>
              <a:rPr lang="en-US" dirty="0"/>
              <a:t>Best science, as complete as we can, for applications</a:t>
            </a:r>
          </a:p>
          <a:p>
            <a:pPr marL="0" indent="0">
              <a:buNone/>
            </a:pPr>
            <a:endParaRPr lang="en-US" dirty="0"/>
          </a:p>
          <a:p>
            <a:pPr lvl="1"/>
            <a:r>
              <a:rPr lang="en-US" sz="2400" dirty="0"/>
              <a:t>Either from models or from experiment.</a:t>
            </a:r>
          </a:p>
          <a:p>
            <a:pPr lvl="1"/>
            <a:r>
              <a:rPr lang="en-US" sz="2400" dirty="0"/>
              <a:t>Evaluators must judge which should prevail.</a:t>
            </a:r>
          </a:p>
          <a:p>
            <a:pPr lvl="1"/>
            <a:r>
              <a:rPr lang="en-US" sz="2400" dirty="0"/>
              <a:t>We must master assembling files with best input for its parts.</a:t>
            </a:r>
          </a:p>
          <a:p>
            <a:pPr lvl="1"/>
            <a:endParaRPr lang="en-US" sz="2400" dirty="0"/>
          </a:p>
          <a:p>
            <a:pPr lvl="1"/>
            <a:r>
              <a:rPr lang="en-US" sz="2400" dirty="0"/>
              <a:t>Checking is absolutely essential.</a:t>
            </a:r>
          </a:p>
          <a:p>
            <a:pPr lvl="1"/>
            <a:endParaRPr lang="en-US" sz="2400" dirty="0"/>
          </a:p>
          <a:p>
            <a:pPr lvl="1"/>
            <a:r>
              <a:rPr lang="en-US" sz="2400" dirty="0"/>
              <a:t>Automation will continue to mature further as a means.</a:t>
            </a:r>
          </a:p>
        </p:txBody>
      </p:sp>
    </p:spTree>
    <p:extLst>
      <p:ext uri="{BB962C8B-B14F-4D97-AF65-F5344CB8AC3E}">
        <p14:creationId xmlns:p14="http://schemas.microsoft.com/office/powerpoint/2010/main" val="2012558725"/>
      </p:ext>
    </p:extLst>
  </p:cSld>
  <p:clrMapOvr>
    <a:masterClrMapping/>
  </p:clrMapOvr>
</p:sld>
</file>

<file path=ppt/theme/theme1.xml><?xml version="1.0" encoding="utf-8"?>
<a:theme xmlns:a="http://schemas.openxmlformats.org/drawingml/2006/main" name="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RC-presentation_new-style-Template" id="{A3811EC4-3CF2-294F-BA10-98A1FEBF725B}" vid="{04E8B2B6-6122-9247-9072-895CAD7B610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JRC-presentation_new-style_template.potx</Template>
  <TotalTime>157</TotalTime>
  <Words>1546</Words>
  <Application>Microsoft Office PowerPoint</Application>
  <PresentationFormat>Breedbeeld</PresentationFormat>
  <Paragraphs>220</Paragraphs>
  <Slides>31</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31</vt:i4>
      </vt:variant>
    </vt:vector>
  </HeadingPairs>
  <TitlesOfParts>
    <vt:vector size="39" baseType="lpstr">
      <vt:lpstr>Arial</vt:lpstr>
      <vt:lpstr>Calibri</vt:lpstr>
      <vt:lpstr>Symbol</vt:lpstr>
      <vt:lpstr>Times New Roman</vt:lpstr>
      <vt:lpstr>Verdana</vt:lpstr>
      <vt:lpstr>Verdana </vt:lpstr>
      <vt:lpstr>Verdana Standaard</vt:lpstr>
      <vt:lpstr>JRC-presentation_new-style_template</vt:lpstr>
      <vt:lpstr>PowerPoint-presentatie</vt:lpstr>
      <vt:lpstr>JEFF, EU-projects and JRC involvement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PRIMAVERA Joris (JRC-PETTEN)</dc:creator>
  <cp:lastModifiedBy>Arjan Plompen</cp:lastModifiedBy>
  <cp:revision>27</cp:revision>
  <dcterms:created xsi:type="dcterms:W3CDTF">2017-04-24T08:06:23Z</dcterms:created>
  <dcterms:modified xsi:type="dcterms:W3CDTF">2017-12-18T05:54:18Z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127154</vt:lpwstr>
  </property>
  <property fmtid="{D5CDD505-2E9C-101B-9397-08002B2CF9AE}" pid="3" name="Offisync_ServerID">
    <vt:lpwstr>0d3b22a6-6203-4efc-8e8e-b5279256493b</vt:lpwstr>
  </property>
  <property fmtid="{D5CDD505-2E9C-101B-9397-08002B2CF9AE}" pid="4" name="Offisync_UpdateToken">
    <vt:lpwstr>2</vt:lpwstr>
  </property>
  <property fmtid="{D5CDD505-2E9C-101B-9397-08002B2CF9AE}" pid="5" name="Jive_VersionGuid">
    <vt:lpwstr>f5ade35e-4d75-4a94-915b-d211001ccb03</vt:lpwstr>
  </property>
  <property fmtid="{D5CDD505-2E9C-101B-9397-08002B2CF9AE}" pid="6" name="Offisync_ProviderInitializationData">
    <vt:lpwstr>https://connected.cnect.cec.eu.int</vt:lpwstr>
  </property>
  <property fmtid="{D5CDD505-2E9C-101B-9397-08002B2CF9AE}" pid="7" name="Jive_LatestUserAccountName">
    <vt:lpwstr>plompar</vt:lpwstr>
  </property>
</Properties>
</file>