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4" r:id="rId2"/>
    <p:sldId id="256" r:id="rId3"/>
    <p:sldId id="258" r:id="rId4"/>
    <p:sldId id="259" r:id="rId5"/>
    <p:sldId id="260" r:id="rId6"/>
    <p:sldId id="261" r:id="rId7"/>
    <p:sldId id="262" r:id="rId8"/>
    <p:sldId id="275" r:id="rId9"/>
    <p:sldId id="263" r:id="rId10"/>
    <p:sldId id="268" r:id="rId11"/>
    <p:sldId id="273" r:id="rId12"/>
    <p:sldId id="269" r:id="rId13"/>
    <p:sldId id="270" r:id="rId14"/>
    <p:sldId id="271" r:id="rId15"/>
    <p:sldId id="272" r:id="rId16"/>
    <p:sldId id="267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960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A0C10-D76C-4BA2-BBCB-AE34C4C1B13D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AEB65-E642-4B18-9370-9AF262B15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23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E9D29-5C9F-4B5C-B05B-E727A118425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11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E9D29-5C9F-4B5C-B05B-E727A118425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53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E9D29-5C9F-4B5C-B05B-E727A118425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21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6B7F-10B3-4121-A9E3-908CCA9EFFF0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16B7-A09A-4D9B-8B5A-DAA1FE541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53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6B7F-10B3-4121-A9E3-908CCA9EFFF0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16B7-A09A-4D9B-8B5A-DAA1FE541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02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6B7F-10B3-4121-A9E3-908CCA9EFFF0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16B7-A09A-4D9B-8B5A-DAA1FE541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0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6B7F-10B3-4121-A9E3-908CCA9EFFF0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16B7-A09A-4D9B-8B5A-DAA1FE541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94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6B7F-10B3-4121-A9E3-908CCA9EFFF0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16B7-A09A-4D9B-8B5A-DAA1FE541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3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6B7F-10B3-4121-A9E3-908CCA9EFFF0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16B7-A09A-4D9B-8B5A-DAA1FE541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6B7F-10B3-4121-A9E3-908CCA9EFFF0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16B7-A09A-4D9B-8B5A-DAA1FE541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3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6B7F-10B3-4121-A9E3-908CCA9EFFF0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16B7-A09A-4D9B-8B5A-DAA1FE541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5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6B7F-10B3-4121-A9E3-908CCA9EFFF0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16B7-A09A-4D9B-8B5A-DAA1FE541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59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6B7F-10B3-4121-A9E3-908CCA9EFFF0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16B7-A09A-4D9B-8B5A-DAA1FE541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94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6B7F-10B3-4121-A9E3-908CCA9EFFF0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16B7-A09A-4D9B-8B5A-DAA1FE541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53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16B7F-10B3-4121-A9E3-908CCA9EFFF0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E16B7-A09A-4D9B-8B5A-DAA1FE541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6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990600"/>
            <a:ext cx="6324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A Short Presentation on some the Progress Made since WPEC Sub-group 25</a:t>
            </a:r>
          </a:p>
          <a:p>
            <a:endParaRPr lang="en-US" dirty="0"/>
          </a:p>
          <a:p>
            <a:r>
              <a:rPr lang="en-US" dirty="0" smtClean="0"/>
              <a:t>A.A. Sonzogni, E.A. McCutchan</a:t>
            </a:r>
          </a:p>
          <a:p>
            <a:r>
              <a:rPr lang="en-US" i="1" dirty="0" smtClean="0"/>
              <a:t>National Nuclear Data Center, BNL</a:t>
            </a:r>
          </a:p>
          <a:p>
            <a:endParaRPr lang="en-US" dirty="0"/>
          </a:p>
          <a:p>
            <a:r>
              <a:rPr lang="en-US" dirty="0" smtClean="0"/>
              <a:t>P. </a:t>
            </a:r>
            <a:r>
              <a:rPr lang="en-US" dirty="0" err="1" smtClean="0"/>
              <a:t>Dimitriou</a:t>
            </a:r>
            <a:endParaRPr lang="en-US" dirty="0" smtClean="0"/>
          </a:p>
          <a:p>
            <a:r>
              <a:rPr lang="en-US" i="1" dirty="0" smtClean="0"/>
              <a:t>Nuclear Data Section, IAEA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5855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0" y="0"/>
            <a:ext cx="8686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4000" u="sng" dirty="0" smtClean="0">
                <a:solidFill>
                  <a:srgbClr val="1F497D"/>
                </a:solidFill>
                <a:latin typeface="Calibri" pitchFamily="34" charset="0"/>
              </a:rPr>
              <a:t>Where do we need Fission Yields and Decay Data?</a:t>
            </a:r>
            <a:endParaRPr lang="en-US" altLang="en-US" sz="4000" u="sng" dirty="0">
              <a:solidFill>
                <a:srgbClr val="1F497D"/>
              </a:solidFill>
              <a:latin typeface="Calibri" pitchFamily="34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24" y="1676400"/>
            <a:ext cx="4648200" cy="429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2624" y="5867400"/>
            <a:ext cx="44958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F.P. An </a:t>
            </a:r>
            <a:r>
              <a:rPr lang="en-US" sz="2000" i="1" dirty="0" smtClean="0"/>
              <a:t>et al</a:t>
            </a:r>
            <a:r>
              <a:rPr lang="en-US" sz="2000" dirty="0" smtClean="0"/>
              <a:t>,  PRL </a:t>
            </a:r>
            <a:r>
              <a:rPr lang="en-US" sz="2000" b="1" dirty="0" smtClean="0"/>
              <a:t>116</a:t>
            </a:r>
            <a:r>
              <a:rPr lang="en-US" sz="2000" dirty="0" smtClean="0"/>
              <a:t>, 061801 (2016)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969443" y="1914647"/>
            <a:ext cx="3962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Missing 5.4 +- 2.2% of the total number of electron antineutrinos at around 500m from the </a:t>
            </a:r>
            <a:r>
              <a:rPr lang="en-US" sz="2000" dirty="0" smtClean="0"/>
              <a:t>reactor.  </a:t>
            </a:r>
            <a:r>
              <a:rPr lang="en-US" sz="2000" dirty="0" smtClean="0"/>
              <a:t>Consistent with earlier analysis of reactor experiments.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This deficit is not accounted for in the three flavors oscillations.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There is a distortion in the energy spectrum with respect to the </a:t>
            </a:r>
            <a:r>
              <a:rPr lang="en-US" sz="2000" dirty="0" smtClean="0"/>
              <a:t>prediction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045643" y="990600"/>
            <a:ext cx="381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400" u="sng" dirty="0" smtClean="0">
                <a:solidFill>
                  <a:srgbClr val="1F497D"/>
                </a:solidFill>
                <a:latin typeface="Calibri" pitchFamily="34" charset="0"/>
              </a:rPr>
              <a:t>Latest </a:t>
            </a:r>
            <a:r>
              <a:rPr lang="en-US" altLang="en-US" sz="2400" u="sng" dirty="0" err="1" smtClean="0">
                <a:solidFill>
                  <a:srgbClr val="1F497D"/>
                </a:solidFill>
                <a:latin typeface="Calibri" pitchFamily="34" charset="0"/>
              </a:rPr>
              <a:t>Daya</a:t>
            </a:r>
            <a:r>
              <a:rPr lang="en-US" altLang="en-US" sz="2400" u="sng" dirty="0" smtClean="0">
                <a:solidFill>
                  <a:srgbClr val="1F497D"/>
                </a:solidFill>
                <a:latin typeface="Calibri" pitchFamily="34" charset="0"/>
              </a:rPr>
              <a:t> Bay Antineutrino Spectrum</a:t>
            </a:r>
            <a:endParaRPr lang="en-US" altLang="en-US" sz="2400" u="sng" dirty="0">
              <a:solidFill>
                <a:srgbClr val="1F497D"/>
              </a:solidFill>
              <a:latin typeface="Calibri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5686710"/>
            <a:ext cx="28289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9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0"/>
            <a:ext cx="85502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u="sng" dirty="0" smtClean="0">
                <a:solidFill>
                  <a:schemeClr val="tx2"/>
                </a:solidFill>
                <a:latin typeface="+mn-lt"/>
              </a:rPr>
              <a:t>Fission Yield Effects</a:t>
            </a:r>
            <a:endParaRPr lang="en-US" sz="4000" u="sng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990600"/>
            <a:ext cx="3352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It has been known for a while that ENDF/B and JEFF fission yields were producing different </a:t>
            </a:r>
            <a:r>
              <a:rPr lang="en-US" sz="2000" dirty="0"/>
              <a:t>results.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We </a:t>
            </a:r>
            <a:r>
              <a:rPr lang="en-US" sz="2000" dirty="0"/>
              <a:t>perform corrections to the ENDF/B yields to account for a) better decay data, b) improved isomeric ratios, c) anomalous yields.</a:t>
            </a:r>
          </a:p>
          <a:p>
            <a:endParaRPr lang="en-US" sz="2000" dirty="0" smtClean="0"/>
          </a:p>
          <a:p>
            <a:r>
              <a:rPr lang="en-US" sz="2000" dirty="0" smtClean="0"/>
              <a:t>With corrected yields: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No electron excess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Better agreement with JEFF yields.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496980"/>
              </p:ext>
            </p:extLst>
          </p:nvPr>
        </p:nvGraphicFramePr>
        <p:xfrm>
          <a:off x="4409785" y="93932"/>
          <a:ext cx="3581400" cy="613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4" imgW="1447560" imgH="253800" progId="Equation.3">
                  <p:embed/>
                </p:oleObj>
              </mc:Choice>
              <mc:Fallback>
                <p:oleObj name="Equation" r:id="rId4" imgW="14475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9785" y="93932"/>
                        <a:ext cx="3581400" cy="61395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3581400" y="850117"/>
            <a:ext cx="5410200" cy="5208574"/>
            <a:chOff x="3581400" y="850117"/>
            <a:chExt cx="5410200" cy="5208574"/>
          </a:xfrm>
        </p:grpSpPr>
        <p:pic>
          <p:nvPicPr>
            <p:cNvPr id="43193" name="Picture 185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8" t="7802" r="12258" b="4912"/>
            <a:stretch/>
          </p:blipFill>
          <p:spPr bwMode="auto">
            <a:xfrm>
              <a:off x="3581400" y="850117"/>
              <a:ext cx="5279313" cy="4331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3953219" y="5473916"/>
              <a:ext cx="503838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/>
                <a:t>A.A. </a:t>
              </a:r>
              <a:r>
                <a:rPr lang="en-US" sz="1600" dirty="0" err="1" smtClean="0"/>
                <a:t>Sonzogni</a:t>
              </a:r>
              <a:r>
                <a:rPr lang="en-US" sz="1600" dirty="0" smtClean="0"/>
                <a:t>, E.A. </a:t>
              </a:r>
              <a:r>
                <a:rPr lang="en-US" sz="1600" dirty="0" err="1" smtClean="0"/>
                <a:t>McCutchan</a:t>
              </a:r>
              <a:r>
                <a:rPr lang="en-US" sz="1600" dirty="0" smtClean="0"/>
                <a:t>, T.D. Johnson, P. </a:t>
              </a:r>
              <a:r>
                <a:rPr lang="en-US" sz="1600" dirty="0" err="1" smtClean="0"/>
                <a:t>Dimitriou</a:t>
              </a:r>
              <a:r>
                <a:rPr lang="en-US" sz="1600" dirty="0" smtClean="0"/>
                <a:t>, </a:t>
              </a:r>
              <a:r>
                <a:rPr lang="en-US" sz="1600" dirty="0"/>
                <a:t>PRL </a:t>
              </a:r>
              <a:r>
                <a:rPr lang="en-US" sz="1600" b="1" dirty="0"/>
                <a:t>116</a:t>
              </a:r>
              <a:r>
                <a:rPr lang="en-US" sz="1600" dirty="0"/>
                <a:t>, 132502 (2016).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78580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11423"/>
            <a:ext cx="7534275" cy="480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0"/>
            <a:ext cx="9067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u="sng" dirty="0" smtClean="0">
                <a:solidFill>
                  <a:schemeClr val="tx2"/>
                </a:solidFill>
                <a:latin typeface="+mn-lt"/>
              </a:rPr>
              <a:t>Fine Structure</a:t>
            </a:r>
            <a:endParaRPr lang="en-US" sz="4000" u="sng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6304002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Ko</a:t>
            </a:r>
            <a:r>
              <a:rPr lang="en-US" sz="1800" dirty="0" smtClean="0"/>
              <a:t> et al, PRL </a:t>
            </a:r>
            <a:r>
              <a:rPr lang="en-US" sz="1800" b="1" dirty="0" smtClean="0"/>
              <a:t>118</a:t>
            </a:r>
            <a:r>
              <a:rPr lang="en-US" sz="1800" dirty="0" smtClean="0"/>
              <a:t>, 121802 (2017)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3657600" y="1568067"/>
            <a:ext cx="21336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8000"/>
                </a:solidFill>
              </a:rPr>
              <a:t>There seems to be structure?</a:t>
            </a:r>
            <a:endParaRPr lang="en-US" sz="2000" b="1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8382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NEOS data, 30 m from a power reactor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200400" y="147935"/>
            <a:ext cx="529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(FY and decay data together)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550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0"/>
            <a:ext cx="9067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u="sng" dirty="0" smtClean="0">
                <a:solidFill>
                  <a:schemeClr val="tx2"/>
                </a:solidFill>
                <a:latin typeface="+mn-lt"/>
              </a:rPr>
              <a:t>Fine Structure in Antineutrino Spectrum</a:t>
            </a:r>
            <a:endParaRPr lang="en-US" sz="4000" u="sng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4" t="7710" r="4225"/>
          <a:stretch/>
        </p:blipFill>
        <p:spPr bwMode="auto">
          <a:xfrm>
            <a:off x="291947" y="2743200"/>
            <a:ext cx="4241494" cy="346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838200"/>
            <a:ext cx="5973618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3" t="10673" r="18657" b="4216"/>
          <a:stretch/>
        </p:blipFill>
        <p:spPr bwMode="auto">
          <a:xfrm>
            <a:off x="4986332" y="2590800"/>
            <a:ext cx="3848917" cy="413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8995" y="874693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 Spectrum: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890092" y="1676400"/>
            <a:ext cx="2057400" cy="752994"/>
            <a:chOff x="2890092" y="1676400"/>
            <a:chExt cx="2057400" cy="752994"/>
          </a:xfrm>
        </p:grpSpPr>
        <p:sp>
          <p:nvSpPr>
            <p:cNvPr id="14" name="TextBox 13"/>
            <p:cNvSpPr txBox="1"/>
            <p:nvPr/>
          </p:nvSpPr>
          <p:spPr>
            <a:xfrm>
              <a:off x="2890092" y="2029284"/>
              <a:ext cx="2057400" cy="40011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Fermi Function</a:t>
              </a:r>
              <a:endParaRPr lang="en-US" sz="2000" b="1" dirty="0"/>
            </a:p>
          </p:txBody>
        </p:sp>
        <p:cxnSp>
          <p:nvCxnSpPr>
            <p:cNvPr id="11" name="Straight Arrow Connector 10"/>
            <p:cNvCxnSpPr>
              <a:stCxn id="14" idx="0"/>
            </p:cNvCxnSpPr>
            <p:nvPr/>
          </p:nvCxnSpPr>
          <p:spPr>
            <a:xfrm flipV="1">
              <a:off x="3918792" y="1676400"/>
              <a:ext cx="272208" cy="35288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486400" y="1676400"/>
            <a:ext cx="2362200" cy="752994"/>
            <a:chOff x="5486400" y="1676400"/>
            <a:chExt cx="2362200" cy="752994"/>
          </a:xfrm>
        </p:grpSpPr>
        <p:sp>
          <p:nvSpPr>
            <p:cNvPr id="15" name="TextBox 14"/>
            <p:cNvSpPr txBox="1"/>
            <p:nvPr/>
          </p:nvSpPr>
          <p:spPr>
            <a:xfrm>
              <a:off x="5486400" y="2029284"/>
              <a:ext cx="2362200" cy="400110"/>
            </a:xfrm>
            <a:prstGeom prst="rect">
              <a:avLst/>
            </a:prstGeom>
            <a:noFill/>
            <a:ln w="1905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Other corrections</a:t>
              </a:r>
              <a:endParaRPr lang="en-US" sz="2000" b="1" dirty="0"/>
            </a:p>
          </p:txBody>
        </p:sp>
        <p:cxnSp>
          <p:nvCxnSpPr>
            <p:cNvPr id="13" name="Straight Arrow Connector 12"/>
            <p:cNvCxnSpPr>
              <a:stCxn id="15" idx="0"/>
            </p:cNvCxnSpPr>
            <p:nvPr/>
          </p:nvCxnSpPr>
          <p:spPr>
            <a:xfrm flipH="1" flipV="1">
              <a:off x="6096000" y="1676400"/>
              <a:ext cx="571500" cy="352884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5489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" t="8191" r="11412" b="3100"/>
          <a:stretch/>
        </p:blipFill>
        <p:spPr bwMode="auto">
          <a:xfrm>
            <a:off x="3091929" y="707886"/>
            <a:ext cx="6052071" cy="493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t="8616" r="10838" b="2871"/>
          <a:stretch/>
        </p:blipFill>
        <p:spPr bwMode="auto">
          <a:xfrm>
            <a:off x="3240658" y="2052999"/>
            <a:ext cx="5897836" cy="477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0"/>
            <a:ext cx="9067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u="sng" dirty="0" smtClean="0">
                <a:solidFill>
                  <a:schemeClr val="tx2"/>
                </a:solidFill>
                <a:latin typeface="+mn-lt"/>
              </a:rPr>
              <a:t>How to reveal Fine Structure?</a:t>
            </a:r>
            <a:endParaRPr lang="en-US" sz="4000" u="sng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066800"/>
            <a:ext cx="2667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Ratio of adjacent points:</a:t>
            </a:r>
          </a:p>
          <a:p>
            <a:endParaRPr lang="en-US" sz="2400" dirty="0" smtClean="0"/>
          </a:p>
          <a:p>
            <a:r>
              <a:rPr lang="en-US" b="1" dirty="0" err="1" smtClean="0"/>
              <a:t>R</a:t>
            </a:r>
            <a:r>
              <a:rPr lang="en-US" b="1" baseline="-25000" dirty="0" err="1" smtClean="0"/>
              <a:t>i</a:t>
            </a:r>
            <a:r>
              <a:rPr lang="en-US" b="1" dirty="0" smtClean="0"/>
              <a:t>=S</a:t>
            </a:r>
            <a:r>
              <a:rPr lang="en-US" b="1" baseline="-25000" dirty="0" smtClean="0"/>
              <a:t>i</a:t>
            </a:r>
            <a:r>
              <a:rPr lang="en-US" b="1" dirty="0" smtClean="0"/>
              <a:t>/S</a:t>
            </a:r>
            <a:r>
              <a:rPr lang="en-US" b="1" baseline="-25000" dirty="0" smtClean="0"/>
              <a:t>i+1</a:t>
            </a:r>
            <a:endParaRPr lang="en-US" b="1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3352800"/>
            <a:ext cx="2935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Surprisingly, even with a 0.25 MeV binning a structure can be seen.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5029200"/>
            <a:ext cx="27871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Structure observed in Daya Bay data, covariance matrix crucial for analysis.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090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4" t="1567" r="12336"/>
          <a:stretch/>
        </p:blipFill>
        <p:spPr bwMode="auto">
          <a:xfrm>
            <a:off x="33051" y="1199944"/>
            <a:ext cx="4157949" cy="384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07" y="1371600"/>
            <a:ext cx="46990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0"/>
            <a:ext cx="9067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u="sng" dirty="0" smtClean="0">
                <a:solidFill>
                  <a:schemeClr val="tx2"/>
                </a:solidFill>
                <a:latin typeface="+mn-lt"/>
              </a:rPr>
              <a:t>Nuclides behind </a:t>
            </a:r>
            <a:r>
              <a:rPr lang="en-US" sz="4000" u="sng" dirty="0">
                <a:solidFill>
                  <a:schemeClr val="tx2"/>
                </a:solidFill>
                <a:latin typeface="+mn-lt"/>
              </a:rPr>
              <a:t>f</a:t>
            </a:r>
            <a:r>
              <a:rPr lang="en-US" sz="4000" u="sng" dirty="0" smtClean="0">
                <a:solidFill>
                  <a:schemeClr val="tx2"/>
                </a:solidFill>
                <a:latin typeface="+mn-lt"/>
              </a:rPr>
              <a:t>ine </a:t>
            </a:r>
            <a:r>
              <a:rPr lang="en-US" sz="4000" u="sng" dirty="0">
                <a:solidFill>
                  <a:schemeClr val="tx2"/>
                </a:solidFill>
                <a:latin typeface="+mn-lt"/>
              </a:rPr>
              <a:t>s</a:t>
            </a:r>
            <a:r>
              <a:rPr lang="en-US" sz="4000" u="sng" dirty="0" smtClean="0">
                <a:solidFill>
                  <a:schemeClr val="tx2"/>
                </a:solidFill>
                <a:latin typeface="+mn-lt"/>
              </a:rPr>
              <a:t>tructure</a:t>
            </a:r>
            <a:endParaRPr lang="en-US" sz="4000" u="sng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7700" y="52578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Incidentally, </a:t>
            </a:r>
            <a:r>
              <a:rPr lang="en-US" sz="2000" baseline="30000" dirty="0" smtClean="0"/>
              <a:t>102</a:t>
            </a:r>
            <a:r>
              <a:rPr lang="en-US" sz="2000" dirty="0" smtClean="0"/>
              <a:t>Tc yields in ENDF/B need to be corrected.</a:t>
            </a:r>
          </a:p>
          <a:p>
            <a:r>
              <a:rPr lang="en-US" sz="2000" dirty="0" smtClean="0"/>
              <a:t>For more details, see:</a:t>
            </a:r>
          </a:p>
          <a:p>
            <a:r>
              <a:rPr lang="en-US" sz="2000" dirty="0" smtClean="0"/>
              <a:t> A.A. Sonzogni, M. Nino, E.A. </a:t>
            </a:r>
            <a:r>
              <a:rPr lang="en-US" sz="2000" dirty="0"/>
              <a:t>McCutchan arXiv:1710.00092</a:t>
            </a:r>
          </a:p>
        </p:txBody>
      </p:sp>
    </p:spTree>
    <p:extLst>
      <p:ext uri="{BB962C8B-B14F-4D97-AF65-F5344CB8AC3E}">
        <p14:creationId xmlns:p14="http://schemas.microsoft.com/office/powerpoint/2010/main" val="329321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8428" y="0"/>
            <a:ext cx="874697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</a:rPr>
              <a:t>Highly precise decay data for medical radioisotopes</a:t>
            </a:r>
          </a:p>
          <a:p>
            <a:endParaRPr lang="en-US" sz="8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/>
              <a:t>Experimental campaigns by BNL and ANL to improve the decay data for radionuclides used in nuclear medicine.   Some results already in ENSDF</a:t>
            </a:r>
            <a:r>
              <a:rPr lang="en-US" sz="2000" dirty="0" smtClean="0"/>
              <a:t>.   </a:t>
            </a:r>
            <a:endParaRPr lang="en-US" sz="2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"/>
          <a:stretch/>
        </p:blipFill>
        <p:spPr bwMode="auto">
          <a:xfrm>
            <a:off x="304800" y="1524000"/>
            <a:ext cx="5105400" cy="477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5867400" y="3402104"/>
            <a:ext cx="2534771" cy="1802326"/>
            <a:chOff x="6763871" y="793377"/>
            <a:chExt cx="2534771" cy="180232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763871" y="1102659"/>
              <a:ext cx="578224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436224" y="793377"/>
              <a:ext cx="13850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New</a:t>
              </a:r>
              <a:endParaRPr lang="en-US" dirty="0">
                <a:latin typeface="+mj-lt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6777318" y="1510554"/>
              <a:ext cx="57822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416053" y="1207387"/>
              <a:ext cx="18624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Confirmed</a:t>
              </a:r>
              <a:endParaRPr lang="en-US" dirty="0">
                <a:latin typeface="+mj-lt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6777318" y="1931896"/>
              <a:ext cx="578224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422777" y="1629945"/>
              <a:ext cx="18624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Removed</a:t>
              </a:r>
              <a:endParaRPr lang="en-US" dirty="0"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36224" y="2072483"/>
              <a:ext cx="18624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Moved</a:t>
              </a:r>
              <a:endParaRPr lang="en-US" dirty="0">
                <a:latin typeface="+mj-lt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6777318" y="2347540"/>
              <a:ext cx="578224" cy="0"/>
            </a:xfrm>
            <a:prstGeom prst="line">
              <a:avLst/>
            </a:prstGeom>
            <a:ln w="5715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5715000" y="5334000"/>
            <a:ext cx="31242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M. Nino </a:t>
            </a:r>
            <a:r>
              <a:rPr lang="en-US" sz="2000" i="1" dirty="0" smtClean="0">
                <a:latin typeface="+mj-lt"/>
              </a:rPr>
              <a:t>et al</a:t>
            </a:r>
            <a:r>
              <a:rPr lang="en-US" sz="2000" dirty="0" smtClean="0">
                <a:latin typeface="+mj-lt"/>
              </a:rPr>
              <a:t>, Phys. Rev. C </a:t>
            </a:r>
            <a:r>
              <a:rPr lang="en-US" sz="2000" b="1" dirty="0" smtClean="0">
                <a:latin typeface="+mj-lt"/>
              </a:rPr>
              <a:t>93</a:t>
            </a:r>
            <a:r>
              <a:rPr lang="en-US" sz="2000" dirty="0" smtClean="0">
                <a:latin typeface="+mj-lt"/>
              </a:rPr>
              <a:t>, 024301 (2016). </a:t>
            </a:r>
            <a:endParaRPr lang="en-US" sz="20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62600" y="2438400"/>
            <a:ext cx="3276600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Example, revised decay scheme of </a:t>
            </a:r>
            <a:r>
              <a:rPr lang="en-US" sz="2000" baseline="30000" dirty="0" smtClean="0"/>
              <a:t>82</a:t>
            </a:r>
            <a:r>
              <a:rPr lang="en-US" sz="2000" dirty="0" smtClean="0"/>
              <a:t>Rb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1670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77724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tx2"/>
                </a:solidFill>
              </a:rPr>
              <a:t>Conclusions</a:t>
            </a:r>
          </a:p>
          <a:p>
            <a:endParaRPr lang="en-US" sz="2800" b="1" u="sng" dirty="0">
              <a:solidFill>
                <a:schemeClr val="tx2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 smtClean="0"/>
              <a:t>Updated the VII.1 decay data sub-library for VIII.0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 smtClean="0"/>
              <a:t>Plan a major upgrade in VIII.1, including the latest T</a:t>
            </a:r>
            <a:r>
              <a:rPr lang="en-US" sz="2400" baseline="-25000" dirty="0" smtClean="0"/>
              <a:t>1/2</a:t>
            </a:r>
            <a:r>
              <a:rPr lang="en-US" sz="2400" dirty="0" smtClean="0"/>
              <a:t> and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 values from the IAEA CRP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2400" dirty="0" smtClean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 smtClean="0"/>
              <a:t>Will also include the recent results on precise decay measurements for medical isotopes.</a:t>
            </a:r>
            <a:endParaRPr lang="en-US" sz="2400" dirty="0"/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 smtClean="0"/>
              <a:t>Decay Data link Independent Fission Yields and Cumulative Fission Yields.  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 smtClean="0"/>
              <a:t>Looking forward to participate in the future IAEA CRP on Fission Yields.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267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52400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International Collaborations in Nuclear Structure and Decay Data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60107"/>
            <a:ext cx="55435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4969844"/>
            <a:ext cx="44291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"/>
            <a:ext cx="2971800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6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483" y="484000"/>
            <a:ext cx="3422717" cy="584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"/>
          <a:stretch/>
        </p:blipFill>
        <p:spPr bwMode="auto">
          <a:xfrm>
            <a:off x="5678904" y="380480"/>
            <a:ext cx="3388895" cy="609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252710"/>
            <a:ext cx="21336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tx2"/>
                </a:solidFill>
              </a:rPr>
              <a:t>Background</a:t>
            </a:r>
            <a:r>
              <a:rPr lang="en-US" sz="2800" b="1" dirty="0" smtClean="0">
                <a:solidFill>
                  <a:schemeClr val="tx2"/>
                </a:solidFill>
              </a:rPr>
              <a:t>: </a:t>
            </a:r>
          </a:p>
          <a:p>
            <a:endParaRPr lang="en-US" sz="2800" b="1" dirty="0">
              <a:solidFill>
                <a:schemeClr val="tx2"/>
              </a:solidFill>
            </a:endParaRPr>
          </a:p>
          <a:p>
            <a:r>
              <a:rPr lang="en-US" sz="2400" dirty="0" smtClean="0"/>
              <a:t>Effects of TAGS data from Greenwood </a:t>
            </a:r>
            <a:r>
              <a:rPr lang="en-US" sz="2400" i="1" dirty="0" smtClean="0"/>
              <a:t>et al.</a:t>
            </a:r>
            <a:r>
              <a:rPr lang="en-US" sz="2400" dirty="0" smtClean="0"/>
              <a:t> (INL) to better predict decay heat.</a:t>
            </a:r>
          </a:p>
          <a:p>
            <a:endParaRPr lang="en-US" sz="2400" dirty="0"/>
          </a:p>
          <a:p>
            <a:r>
              <a:rPr lang="en-US" sz="2400" dirty="0" smtClean="0"/>
              <a:t>A priority list of nuclides with deficient decay data was produced.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666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52710"/>
            <a:ext cx="31242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tx2"/>
                </a:solidFill>
              </a:rPr>
              <a:t>Results</a:t>
            </a:r>
            <a:r>
              <a:rPr lang="en-US" sz="2800" b="1" dirty="0" smtClean="0">
                <a:solidFill>
                  <a:schemeClr val="tx2"/>
                </a:solidFill>
              </a:rPr>
              <a:t>: </a:t>
            </a:r>
          </a:p>
          <a:p>
            <a:endParaRPr lang="en-US" sz="2800" b="1" dirty="0">
              <a:solidFill>
                <a:schemeClr val="tx2"/>
              </a:solidFill>
            </a:endParaRPr>
          </a:p>
          <a:p>
            <a:r>
              <a:rPr lang="en-US" sz="2400" dirty="0" smtClean="0"/>
              <a:t>Considerable improvement in the </a:t>
            </a:r>
            <a:r>
              <a:rPr lang="en-US" sz="2400" baseline="30000" dirty="0" smtClean="0"/>
              <a:t>239</a:t>
            </a:r>
            <a:r>
              <a:rPr lang="en-US" sz="2400" dirty="0" smtClean="0"/>
              <a:t>Pu decay heat improvement just by improving the decay data of 7 nuclides: </a:t>
            </a:r>
          </a:p>
          <a:p>
            <a:r>
              <a:rPr lang="en-US" sz="2400" b="1" baseline="30000" dirty="0" smtClean="0">
                <a:solidFill>
                  <a:srgbClr val="0000FF"/>
                </a:solidFill>
              </a:rPr>
              <a:t>102,104,105,106,107</a:t>
            </a:r>
            <a:r>
              <a:rPr lang="en-US" sz="2400" b="1" dirty="0" smtClean="0">
                <a:solidFill>
                  <a:srgbClr val="0000FF"/>
                </a:solidFill>
              </a:rPr>
              <a:t>Tc, </a:t>
            </a:r>
            <a:r>
              <a:rPr lang="en-US" sz="2400" b="1" baseline="30000" dirty="0" smtClean="0">
                <a:solidFill>
                  <a:srgbClr val="0000FF"/>
                </a:solidFill>
              </a:rPr>
              <a:t>105</a:t>
            </a:r>
            <a:r>
              <a:rPr lang="en-US" sz="2400" b="1" dirty="0" smtClean="0">
                <a:solidFill>
                  <a:srgbClr val="0000FF"/>
                </a:solidFill>
              </a:rPr>
              <a:t>Mo, and </a:t>
            </a:r>
            <a:r>
              <a:rPr lang="en-US" sz="2400" b="1" baseline="30000" dirty="0" smtClean="0">
                <a:solidFill>
                  <a:srgbClr val="0000FF"/>
                </a:solidFill>
              </a:rPr>
              <a:t>101</a:t>
            </a:r>
            <a:r>
              <a:rPr lang="en-US" sz="2400" b="1" dirty="0" smtClean="0">
                <a:solidFill>
                  <a:srgbClr val="0000FF"/>
                </a:solidFill>
              </a:rPr>
              <a:t>Nb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4800"/>
            <a:ext cx="524827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724400"/>
            <a:ext cx="70167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66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52710"/>
            <a:ext cx="3124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tx2"/>
                </a:solidFill>
              </a:rPr>
              <a:t>Spin-off</a:t>
            </a:r>
            <a:r>
              <a:rPr lang="en-US" sz="2800" b="1" dirty="0" smtClean="0">
                <a:solidFill>
                  <a:schemeClr val="tx2"/>
                </a:solidFill>
              </a:rPr>
              <a:t>: </a:t>
            </a:r>
          </a:p>
          <a:p>
            <a:endParaRPr lang="en-US" sz="2800" b="1" dirty="0">
              <a:solidFill>
                <a:schemeClr val="tx2"/>
              </a:solidFill>
            </a:endParaRPr>
          </a:p>
          <a:p>
            <a:r>
              <a:rPr lang="en-US" sz="2400" dirty="0" smtClean="0"/>
              <a:t>Improved agreement with measured electron spectra following fission </a:t>
            </a:r>
            <a:r>
              <a:rPr lang="en-US" sz="2400" dirty="0" smtClean="0">
                <a:sym typeface="Wingdings" panose="05000000000000000000" pitchFamily="2" charset="2"/>
              </a:rPr>
              <a:t> relevant to reactor antineutrino experiments.</a:t>
            </a:r>
            <a:endParaRPr lang="en-US" sz="24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352" y="152400"/>
            <a:ext cx="451134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257800"/>
            <a:ext cx="68770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66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610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tx2"/>
                </a:solidFill>
              </a:rPr>
              <a:t>Another Spin-off</a:t>
            </a:r>
            <a:r>
              <a:rPr lang="en-US" sz="2800" b="1" dirty="0" smtClean="0">
                <a:solidFill>
                  <a:schemeClr val="tx2"/>
                </a:solidFill>
              </a:rPr>
              <a:t>: </a:t>
            </a:r>
            <a:endParaRPr lang="en-US" sz="2800" b="1" dirty="0">
              <a:solidFill>
                <a:schemeClr val="tx2"/>
              </a:solidFill>
            </a:endParaRPr>
          </a:p>
          <a:p>
            <a:r>
              <a:rPr lang="en-US" sz="2400" dirty="0" smtClean="0"/>
              <a:t>Realization that the competition between gamma and neutron emission has shell effects.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88701"/>
            <a:ext cx="4382501" cy="340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00200"/>
            <a:ext cx="481888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95560"/>
            <a:ext cx="4199986" cy="79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061168"/>
            <a:ext cx="69786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66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" y="152400"/>
            <a:ext cx="8610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tx2"/>
                </a:solidFill>
              </a:rPr>
              <a:t>ENDF/B-VIII.0 Decay Data</a:t>
            </a:r>
            <a:endParaRPr lang="en-US" sz="2800" b="1" dirty="0">
              <a:solidFill>
                <a:schemeClr val="tx2"/>
              </a:solidFill>
            </a:endParaRPr>
          </a:p>
          <a:p>
            <a:r>
              <a:rPr lang="en-US" sz="2400" dirty="0" smtClean="0"/>
              <a:t>Effect of including TAGS data in electron spectra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15900" y="1191279"/>
            <a:ext cx="4356100" cy="5336004"/>
            <a:chOff x="215900" y="1191279"/>
            <a:chExt cx="4356100" cy="5336004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900" y="1191279"/>
              <a:ext cx="4356100" cy="4997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47700" y="6188729"/>
              <a:ext cx="39243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K. </a:t>
              </a:r>
              <a:r>
                <a:rPr lang="en-US" sz="1600" dirty="0" err="1" smtClean="0"/>
                <a:t>Schreckenbach</a:t>
              </a:r>
              <a:r>
                <a:rPr lang="en-US" sz="1600" dirty="0" smtClean="0"/>
                <a:t> </a:t>
              </a:r>
              <a:r>
                <a:rPr lang="en-US" sz="1600" i="1" dirty="0" smtClean="0"/>
                <a:t>et al.</a:t>
              </a:r>
              <a:r>
                <a:rPr lang="en-US" sz="1600" dirty="0" smtClean="0"/>
                <a:t>, PLB </a:t>
              </a:r>
              <a:r>
                <a:rPr lang="en-US" sz="1600" b="1" dirty="0" smtClean="0"/>
                <a:t>160</a:t>
              </a:r>
              <a:r>
                <a:rPr lang="en-US" sz="1600" dirty="0" smtClean="0"/>
                <a:t>, 325 (1985)</a:t>
              </a:r>
              <a:endParaRPr lang="en-US" sz="16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057400" y="1158415"/>
            <a:ext cx="6945270" cy="5534799"/>
            <a:chOff x="2198730" y="914400"/>
            <a:chExt cx="6945270" cy="5534799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8730" y="914400"/>
              <a:ext cx="694527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3048000" y="6172200"/>
              <a:ext cx="54864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2060"/>
                  </a:solidFill>
                </a:rPr>
                <a:t> A.A. Sonzogni, T.D. Johnson, E.A. McCutchan, PRC91, 011301(R) (2015)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060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" y="152400"/>
            <a:ext cx="8610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tx2"/>
                </a:solidFill>
              </a:rPr>
              <a:t>ENDF/B-VIII.0 Decay Data</a:t>
            </a:r>
            <a:endParaRPr lang="en-US" sz="2800" b="1" dirty="0">
              <a:solidFill>
                <a:schemeClr val="tx2"/>
              </a:solidFill>
            </a:endParaRPr>
          </a:p>
          <a:p>
            <a:r>
              <a:rPr lang="en-US" sz="2400" dirty="0" smtClean="0"/>
              <a:t>Effect of including TAGS data in electron spectra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90600" y="1044952"/>
            <a:ext cx="7353819" cy="5638800"/>
            <a:chOff x="1053057" y="275446"/>
            <a:chExt cx="8109343" cy="6360002"/>
          </a:xfrm>
        </p:grpSpPr>
        <p:pic>
          <p:nvPicPr>
            <p:cNvPr id="4" name="Picture 2" descr="C:\Users\nndc\Downloads\241pu electron ratio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4" t="9251" r="11717" b="4306"/>
            <a:stretch/>
          </p:blipFill>
          <p:spPr bwMode="auto">
            <a:xfrm>
              <a:off x="5088326" y="381000"/>
              <a:ext cx="4045609" cy="3253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nndc\Downloads\239pu electron ratio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7" t="8457" r="12071" b="4439"/>
            <a:stretch/>
          </p:blipFill>
          <p:spPr bwMode="auto">
            <a:xfrm>
              <a:off x="1081227" y="3261867"/>
              <a:ext cx="4024173" cy="327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27" t="7930" r="12318" b="4185"/>
            <a:stretch/>
          </p:blipFill>
          <p:spPr>
            <a:xfrm>
              <a:off x="5088326" y="3234158"/>
              <a:ext cx="4074074" cy="3401290"/>
            </a:xfrm>
            <a:prstGeom prst="rect">
              <a:avLst/>
            </a:prstGeom>
          </p:spPr>
        </p:pic>
        <p:pic>
          <p:nvPicPr>
            <p:cNvPr id="5" name="Picture 8" descr="C:\Users\nndc\Downloads\235u electron ratio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6" t="7618" r="12106" b="4062"/>
            <a:stretch/>
          </p:blipFill>
          <p:spPr bwMode="auto">
            <a:xfrm>
              <a:off x="1053057" y="275446"/>
              <a:ext cx="4074074" cy="3358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4831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351776" cy="562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52400"/>
            <a:ext cx="8610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tx2"/>
                </a:solidFill>
              </a:rPr>
              <a:t>ENDF/B-VIII.0 Decay Data</a:t>
            </a:r>
            <a:endParaRPr lang="en-US" sz="2800" b="1" dirty="0">
              <a:solidFill>
                <a:schemeClr val="tx2"/>
              </a:solidFill>
            </a:endParaRPr>
          </a:p>
          <a:p>
            <a:r>
              <a:rPr lang="en-US" sz="2400" dirty="0" smtClean="0"/>
              <a:t>Effect of including TAGS data, improved Total Decay Energy and EEM, ELP and EAN systematics</a:t>
            </a:r>
          </a:p>
        </p:txBody>
      </p:sp>
    </p:spTree>
    <p:extLst>
      <p:ext uri="{BB962C8B-B14F-4D97-AF65-F5344CB8AC3E}">
        <p14:creationId xmlns:p14="http://schemas.microsoft.com/office/powerpoint/2010/main" val="85060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619</Words>
  <Application>Microsoft Office PowerPoint</Application>
  <PresentationFormat>On-screen Show (4:3)</PresentationFormat>
  <Paragraphs>89</Paragraphs>
  <Slides>17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Sonzogni, Alejandro A.</dc:creator>
  <cp:lastModifiedBy>Sonzogni, Alejandro A.</cp:lastModifiedBy>
  <cp:revision>19</cp:revision>
  <dcterms:created xsi:type="dcterms:W3CDTF">2017-12-19T08:01:09Z</dcterms:created>
  <dcterms:modified xsi:type="dcterms:W3CDTF">2017-12-19T14:01:19Z</dcterms:modified>
</cp:coreProperties>
</file>