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5"/>
  </p:notesMasterIdLst>
  <p:handoutMasterIdLst>
    <p:handoutMasterId r:id="rId16"/>
  </p:handoutMasterIdLst>
  <p:sldIdLst>
    <p:sldId id="493" r:id="rId2"/>
    <p:sldId id="538" r:id="rId3"/>
    <p:sldId id="539" r:id="rId4"/>
    <p:sldId id="542" r:id="rId5"/>
    <p:sldId id="548" r:id="rId6"/>
    <p:sldId id="544" r:id="rId7"/>
    <p:sldId id="540" r:id="rId8"/>
    <p:sldId id="541" r:id="rId9"/>
    <p:sldId id="547" r:id="rId10"/>
    <p:sldId id="543" r:id="rId11"/>
    <p:sldId id="545" r:id="rId12"/>
    <p:sldId id="546" r:id="rId13"/>
    <p:sldId id="537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7" autoAdjust="0"/>
    <p:restoredTop sz="96024" autoAdjust="0"/>
  </p:normalViewPr>
  <p:slideViewPr>
    <p:cSldViewPr snapToGrid="0">
      <p:cViewPr varScale="1">
        <p:scale>
          <a:sx n="113" d="100"/>
          <a:sy n="113" d="100"/>
        </p:scale>
        <p:origin x="616" y="176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12/17/17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12/17/17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Evaluation Issues at LLNL</a:t>
            </a:r>
            <a:br>
              <a:rPr lang="en-US" dirty="0"/>
            </a:br>
            <a:r>
              <a:rPr lang="en-US" dirty="0"/>
              <a:t>  </a:t>
            </a:r>
            <a:r>
              <a:rPr lang="en-US" sz="2800" dirty="0"/>
              <a:t>− some preliminary considerations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20867" y="2466923"/>
            <a:ext cx="5629274" cy="587708"/>
          </a:xfrm>
        </p:spPr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CIELO2 Inaugural Meeting, 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IAEA Vienna, Austria.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/>
              <a:t>Ian Thompson</a:t>
            </a:r>
            <a:endParaRPr lang="en-US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December,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2" indent="-342900"/>
            <a:r>
              <a:rPr lang="en-US" dirty="0"/>
              <a:t>Nuclear Evaluations with Exit Correlations</a:t>
            </a:r>
          </a:p>
          <a:p>
            <a:pPr lvl="1"/>
            <a:r>
              <a:rPr lang="en-US" sz="1600" dirty="0"/>
              <a:t>Energy correlations to conserve energy (in each event)</a:t>
            </a:r>
          </a:p>
          <a:p>
            <a:pPr lvl="1"/>
            <a:r>
              <a:rPr lang="en-US" sz="1600" dirty="0"/>
              <a:t>Angular correlations to conserve momentum</a:t>
            </a:r>
          </a:p>
          <a:p>
            <a:pPr lvl="1"/>
            <a:r>
              <a:rPr lang="en-US" sz="1600" dirty="0"/>
              <a:t>Details of deuteron reactions on targets: </a:t>
            </a:r>
          </a:p>
          <a:p>
            <a:pPr lvl="2"/>
            <a:r>
              <a:rPr lang="en-US" sz="1400" dirty="0"/>
              <a:t>Breakup, partial fusion, complete fusion, transfer reactions</a:t>
            </a:r>
          </a:p>
          <a:p>
            <a:pPr lvl="2"/>
            <a:r>
              <a:rPr lang="en-US" sz="1400" dirty="0"/>
              <a:t>Need to know which compound-nucleus produced ---</a:t>
            </a:r>
          </a:p>
          <a:p>
            <a:pPr lvl="1"/>
            <a:r>
              <a:rPr lang="en-US" sz="1600" dirty="0"/>
              <a:t>Triple-differential cross-sections of breakup &amp; (n,2n)</a:t>
            </a:r>
          </a:p>
          <a:p>
            <a:pPr marL="461962" indent="-342900"/>
            <a:endParaRPr lang="en-US" dirty="0"/>
          </a:p>
          <a:p>
            <a:pPr marL="461962" indent="-342900"/>
            <a:r>
              <a:rPr lang="en-US" dirty="0"/>
              <a:t>So far, we have only ‘singles’ distributions</a:t>
            </a:r>
          </a:p>
          <a:p>
            <a:pPr lvl="1"/>
            <a:r>
              <a:rPr lang="en-US" sz="1900" dirty="0"/>
              <a:t>Conserve energy and momentum only on average</a:t>
            </a:r>
          </a:p>
          <a:p>
            <a:pPr lvl="1"/>
            <a:r>
              <a:rPr lang="en-US" sz="1900" dirty="0"/>
              <a:t>Easier to put correlations in Monte-Carlo simulations than Sn. </a:t>
            </a:r>
          </a:p>
          <a:p>
            <a:pPr lvl="1"/>
            <a:r>
              <a:rPr lang="en-US" sz="1900" dirty="0" err="1"/>
              <a:t>Kalbach</a:t>
            </a:r>
            <a:r>
              <a:rPr lang="en-US" sz="1900" dirty="0"/>
              <a:t>-Mann pre-equilibrium based on systematics, not theories.</a:t>
            </a:r>
          </a:p>
          <a:p>
            <a:r>
              <a:rPr lang="en-US" sz="2300" dirty="0"/>
              <a:t>One step:</a:t>
            </a:r>
          </a:p>
          <a:p>
            <a:pPr lvl="1"/>
            <a:r>
              <a:rPr lang="en-US" sz="1800" dirty="0"/>
              <a:t>Extend data formats to include </a:t>
            </a:r>
            <a:r>
              <a:rPr lang="en-US" sz="1800" u="sng" dirty="0"/>
              <a:t>triple</a:t>
            </a:r>
            <a:r>
              <a:rPr lang="en-US" sz="1800" dirty="0"/>
              <a:t>-differential cross sections </a:t>
            </a:r>
            <a:r>
              <a:rPr lang="en-US" sz="1800" dirty="0">
                <a:sym typeface="Wingdings"/>
              </a:rPr>
              <a:t>d</a:t>
            </a:r>
            <a:r>
              <a:rPr lang="en-US" sz="1800" baseline="30000" dirty="0">
                <a:sym typeface="Wingdings"/>
              </a:rPr>
              <a:t>3</a:t>
            </a:r>
            <a:r>
              <a:rPr lang="en-US" sz="1800" dirty="0">
                <a:sym typeface="Wingdings"/>
              </a:rPr>
              <a:t>𝛔/</a:t>
            </a:r>
            <a:r>
              <a:rPr lang="en-US" sz="1800" dirty="0" err="1">
                <a:sym typeface="Wingdings"/>
              </a:rPr>
              <a:t>dE</a:t>
            </a:r>
            <a:r>
              <a:rPr lang="en-US" sz="1800" baseline="-25000" dirty="0" err="1">
                <a:sym typeface="Wingdings"/>
              </a:rPr>
              <a:t>p</a:t>
            </a:r>
            <a:r>
              <a:rPr lang="en-US" sz="1800" dirty="0" err="1">
                <a:sym typeface="Wingdings"/>
              </a:rPr>
              <a:t>d</a:t>
            </a:r>
            <a:r>
              <a:rPr lang="en-US" sz="1800" dirty="0">
                <a:sym typeface="Wingdings"/>
              </a:rPr>
              <a:t>𝝮</a:t>
            </a:r>
            <a:r>
              <a:rPr lang="en-US" sz="1800" baseline="-25000" dirty="0" err="1">
                <a:sym typeface="Wingdings"/>
              </a:rPr>
              <a:t>p</a:t>
            </a:r>
            <a:r>
              <a:rPr lang="en-US" sz="1800" dirty="0" err="1">
                <a:sym typeface="Wingdings"/>
              </a:rPr>
              <a:t>d</a:t>
            </a:r>
            <a:r>
              <a:rPr lang="en-US" sz="1800" dirty="0">
                <a:sym typeface="Wingdings"/>
              </a:rPr>
              <a:t>𝜙 </a:t>
            </a:r>
            <a:endParaRPr lang="en-US" sz="1800" dirty="0"/>
          </a:p>
          <a:p>
            <a:pPr lvl="1"/>
            <a:endParaRPr lang="en-US" sz="1900" dirty="0"/>
          </a:p>
          <a:p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nuclear exit correlations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5" y="1347472"/>
            <a:ext cx="2516414" cy="2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Breakup reactions produce correlated 3-body final states</a:t>
            </a:r>
          </a:p>
          <a:p>
            <a:pPr lvl="1"/>
            <a:r>
              <a:rPr lang="en-US" dirty="0"/>
              <a:t>Reactions with d, </a:t>
            </a:r>
            <a:r>
              <a:rPr lang="en-US" baseline="30000" dirty="0"/>
              <a:t>6</a:t>
            </a:r>
            <a:r>
              <a:rPr lang="en-US" dirty="0"/>
              <a:t>Li, </a:t>
            </a:r>
            <a:r>
              <a:rPr lang="en-US" baseline="30000" dirty="0"/>
              <a:t>7</a:t>
            </a:r>
            <a:r>
              <a:rPr lang="en-US" dirty="0"/>
              <a:t>Li, </a:t>
            </a:r>
            <a:r>
              <a:rPr lang="en-US" baseline="30000" dirty="0"/>
              <a:t>9</a:t>
            </a:r>
            <a:r>
              <a:rPr lang="en-US" dirty="0"/>
              <a:t>Be soon put us above thresholds for breakup.</a:t>
            </a:r>
          </a:p>
          <a:p>
            <a:r>
              <a:rPr lang="en-US" dirty="0"/>
              <a:t>Some of these can be approximated by cascading 2-body decays</a:t>
            </a:r>
          </a:p>
          <a:p>
            <a:pPr lvl="1"/>
            <a:r>
              <a:rPr lang="en-US" dirty="0"/>
              <a:t>Used at LLNL for d +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breakup via {</a:t>
            </a:r>
            <a:r>
              <a:rPr lang="en-US" baseline="30000" dirty="0"/>
              <a:t>5</a:t>
            </a:r>
            <a:r>
              <a:rPr lang="en-US" dirty="0"/>
              <a:t>He ⇾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err="1"/>
              <a:t>+n</a:t>
            </a:r>
            <a:r>
              <a:rPr lang="en-US" dirty="0"/>
              <a:t>} or {</a:t>
            </a:r>
            <a:r>
              <a:rPr lang="en-US" baseline="30000" dirty="0"/>
              <a:t>5</a:t>
            </a:r>
            <a:r>
              <a:rPr lang="en-US" dirty="0"/>
              <a:t>Li ⇾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err="1"/>
              <a:t>+p</a:t>
            </a:r>
            <a:r>
              <a:rPr lang="en-US" dirty="0"/>
              <a:t>} decays.</a:t>
            </a:r>
          </a:p>
          <a:p>
            <a:pPr lvl="1"/>
            <a:r>
              <a:rPr lang="en-US" dirty="0" err="1"/>
              <a:t>Brune</a:t>
            </a:r>
            <a:r>
              <a:rPr lang="en-US" dirty="0"/>
              <a:t>, Hale et al have extend R-matrix theory to these reactions</a:t>
            </a:r>
          </a:p>
          <a:p>
            <a:pPr lvl="2"/>
            <a:r>
              <a:rPr lang="en-US" dirty="0"/>
              <a:t>recently for the </a:t>
            </a:r>
            <a:r>
              <a:rPr lang="en-US" dirty="0" err="1"/>
              <a:t>t+t</a:t>
            </a:r>
            <a:r>
              <a:rPr lang="en-US" dirty="0"/>
              <a:t> ⇾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err="1"/>
              <a:t>+n+n</a:t>
            </a:r>
            <a:r>
              <a:rPr lang="en-US" dirty="0"/>
              <a:t> reaction.</a:t>
            </a:r>
          </a:p>
          <a:p>
            <a:r>
              <a:rPr lang="en-US" dirty="0"/>
              <a:t>When these can be described in evaluation formats, </a:t>
            </a:r>
            <a:br>
              <a:rPr lang="en-US" dirty="0"/>
            </a:br>
            <a:r>
              <a:rPr lang="en-US" dirty="0"/>
              <a:t>then we are encouraged to calculate models to fit data, </a:t>
            </a:r>
            <a:br>
              <a:rPr lang="en-US" dirty="0"/>
            </a:br>
            <a:r>
              <a:rPr lang="en-US" dirty="0"/>
              <a:t>and contribute comprehensive cross sections to data libraries.</a:t>
            </a:r>
          </a:p>
          <a:p>
            <a:r>
              <a:rPr lang="en-US" dirty="0"/>
              <a:t>So far, many R-matrix evaluations stop at 3-body thresholds.</a:t>
            </a:r>
          </a:p>
          <a:p>
            <a:r>
              <a:rPr lang="en-US" dirty="0"/>
              <a:t>Maybe use 3-body models from few-body physics researchers: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hyperspherical</a:t>
            </a:r>
            <a:r>
              <a:rPr lang="en-US" dirty="0"/>
              <a:t> harmonic expansions.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Breakup Reactions</a:t>
            </a:r>
          </a:p>
        </p:txBody>
      </p:sp>
    </p:spTree>
    <p:extLst>
      <p:ext uri="{BB962C8B-B14F-4D97-AF65-F5344CB8AC3E}">
        <p14:creationId xmlns:p14="http://schemas.microsoft.com/office/powerpoint/2010/main" val="9631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some of the open problems seen at LLNL.</a:t>
            </a:r>
          </a:p>
          <a:p>
            <a:pPr lvl="1"/>
            <a:r>
              <a:rPr lang="en-US" dirty="0"/>
              <a:t>I have not mentioned fission reactions.</a:t>
            </a:r>
          </a:p>
          <a:p>
            <a:r>
              <a:rPr lang="en-US" dirty="0"/>
              <a:t>We need to discuss which can be solved by</a:t>
            </a:r>
          </a:p>
          <a:p>
            <a:pPr lvl="1"/>
            <a:r>
              <a:rPr lang="en-US" dirty="0"/>
              <a:t>New evaluations</a:t>
            </a:r>
          </a:p>
          <a:p>
            <a:pPr lvl="1"/>
            <a:r>
              <a:rPr lang="en-US" dirty="0"/>
              <a:t>New experiments.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0957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targets</a:t>
            </a:r>
          </a:p>
          <a:p>
            <a:pPr lvl="1"/>
            <a:r>
              <a:rPr lang="en-US" baseline="30000" dirty="0"/>
              <a:t>9</a:t>
            </a:r>
            <a:r>
              <a:rPr lang="en-US" dirty="0"/>
              <a:t>Be, </a:t>
            </a:r>
            <a:r>
              <a:rPr lang="en-US" baseline="30000" dirty="0"/>
              <a:t>233</a:t>
            </a:r>
            <a:r>
              <a:rPr lang="en-US" dirty="0"/>
              <a:t>U, </a:t>
            </a:r>
            <a:r>
              <a:rPr lang="en-US" baseline="30000" dirty="0"/>
              <a:t>238</a:t>
            </a:r>
            <a:r>
              <a:rPr lang="en-US" dirty="0"/>
              <a:t>Pu, minor actinides</a:t>
            </a:r>
          </a:p>
          <a:p>
            <a:pPr lvl="1"/>
            <a:r>
              <a:rPr lang="en-US" dirty="0"/>
              <a:t>Charged-particle reactions (e.g. R-matrix resonances)</a:t>
            </a:r>
          </a:p>
          <a:p>
            <a:r>
              <a:rPr lang="en-US" dirty="0"/>
              <a:t>Classes of Reactions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n,n</a:t>
            </a:r>
            <a:r>
              <a:rPr lang="en-US" dirty="0"/>
              <a:t>’) direct to states with E* ≈ 2 </a:t>
            </a:r>
            <a:r>
              <a:rPr lang="mr-IN" dirty="0"/>
              <a:t>–</a:t>
            </a:r>
            <a:r>
              <a:rPr lang="en-US" dirty="0"/>
              <a:t> 5 MeV (e.g. in actinides)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   primary gammas for neutron energies above thermal.</a:t>
            </a:r>
          </a:p>
          <a:p>
            <a:pPr lvl="1"/>
            <a:r>
              <a:rPr lang="en-US" dirty="0"/>
              <a:t>Breakup reactions (e.g. with d, </a:t>
            </a:r>
            <a:r>
              <a:rPr lang="en-US" baseline="30000" dirty="0"/>
              <a:t>6</a:t>
            </a:r>
            <a:r>
              <a:rPr lang="en-US" dirty="0"/>
              <a:t>Li, </a:t>
            </a:r>
            <a:r>
              <a:rPr lang="en-US" baseline="30000" dirty="0"/>
              <a:t>7</a:t>
            </a:r>
            <a:r>
              <a:rPr lang="en-US" dirty="0"/>
              <a:t>Li, </a:t>
            </a:r>
            <a:r>
              <a:rPr lang="en-US" baseline="30000" dirty="0"/>
              <a:t>9</a:t>
            </a:r>
            <a:r>
              <a:rPr lang="en-US" dirty="0"/>
              <a:t>Be, . . . above thresholds)</a:t>
            </a:r>
          </a:p>
          <a:p>
            <a:r>
              <a:rPr lang="en-US" dirty="0"/>
              <a:t>New Data</a:t>
            </a:r>
          </a:p>
          <a:p>
            <a:pPr lvl="1"/>
            <a:r>
              <a:rPr lang="en-US" dirty="0"/>
              <a:t>Correlated emissions (e.g. energies, angles, sequences, times, . . .)</a:t>
            </a:r>
          </a:p>
          <a:p>
            <a:r>
              <a:rPr lang="en-US" dirty="0"/>
              <a:t>What new experiments, what new evaluations?</a:t>
            </a:r>
          </a:p>
          <a:p>
            <a:pPr lvl="1"/>
            <a:r>
              <a:rPr lang="en-US" baseline="30000" dirty="0"/>
              <a:t>233</a:t>
            </a:r>
            <a:r>
              <a:rPr lang="en-US" dirty="0"/>
              <a:t>U(n,2n), </a:t>
            </a:r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), </a:t>
            </a:r>
            <a:r>
              <a:rPr lang="en-US" baseline="30000" dirty="0"/>
              <a:t>235</a:t>
            </a:r>
            <a:r>
              <a:rPr lang="en-US" dirty="0"/>
              <a:t>U(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/>
              <a:t>,f</a:t>
            </a:r>
            <a:r>
              <a:rPr lang="en-US" dirty="0"/>
              <a:t>), </a:t>
            </a:r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/>
              <a:t>,f</a:t>
            </a:r>
            <a:r>
              <a:rPr lang="en-US" dirty="0"/>
              <a:t>), </a:t>
            </a:r>
            <a:r>
              <a:rPr lang="en-US" baseline="30000" dirty="0"/>
              <a:t>239</a:t>
            </a:r>
            <a:r>
              <a:rPr lang="en-US" dirty="0"/>
              <a:t>Pu(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/>
              <a:t>,f</a:t>
            </a:r>
            <a:r>
              <a:rPr lang="en-US" dirty="0"/>
              <a:t>), </a:t>
            </a:r>
            <a:r>
              <a:rPr lang="en-US" baseline="30000" dirty="0"/>
              <a:t>240</a:t>
            </a:r>
            <a:r>
              <a:rPr lang="en-US" dirty="0"/>
              <a:t>Pu(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/>
              <a:t>,f</a:t>
            </a:r>
            <a:r>
              <a:rPr lang="en-US" dirty="0"/>
              <a:t>) at HIGS ? </a:t>
            </a:r>
          </a:p>
          <a:p>
            <a:r>
              <a:rPr lang="en-US" dirty="0"/>
              <a:t>Need better validated </a:t>
            </a:r>
            <a:r>
              <a:rPr lang="en-US" dirty="0" err="1"/>
              <a:t>covariances</a:t>
            </a:r>
            <a:r>
              <a:rPr lang="en-US" dirty="0"/>
              <a:t> (not discussed)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 . . .</a:t>
            </a:r>
          </a:p>
        </p:txBody>
      </p:sp>
    </p:spTree>
    <p:extLst>
      <p:ext uri="{BB962C8B-B14F-4D97-AF65-F5344CB8AC3E}">
        <p14:creationId xmlns:p14="http://schemas.microsoft.com/office/powerpoint/2010/main" val="44417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1524"/>
            <a:ext cx="3925874" cy="4906889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From the ENDF/B-VIII.0 paper:</a:t>
            </a:r>
          </a:p>
          <a:p>
            <a:r>
              <a:rPr lang="en-US" sz="1500" dirty="0"/>
              <a:t>In sharp contrast to the Fe bearing assemblies noted above </a:t>
            </a:r>
          </a:p>
          <a:p>
            <a:pPr lvl="1"/>
            <a:r>
              <a:rPr lang="en-US" sz="1100" dirty="0"/>
              <a:t>there is considerable spread in these Be assembly results.</a:t>
            </a:r>
          </a:p>
          <a:p>
            <a:pPr lvl="1"/>
            <a:r>
              <a:rPr lang="en-US" sz="1100" dirty="0"/>
              <a:t>It is difficult to imagine what combination of nuclear data changes could reduce this spread and </a:t>
            </a:r>
          </a:p>
          <a:p>
            <a:pPr lvl="1"/>
            <a:r>
              <a:rPr lang="en-US" sz="1100" dirty="0"/>
              <a:t>it seems more likely that new criticality experiments done to modern QA standards are needed</a:t>
            </a:r>
          </a:p>
          <a:p>
            <a:pPr marL="57150" indent="0">
              <a:buNone/>
            </a:pPr>
            <a:r>
              <a:rPr lang="en-US" sz="1400" dirty="0"/>
              <a:t>KRUSTY - using </a:t>
            </a:r>
            <a:r>
              <a:rPr lang="en-US" sz="1400" dirty="0" err="1"/>
              <a:t>BeO</a:t>
            </a:r>
            <a:r>
              <a:rPr lang="en-US" sz="1400" dirty="0"/>
              <a:t> in </a:t>
            </a:r>
            <a:r>
              <a:rPr lang="en-US" sz="1400" dirty="0" err="1"/>
              <a:t>kilopower</a:t>
            </a:r>
            <a:r>
              <a:rPr lang="en-US" sz="1400" dirty="0"/>
              <a:t> reactors for NASA: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targets: n + </a:t>
            </a:r>
            <a:r>
              <a:rPr lang="en-US" baseline="30000" dirty="0"/>
              <a:t>9</a:t>
            </a:r>
            <a:r>
              <a:rPr lang="en-US" dirty="0"/>
              <a:t>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9711"/>
            <a:ext cx="4572000" cy="3532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" y="3855284"/>
            <a:ext cx="3240603" cy="2136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840" y="5976906"/>
            <a:ext cx="332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beyondnerva.wordpress.com</a:t>
            </a:r>
            <a:r>
              <a:rPr lang="en-US" sz="1000" dirty="0"/>
              <a:t>/2017/11/19/</a:t>
            </a:r>
            <a:br>
              <a:rPr lang="en-US" sz="1000" dirty="0"/>
            </a:br>
            <a:r>
              <a:rPr lang="en-US" sz="1000" dirty="0" err="1"/>
              <a:t>krusty</a:t>
            </a:r>
            <a:r>
              <a:rPr lang="en-US" sz="1000" dirty="0"/>
              <a:t>-first-of-a-new-breed-of-reactors-</a:t>
            </a:r>
            <a:r>
              <a:rPr lang="en-US" sz="1000" dirty="0" err="1"/>
              <a:t>kilopower</a:t>
            </a:r>
            <a:r>
              <a:rPr lang="en-US" sz="1000" dirty="0"/>
              <a:t>-part-ii/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9597" y="535923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Calculations</a:t>
            </a:r>
          </a:p>
          <a:p>
            <a:r>
              <a:rPr lang="en-US" sz="900" dirty="0"/>
              <a:t>still topical.</a:t>
            </a:r>
          </a:p>
        </p:txBody>
      </p:sp>
    </p:spTree>
    <p:extLst>
      <p:ext uri="{BB962C8B-B14F-4D97-AF65-F5344CB8AC3E}">
        <p14:creationId xmlns:p14="http://schemas.microsoft.com/office/powerpoint/2010/main" val="81577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1524"/>
            <a:ext cx="4719362" cy="4906889"/>
          </a:xfrm>
        </p:spPr>
        <p:txBody>
          <a:bodyPr/>
          <a:lstStyle/>
          <a:p>
            <a:r>
              <a:rPr lang="en-US" dirty="0"/>
              <a:t>No (n,2n) or (</a:t>
            </a:r>
            <a:r>
              <a:rPr lang="en-US" dirty="0" err="1"/>
              <a:t>n,n</a:t>
            </a:r>
            <a:r>
              <a:rPr lang="en-US" dirty="0"/>
              <a:t>’) data</a:t>
            </a:r>
          </a:p>
          <a:p>
            <a:pPr lvl="1"/>
            <a:r>
              <a:rPr lang="en-US" dirty="0"/>
              <a:t>Except (</a:t>
            </a:r>
            <a:r>
              <a:rPr lang="en-US" dirty="0" err="1"/>
              <a:t>n,n</a:t>
            </a:r>
            <a:r>
              <a:rPr lang="en-US" dirty="0"/>
              <a:t>’) to 40 and 92 </a:t>
            </a:r>
            <a:r>
              <a:rPr lang="en-US" dirty="0" err="1"/>
              <a:t>keV</a:t>
            </a:r>
            <a:r>
              <a:rPr lang="en-US" dirty="0"/>
              <a:t> inelastic states.</a:t>
            </a:r>
          </a:p>
          <a:p>
            <a:pPr lvl="1"/>
            <a:r>
              <a:rPr lang="en-US" dirty="0"/>
              <a:t>ENDF/B-VIII.0 adapted from JENDL-4</a:t>
            </a:r>
          </a:p>
          <a:p>
            <a:r>
              <a:rPr lang="en-US" dirty="0"/>
              <a:t>This makes it difficult to constrain Hauser-</a:t>
            </a:r>
            <a:r>
              <a:rPr lang="en-US" dirty="0" err="1"/>
              <a:t>Feshbach</a:t>
            </a:r>
            <a:r>
              <a:rPr lang="en-US" dirty="0"/>
              <a:t> models at fast energies and above.</a:t>
            </a:r>
          </a:p>
          <a:p>
            <a:r>
              <a:rPr lang="en-US" dirty="0"/>
              <a:t>Problem: </a:t>
            </a:r>
            <a:r>
              <a:rPr lang="en-US" baseline="30000" dirty="0"/>
              <a:t>233</a:t>
            </a:r>
            <a:r>
              <a:rPr lang="en-US" dirty="0"/>
              <a:t>U(n,2n)</a:t>
            </a:r>
            <a:r>
              <a:rPr lang="en-US" baseline="30000" dirty="0"/>
              <a:t> 232</a:t>
            </a:r>
            <a:r>
              <a:rPr lang="en-US" dirty="0"/>
              <a:t>U* does not produce many distinctive gammas for easy identification inactivation measurements e.g. at TUNL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targets: n +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4530" y="56922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(maybe)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8" y="3778512"/>
            <a:ext cx="3562882" cy="252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8" y="1186453"/>
            <a:ext cx="3774733" cy="2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3E6FD-2637-EB4F-892F-CBB47AAE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58" y="-167270"/>
            <a:ext cx="9372424" cy="72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Charged-particle reactions should be included in our premier nuclear reaction databases.</a:t>
            </a:r>
          </a:p>
          <a:p>
            <a:pPr lvl="1"/>
            <a:r>
              <a:rPr lang="en-US" dirty="0"/>
              <a:t>Needed for many applications in materials sciences and NIF diagnostics.</a:t>
            </a:r>
          </a:p>
          <a:p>
            <a:r>
              <a:rPr lang="en-US" dirty="0"/>
              <a:t>Existing evaluations:</a:t>
            </a:r>
          </a:p>
          <a:p>
            <a:pPr lvl="1"/>
            <a:r>
              <a:rPr lang="en-US" dirty="0"/>
              <a:t>IBANDL libraries already at IAEA, but not integrated with ENDF.</a:t>
            </a:r>
          </a:p>
          <a:p>
            <a:pPr lvl="1"/>
            <a:r>
              <a:rPr lang="en-US" dirty="0"/>
              <a:t>LLNL and LANL have their own evaluations, some now contributed.</a:t>
            </a:r>
          </a:p>
          <a:p>
            <a:pPr lvl="1"/>
            <a:r>
              <a:rPr lang="en-US" dirty="0"/>
              <a:t>Future work should use best-practice R-matrix evaluations,</a:t>
            </a:r>
            <a:br>
              <a:rPr lang="en-US" dirty="0"/>
            </a:br>
            <a:r>
              <a:rPr lang="en-US" dirty="0"/>
              <a:t>matched to Hauser-</a:t>
            </a:r>
            <a:r>
              <a:rPr lang="en-US" dirty="0" err="1"/>
              <a:t>Feshbach</a:t>
            </a:r>
            <a:r>
              <a:rPr lang="en-US" dirty="0"/>
              <a:t> models for higher incident energies.</a:t>
            </a:r>
          </a:p>
          <a:p>
            <a:r>
              <a:rPr lang="en-US" dirty="0"/>
              <a:t>IAEA already has consultants meetings for these purposes.</a:t>
            </a:r>
          </a:p>
          <a:p>
            <a:pPr lvl="1"/>
            <a:r>
              <a:rPr lang="en-US" dirty="0"/>
              <a:t>Plan better integration with ENDF and GNDS data formats.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Charged-particle Reactions</a:t>
            </a:r>
          </a:p>
        </p:txBody>
      </p:sp>
    </p:spTree>
    <p:extLst>
      <p:ext uri="{BB962C8B-B14F-4D97-AF65-F5344CB8AC3E}">
        <p14:creationId xmlns:p14="http://schemas.microsoft.com/office/powerpoint/2010/main" val="19473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5000"/>
              </a:lnSpc>
            </a:pPr>
            <a:r>
              <a:rPr lang="en-US" dirty="0"/>
              <a:t>Actinide evaluations often have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n,n</a:t>
            </a:r>
            <a:r>
              <a:rPr lang="en-US" dirty="0"/>
              <a:t>’) reactions to ‘fake states’.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These are 2+ and 3-  states above </a:t>
            </a:r>
            <a:br>
              <a:rPr lang="en-US" dirty="0"/>
            </a:br>
            <a:r>
              <a:rPr lang="en-US" dirty="0"/>
              <a:t>most known discrete levels, to 5 MeV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Calculated in simplified DWBA with </a:t>
            </a:r>
            <a:br>
              <a:rPr lang="en-US" dirty="0"/>
            </a:br>
            <a:r>
              <a:rPr lang="en-US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/>
              <a:t>2</a:t>
            </a:r>
            <a:r>
              <a:rPr lang="en-US" dirty="0"/>
              <a:t> or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/>
              <a:t>3</a:t>
            </a:r>
            <a:r>
              <a:rPr lang="en-US" dirty="0"/>
              <a:t> strengths parameters</a:t>
            </a:r>
            <a:br>
              <a:rPr lang="en-US" dirty="0"/>
            </a:br>
            <a:r>
              <a:rPr lang="en-US" dirty="0"/>
              <a:t>fitted e.g. to Baba (</a:t>
            </a:r>
            <a:r>
              <a:rPr lang="en-US" dirty="0" err="1"/>
              <a:t>n,n</a:t>
            </a:r>
            <a:r>
              <a:rPr lang="en-US" dirty="0"/>
              <a:t>’) data for </a:t>
            </a:r>
            <a:r>
              <a:rPr lang="en-US" baseline="30000" dirty="0"/>
              <a:t>238</a:t>
            </a:r>
            <a:r>
              <a:rPr lang="en-US" dirty="0"/>
              <a:t>U.</a:t>
            </a:r>
          </a:p>
          <a:p>
            <a:r>
              <a:rPr lang="en-US" dirty="0"/>
              <a:t>These reactions contribute to (</a:t>
            </a:r>
            <a:r>
              <a:rPr lang="en-US" dirty="0" err="1"/>
              <a:t>n,n</a:t>
            </a:r>
            <a:r>
              <a:rPr lang="en-US" dirty="0"/>
              <a:t>’) cross sections, </a:t>
            </a:r>
            <a:br>
              <a:rPr lang="en-US" dirty="0"/>
            </a:br>
            <a:r>
              <a:rPr lang="en-US" dirty="0"/>
              <a:t>but by a </a:t>
            </a:r>
            <a:r>
              <a:rPr lang="en-US" u="sng" dirty="0"/>
              <a:t>direct</a:t>
            </a:r>
            <a:r>
              <a:rPr lang="en-US" dirty="0"/>
              <a:t> pre-equilibrium process.</a:t>
            </a:r>
          </a:p>
          <a:p>
            <a:pPr lvl="1"/>
            <a:r>
              <a:rPr lang="en-US" dirty="0"/>
              <a:t>These cross sections are top-sliced from reaction cross-section</a:t>
            </a:r>
            <a:br>
              <a:rPr lang="en-US" dirty="0"/>
            </a:br>
            <a:r>
              <a:rPr lang="en-US" u="sng" dirty="0"/>
              <a:t>before</a:t>
            </a:r>
            <a:r>
              <a:rPr lang="en-US" dirty="0"/>
              <a:t> compound-nucleus decays are calculated.</a:t>
            </a:r>
          </a:p>
          <a:p>
            <a:pPr lvl="1"/>
            <a:r>
              <a:rPr lang="en-US" dirty="0"/>
              <a:t>Changes the pie before fission and statistical (</a:t>
            </a:r>
            <a:r>
              <a:rPr lang="en-US" dirty="0" err="1"/>
              <a:t>n,n</a:t>
            </a:r>
            <a:r>
              <a:rPr lang="en-US" dirty="0"/>
              <a:t>’) decays compete!</a:t>
            </a:r>
          </a:p>
          <a:p>
            <a:pPr lvl="2"/>
            <a:r>
              <a:rPr lang="en-US" dirty="0"/>
              <a:t>Fission is changed, but with no changes to fission barriers</a:t>
            </a:r>
          </a:p>
          <a:p>
            <a:pPr lvl="1"/>
            <a:r>
              <a:rPr lang="en-US" dirty="0"/>
              <a:t>Makes it much easier to fit fission data for a 1</a:t>
            </a:r>
            <a:r>
              <a:rPr lang="en-US" baseline="30000" dirty="0"/>
              <a:t>st</a:t>
            </a:r>
            <a:r>
              <a:rPr lang="en-US" dirty="0"/>
              <a:t>/2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chance chain.</a:t>
            </a:r>
          </a:p>
          <a:p>
            <a:r>
              <a:rPr lang="en-US" dirty="0"/>
              <a:t>But </a:t>
            </a:r>
            <a:r>
              <a:rPr lang="en-US" u="sng" dirty="0"/>
              <a:t>why</a:t>
            </a:r>
            <a:r>
              <a:rPr lang="en-US" dirty="0"/>
              <a:t> are they there! What theory predicts them? </a:t>
            </a:r>
          </a:p>
          <a:p>
            <a:pPr lvl="1"/>
            <a:r>
              <a:rPr lang="en-US" dirty="0"/>
              <a:t>Dupuis </a:t>
            </a:r>
            <a:r>
              <a:rPr lang="en-US" i="1" dirty="0"/>
              <a:t>et al </a:t>
            </a:r>
            <a:r>
              <a:rPr lang="en-US" dirty="0"/>
              <a:t>(PRC, 2011) explain them with RPA excitations for </a:t>
            </a:r>
            <a:r>
              <a:rPr lang="en-US" baseline="30000" dirty="0"/>
              <a:t>90</a:t>
            </a:r>
            <a:r>
              <a:rPr lang="en-US" dirty="0"/>
              <a:t>Zr and </a:t>
            </a:r>
            <a:r>
              <a:rPr lang="en-US" baseline="30000" dirty="0"/>
              <a:t>209</a:t>
            </a:r>
            <a:r>
              <a:rPr lang="en-US" dirty="0"/>
              <a:t>Pb targets.</a:t>
            </a:r>
          </a:p>
          <a:p>
            <a:pPr lvl="1"/>
            <a:r>
              <a:rPr lang="en-US" dirty="0"/>
              <a:t>Need generalization and extension to deformed actinides.</a:t>
            </a:r>
          </a:p>
          <a:p>
            <a:pPr lvl="1"/>
            <a:r>
              <a:rPr lang="en-US" dirty="0"/>
              <a:t>Extrapolate to </a:t>
            </a:r>
            <a:r>
              <a:rPr lang="en-US"/>
              <a:t>minor actinides?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Reactions: (</a:t>
            </a:r>
            <a:r>
              <a:rPr lang="en-US" dirty="0" err="1"/>
              <a:t>n,n</a:t>
            </a:r>
            <a:r>
              <a:rPr lang="en-US" dirty="0"/>
              <a:t>’)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043FC-9764-E241-9BF7-DAC19516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1441524"/>
            <a:ext cx="4572000" cy="21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8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1524"/>
            <a:ext cx="4046787" cy="4906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gammas are the most distinctive product of neutron reactions on nuclei, especially for fast neutrons above thermal.</a:t>
            </a:r>
          </a:p>
          <a:p>
            <a:r>
              <a:rPr lang="en-US" dirty="0"/>
              <a:t>ENDF/B-VIII.0 has improved gamma production data.</a:t>
            </a:r>
          </a:p>
          <a:p>
            <a:pPr lvl="1"/>
            <a:r>
              <a:rPr lang="en-US" dirty="0"/>
              <a:t>For example n + </a:t>
            </a:r>
            <a:r>
              <a:rPr lang="en-US" baseline="30000" dirty="0"/>
              <a:t>235</a:t>
            </a:r>
            <a:r>
              <a:rPr lang="en-US" dirty="0"/>
              <a:t>U evaluation has clearer primary and decay data.</a:t>
            </a:r>
          </a:p>
          <a:p>
            <a:r>
              <a:rPr lang="en-US" dirty="0"/>
              <a:t>Can we do the same for other targets? </a:t>
            </a:r>
            <a:br>
              <a:rPr lang="en-US" dirty="0"/>
            </a:br>
            <a:r>
              <a:rPr lang="en-US" dirty="0"/>
              <a:t>Are experiments sufficient?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Reactions: primary 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79" y="2139491"/>
            <a:ext cx="4441343" cy="3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36688"/>
            <a:ext cx="4114800" cy="4906889"/>
          </a:xfrm>
        </p:spPr>
        <p:txBody>
          <a:bodyPr/>
          <a:lstStyle/>
          <a:p>
            <a:r>
              <a:rPr lang="en-US" dirty="0"/>
              <a:t>DFGS do not exist.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would be very useful for experiment and detector modeling.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621"/>
            <a:ext cx="8229600" cy="1008771"/>
          </a:xfrm>
        </p:spPr>
        <p:txBody>
          <a:bodyPr/>
          <a:lstStyle/>
          <a:p>
            <a:r>
              <a:rPr lang="en-US" dirty="0"/>
              <a:t>Delayed Fission Gamma &amp; Neutron Emissions?</a:t>
            </a:r>
            <a:br>
              <a:rPr lang="en-US" dirty="0"/>
            </a:br>
            <a:r>
              <a:rPr lang="en-US" dirty="0"/>
              <a:t>      (DFNS and DFGS)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41524"/>
            <a:ext cx="41148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DFNS exists. </a:t>
            </a:r>
          </a:p>
          <a:p>
            <a:pPr defTabSz="914400"/>
            <a:r>
              <a:rPr lang="en-US" dirty="0"/>
              <a:t>But the data are very noisy,</a:t>
            </a:r>
            <a:br>
              <a:rPr lang="en-US" dirty="0"/>
            </a:br>
            <a:r>
              <a:rPr lang="en-US" dirty="0"/>
              <a:t>Poor at low emission energies.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" y="2912545"/>
            <a:ext cx="3604080" cy="34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2015_PPT_UNC_V8.28</Template>
  <TotalTime>410</TotalTime>
  <Words>753</Words>
  <Application>Microsoft Macintosh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Lucida Handwriting</vt:lpstr>
      <vt:lpstr>Symbol</vt:lpstr>
      <vt:lpstr>Wingdings</vt:lpstr>
      <vt:lpstr>Wingdings 2</vt:lpstr>
      <vt:lpstr>2015_PPT_UNC_V7.06 (1)</vt:lpstr>
      <vt:lpstr>Nuclear Evaluation Issues at LLNL   − some preliminary considerations</vt:lpstr>
      <vt:lpstr>Data Issues . . .</vt:lpstr>
      <vt:lpstr>Specific targets: n + 9Be</vt:lpstr>
      <vt:lpstr>Specific targets: n + 233U</vt:lpstr>
      <vt:lpstr>PowerPoint Presentation</vt:lpstr>
      <vt:lpstr>Charged-particle Reactions</vt:lpstr>
      <vt:lpstr>Classes of Reactions: (n,n’)</vt:lpstr>
      <vt:lpstr>Classes of Reactions: primary (n,g)</vt:lpstr>
      <vt:lpstr>Delayed Fission Gamma &amp; Neutron Emissions?       (DFNS and DFGS)</vt:lpstr>
      <vt:lpstr>Data for nuclear exit correlations</vt:lpstr>
      <vt:lpstr>Breakup Reactions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Thompson, Ian J.</dc:creator>
  <cp:lastModifiedBy>Thompson, Ian J.</cp:lastModifiedBy>
  <cp:revision>36</cp:revision>
  <cp:lastPrinted>2015-07-27T18:49:14Z</cp:lastPrinted>
  <dcterms:created xsi:type="dcterms:W3CDTF">2017-12-05T21:31:36Z</dcterms:created>
  <dcterms:modified xsi:type="dcterms:W3CDTF">2017-12-18T03:28:46Z</dcterms:modified>
</cp:coreProperties>
</file>