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9" r:id="rId11"/>
    <p:sldId id="267" r:id="rId12"/>
    <p:sldId id="268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4778"/>
            <a:ext cx="2508796" cy="80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3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4743"/>
            <a:ext cx="5486400" cy="36028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ED96-9715-4E19-ABD6-FC5684C1557C}" type="datetimeFigureOut">
              <a:rPr lang="en-GB" smtClean="0"/>
              <a:t>2017-12-15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5ACF-3ADB-4EEB-9012-B890073D0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9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ED96-9715-4E19-ABD6-FC5684C1557C}" type="datetimeFigureOut">
              <a:rPr lang="en-GB" smtClean="0"/>
              <a:t>2017-12-15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5ACF-3ADB-4EEB-9012-B890073D0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ED96-9715-4E19-ABD6-FC5684C1557C}" type="datetimeFigureOut">
              <a:rPr lang="en-GB" smtClean="0"/>
              <a:t>2017-12-15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5ACF-3ADB-4EEB-9012-B890073D0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0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23527" y="1772816"/>
            <a:ext cx="8568953" cy="108012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23527" y="3573016"/>
            <a:ext cx="8568953" cy="160858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96" y="174778"/>
            <a:ext cx="2500459" cy="80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03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ED96-9715-4E19-ABD6-FC5684C1557C}" type="datetimeFigureOut">
              <a:rPr lang="en-GB" smtClean="0"/>
              <a:t>2017-12-15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5ACF-3ADB-4EEB-9012-B890073D0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1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ED96-9715-4E19-ABD6-FC5684C1557C}" type="datetimeFigureOut">
              <a:rPr lang="en-GB" smtClean="0"/>
              <a:t>2017-12-15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5ACF-3ADB-4EEB-9012-B890073D0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5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ED96-9715-4E19-ABD6-FC5684C1557C}" type="datetimeFigureOut">
              <a:rPr lang="en-GB" smtClean="0"/>
              <a:t>2017-12-15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5ACF-3ADB-4EEB-9012-B890073D0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71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ED96-9715-4E19-ABD6-FC5684C1557C}" type="datetimeFigureOut">
              <a:rPr lang="en-GB" smtClean="0"/>
              <a:t>2017-12-15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5ACF-3ADB-4EEB-9012-B890073D0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8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ED96-9715-4E19-ABD6-FC5684C1557C}" type="datetimeFigureOut">
              <a:rPr lang="en-GB" smtClean="0"/>
              <a:t>2017-12-15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5ACF-3ADB-4EEB-9012-B890073D0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50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ED96-9715-4E19-ABD6-FC5684C1557C}" type="datetimeFigureOut">
              <a:rPr lang="en-GB" smtClean="0"/>
              <a:t>2017-12-15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5ACF-3ADB-4EEB-9012-B890073D0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 flipH="1" flipV="1">
            <a:off x="0" y="5301208"/>
            <a:ext cx="6372200" cy="1556792"/>
          </a:xfrm>
          <a:prstGeom prst="rect">
            <a:avLst/>
          </a:prstGeom>
          <a:gradFill flip="none" rotWithShape="1">
            <a:gsLst>
              <a:gs pos="48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3999" cy="2132856"/>
          </a:xfrm>
          <a:prstGeom prst="rect">
            <a:avLst/>
          </a:prstGeom>
          <a:gradFill flip="none" rotWithShape="1">
            <a:gsLst>
              <a:gs pos="56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24328" y="6482725"/>
            <a:ext cx="93546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4AF0ED96-9715-4E19-ABD6-FC5684C1557C}" type="datetimeFigureOut">
              <a:rPr lang="en-GB" smtClean="0"/>
              <a:t>2017-12-15</a:t>
            </a:fld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868144" y="6482725"/>
            <a:ext cx="161602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8" y="6482725"/>
            <a:ext cx="509587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CA8A5ACF-3ADB-4EEB-9012-B890073D0EB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1206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712968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35562"/>
            <a:ext cx="1758648" cy="56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 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 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 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 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 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 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39" y="1772816"/>
            <a:ext cx="7488833" cy="10801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On Cross Section Correlations,  Uncertainty Reduction and </a:t>
            </a:r>
            <a:br>
              <a:rPr lang="en-GB" dirty="0" smtClean="0"/>
            </a:br>
            <a:r>
              <a:rPr lang="en-GB" dirty="0" smtClean="0"/>
              <a:t>Calibration from Integral 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A.Trkov</a:t>
            </a:r>
            <a:r>
              <a:rPr lang="en-GB" dirty="0" smtClean="0"/>
              <a:t>, </a:t>
            </a:r>
            <a:r>
              <a:rPr lang="en-GB" dirty="0" err="1" smtClean="0"/>
              <a:t>R.Capote</a:t>
            </a:r>
            <a:r>
              <a:rPr lang="en-GB" dirty="0"/>
              <a:t>, O. Cabellos</a:t>
            </a:r>
            <a:endParaRPr lang="en-GB" dirty="0" smtClean="0"/>
          </a:p>
          <a:p>
            <a:r>
              <a:rPr lang="en-GB" dirty="0" smtClean="0"/>
              <a:t>IAEA, Vienna, Austria</a:t>
            </a:r>
          </a:p>
          <a:p>
            <a:r>
              <a:rPr lang="en-GB" dirty="0" smtClean="0"/>
              <a:t>ETSII/UPM Madrid, Spain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699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200800" cy="864096"/>
          </a:xfrm>
        </p:spPr>
        <p:txBody>
          <a:bodyPr>
            <a:normAutofit/>
          </a:bodyPr>
          <a:lstStyle/>
          <a:p>
            <a:r>
              <a:rPr lang="en-GB" dirty="0" smtClean="0"/>
              <a:t>Reduction in </a:t>
            </a:r>
            <a:r>
              <a:rPr lang="en-GB" dirty="0" err="1" smtClean="0"/>
              <a:t>k_eff</a:t>
            </a:r>
            <a:r>
              <a:rPr lang="en-GB" dirty="0" smtClean="0"/>
              <a:t> uncertainties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Uncertainty estimates with </a:t>
                </a:r>
                <a:r>
                  <a:rPr lang="en-GB" dirty="0" err="1" smtClean="0"/>
                  <a:t>NDaST</a:t>
                </a:r>
                <a:r>
                  <a:rPr lang="en-GB" dirty="0" smtClean="0"/>
                  <a:t> before and after the introduction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𝝊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 dirty="0">
                            <a:latin typeface="Cambria Math"/>
                            <a:ea typeface="Cambria Math"/>
                          </a:rPr>
                          <m:t>𝚺</m:t>
                        </m:r>
                      </m:e>
                      <m:sub>
                        <m:r>
                          <a:rPr lang="en-GB" b="1" i="1" dirty="0">
                            <a:latin typeface="Cambria Math"/>
                          </a:rPr>
                          <m:t>𝒇</m:t>
                        </m:r>
                      </m:sub>
                    </m:sSub>
                  </m:oMath>
                </a14:m>
                <a:r>
                  <a:rPr lang="en-GB" dirty="0" smtClean="0"/>
                  <a:t> </a:t>
                </a:r>
                <a:r>
                  <a:rPr lang="en-GB" dirty="0" smtClean="0"/>
                  <a:t>correlations in U-235</a:t>
                </a: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38" t="-16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399099"/>
              </p:ext>
            </p:extLst>
          </p:nvPr>
        </p:nvGraphicFramePr>
        <p:xfrm>
          <a:off x="827583" y="2852936"/>
          <a:ext cx="7416825" cy="288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0615"/>
                <a:gridCol w="2128656"/>
                <a:gridCol w="2677554"/>
              </a:tblGrid>
              <a:tr h="5760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 err="1">
                          <a:effectLst/>
                        </a:rPr>
                        <a:t>k_eff</a:t>
                      </a:r>
                      <a:r>
                        <a:rPr lang="en-GB" sz="3200" u="none" strike="noStrike" dirty="0">
                          <a:effectLst/>
                        </a:rPr>
                        <a:t> Uncertainty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Initial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>
                          <a:effectLst/>
                        </a:rPr>
                        <a:t>Final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 dirty="0">
                          <a:effectLst/>
                        </a:rPr>
                        <a:t>Godiva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1043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>
                          <a:effectLst/>
                        </a:rPr>
                        <a:t>868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>
                          <a:effectLst/>
                        </a:rPr>
                        <a:t>Big_Ten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1099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949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n-GB" sz="3200" u="none" strike="noStrike">
                          <a:effectLst/>
                        </a:rPr>
                        <a:t>HISS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>
                          <a:effectLst/>
                        </a:rPr>
                        <a:t>649</a:t>
                      </a:r>
                      <a:endParaRPr lang="en-GB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u="none" strike="noStrike" dirty="0">
                          <a:effectLst/>
                        </a:rPr>
                        <a:t>263</a:t>
                      </a:r>
                      <a:endParaRPr lang="en-GB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17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Dependence on mean values (calibration effect)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The HISS benchmark has an offset of ~1500pcm in the calculated </a:t>
            </a:r>
            <a:r>
              <a:rPr lang="en-GB" i="1" dirty="0" err="1"/>
              <a:t>k</a:t>
            </a:r>
            <a:r>
              <a:rPr lang="en-GB" baseline="-25000" dirty="0" err="1"/>
              <a:t>eff</a:t>
            </a: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Calibrating </a:t>
            </a:r>
            <a:r>
              <a:rPr lang="en-GB" i="1" dirty="0" err="1" smtClean="0"/>
              <a:t>k</a:t>
            </a:r>
            <a:r>
              <a:rPr lang="en-GB" baseline="-25000" dirty="0" err="1" smtClean="0"/>
              <a:t>eff</a:t>
            </a:r>
            <a:r>
              <a:rPr lang="en-GB" dirty="0"/>
              <a:t> </a:t>
            </a:r>
            <a:r>
              <a:rPr lang="en-GB" dirty="0" smtClean="0"/>
              <a:t>to 1 (changing the evaluation </a:t>
            </a:r>
            <a:r>
              <a:rPr lang="en-GB" u="sng" dirty="0" smtClean="0"/>
              <a:t>mean values</a:t>
            </a:r>
            <a:r>
              <a:rPr lang="en-GB" dirty="0" smtClean="0"/>
              <a:t> </a:t>
            </a:r>
            <a:r>
              <a:rPr lang="en-GB" dirty="0"/>
              <a:t>to get </a:t>
            </a:r>
            <a:r>
              <a:rPr lang="en-GB" i="1" dirty="0" err="1" smtClean="0"/>
              <a:t>k</a:t>
            </a:r>
            <a:r>
              <a:rPr lang="en-GB" baseline="-25000" dirty="0" err="1" smtClean="0"/>
              <a:t>eff</a:t>
            </a:r>
            <a:r>
              <a:rPr lang="en-GB" dirty="0" smtClean="0"/>
              <a:t>=1, </a:t>
            </a:r>
            <a:r>
              <a:rPr lang="en-GB" u="sng" dirty="0" smtClean="0"/>
              <a:t>while preserving uncertainties</a:t>
            </a:r>
            <a:r>
              <a:rPr lang="en-GB" dirty="0" smtClean="0"/>
              <a:t>) has a minimal effect on derived uncertainties and correlations for cross sections (“adjusted”)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Increasing the mean value of </a:t>
            </a:r>
            <a:r>
              <a:rPr lang="en-GB" i="1" dirty="0" smtClean="0">
                <a:sym typeface="Symbol"/>
              </a:rPr>
              <a:t></a:t>
            </a:r>
            <a:r>
              <a:rPr lang="en-GB" dirty="0" smtClean="0"/>
              <a:t> by 0.2% </a:t>
            </a:r>
            <a:r>
              <a:rPr lang="en-GB" u="sng" dirty="0" smtClean="0"/>
              <a:t>without changing the uncertainty </a:t>
            </a:r>
            <a:r>
              <a:rPr lang="en-GB" dirty="0" smtClean="0"/>
              <a:t>has a similarly negligible effect on </a:t>
            </a:r>
            <a:r>
              <a:rPr lang="en-GB" dirty="0"/>
              <a:t>uncertainties and correlations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942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7272808" cy="8640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Dependence on mean values (HISS)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553941"/>
              </p:ext>
            </p:extLst>
          </p:nvPr>
        </p:nvGraphicFramePr>
        <p:xfrm>
          <a:off x="611559" y="620688"/>
          <a:ext cx="6552729" cy="162076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56184"/>
                <a:gridCol w="863008"/>
                <a:gridCol w="1153216"/>
                <a:gridCol w="1111226"/>
                <a:gridCol w="1769095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dirty="0" smtClean="0">
                          <a:effectLst/>
                        </a:rPr>
                        <a:t>Corr. </a:t>
                      </a:r>
                      <a:r>
                        <a:rPr lang="en-GB" sz="1600" u="none" strike="noStrike" dirty="0" err="1" smtClean="0">
                          <a:effectLst/>
                        </a:rPr>
                        <a:t>Coef</a:t>
                      </a:r>
                      <a:r>
                        <a:rPr lang="en-GB" sz="1600" u="none" strike="noStrike" dirty="0" smtClean="0">
                          <a:effectLst/>
                        </a:rPr>
                        <a:t>. </a:t>
                      </a:r>
                      <a:r>
                        <a:rPr lang="en-GB" sz="1600" i="1" u="none" strike="noStrike" dirty="0" smtClean="0">
                          <a:effectLst/>
                          <a:sym typeface="Symbol"/>
                        </a:rPr>
                        <a:t> -</a:t>
                      </a:r>
                      <a:r>
                        <a:rPr lang="el-GR" sz="1600" i="1" u="none" strike="noStrike" dirty="0" smtClean="0">
                          <a:effectLst/>
                        </a:rPr>
                        <a:t>Σ</a:t>
                      </a:r>
                      <a:r>
                        <a:rPr lang="en-GB" sz="1600" u="none" strike="noStrike" baseline="-25000" dirty="0" smtClean="0">
                          <a:effectLst/>
                        </a:rPr>
                        <a:t>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i="1" u="none" strike="noStrike" dirty="0" smtClean="0">
                          <a:effectLst/>
                        </a:rPr>
                        <a:t>k</a:t>
                      </a:r>
                      <a:r>
                        <a:rPr lang="en-GB" sz="1800" i="0" u="none" strike="noStrike" dirty="0" smtClean="0">
                          <a:effectLst/>
                        </a:rPr>
                        <a:t>-eff=1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 smtClean="0">
                          <a:effectLst/>
                          <a:sym typeface="Symbol"/>
                        </a:rPr>
                        <a:t></a:t>
                      </a:r>
                      <a:r>
                        <a:rPr lang="en-GB" sz="1800" u="none" strike="noStrike" dirty="0" smtClean="0">
                          <a:effectLst/>
                        </a:rPr>
                        <a:t>+</a:t>
                      </a:r>
                      <a:r>
                        <a:rPr lang="en-GB" sz="1800" u="none" strike="noStrike" dirty="0">
                          <a:effectLst/>
                        </a:rPr>
                        <a:t>0.2%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>
                          <a:effectLst/>
                        </a:rPr>
                        <a:t>Nominal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u="none" strike="noStrike" dirty="0" smtClean="0">
                          <a:effectLst/>
                        </a:rPr>
                        <a:t>  E-range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Total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-0.188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-0.188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-0.189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none" strike="noStrike" dirty="0" smtClean="0">
                          <a:effectLst/>
                        </a:rPr>
                        <a:t>Full</a:t>
                      </a:r>
                      <a:endParaRPr lang="en-GB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Fast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-0.298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-0.298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-0.306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E[&gt;1MeV]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Epi-Hi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-0.479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-0.479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-0.487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E[1keV:1MeV]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Epi-Lo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-0.166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-0.166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-0.167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E[1eV:1keV]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831878"/>
              </p:ext>
            </p:extLst>
          </p:nvPr>
        </p:nvGraphicFramePr>
        <p:xfrm>
          <a:off x="611559" y="2276872"/>
          <a:ext cx="6552728" cy="17449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56184"/>
                <a:gridCol w="864096"/>
                <a:gridCol w="1152128"/>
                <a:gridCol w="1111225"/>
                <a:gridCol w="1769095"/>
              </a:tblGrid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i="0" u="none" strike="noStrike" dirty="0" smtClean="0">
                          <a:effectLst/>
                          <a:sym typeface="Symbol"/>
                        </a:rPr>
                        <a:t></a:t>
                      </a:r>
                      <a:r>
                        <a:rPr lang="en-GB" sz="1800" i="1" u="none" strike="noStrike" dirty="0" smtClean="0">
                          <a:effectLst/>
                          <a:sym typeface="Symbol"/>
                        </a:rPr>
                        <a:t> </a:t>
                      </a:r>
                      <a:r>
                        <a:rPr lang="en-GB" sz="1800" u="none" strike="noStrike" dirty="0" smtClean="0">
                          <a:effectLst/>
                        </a:rPr>
                        <a:t>[%]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i="1" u="none" strike="noStrike" dirty="0" smtClean="0">
                          <a:effectLst/>
                        </a:rPr>
                        <a:t>k</a:t>
                      </a:r>
                      <a:r>
                        <a:rPr lang="en-GB" sz="1800" i="0" u="none" strike="noStrike" dirty="0" smtClean="0">
                          <a:effectLst/>
                        </a:rPr>
                        <a:t>-eff=1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i="0" u="none" strike="noStrike" dirty="0" smtClean="0">
                          <a:effectLst/>
                          <a:sym typeface="Symbol"/>
                        </a:rPr>
                        <a:t></a:t>
                      </a:r>
                      <a:r>
                        <a:rPr lang="en-GB" sz="1800" u="none" strike="noStrike" dirty="0" smtClean="0">
                          <a:effectLst/>
                        </a:rPr>
                        <a:t>+</a:t>
                      </a:r>
                      <a:r>
                        <a:rPr lang="en-GB" sz="1800" u="none" strike="noStrike" dirty="0">
                          <a:effectLst/>
                        </a:rPr>
                        <a:t>0.2%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Nominal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Differential</a:t>
                      </a:r>
                    </a:p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(Initial) [%]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Total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</a:rPr>
                        <a:t>0.47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</a:rPr>
                        <a:t>0.47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</a:rPr>
                        <a:t>0.46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0.50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Fast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0.27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0.27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0.27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0.50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Epi-Hi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0.49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0.49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0.49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0.50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Epi-Lo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0.47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0.47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0.46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1.00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873005"/>
              </p:ext>
            </p:extLst>
          </p:nvPr>
        </p:nvGraphicFramePr>
        <p:xfrm>
          <a:off x="611559" y="4077072"/>
          <a:ext cx="6552728" cy="17449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56184"/>
                <a:gridCol w="864096"/>
                <a:gridCol w="1152128"/>
                <a:gridCol w="1111225"/>
                <a:gridCol w="1769095"/>
              </a:tblGrid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i="0" u="none" strike="noStrike" dirty="0" smtClean="0">
                          <a:effectLst/>
                          <a:sym typeface="Symbol"/>
                        </a:rPr>
                        <a:t></a:t>
                      </a:r>
                      <a:r>
                        <a:rPr lang="el-GR" sz="1800" u="none" strike="noStrike" dirty="0" smtClean="0">
                          <a:effectLst/>
                        </a:rPr>
                        <a:t>Σ</a:t>
                      </a:r>
                      <a:r>
                        <a:rPr lang="en-GB" sz="1800" u="none" strike="noStrike" baseline="-25000" dirty="0" smtClean="0">
                          <a:effectLst/>
                        </a:rPr>
                        <a:t>f </a:t>
                      </a:r>
                      <a:r>
                        <a:rPr lang="en-GB" sz="1800" i="0" u="none" strike="noStrike" dirty="0" smtClean="0">
                          <a:effectLst/>
                          <a:sym typeface="Symbol"/>
                        </a:rPr>
                        <a:t> </a:t>
                      </a:r>
                      <a:r>
                        <a:rPr lang="en-GB" sz="1800" u="none" strike="noStrike" dirty="0" smtClean="0">
                          <a:effectLst/>
                        </a:rPr>
                        <a:t>[%]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i="1" u="none" strike="noStrike" dirty="0" smtClean="0">
                          <a:effectLst/>
                        </a:rPr>
                        <a:t>k</a:t>
                      </a:r>
                      <a:r>
                        <a:rPr lang="en-GB" sz="1800" i="0" u="none" strike="noStrike" dirty="0" smtClean="0">
                          <a:effectLst/>
                        </a:rPr>
                        <a:t>-eff=1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i="0" u="none" strike="noStrike" dirty="0" smtClean="0">
                          <a:effectLst/>
                          <a:sym typeface="Symbol"/>
                        </a:rPr>
                        <a:t></a:t>
                      </a:r>
                      <a:r>
                        <a:rPr lang="en-GB" sz="1800" u="none" strike="noStrike" dirty="0" smtClean="0">
                          <a:effectLst/>
                        </a:rPr>
                        <a:t>+</a:t>
                      </a:r>
                      <a:r>
                        <a:rPr lang="en-GB" sz="1800" u="none" strike="noStrike" dirty="0">
                          <a:effectLst/>
                        </a:rPr>
                        <a:t>0.2%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Nominal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Differential</a:t>
                      </a:r>
                    </a:p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(Initial) [%]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Total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</a:rPr>
                        <a:t>0.15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</a:rPr>
                        <a:t>0.15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effectLst/>
                        </a:rPr>
                        <a:t>0.15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effectLst/>
                        </a:rPr>
                        <a:t>1.21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Fast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0.64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0.64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0.64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1.22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Epi-Hi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0.52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0.52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0.52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1.22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Epi-Lo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0.13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0.13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0.13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1.10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409135" y="324433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/>
              </a:rPr>
              <a:t>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24000" y="5949280"/>
            <a:ext cx="57522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2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0000"/>
                </a:solidFill>
              </a:rPr>
              <a:t>Implicit correlations due to calibration </a:t>
            </a:r>
            <a:r>
              <a:rPr lang="en-GB" dirty="0" smtClean="0">
                <a:solidFill>
                  <a:srgbClr val="FF0000"/>
                </a:solidFill>
              </a:rPr>
              <a:t>are negligible </a:t>
            </a:r>
            <a:r>
              <a:rPr lang="en-GB" dirty="0" smtClean="0">
                <a:solidFill>
                  <a:srgbClr val="FF0000"/>
                </a:solidFill>
              </a:rPr>
              <a:t>!!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66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51520" y="116632"/>
                <a:ext cx="7848872" cy="86409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GB" dirty="0" smtClean="0"/>
                  <a:t>Observations on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𝝊</m:t>
                    </m:r>
                  </m:oMath>
                </a14:m>
                <a:r>
                  <a:rPr lang="en-GB" dirty="0" smtClean="0"/>
                  <a:t> </a:t>
                </a:r>
                <a:r>
                  <a:rPr lang="en-GB" dirty="0"/>
                  <a:t>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 dirty="0" smtClean="0">
                            <a:latin typeface="Cambria Math"/>
                            <a:ea typeface="Cambria Math"/>
                          </a:rPr>
                          <m:t>𝚺</m:t>
                        </m:r>
                      </m:e>
                      <m:sub>
                        <m:r>
                          <a:rPr lang="en-GB" b="1" i="1" dirty="0" smtClean="0">
                            <a:latin typeface="Cambria Math"/>
                          </a:rPr>
                          <m:t>𝒇</m:t>
                        </m:r>
                      </m:sub>
                    </m:sSub>
                    <m:r>
                      <a:rPr lang="en-GB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dirty="0"/>
                  <a:t>correlations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1520" y="116632"/>
                <a:ext cx="7848872" cy="864096"/>
              </a:xfrm>
              <a:blipFill rotWithShape="1">
                <a:blip r:embed="rId2"/>
                <a:stretch>
                  <a:fillRect l="-1941" b="-3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buFont typeface="Wingdings" panose="05000000000000000000" pitchFamily="2" charset="2"/>
                  <a:buChar char="ü"/>
                </a:pPr>
                <a:r>
                  <a:rPr lang="en-GB" dirty="0"/>
                  <a:t>C</a:t>
                </a:r>
                <a:r>
                  <a:rPr lang="en-GB" dirty="0" smtClean="0"/>
                  <a:t>orrelations are different for different critical systems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GB" dirty="0" smtClean="0"/>
                  <a:t>Correlations are energy-dependent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GB" dirty="0" smtClean="0"/>
                  <a:t>There exists some similarity between different systems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GB" dirty="0" smtClean="0"/>
                  <a:t>Uncertainties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𝝊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 dirty="0">
                            <a:latin typeface="Cambria Math"/>
                            <a:ea typeface="Cambria Math"/>
                          </a:rPr>
                          <m:t>𝚺</m:t>
                        </m:r>
                      </m:e>
                      <m:sub>
                        <m:r>
                          <a:rPr lang="en-GB" b="1" i="1" dirty="0">
                            <a:latin typeface="Cambria Math"/>
                          </a:rPr>
                          <m:t>𝒇</m:t>
                        </m:r>
                      </m:sub>
                    </m:sSub>
                  </m:oMath>
                </a14:m>
                <a:r>
                  <a:rPr lang="en-GB" dirty="0" smtClean="0"/>
                  <a:t> also undergo a significant reduction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GB" dirty="0" smtClean="0"/>
                  <a:t>Uncertainties and correlations are insensitive to changes  in the evaluated mean values, </a:t>
                </a:r>
                <a:r>
                  <a:rPr lang="en-GB" u="sng" dirty="0" smtClean="0"/>
                  <a:t>no implicit (hidden) correlations are observed</a:t>
                </a:r>
                <a:endParaRPr lang="en-GB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399" t="-2635" r="-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5069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Introducing correlations from considering experimental integral constrains (criticality benchmarks) may reduce the calculated uncertainties </a:t>
            </a:r>
            <a:r>
              <a:rPr lang="en-GB" b="1" dirty="0" smtClean="0">
                <a:solidFill>
                  <a:srgbClr val="FF0000"/>
                </a:solidFill>
              </a:rPr>
              <a:t>but:</a:t>
            </a:r>
          </a:p>
          <a:p>
            <a:r>
              <a:rPr lang="en-GB" dirty="0" smtClean="0"/>
              <a:t>Correlations depends on selected benchmark</a:t>
            </a:r>
          </a:p>
          <a:p>
            <a:r>
              <a:rPr lang="en-GB" dirty="0" smtClean="0"/>
              <a:t>Due to benchmark-dependence additional correlations (and reduced parameter uncertainties) should only be applied in derived files</a:t>
            </a:r>
          </a:p>
          <a:p>
            <a:r>
              <a:rPr lang="en-GB" dirty="0" smtClean="0"/>
              <a:t>(Small) changes to mean values (</a:t>
            </a:r>
            <a:r>
              <a:rPr lang="en-GB" u="sng" dirty="0" smtClean="0"/>
              <a:t>calibrations</a:t>
            </a:r>
            <a:r>
              <a:rPr lang="en-GB" dirty="0" smtClean="0"/>
              <a:t>) do not introduce correlations – these are introduced </a:t>
            </a:r>
            <a:r>
              <a:rPr lang="en-GB" dirty="0"/>
              <a:t>only </a:t>
            </a:r>
            <a:r>
              <a:rPr lang="en-GB" dirty="0" smtClean="0"/>
              <a:t>when new information is added (e.g. integral experiment data)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10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3885"/>
            <a:ext cx="8712968" cy="48574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Current IAEA CIELO </a:t>
            </a:r>
            <a:r>
              <a:rPr lang="en-GB" dirty="0" err="1" smtClean="0"/>
              <a:t>covariances</a:t>
            </a:r>
            <a:r>
              <a:rPr lang="en-GB" dirty="0" smtClean="0"/>
              <a:t> based on measured differential data lead to large uncertainties in criticality benchmarks (</a:t>
            </a:r>
            <a:r>
              <a:rPr lang="en-GB" dirty="0" smtClean="0">
                <a:sym typeface="Symbol"/>
              </a:rPr>
              <a:t></a:t>
            </a:r>
            <a:r>
              <a:rPr lang="en-GB" i="1" dirty="0" smtClean="0">
                <a:sym typeface="Symbol"/>
              </a:rPr>
              <a:t>k</a:t>
            </a:r>
            <a:r>
              <a:rPr lang="en-GB" baseline="-25000" dirty="0" smtClean="0">
                <a:sym typeface="Symbol"/>
              </a:rPr>
              <a:t>eff</a:t>
            </a:r>
            <a:r>
              <a:rPr lang="en-GB" dirty="0" smtClean="0">
                <a:sym typeface="Symbol"/>
              </a:rPr>
              <a:t>~</a:t>
            </a:r>
            <a:r>
              <a:rPr lang="en-GB" dirty="0" smtClean="0"/>
              <a:t>1-2%)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Small calibration of mean values have been employed to improve C/E without changing ND uncertainties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Close alignment with benchmark values does not mean low uncertainty (e.g., HEU bare assemblies have a spread of ~1.5% in spite of quoted low uncertainties)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Some correlations are not present in differential data, but appear only when integral data are introduced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e.g., nu-bar and fission cross section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Such correlations are (likely) benchmark-dependent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Such correlations reduce </a:t>
            </a:r>
            <a:r>
              <a:rPr lang="en-GB" dirty="0">
                <a:sym typeface="Symbol"/>
              </a:rPr>
              <a:t></a:t>
            </a:r>
            <a:r>
              <a:rPr lang="en-GB" i="1" dirty="0" err="1" smtClean="0">
                <a:sym typeface="Symbol"/>
              </a:rPr>
              <a:t>k</a:t>
            </a:r>
            <a:r>
              <a:rPr lang="en-GB" baseline="-25000" dirty="0" err="1" smtClean="0">
                <a:sym typeface="Symbol"/>
              </a:rPr>
              <a:t>eff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3473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Consider a grossly simplified 1-group toy model of a criticality benchmark: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𝑒𝑓𝑓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𝜐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  <a:ea typeface="Cambria Math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i="1" dirty="0" smtClean="0"/>
                  <a:t>f</a:t>
                </a:r>
                <a:r>
                  <a:rPr lang="en-GB" dirty="0" smtClean="0"/>
                  <a:t>=fission; </a:t>
                </a:r>
                <a:r>
                  <a:rPr lang="en-GB" i="1" dirty="0" smtClean="0"/>
                  <a:t>c</a:t>
                </a:r>
                <a:r>
                  <a:rPr lang="en-GB" dirty="0" smtClean="0"/>
                  <a:t>=capture; </a:t>
                </a:r>
                <a:r>
                  <a:rPr lang="en-GB" i="1" dirty="0" smtClean="0"/>
                  <a:t>i</a:t>
                </a:r>
                <a:r>
                  <a:rPr lang="en-GB" dirty="0" smtClean="0"/>
                  <a:t>=inelastic, </a:t>
                </a:r>
                <a:r>
                  <a:rPr lang="en-GB" i="1" dirty="0" smtClean="0"/>
                  <a:t>L</a:t>
                </a:r>
                <a:r>
                  <a:rPr lang="en-GB" dirty="0" smtClean="0"/>
                  <a:t>=leakage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Consider 3 benchmarks:</a:t>
                </a:r>
              </a:p>
              <a:p>
                <a:pPr lvl="1"/>
                <a:r>
                  <a:rPr lang="en-GB" dirty="0" smtClean="0"/>
                  <a:t>Godiva	      (&lt;</a:t>
                </a:r>
                <a:r>
                  <a:rPr lang="en-GB" dirty="0"/>
                  <a:t>E&gt;=700 </a:t>
                </a:r>
                <a:r>
                  <a:rPr lang="en-GB" dirty="0" err="1"/>
                  <a:t>keV</a:t>
                </a:r>
                <a:r>
                  <a:rPr lang="en-GB" dirty="0"/>
                  <a:t>, very </a:t>
                </a:r>
                <a:r>
                  <a:rPr lang="en-GB" dirty="0" smtClean="0"/>
                  <a:t>hard spectrum)</a:t>
                </a:r>
              </a:p>
              <a:p>
                <a:pPr lvl="1"/>
                <a:r>
                  <a:rPr lang="en-GB" dirty="0" err="1" smtClean="0"/>
                  <a:t>Big_Ten</a:t>
                </a:r>
                <a:r>
                  <a:rPr lang="en-GB" dirty="0"/>
                  <a:t> </a:t>
                </a:r>
                <a:r>
                  <a:rPr lang="en-GB" dirty="0" smtClean="0"/>
                  <a:t>    (&lt;</a:t>
                </a:r>
                <a:r>
                  <a:rPr lang="en-GB" dirty="0"/>
                  <a:t>E</a:t>
                </a:r>
                <a:r>
                  <a:rPr lang="en-GB" dirty="0" smtClean="0"/>
                  <a:t>&gt;=40 </a:t>
                </a:r>
                <a:r>
                  <a:rPr lang="en-GB" dirty="0" err="1"/>
                  <a:t>keV</a:t>
                </a:r>
                <a:r>
                  <a:rPr lang="en-GB" dirty="0"/>
                  <a:t>, hard </a:t>
                </a:r>
                <a:r>
                  <a:rPr lang="en-GB" dirty="0" smtClean="0"/>
                  <a:t>spectrum)</a:t>
                </a:r>
              </a:p>
              <a:p>
                <a:pPr lvl="1"/>
                <a:r>
                  <a:rPr lang="en-GB" dirty="0" smtClean="0"/>
                  <a:t>HISS	      (&lt;</a:t>
                </a:r>
                <a:r>
                  <a:rPr lang="en-GB" dirty="0"/>
                  <a:t>E</a:t>
                </a:r>
                <a:r>
                  <a:rPr lang="en-GB" dirty="0" smtClean="0"/>
                  <a:t>&gt;=1 </a:t>
                </a:r>
                <a:r>
                  <a:rPr lang="en-GB" dirty="0" err="1" smtClean="0"/>
                  <a:t>keV</a:t>
                </a:r>
                <a:r>
                  <a:rPr lang="en-GB" dirty="0" smtClean="0"/>
                  <a:t>, soft intermediate spectrum)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08" t="-2635" r="-1748" b="-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948264" y="2348880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Eq. (1):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3964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Godiva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836712"/>
            <a:ext cx="8801100" cy="5702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00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 Ten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836712"/>
            <a:ext cx="8801100" cy="5702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76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HISS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836712"/>
            <a:ext cx="8801100" cy="5702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492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model input data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320463"/>
              </p:ext>
            </p:extLst>
          </p:nvPr>
        </p:nvGraphicFramePr>
        <p:xfrm>
          <a:off x="1259632" y="925800"/>
          <a:ext cx="6264696" cy="439979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73808"/>
                <a:gridCol w="1158540"/>
                <a:gridCol w="1566174"/>
                <a:gridCol w="1566174"/>
              </a:tblGrid>
              <a:tr h="26539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Godiva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err="1">
                          <a:effectLst/>
                        </a:rPr>
                        <a:t>Big_Ten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HISS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408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i="1" u="none" strike="noStrike" dirty="0" smtClean="0">
                          <a:effectLst/>
                          <a:sym typeface="Symbol"/>
                        </a:rPr>
                        <a:t></a:t>
                      </a:r>
                      <a:r>
                        <a:rPr lang="el-GR" sz="2000" i="1" u="none" strike="noStrike" dirty="0" smtClean="0">
                          <a:effectLst/>
                        </a:rPr>
                        <a:t>Σ</a:t>
                      </a:r>
                      <a:r>
                        <a:rPr lang="en-GB" sz="2000" u="none" strike="noStrike" baseline="-25000" dirty="0" smtClean="0">
                          <a:effectLst/>
                        </a:rPr>
                        <a:t>f</a:t>
                      </a:r>
                      <a:r>
                        <a:rPr lang="en-GB" sz="2000" u="none" strike="noStrike" baseline="0" dirty="0" smtClean="0">
                          <a:effectLst/>
                        </a:rPr>
                        <a:t> [b]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3.22379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3.40604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21.43619</a:t>
                      </a:r>
                    </a:p>
                  </a:txBody>
                  <a:tcPr marL="7620" marR="7620" marT="7620" marB="0" anchor="b"/>
                </a:tc>
              </a:tr>
              <a:tr h="29408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i="1" u="none" strike="noStrike" dirty="0" smtClean="0">
                          <a:effectLst/>
                          <a:sym typeface="Symbol"/>
                        </a:rPr>
                        <a:t></a:t>
                      </a:r>
                      <a:endParaRPr lang="en-GB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2.59155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2.48734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2.42695</a:t>
                      </a:r>
                    </a:p>
                  </a:txBody>
                  <a:tcPr marL="7620" marR="7620" marT="7620" marB="0" anchor="b"/>
                </a:tc>
              </a:tr>
              <a:tr h="294085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i="1" u="none" strike="noStrike" dirty="0" smtClean="0">
                          <a:effectLst/>
                        </a:rPr>
                        <a:t>Σ</a:t>
                      </a:r>
                      <a:r>
                        <a:rPr lang="en-GB" sz="2000" u="none" strike="noStrike" baseline="-25000" dirty="0" smtClean="0">
                          <a:effectLst/>
                        </a:rPr>
                        <a:t>f</a:t>
                      </a:r>
                      <a:r>
                        <a:rPr lang="en-GB" sz="2000" u="none" strike="noStrike" baseline="0" dirty="0" smtClean="0">
                          <a:effectLst/>
                        </a:rPr>
                        <a:t> [b]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1.24396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1.36935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8.83258</a:t>
                      </a:r>
                    </a:p>
                  </a:txBody>
                  <a:tcPr marL="7620" marR="7620" marT="7620" marB="0" anchor="b"/>
                </a:tc>
              </a:tr>
              <a:tr h="294085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i="1" u="none" strike="noStrike" dirty="0" smtClean="0">
                          <a:effectLst/>
                        </a:rPr>
                        <a:t>Σ</a:t>
                      </a:r>
                      <a:r>
                        <a:rPr lang="en-GB" sz="2000" u="none" strike="noStrike" baseline="-25000" dirty="0" smtClean="0">
                          <a:effectLst/>
                        </a:rPr>
                        <a:t>c</a:t>
                      </a:r>
                      <a:r>
                        <a:rPr lang="en-GB" sz="2000" u="none" strike="noStrike" baseline="0" dirty="0" smtClean="0">
                          <a:effectLst/>
                        </a:rPr>
                        <a:t> [b]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0.14236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0.27764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4.42019</a:t>
                      </a:r>
                    </a:p>
                  </a:txBody>
                  <a:tcPr marL="7620" marR="7620" marT="7620" marB="0" anchor="b"/>
                </a:tc>
              </a:tr>
              <a:tr h="294085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i="1" u="none" strike="noStrike" dirty="0" smtClean="0">
                          <a:effectLst/>
                        </a:rPr>
                        <a:t>Σ</a:t>
                      </a:r>
                      <a:r>
                        <a:rPr lang="en-GB" sz="2000" u="none" strike="noStrike" baseline="-25000" dirty="0" smtClean="0">
                          <a:effectLst/>
                        </a:rPr>
                        <a:t>i</a:t>
                      </a:r>
                      <a:r>
                        <a:rPr lang="en-GB" sz="2000" u="none" strike="noStrike" baseline="0" dirty="0" smtClean="0">
                          <a:effectLst/>
                        </a:rPr>
                        <a:t> [b]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1.61269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1.06276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0.55585</a:t>
                      </a:r>
                    </a:p>
                  </a:txBody>
                  <a:tcPr marL="7620" marR="7620" marT="7620" marB="0" anchor="b"/>
                </a:tc>
              </a:tr>
              <a:tr h="227112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4085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i="1" u="none" strike="noStrike" dirty="0" smtClean="0">
                          <a:effectLst/>
                        </a:rPr>
                        <a:t>Δ</a:t>
                      </a:r>
                      <a:r>
                        <a:rPr lang="en-GB" sz="2000" i="1" u="none" strike="noStrike" dirty="0" smtClean="0">
                          <a:effectLst/>
                          <a:sym typeface="Symbol"/>
                        </a:rPr>
                        <a:t></a:t>
                      </a:r>
                      <a:r>
                        <a:rPr lang="en-GB" sz="2000" i="1" u="none" strike="noStrike" dirty="0" smtClean="0">
                          <a:effectLst/>
                        </a:rPr>
                        <a:t> </a:t>
                      </a:r>
                      <a:r>
                        <a:rPr lang="en-GB" sz="2000" u="none" strike="noStrike" dirty="0" smtClean="0">
                          <a:effectLst/>
                        </a:rPr>
                        <a:t>[%]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4085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i="1" u="none" strike="noStrike" dirty="0" smtClean="0">
                          <a:effectLst/>
                        </a:rPr>
                        <a:t>ΔΣ</a:t>
                      </a:r>
                      <a:r>
                        <a:rPr lang="en-GB" sz="2000" u="none" strike="noStrike" baseline="-25000" dirty="0" smtClean="0">
                          <a:effectLst/>
                        </a:rPr>
                        <a:t>f</a:t>
                      </a:r>
                      <a:r>
                        <a:rPr lang="en-GB" sz="2000" u="none" strike="noStrike" dirty="0" smtClean="0">
                          <a:effectLst/>
                        </a:rPr>
                        <a:t> [%]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956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408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i="1" u="none" strike="noStrike" dirty="0">
                          <a:effectLst/>
                        </a:rPr>
                        <a:t>L</a:t>
                      </a:r>
                      <a:endParaRPr lang="en-GB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0.22390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7.30392</a:t>
                      </a:r>
                    </a:p>
                  </a:txBody>
                  <a:tcPr marL="7620" marR="7620" marT="7620" marB="0" anchor="b"/>
                </a:tc>
              </a:tr>
              <a:tr h="29408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i="1" u="none" strike="noStrike" dirty="0" err="1" smtClean="0">
                          <a:effectLst/>
                        </a:rPr>
                        <a:t>k</a:t>
                      </a:r>
                      <a:r>
                        <a:rPr lang="en-GB" sz="2000" u="none" strike="noStrike" baseline="-25000" dirty="0" err="1" smtClean="0">
                          <a:effectLst/>
                        </a:rPr>
                        <a:t>eff</a:t>
                      </a:r>
                      <a:r>
                        <a:rPr lang="en-GB" sz="2000" u="none" strike="noStrike" baseline="0" dirty="0" smtClean="0">
                          <a:effectLst/>
                        </a:rPr>
                        <a:t> (</a:t>
                      </a:r>
                      <a:r>
                        <a:rPr lang="en-GB" sz="2000" u="none" strike="noStrike" baseline="0" dirty="0" smtClean="0">
                          <a:effectLst/>
                        </a:rPr>
                        <a:t>MC)</a:t>
                      </a:r>
                      <a:endParaRPr lang="en-GB" sz="20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1.00445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1.01533</a:t>
                      </a:r>
                    </a:p>
                  </a:txBody>
                  <a:tcPr marL="7620" marR="7620" marT="7620" marB="0" anchor="b"/>
                </a:tc>
              </a:tr>
              <a:tr h="36881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i="1" u="none" strike="noStrike" dirty="0" smtClean="0">
                          <a:effectLst/>
                        </a:rPr>
                        <a:t>Δ</a:t>
                      </a:r>
                      <a:r>
                        <a:rPr lang="en-GB" sz="2000" i="1" u="none" strike="noStrike" dirty="0" err="1" smtClean="0">
                          <a:effectLst/>
                        </a:rPr>
                        <a:t>k</a:t>
                      </a:r>
                      <a:r>
                        <a:rPr lang="en-GB" sz="2000" u="none" strike="noStrike" baseline="-25000" dirty="0" err="1" smtClean="0">
                          <a:effectLst/>
                        </a:rPr>
                        <a:t>eff</a:t>
                      </a:r>
                      <a:r>
                        <a:rPr lang="en-GB" sz="2000" u="none" strike="noStrike" dirty="0" smtClean="0">
                          <a:effectLst/>
                        </a:rPr>
                        <a:t> </a:t>
                      </a:r>
                      <a:r>
                        <a:rPr lang="en-GB" sz="2000" dirty="0" smtClean="0"/>
                        <a:t>(</a:t>
                      </a:r>
                      <a:r>
                        <a:rPr lang="en-GB" sz="2000" dirty="0" err="1" smtClean="0"/>
                        <a:t>exp</a:t>
                      </a:r>
                      <a:r>
                        <a:rPr lang="en-GB" sz="2000" dirty="0" smtClean="0"/>
                        <a:t>) </a:t>
                      </a:r>
                      <a:r>
                        <a:rPr lang="en-GB" sz="2000" u="none" strike="noStrike" dirty="0" smtClean="0">
                          <a:effectLst/>
                        </a:rPr>
                        <a:t>[</a:t>
                      </a:r>
                      <a:r>
                        <a:rPr lang="en-GB" sz="2000" u="none" strike="noStrike" dirty="0" err="1" smtClean="0">
                          <a:effectLst/>
                        </a:rPr>
                        <a:t>pcm</a:t>
                      </a:r>
                      <a:r>
                        <a:rPr lang="en-GB" sz="2000" u="none" strike="noStrike" dirty="0" smtClean="0">
                          <a:effectLst/>
                        </a:rPr>
                        <a:t>]</a:t>
                      </a:r>
                      <a:endParaRPr lang="en-GB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7620" marR="7620" marT="7620" marB="0" anchor="b"/>
                </a:tc>
              </a:tr>
              <a:tr h="29408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1" u="none" strike="noStrike" dirty="0" err="1" smtClean="0">
                          <a:effectLst/>
                        </a:rPr>
                        <a:t>k</a:t>
                      </a:r>
                      <a:r>
                        <a:rPr lang="en-GB" sz="2000" u="none" strike="noStrike" baseline="-25000" dirty="0" err="1" smtClean="0">
                          <a:effectLst/>
                        </a:rPr>
                        <a:t>eff</a:t>
                      </a:r>
                      <a:r>
                        <a:rPr lang="en-GB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GB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</a:t>
                      </a:r>
                      <a:r>
                        <a:rPr lang="en-GB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GB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1.00455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5301208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Cross sections averaged over benchmark </a:t>
            </a:r>
            <a:r>
              <a:rPr lang="en-GB" dirty="0" smtClean="0"/>
              <a:t>spectra </a:t>
            </a:r>
            <a:r>
              <a:rPr lang="en-GB" dirty="0"/>
              <a:t>and </a:t>
            </a:r>
            <a:r>
              <a:rPr lang="en-GB" dirty="0" smtClean="0"/>
              <a:t>the </a:t>
            </a:r>
            <a:r>
              <a:rPr lang="en-GB" dirty="0"/>
              <a:t>corresponding </a:t>
            </a:r>
            <a:r>
              <a:rPr lang="en-GB" dirty="0" smtClean="0"/>
              <a:t>uncertainties </a:t>
            </a:r>
            <a:r>
              <a:rPr lang="en-GB" dirty="0" smtClean="0"/>
              <a:t>were calculated with the RR-UNC code using “e80b4” data and MCNP calculated benchmark spectra</a:t>
            </a:r>
            <a:r>
              <a:rPr lang="en-GB" dirty="0" smtClean="0"/>
              <a:t>. The </a:t>
            </a:r>
            <a:r>
              <a:rPr lang="en-GB" i="1" dirty="0" err="1"/>
              <a:t>k</a:t>
            </a:r>
            <a:r>
              <a:rPr lang="en-GB" baseline="-25000" dirty="0" err="1"/>
              <a:t>eff</a:t>
            </a:r>
            <a:r>
              <a:rPr lang="en-GB" dirty="0" smtClean="0"/>
              <a:t> uncertainties are 2-sigma benchmark values.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2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056784" cy="8640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Simple model-based </a:t>
            </a:r>
            <a:r>
              <a:rPr lang="en-GB" dirty="0"/>
              <a:t>correlations</a:t>
            </a:r>
            <a:br>
              <a:rPr lang="en-GB" dirty="0"/>
            </a:br>
            <a:r>
              <a:rPr lang="en-GB" dirty="0"/>
              <a:t>(due to integral benchmark data)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057616"/>
              </p:ext>
            </p:extLst>
          </p:nvPr>
        </p:nvGraphicFramePr>
        <p:xfrm>
          <a:off x="323531" y="2276872"/>
          <a:ext cx="8640959" cy="22402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48269"/>
                <a:gridCol w="1224136"/>
                <a:gridCol w="1512168"/>
                <a:gridCol w="1440160"/>
                <a:gridCol w="2016226"/>
              </a:tblGrid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 smtClean="0">
                          <a:effectLst/>
                        </a:rPr>
                        <a:t>Corr. </a:t>
                      </a:r>
                      <a:r>
                        <a:rPr lang="en-GB" sz="2400" u="none" strike="noStrike" dirty="0" err="1" smtClean="0">
                          <a:effectLst/>
                        </a:rPr>
                        <a:t>Coef</a:t>
                      </a:r>
                      <a:r>
                        <a:rPr lang="en-GB" sz="2400" u="none" strike="noStrike" dirty="0" smtClean="0">
                          <a:effectLst/>
                        </a:rPr>
                        <a:t>. </a:t>
                      </a:r>
                      <a:r>
                        <a:rPr lang="en-GB" sz="2400" i="1" u="none" strike="noStrike" dirty="0" smtClean="0">
                          <a:effectLst/>
                          <a:sym typeface="Symbol"/>
                        </a:rPr>
                        <a:t> -</a:t>
                      </a:r>
                      <a:r>
                        <a:rPr lang="el-GR" sz="2400" i="1" u="none" strike="noStrike" dirty="0" smtClean="0">
                          <a:effectLst/>
                        </a:rPr>
                        <a:t>Σ</a:t>
                      </a:r>
                      <a:r>
                        <a:rPr lang="en-GB" sz="2400" u="none" strike="noStrike" baseline="-25000" dirty="0" smtClean="0">
                          <a:effectLst/>
                        </a:rPr>
                        <a:t>f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Godiva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err="1">
                          <a:effectLst/>
                        </a:rPr>
                        <a:t>Big_Ten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HISS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u="none" strike="noStrike" dirty="0">
                          <a:effectLst/>
                        </a:rPr>
                        <a:t>E-range</a:t>
                      </a:r>
                      <a:endParaRPr lang="en-GB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Total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-0.929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-0.963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Full range</a:t>
                      </a:r>
                      <a:endParaRPr lang="en-GB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Fast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-0.928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-0.963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u="none" strike="noStrike">
                          <a:effectLst/>
                        </a:rPr>
                        <a:t>E[&gt;1MeV]</a:t>
                      </a:r>
                      <a:endParaRPr lang="en-GB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Epi-Hi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-0.928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-0.963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u="none" strike="noStrike" dirty="0">
                          <a:effectLst/>
                        </a:rPr>
                        <a:t>E[1keV:1MeV]</a:t>
                      </a:r>
                      <a:endParaRPr lang="en-GB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Epi-Lo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-0.955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-0.926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u="none" strike="noStrike" dirty="0">
                          <a:effectLst/>
                        </a:rPr>
                        <a:t>E[1eV:1keV]</a:t>
                      </a:r>
                      <a:endParaRPr lang="en-GB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Thermal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u="none" strike="noStrike" dirty="0" smtClean="0">
                          <a:effectLst/>
                        </a:rPr>
                        <a:t>Standards-2017</a:t>
                      </a:r>
                      <a:endParaRPr lang="en-GB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86916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Correlation coefficients are calculated with cross sections averaged over different parts of the spectrum as indicated.</a:t>
            </a:r>
          </a:p>
          <a:p>
            <a:r>
              <a:rPr lang="en-GB" dirty="0" smtClean="0"/>
              <a:t>The thermal value is taken from Standards-2017.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268760"/>
            <a:ext cx="88633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Correlations are derived from Monte Carlo sampled </a:t>
            </a:r>
            <a:r>
              <a:rPr lang="en-GB" sz="2000" b="1" i="1" dirty="0" err="1"/>
              <a:t>k</a:t>
            </a:r>
            <a:r>
              <a:rPr lang="en-GB" sz="2000" b="1" baseline="-25000" dirty="0" err="1"/>
              <a:t>eff</a:t>
            </a:r>
            <a:r>
              <a:rPr lang="en-GB" sz="2000" b="1" baseline="-25000" dirty="0"/>
              <a:t> </a:t>
            </a:r>
            <a:r>
              <a:rPr lang="en-GB" sz="2000" b="1" dirty="0"/>
              <a:t> </a:t>
            </a:r>
            <a:r>
              <a:rPr lang="en-GB" sz="2000" b="1" dirty="0" smtClean="0"/>
              <a:t>using Eq.(1) </a:t>
            </a:r>
          </a:p>
          <a:p>
            <a:r>
              <a:rPr lang="en-GB" sz="2000" b="1" dirty="0" smtClean="0"/>
              <a:t>with the integral constrain that </a:t>
            </a:r>
            <a:r>
              <a:rPr lang="en-GB" sz="2000" b="1" i="1" dirty="0" err="1" smtClean="0"/>
              <a:t>k</a:t>
            </a:r>
            <a:r>
              <a:rPr lang="en-GB" sz="2000" b="1" baseline="-25000" dirty="0" err="1" smtClean="0"/>
              <a:t>eff</a:t>
            </a:r>
            <a:r>
              <a:rPr lang="en-GB" sz="2000" b="1" dirty="0" smtClean="0"/>
              <a:t>(sampled) = </a:t>
            </a:r>
            <a:r>
              <a:rPr lang="en-GB" sz="2000" b="1" i="1" dirty="0" err="1" smtClean="0"/>
              <a:t>k</a:t>
            </a:r>
            <a:r>
              <a:rPr lang="en-GB" sz="2000" b="1" baseline="-25000" dirty="0" err="1" smtClean="0"/>
              <a:t>eff</a:t>
            </a:r>
            <a:r>
              <a:rPr lang="en-GB" sz="2000" b="1" dirty="0" smtClean="0"/>
              <a:t>(MC) </a:t>
            </a:r>
            <a:r>
              <a:rPr lang="en-GB" sz="2000" b="1" dirty="0" smtClean="0"/>
              <a:t>± </a:t>
            </a:r>
            <a:r>
              <a:rPr lang="el-GR" sz="2000" b="1" i="1" dirty="0"/>
              <a:t>Δ</a:t>
            </a:r>
            <a:r>
              <a:rPr lang="en-GB" sz="2000" b="1" i="1" dirty="0" err="1" smtClean="0"/>
              <a:t>k</a:t>
            </a:r>
            <a:r>
              <a:rPr lang="en-GB" sz="2000" b="1" baseline="-25000" dirty="0" err="1" smtClean="0"/>
              <a:t>eff</a:t>
            </a:r>
            <a:r>
              <a:rPr lang="en-GB" sz="2000" b="1" baseline="-25000" dirty="0" smtClean="0"/>
              <a:t> </a:t>
            </a:r>
            <a:r>
              <a:rPr lang="en-GB" sz="2000" b="1" dirty="0"/>
              <a:t>(</a:t>
            </a:r>
            <a:r>
              <a:rPr lang="en-GB" sz="2000" b="1" dirty="0" err="1"/>
              <a:t>exp</a:t>
            </a:r>
            <a:r>
              <a:rPr lang="en-GB" sz="2000" b="1" dirty="0"/>
              <a:t>) ).</a:t>
            </a:r>
            <a:r>
              <a:rPr lang="en-GB" sz="2000" b="1" dirty="0" err="1"/>
              <a:t>rnd</a:t>
            </a:r>
            <a:endParaRPr lang="en-GB" sz="2000" b="1" dirty="0"/>
          </a:p>
          <a:p>
            <a:r>
              <a:rPr lang="en-GB" sz="2000" b="1" dirty="0"/>
              <a:t>where </a:t>
            </a:r>
            <a:r>
              <a:rPr lang="en-GB" sz="2000" b="1" dirty="0" err="1"/>
              <a:t>rnd</a:t>
            </a:r>
            <a:r>
              <a:rPr lang="en-GB" sz="2000" b="1" dirty="0"/>
              <a:t> is a random number in the range [-1:1]</a:t>
            </a:r>
          </a:p>
          <a:p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56484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88832" cy="8640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Reduction in uncertainties</a:t>
            </a:r>
            <a:br>
              <a:rPr lang="en-GB" dirty="0" smtClean="0"/>
            </a:br>
            <a:r>
              <a:rPr lang="en-GB" dirty="0" smtClean="0"/>
              <a:t>(due to integral benchmark data)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740969"/>
              </p:ext>
            </p:extLst>
          </p:nvPr>
        </p:nvGraphicFramePr>
        <p:xfrm>
          <a:off x="755576" y="1484372"/>
          <a:ext cx="7992888" cy="2232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1800"/>
                <a:gridCol w="1538285"/>
                <a:gridCol w="1639146"/>
                <a:gridCol w="1286211"/>
                <a:gridCol w="1837446"/>
              </a:tblGrid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Energy range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Godiva</a:t>
                      </a:r>
                    </a:p>
                    <a:p>
                      <a:pPr algn="ctr" fontAlgn="b"/>
                      <a:r>
                        <a:rPr lang="el-GR" sz="2400" u="none" strike="noStrike" dirty="0" smtClean="0">
                          <a:effectLst/>
                          <a:sym typeface="Symbol"/>
                        </a:rPr>
                        <a:t></a:t>
                      </a:r>
                      <a:r>
                        <a:rPr lang="en-GB" sz="2400" i="0" u="none" strike="noStrike" dirty="0" smtClean="0">
                          <a:effectLst/>
                          <a:sym typeface="Symbol"/>
                        </a:rPr>
                        <a:t></a:t>
                      </a:r>
                      <a:r>
                        <a:rPr lang="en-GB" sz="2400" u="none" strike="noStrike" dirty="0" smtClean="0">
                          <a:effectLst/>
                        </a:rPr>
                        <a:t>[%]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u="none" strike="noStrike" dirty="0" err="1" smtClean="0">
                          <a:effectLst/>
                        </a:rPr>
                        <a:t>Big_Ten</a:t>
                      </a:r>
                      <a:r>
                        <a:rPr lang="en-GB" sz="2400" u="none" strike="noStrike" dirty="0" smtClean="0">
                          <a:effectLst/>
                        </a:rPr>
                        <a:t> </a:t>
                      </a:r>
                      <a:r>
                        <a:rPr lang="el-GR" sz="2400" u="none" strike="noStrike" dirty="0" smtClean="0">
                          <a:effectLst/>
                          <a:sym typeface="Symbol"/>
                        </a:rPr>
                        <a:t></a:t>
                      </a:r>
                      <a:r>
                        <a:rPr lang="en-GB" sz="2400" i="0" u="none" strike="noStrike" dirty="0" smtClean="0">
                          <a:effectLst/>
                          <a:sym typeface="Symbol"/>
                        </a:rPr>
                        <a:t></a:t>
                      </a:r>
                      <a:r>
                        <a:rPr lang="en-GB" sz="2400" u="none" strike="noStrike" dirty="0" smtClean="0">
                          <a:effectLst/>
                        </a:rPr>
                        <a:t>[%]</a:t>
                      </a:r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u="none" strike="noStrike" dirty="0" smtClean="0">
                          <a:effectLst/>
                        </a:rPr>
                        <a:t>HISS </a:t>
                      </a:r>
                      <a:r>
                        <a:rPr lang="el-GR" sz="2400" u="none" strike="noStrike" dirty="0" smtClean="0">
                          <a:effectLst/>
                          <a:sym typeface="Symbol"/>
                        </a:rPr>
                        <a:t></a:t>
                      </a:r>
                      <a:r>
                        <a:rPr lang="en-GB" sz="2400" i="0" u="none" strike="noStrike" dirty="0" smtClean="0">
                          <a:effectLst/>
                          <a:sym typeface="Symbol"/>
                        </a:rPr>
                        <a:t></a:t>
                      </a:r>
                      <a:r>
                        <a:rPr lang="en-GB" sz="2400" u="none" strike="noStrike" dirty="0" smtClean="0">
                          <a:effectLst/>
                        </a:rPr>
                        <a:t>[%]</a:t>
                      </a:r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Differential</a:t>
                      </a:r>
                    </a:p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(Initial)</a:t>
                      </a:r>
                      <a:r>
                        <a:rPr lang="el-GR" sz="2400" u="none" strike="noStrike" dirty="0" smtClean="0">
                          <a:effectLst/>
                          <a:sym typeface="Symbol"/>
                        </a:rPr>
                        <a:t></a:t>
                      </a:r>
                      <a:r>
                        <a:rPr lang="en-GB" sz="2400" i="0" u="none" strike="noStrike" dirty="0" smtClean="0">
                          <a:effectLst/>
                          <a:sym typeface="Symbol"/>
                        </a:rPr>
                        <a:t></a:t>
                      </a:r>
                      <a:r>
                        <a:rPr lang="en-GB" sz="2400" u="none" strike="noStrike" dirty="0" smtClean="0">
                          <a:effectLst/>
                        </a:rPr>
                        <a:t>[%]</a:t>
                      </a:r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Total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 smtClean="0">
                          <a:effectLst/>
                        </a:rPr>
                        <a:t>0.29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>
                          <a:effectLst/>
                        </a:rPr>
                        <a:t>0.29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>
                          <a:effectLst/>
                        </a:rPr>
                        <a:t>0.46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0.50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Fast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0.29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0.29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0.27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0.50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Epi-Hi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0.29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0.29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0.49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0.50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Epi-Lo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0.39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0.21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0.46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1.00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908876"/>
              </p:ext>
            </p:extLst>
          </p:nvPr>
        </p:nvGraphicFramePr>
        <p:xfrm>
          <a:off x="755575" y="3789040"/>
          <a:ext cx="7920880" cy="2232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557"/>
                <a:gridCol w="1526328"/>
                <a:gridCol w="1625080"/>
                <a:gridCol w="1282428"/>
                <a:gridCol w="1810487"/>
              </a:tblGrid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Energy range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u="none" strike="noStrike" dirty="0" smtClean="0">
                          <a:effectLst/>
                        </a:rPr>
                        <a:t>Godiva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u="none" strike="noStrike" dirty="0" smtClean="0">
                          <a:effectLst/>
                          <a:sym typeface="Symbol"/>
                        </a:rPr>
                        <a:t></a:t>
                      </a:r>
                      <a:r>
                        <a:rPr lang="el-GR" sz="2400" u="none" strike="noStrike" dirty="0" smtClean="0">
                          <a:effectLst/>
                        </a:rPr>
                        <a:t>Σ</a:t>
                      </a:r>
                      <a:r>
                        <a:rPr lang="en-GB" sz="2400" u="none" strike="noStrike" baseline="-25000" dirty="0" smtClean="0">
                          <a:effectLst/>
                        </a:rPr>
                        <a:t>f </a:t>
                      </a:r>
                      <a:r>
                        <a:rPr lang="en-GB" sz="2400" u="none" strike="noStrike" dirty="0" smtClean="0">
                          <a:effectLst/>
                        </a:rPr>
                        <a:t>[%]</a:t>
                      </a:r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err="1" smtClean="0">
                          <a:effectLst/>
                        </a:rPr>
                        <a:t>Big_Ten</a:t>
                      </a:r>
                      <a:endParaRPr lang="en-GB" sz="24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u="none" strike="noStrike" dirty="0" smtClean="0">
                          <a:effectLst/>
                          <a:sym typeface="Symbol"/>
                        </a:rPr>
                        <a:t></a:t>
                      </a:r>
                      <a:r>
                        <a:rPr lang="el-GR" sz="2400" u="none" strike="noStrike" dirty="0" smtClean="0">
                          <a:effectLst/>
                        </a:rPr>
                        <a:t>Σ</a:t>
                      </a:r>
                      <a:r>
                        <a:rPr lang="en-GB" sz="2400" u="none" strike="noStrike" baseline="-25000" dirty="0" smtClean="0">
                          <a:effectLst/>
                        </a:rPr>
                        <a:t>f </a:t>
                      </a:r>
                      <a:r>
                        <a:rPr lang="en-GB" sz="2400" u="none" strike="noStrike" dirty="0" smtClean="0">
                          <a:effectLst/>
                        </a:rPr>
                        <a:t>[%]</a:t>
                      </a:r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HISS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u="none" strike="noStrike" dirty="0" smtClean="0">
                          <a:effectLst/>
                          <a:sym typeface="Symbol"/>
                        </a:rPr>
                        <a:t></a:t>
                      </a:r>
                      <a:r>
                        <a:rPr lang="el-GR" sz="2400" u="none" strike="noStrike" dirty="0" smtClean="0">
                          <a:effectLst/>
                        </a:rPr>
                        <a:t>Σ</a:t>
                      </a:r>
                      <a:r>
                        <a:rPr lang="en-GB" sz="2400" u="none" strike="noStrike" baseline="-25000" dirty="0" smtClean="0">
                          <a:effectLst/>
                        </a:rPr>
                        <a:t>f </a:t>
                      </a:r>
                      <a:r>
                        <a:rPr lang="en-GB" sz="2400" u="none" strike="noStrike" dirty="0" smtClean="0">
                          <a:effectLst/>
                        </a:rPr>
                        <a:t>[%]</a:t>
                      </a:r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Differential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u="none" strike="noStrike" dirty="0" smtClean="0">
                          <a:effectLst/>
                        </a:rPr>
                        <a:t>(Initial)</a:t>
                      </a:r>
                      <a:r>
                        <a:rPr lang="el-GR" sz="2400" u="none" strike="noStrike" dirty="0" smtClean="0">
                          <a:effectLst/>
                          <a:sym typeface="Symbol"/>
                        </a:rPr>
                        <a:t></a:t>
                      </a:r>
                      <a:r>
                        <a:rPr lang="el-GR" sz="2400" u="none" strike="noStrike" dirty="0" smtClean="0">
                          <a:effectLst/>
                        </a:rPr>
                        <a:t>Σ</a:t>
                      </a:r>
                      <a:r>
                        <a:rPr lang="en-GB" sz="2400" u="none" strike="noStrike" baseline="-25000" dirty="0" smtClean="0">
                          <a:effectLst/>
                        </a:rPr>
                        <a:t>f</a:t>
                      </a:r>
                      <a:r>
                        <a:rPr lang="en-GB" sz="2400" u="none" strike="noStrike" dirty="0" smtClean="0">
                          <a:effectLst/>
                        </a:rPr>
                        <a:t>[%]</a:t>
                      </a:r>
                      <a:endParaRPr lang="en-GB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Total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>
                          <a:effectLst/>
                        </a:rPr>
                        <a:t>0.51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>
                          <a:effectLst/>
                        </a:rPr>
                        <a:t>0.50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>
                          <a:effectLst/>
                        </a:rPr>
                        <a:t>0.15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1.21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Fast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0.49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0.47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0.64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1.22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Epi-Hi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0.52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0.51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0.52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1.22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Epi-Lo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0.64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0.34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0.13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1.10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180297"/>
      </p:ext>
    </p:extLst>
  </p:cSld>
  <p:clrMapOvr>
    <a:masterClrMapping/>
  </p:clrMapOvr>
</p:sld>
</file>

<file path=ppt/theme/theme1.xml><?xml version="1.0" encoding="utf-8"?>
<a:theme xmlns:a="http://schemas.openxmlformats.org/drawingml/2006/main" name="Trkov_IAEA_60Years">
  <a:themeElements>
    <a:clrScheme name="Custom 2">
      <a:dk1>
        <a:srgbClr val="003399"/>
      </a:dk1>
      <a:lt1>
        <a:sysClr val="window" lastClr="FFFFFF"/>
      </a:lt1>
      <a:dk2>
        <a:srgbClr val="3366CC"/>
      </a:dk2>
      <a:lt2>
        <a:srgbClr val="DBDBDD"/>
      </a:lt2>
      <a:accent1>
        <a:srgbClr val="6699CC"/>
      </a:accent1>
      <a:accent2>
        <a:srgbClr val="FF9900"/>
      </a:accent2>
      <a:accent3>
        <a:srgbClr val="99CC00"/>
      </a:accent3>
      <a:accent4>
        <a:srgbClr val="8681B8"/>
      </a:accent4>
      <a:accent5>
        <a:srgbClr val="32A14C"/>
      </a:accent5>
      <a:accent6>
        <a:srgbClr val="99CCFF"/>
      </a:accent6>
      <a:hlink>
        <a:srgbClr val="6699CC"/>
      </a:hlink>
      <a:folHlink>
        <a:srgbClr val="8681B8"/>
      </a:folHlink>
    </a:clrScheme>
    <a:fontScheme name="procur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Trkov_IAEA_60Years</Template>
  <TotalTime>631</TotalTime>
  <Words>908</Words>
  <Application>Microsoft Office PowerPoint</Application>
  <PresentationFormat>On-screen Show (4:3)</PresentationFormat>
  <Paragraphs>276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Trkov_IAEA_60Years</vt:lpstr>
      <vt:lpstr>On Cross Section Correlations,  Uncertainty Reduction and  Calibration from Integral Data</vt:lpstr>
      <vt:lpstr>Background</vt:lpstr>
      <vt:lpstr>Model</vt:lpstr>
      <vt:lpstr>Godiva</vt:lpstr>
      <vt:lpstr>Big Ten</vt:lpstr>
      <vt:lpstr>HISS</vt:lpstr>
      <vt:lpstr>Simple model input data</vt:lpstr>
      <vt:lpstr>Simple model-based correlations (due to integral benchmark data)</vt:lpstr>
      <vt:lpstr>Reduction in uncertainties (due to integral benchmark data)</vt:lpstr>
      <vt:lpstr>Reduction in k_eff uncertainties</vt:lpstr>
      <vt:lpstr>Dependence on mean values (calibration effect)</vt:lpstr>
      <vt:lpstr>Dependence on mean values (HISS)</vt:lpstr>
      <vt:lpstr>Observations on υ to Σ_f  correlations </vt:lpstr>
      <vt:lpstr>Conclusions</vt:lpstr>
    </vt:vector>
  </TitlesOfParts>
  <Company>IAEA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Cross Section Correlations from Integral Data</dc:title>
  <dc:creator>TRKOV, Andrej</dc:creator>
  <cp:lastModifiedBy>TRKOV, Andrej</cp:lastModifiedBy>
  <cp:revision>37</cp:revision>
  <dcterms:created xsi:type="dcterms:W3CDTF">2017-12-13T21:54:50Z</dcterms:created>
  <dcterms:modified xsi:type="dcterms:W3CDTF">2017-12-15T09:10:54Z</dcterms:modified>
</cp:coreProperties>
</file>