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94" r:id="rId3"/>
    <p:sldId id="296" r:id="rId4"/>
    <p:sldId id="297" r:id="rId5"/>
    <p:sldId id="298" r:id="rId6"/>
    <p:sldId id="299" r:id="rId7"/>
    <p:sldId id="301" r:id="rId8"/>
    <p:sldId id="300" r:id="rId9"/>
    <p:sldId id="304" r:id="rId10"/>
    <p:sldId id="305" r:id="rId11"/>
    <p:sldId id="308" r:id="rId12"/>
    <p:sldId id="309" r:id="rId13"/>
    <p:sldId id="310" r:id="rId14"/>
    <p:sldId id="311" r:id="rId15"/>
    <p:sldId id="312" r:id="rId16"/>
    <p:sldId id="314" r:id="rId17"/>
    <p:sldId id="313" r:id="rId18"/>
    <p:sldId id="291" r:id="rId19"/>
    <p:sldId id="315" r:id="rId20"/>
    <p:sldId id="316" r:id="rId21"/>
    <p:sldId id="317" r:id="rId22"/>
    <p:sldId id="318" r:id="rId23"/>
    <p:sldId id="319" r:id="rId24"/>
    <p:sldId id="320" r:id="rId25"/>
    <p:sldId id="321" r:id="rId26"/>
  </p:sldIdLst>
  <p:sldSz cx="9144000" cy="6858000" type="screen4x3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67104" autoAdjust="0"/>
  </p:normalViewPr>
  <p:slideViewPr>
    <p:cSldViewPr>
      <p:cViewPr varScale="1">
        <p:scale>
          <a:sx n="110" d="100"/>
          <a:sy n="110" d="100"/>
        </p:scale>
        <p:origin x="103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image" Target="../media/image14.emf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137" cy="512222"/>
          </a:xfrm>
          <a:prstGeom prst="rect">
            <a:avLst/>
          </a:prstGeom>
        </p:spPr>
        <p:txBody>
          <a:bodyPr vert="horz" lIns="94736" tIns="47368" rIns="94736" bIns="47368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0507" y="0"/>
            <a:ext cx="3077137" cy="512222"/>
          </a:xfrm>
          <a:prstGeom prst="rect">
            <a:avLst/>
          </a:prstGeom>
        </p:spPr>
        <p:txBody>
          <a:bodyPr vert="horz" lIns="94736" tIns="47368" rIns="94736" bIns="47368" rtlCol="0"/>
          <a:lstStyle>
            <a:lvl1pPr algn="r">
              <a:defRPr sz="1200"/>
            </a:lvl1pPr>
          </a:lstStyle>
          <a:p>
            <a:fld id="{5E945880-6D3B-45FB-851F-AFC0D1D23A0C}" type="datetimeFigureOut">
              <a:rPr lang="en-GB" smtClean="0"/>
              <a:t>2017-12-20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36" tIns="47368" rIns="94736" bIns="47368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02" y="4862017"/>
            <a:ext cx="5680103" cy="4605085"/>
          </a:xfrm>
          <a:prstGeom prst="rect">
            <a:avLst/>
          </a:prstGeom>
        </p:spPr>
        <p:txBody>
          <a:bodyPr vert="horz" lIns="94736" tIns="47368" rIns="94736" bIns="4736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0755"/>
            <a:ext cx="3077137" cy="512222"/>
          </a:xfrm>
          <a:prstGeom prst="rect">
            <a:avLst/>
          </a:prstGeom>
        </p:spPr>
        <p:txBody>
          <a:bodyPr vert="horz" lIns="94736" tIns="47368" rIns="94736" bIns="47368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0507" y="9720755"/>
            <a:ext cx="3077137" cy="512222"/>
          </a:xfrm>
          <a:prstGeom prst="rect">
            <a:avLst/>
          </a:prstGeom>
        </p:spPr>
        <p:txBody>
          <a:bodyPr vert="horz" lIns="94736" tIns="47368" rIns="94736" bIns="47368" rtlCol="0" anchor="b"/>
          <a:lstStyle>
            <a:lvl1pPr algn="r">
              <a:defRPr sz="1200"/>
            </a:lvl1pPr>
          </a:lstStyle>
          <a:p>
            <a:fld id="{5750A1E1-C8D9-4447-9192-37BA973CD2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8544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0A1E1-C8D9-4447-9192-37BA973CD27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21019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C3F32D-29E5-479D-83FC-251537B65A5A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32721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Thank you!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0A1E1-C8D9-4447-9192-37BA973CD27A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91692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7" y="1772816"/>
            <a:ext cx="8568953" cy="108012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7" y="3573016"/>
            <a:ext cx="8568953" cy="1608584"/>
          </a:xfrm>
        </p:spPr>
        <p:txBody>
          <a:bodyPr>
            <a:normAutofit/>
          </a:bodyPr>
          <a:lstStyle>
            <a:lvl1pPr marL="0" indent="0" algn="l">
              <a:buNone/>
              <a:defRPr sz="2800" b="1">
                <a:solidFill>
                  <a:schemeClr val="accent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4778"/>
            <a:ext cx="2508796" cy="80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934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124743"/>
            <a:ext cx="5486400" cy="360283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rgbClr val="00000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P. Dimitriou, TM on FPY, 23-26 May 2016, IAEA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7190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P. Dimitriou, TM on FPY, 23-26 May 2016, IAEA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56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P. Dimitriou, TM on FPY, 23-26 May 2016, IAEA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202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323527" y="1772816"/>
            <a:ext cx="8568953" cy="108012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323527" y="3573016"/>
            <a:ext cx="8568953" cy="1608584"/>
          </a:xfrm>
        </p:spPr>
        <p:txBody>
          <a:bodyPr>
            <a:normAutofit/>
          </a:bodyPr>
          <a:lstStyle>
            <a:lvl1pPr marL="0" indent="0" algn="l">
              <a:buNone/>
              <a:defRPr sz="2800" b="1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96" y="174778"/>
            <a:ext cx="2500459" cy="80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803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P. Dimitriou, TM on FPY, 23-26 May 2016, IAEA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194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P. Dimitriou, TM on FPY, 23-26 May 2016, IAEA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252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P. Dimitriou, TM on FPY, 23-26 May 2016, IAEA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714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P. Dimitriou, TM on FPY, 23-26 May 2016, IAEA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189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P. Dimitriou, TM on FPY, 23-26 May 2016, IAEA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505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P. Dimitriou, TM on FPY, 23-26 May 2016, IAEA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 flipH="1" flipV="1">
            <a:off x="0" y="5301208"/>
            <a:ext cx="6372200" cy="1556792"/>
          </a:xfrm>
          <a:prstGeom prst="rect">
            <a:avLst/>
          </a:prstGeom>
          <a:gradFill flip="none" rotWithShape="1">
            <a:gsLst>
              <a:gs pos="48000">
                <a:schemeClr val="bg1"/>
              </a:gs>
              <a:gs pos="0">
                <a:schemeClr val="accent6"/>
              </a:gs>
            </a:gsLst>
            <a:lin ang="6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3999" cy="2132856"/>
          </a:xfrm>
          <a:prstGeom prst="rect">
            <a:avLst/>
          </a:prstGeom>
          <a:gradFill flip="none" rotWithShape="1">
            <a:gsLst>
              <a:gs pos="56000">
                <a:schemeClr val="bg1"/>
              </a:gs>
              <a:gs pos="0">
                <a:schemeClr val="accent6"/>
              </a:gs>
            </a:gsLst>
            <a:lin ang="6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7524328" y="6482725"/>
            <a:ext cx="935460" cy="29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5868144" y="6482725"/>
            <a:ext cx="1616025" cy="29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GB"/>
              <a:t>P. Dimitriou, TM on FPY, 23-26 May 2016, IAEA</a:t>
            </a:r>
            <a:endParaRPr lang="en-US" dirty="0"/>
          </a:p>
        </p:txBody>
      </p:sp>
      <p:sp>
        <p:nvSpPr>
          <p:cNvPr id="10" name="Rectangle 7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8472488" y="6482725"/>
            <a:ext cx="509587" cy="29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fld id="{23A0628E-C12F-4F8C-9895-BCD5E3010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612068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0" y="1268760"/>
            <a:ext cx="8712968" cy="48574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135562"/>
            <a:ext cx="1758648" cy="564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750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9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tx2"/>
          </a:solidFill>
          <a:latin typeface="Arial 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000000"/>
          </a:solidFill>
          <a:latin typeface="Arial 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000000"/>
          </a:solidFill>
          <a:latin typeface="Arial 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000000"/>
          </a:solidFill>
          <a:latin typeface="Arial 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000000"/>
          </a:solidFill>
          <a:latin typeface="Arial 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000000"/>
          </a:solidFill>
          <a:latin typeface="Arial 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13" Type="http://schemas.openxmlformats.org/officeDocument/2006/relationships/oleObject" Target="../embeddings/oleObject14.bin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12" Type="http://schemas.openxmlformats.org/officeDocument/2006/relationships/image" Target="../media/image18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5.emf"/><Relationship Id="rId11" Type="http://schemas.openxmlformats.org/officeDocument/2006/relationships/oleObject" Target="../embeddings/oleObject13.bin"/><Relationship Id="rId5" Type="http://schemas.openxmlformats.org/officeDocument/2006/relationships/oleObject" Target="../embeddings/oleObject10.bin"/><Relationship Id="rId10" Type="http://schemas.openxmlformats.org/officeDocument/2006/relationships/image" Target="../media/image17.emf"/><Relationship Id="rId4" Type="http://schemas.openxmlformats.org/officeDocument/2006/relationships/image" Target="../media/image14.emf"/><Relationship Id="rId9" Type="http://schemas.openxmlformats.org/officeDocument/2006/relationships/oleObject" Target="../embeddings/oleObject12.bin"/><Relationship Id="rId14" Type="http://schemas.openxmlformats.org/officeDocument/2006/relationships/image" Target="../media/image19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0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Recommendations from CRP on beta-delayed neutron emission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P. (Vivian) </a:t>
            </a:r>
            <a:r>
              <a:rPr lang="en-GB" dirty="0" err="1"/>
              <a:t>Dimitriou</a:t>
            </a:r>
            <a:endParaRPr lang="en-GB" dirty="0"/>
          </a:p>
          <a:p>
            <a:r>
              <a:rPr lang="en-GB" dirty="0"/>
              <a:t>Nuclear Data Section</a:t>
            </a:r>
          </a:p>
          <a:p>
            <a:r>
              <a:rPr lang="en-GB" dirty="0"/>
              <a:t>International Atomic Energy Agency</a:t>
            </a:r>
          </a:p>
        </p:txBody>
      </p:sp>
    </p:spTree>
    <p:extLst>
      <p:ext uri="{BB962C8B-B14F-4D97-AF65-F5344CB8AC3E}">
        <p14:creationId xmlns:p14="http://schemas.microsoft.com/office/powerpoint/2010/main" val="38279871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/>
              <a:t>Relative abundances of U isotopes</a:t>
            </a:r>
            <a:br>
              <a:rPr lang="en-US" sz="2400" b="1" dirty="0"/>
            </a:br>
            <a:r>
              <a:rPr lang="en-US" sz="2400" b="1" dirty="0"/>
              <a:t> for Groups 3-8</a:t>
            </a:r>
            <a:endParaRPr lang="ru-RU" sz="2400" dirty="0"/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0481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0464043"/>
              </p:ext>
            </p:extLst>
          </p:nvPr>
        </p:nvGraphicFramePr>
        <p:xfrm>
          <a:off x="-131992" y="799466"/>
          <a:ext cx="3588014" cy="25144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7" name="Graph" r:id="rId3" imgW="2480685" imgH="1740960" progId="Origin50.Graph">
                  <p:embed/>
                </p:oleObj>
              </mc:Choice>
              <mc:Fallback>
                <p:oleObj name="Graph" r:id="rId3" imgW="2480685" imgH="1740960" progId="Origin50.Graph">
                  <p:embed/>
                  <p:pic>
                    <p:nvPicPr>
                      <p:cNvPr id="20481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31992" y="799466"/>
                        <a:ext cx="3588014" cy="251443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048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334649"/>
              </p:ext>
            </p:extLst>
          </p:nvPr>
        </p:nvGraphicFramePr>
        <p:xfrm>
          <a:off x="2862042" y="893461"/>
          <a:ext cx="3510158" cy="2466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8" name="Graph" r:id="rId5" imgW="2480685" imgH="1740960" progId="Origin50.Graph">
                  <p:embed/>
                </p:oleObj>
              </mc:Choice>
              <mc:Fallback>
                <p:oleObj name="Graph" r:id="rId5" imgW="2480685" imgH="1740960" progId="Origin50.Graph">
                  <p:embed/>
                  <p:pic>
                    <p:nvPicPr>
                      <p:cNvPr id="2048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2042" y="893461"/>
                        <a:ext cx="3510158" cy="246604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1894510"/>
              </p:ext>
            </p:extLst>
          </p:nvPr>
        </p:nvGraphicFramePr>
        <p:xfrm>
          <a:off x="5868145" y="904217"/>
          <a:ext cx="3524742" cy="2470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9" name="Graph" r:id="rId7" imgW="2480685" imgH="1740960" progId="Origin50.Graph">
                  <p:embed/>
                </p:oleObj>
              </mc:Choice>
              <mc:Fallback>
                <p:oleObj name="Graph" r:id="rId7" imgW="2480685" imgH="1740960" progId="Origin50.Graph">
                  <p:embed/>
                  <p:pic>
                    <p:nvPicPr>
                      <p:cNvPr id="21505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8145" y="904217"/>
                        <a:ext cx="3524742" cy="24709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293620"/>
              </p:ext>
            </p:extLst>
          </p:nvPr>
        </p:nvGraphicFramePr>
        <p:xfrm>
          <a:off x="0" y="3624267"/>
          <a:ext cx="3402306" cy="23840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0" name="Graph" r:id="rId9" imgW="2480685" imgH="1740960" progId="Origin50.Graph">
                  <p:embed/>
                </p:oleObj>
              </mc:Choice>
              <mc:Fallback>
                <p:oleObj name="Graph" r:id="rId9" imgW="2480685" imgH="1740960" progId="Origin50.Graph">
                  <p:embed/>
                  <p:pic>
                    <p:nvPicPr>
                      <p:cNvPr id="2150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624267"/>
                        <a:ext cx="3402306" cy="238409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2695494"/>
              </p:ext>
            </p:extLst>
          </p:nvPr>
        </p:nvGraphicFramePr>
        <p:xfrm>
          <a:off x="2771800" y="3574263"/>
          <a:ext cx="3642477" cy="25579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1" name="Graph" r:id="rId11" imgW="2480685" imgH="1740960" progId="Origin50.Graph">
                  <p:embed/>
                </p:oleObj>
              </mc:Choice>
              <mc:Fallback>
                <p:oleObj name="Graph" r:id="rId11" imgW="2480685" imgH="1740960" progId="Origin50.Graph">
                  <p:embed/>
                  <p:pic>
                    <p:nvPicPr>
                      <p:cNvPr id="22529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800" y="3574263"/>
                        <a:ext cx="3642477" cy="255797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018540"/>
              </p:ext>
            </p:extLst>
          </p:nvPr>
        </p:nvGraphicFramePr>
        <p:xfrm>
          <a:off x="6012160" y="3481347"/>
          <a:ext cx="3572909" cy="25153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2" name="Graph" r:id="rId13" imgW="2480685" imgH="1740960" progId="Origin50.Graph">
                  <p:embed/>
                </p:oleObj>
              </mc:Choice>
              <mc:Fallback>
                <p:oleObj name="Graph" r:id="rId13" imgW="2480685" imgH="1740960" progId="Origin50.Graph">
                  <p:embed/>
                  <p:pic>
                    <p:nvPicPr>
                      <p:cNvPr id="2253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3481347"/>
                        <a:ext cx="3572909" cy="251534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653112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40960" cy="1800200"/>
          </a:xfrm>
        </p:spPr>
        <p:txBody>
          <a:bodyPr>
            <a:normAutofit fontScale="90000"/>
          </a:bodyPr>
          <a:lstStyle/>
          <a:p>
            <a:br>
              <a:rPr lang="en-US" sz="2700" b="1" dirty="0"/>
            </a:br>
            <a:r>
              <a:rPr lang="en-US" sz="2700" b="1" dirty="0"/>
              <a:t>Results of prediction of DN parameters for uranium isotopes</a:t>
            </a:r>
            <a:br>
              <a:rPr lang="ru-RU" sz="2700" dirty="0"/>
            </a:br>
            <a:r>
              <a:rPr lang="en-US" sz="2700" dirty="0" err="1"/>
              <a:t>lna</a:t>
            </a:r>
            <a:r>
              <a:rPr lang="en-US" sz="2700" baseline="-25000" dirty="0" err="1"/>
              <a:t>i</a:t>
            </a:r>
            <a:r>
              <a:rPr lang="en-US" sz="2700" dirty="0"/>
              <a:t>=</a:t>
            </a:r>
            <a:r>
              <a:rPr lang="en-US" sz="2700" dirty="0" err="1"/>
              <a:t>c</a:t>
            </a:r>
            <a:r>
              <a:rPr lang="en-US" sz="2700" baseline="-25000" dirty="0" err="1"/>
              <a:t>i</a:t>
            </a:r>
            <a:r>
              <a:rPr lang="en-US" sz="2700" dirty="0" err="1"/>
              <a:t>+b</a:t>
            </a:r>
            <a:r>
              <a:rPr lang="en-US" sz="2700" baseline="-25000" dirty="0" err="1"/>
              <a:t>i</a:t>
            </a:r>
            <a:r>
              <a:rPr lang="en-US" sz="2700" dirty="0"/>
              <a:t>(Ac-2Z)</a:t>
            </a:r>
            <a:br>
              <a:rPr lang="en-US" sz="2700" dirty="0"/>
            </a:br>
            <a:r>
              <a:rPr lang="en-US" sz="2700" b="1" dirty="0" err="1"/>
              <a:t>a</a:t>
            </a:r>
            <a:r>
              <a:rPr lang="en-US" sz="2700" b="1" baseline="-25000" dirty="0" err="1"/>
              <a:t>i</a:t>
            </a:r>
            <a:r>
              <a:rPr lang="en-US" sz="2700" b="1" dirty="0"/>
              <a:t>= exp[</a:t>
            </a:r>
            <a:r>
              <a:rPr lang="en-US" sz="2700" b="1" dirty="0" err="1"/>
              <a:t>c</a:t>
            </a:r>
            <a:r>
              <a:rPr lang="en-US" sz="2700" b="1" baseline="-25000" dirty="0" err="1"/>
              <a:t>i</a:t>
            </a:r>
            <a:r>
              <a:rPr lang="en-US" sz="2700" b="1" dirty="0" err="1"/>
              <a:t>+b</a:t>
            </a:r>
            <a:r>
              <a:rPr lang="en-US" sz="2700" b="1" baseline="-25000" dirty="0" err="1"/>
              <a:t>i</a:t>
            </a:r>
            <a:r>
              <a:rPr lang="en-US" sz="2700" b="1" dirty="0"/>
              <a:t>(Ac-2Z)]</a:t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2285999"/>
          <a:ext cx="8229600" cy="38099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891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Group Number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</a:t>
                      </a:r>
                      <a:r>
                        <a:rPr lang="en-US" sz="2000" baseline="-250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</a:t>
                      </a:r>
                      <a:r>
                        <a:rPr lang="en-US" sz="2000" baseline="-250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01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lna1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17.33212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-0.39826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01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lna</a:t>
                      </a:r>
                      <a:r>
                        <a:rPr lang="ru-RU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3.406616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-0.10198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01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lna</a:t>
                      </a:r>
                      <a:r>
                        <a:rPr lang="ru-RU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9.173554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-0.22445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01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lna</a:t>
                      </a:r>
                      <a:r>
                        <a:rPr lang="ru-RU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3.281613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-0.09323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01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lna</a:t>
                      </a:r>
                      <a:r>
                        <a:rPr lang="ru-RU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-2.73211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0.029697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01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lna</a:t>
                      </a:r>
                      <a:r>
                        <a:rPr lang="ru-RU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-18.6346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0.31009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01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lna</a:t>
                      </a:r>
                      <a:r>
                        <a:rPr lang="ru-RU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-8.97534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0.123161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01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lna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-24.8399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0.407238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36593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352928" cy="1440160"/>
          </a:xfrm>
        </p:spPr>
        <p:txBody>
          <a:bodyPr>
            <a:noAutofit/>
          </a:bodyPr>
          <a:lstStyle/>
          <a:p>
            <a:r>
              <a:rPr lang="en-US" sz="2400" b="1" dirty="0"/>
              <a:t>Results of prediction of DN parameters for uranium isotopes</a:t>
            </a:r>
            <a:br>
              <a:rPr lang="ru-RU" sz="2400" dirty="0"/>
            </a:br>
            <a:r>
              <a:rPr lang="en-US" sz="2400" dirty="0"/>
              <a:t>			</a:t>
            </a:r>
            <a:r>
              <a:rPr lang="en-US" sz="1800" dirty="0" err="1"/>
              <a:t>lna</a:t>
            </a:r>
            <a:r>
              <a:rPr lang="en-US" sz="1800" baseline="-25000" dirty="0" err="1"/>
              <a:t>i</a:t>
            </a:r>
            <a:r>
              <a:rPr lang="en-US" sz="1800" dirty="0"/>
              <a:t>=</a:t>
            </a:r>
            <a:r>
              <a:rPr lang="en-US" sz="1800" dirty="0" err="1"/>
              <a:t>c</a:t>
            </a:r>
            <a:r>
              <a:rPr lang="en-US" sz="1800" baseline="-25000" dirty="0" err="1"/>
              <a:t>i</a:t>
            </a:r>
            <a:r>
              <a:rPr lang="en-US" sz="1800" dirty="0" err="1"/>
              <a:t>+b</a:t>
            </a:r>
            <a:r>
              <a:rPr lang="en-US" sz="1800" baseline="-25000" dirty="0" err="1"/>
              <a:t>i</a:t>
            </a:r>
            <a:r>
              <a:rPr lang="en-US" sz="1800" dirty="0"/>
              <a:t>(Ac-2Z)</a:t>
            </a:r>
            <a:br>
              <a:rPr lang="en-US" sz="1800" dirty="0"/>
            </a:br>
            <a:r>
              <a:rPr lang="en-US" sz="1800" dirty="0"/>
              <a:t>			</a:t>
            </a:r>
            <a:r>
              <a:rPr lang="en-US" sz="1800" b="1" dirty="0" err="1"/>
              <a:t>a</a:t>
            </a:r>
            <a:r>
              <a:rPr lang="en-US" sz="1800" b="1" baseline="-25000" dirty="0" err="1"/>
              <a:t>i</a:t>
            </a:r>
            <a:r>
              <a:rPr lang="en-US" sz="1800" b="1" dirty="0"/>
              <a:t>= exp[</a:t>
            </a:r>
            <a:r>
              <a:rPr lang="en-US" sz="1800" b="1" dirty="0" err="1"/>
              <a:t>c</a:t>
            </a:r>
            <a:r>
              <a:rPr lang="en-US" sz="1800" b="1" baseline="-25000" dirty="0" err="1"/>
              <a:t>i</a:t>
            </a:r>
            <a:r>
              <a:rPr lang="en-US" sz="1800" b="1" dirty="0" err="1"/>
              <a:t>+b</a:t>
            </a:r>
            <a:r>
              <a:rPr lang="en-US" sz="1800" b="1" baseline="-25000" dirty="0" err="1"/>
              <a:t>i</a:t>
            </a:r>
            <a:r>
              <a:rPr lang="en-US" sz="1800" b="1" dirty="0"/>
              <a:t>(Ac-2Z)]</a:t>
            </a:r>
            <a:endParaRPr lang="ru-RU" sz="1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9332711"/>
              </p:ext>
            </p:extLst>
          </p:nvPr>
        </p:nvGraphicFramePr>
        <p:xfrm>
          <a:off x="385192" y="1579324"/>
          <a:ext cx="8435280" cy="53060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1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46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44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44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544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5441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5441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5441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U232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U233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highlight>
                            <a:srgbClr val="00FFFF"/>
                          </a:highlight>
                          <a:latin typeface="Calibri"/>
                          <a:ea typeface="Times New Roman"/>
                          <a:cs typeface="Times New Roman"/>
                        </a:rPr>
                        <a:t>U234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U235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U236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highlight>
                            <a:srgbClr val="00FFFF"/>
                          </a:highlight>
                          <a:latin typeface="Calibri"/>
                          <a:ea typeface="Times New Roman"/>
                          <a:cs typeface="Times New Roman"/>
                        </a:rPr>
                        <a:t>U237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U238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Half-life, s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Relative abundances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55.6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6.26878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4.20941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highlight>
                            <a:srgbClr val="00FFFF"/>
                          </a:highlight>
                          <a:latin typeface="Calibri"/>
                          <a:ea typeface="Times New Roman"/>
                          <a:cs typeface="Times New Roman"/>
                        </a:rPr>
                        <a:t>2.82656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1.89800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1.27448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highlight>
                            <a:srgbClr val="00FFFF"/>
                          </a:highlight>
                          <a:latin typeface="Calibri"/>
                          <a:ea typeface="Times New Roman"/>
                          <a:cs typeface="Times New Roman"/>
                        </a:rPr>
                        <a:t>0.85580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0.57466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24.5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4.99364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4.50949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highlight>
                            <a:srgbClr val="00FFFF"/>
                          </a:highlight>
                          <a:latin typeface="Calibri"/>
                          <a:ea typeface="Times New Roman"/>
                          <a:cs typeface="Times New Roman"/>
                        </a:rPr>
                        <a:t>4.07227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3.67745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3.32090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highlight>
                            <a:srgbClr val="00FFFF"/>
                          </a:highlight>
                          <a:latin typeface="Calibri"/>
                          <a:ea typeface="Times New Roman"/>
                          <a:cs typeface="Times New Roman"/>
                        </a:rPr>
                        <a:t>2.99893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2.70817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16.3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2.62882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2.10031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highlight>
                            <a:srgbClr val="00FFFF"/>
                          </a:highlight>
                          <a:latin typeface="Calibri"/>
                          <a:ea typeface="Times New Roman"/>
                          <a:cs typeface="Times New Roman"/>
                        </a:rPr>
                        <a:t>1.67805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1.34068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1.07114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highlight>
                            <a:srgbClr val="00FFFF"/>
                          </a:highlight>
                          <a:latin typeface="Calibri"/>
                          <a:ea typeface="Times New Roman"/>
                          <a:cs typeface="Times New Roman"/>
                        </a:rPr>
                        <a:t>0.85579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0.68373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5.21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1.43866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1.31059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highlight>
                            <a:srgbClr val="00FFFF"/>
                          </a:highlight>
                          <a:latin typeface="Calibri"/>
                          <a:ea typeface="Times New Roman"/>
                          <a:cs typeface="Times New Roman"/>
                        </a:rPr>
                        <a:t>1.19392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1.08764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0.99082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highlight>
                            <a:srgbClr val="00FFFF"/>
                          </a:highlight>
                          <a:latin typeface="Calibri"/>
                          <a:ea typeface="Times New Roman"/>
                          <a:cs typeface="Times New Roman"/>
                        </a:rPr>
                        <a:t>0.90262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0.82226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2.37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0.66095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0.68087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highlight>
                            <a:srgbClr val="00FFFF"/>
                          </a:highlight>
                          <a:latin typeface="Calibri"/>
                          <a:ea typeface="Times New Roman"/>
                          <a:cs typeface="Times New Roman"/>
                        </a:rPr>
                        <a:t>0.70139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0.72254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0.74431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highlight>
                            <a:srgbClr val="00FFFF"/>
                          </a:highlight>
                          <a:latin typeface="Calibri"/>
                          <a:ea typeface="Times New Roman"/>
                          <a:cs typeface="Times New Roman"/>
                        </a:rPr>
                        <a:t>0.76675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0.78986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1.04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0.03334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0.04546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highlight>
                            <a:srgbClr val="00FFFF"/>
                          </a:highlight>
                          <a:latin typeface="Calibri"/>
                          <a:ea typeface="Times New Roman"/>
                          <a:cs typeface="Times New Roman"/>
                        </a:rPr>
                        <a:t>0.06198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0.08452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0.11525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highlight>
                            <a:srgbClr val="00FFFF"/>
                          </a:highlight>
                          <a:latin typeface="Calibri"/>
                          <a:ea typeface="Times New Roman"/>
                          <a:cs typeface="Times New Roman"/>
                        </a:rPr>
                        <a:t>0.15715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0.21428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0.424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0.02240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0.02534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highlight>
                            <a:srgbClr val="00FFFF"/>
                          </a:highlight>
                          <a:latin typeface="Calibri"/>
                          <a:ea typeface="Times New Roman"/>
                          <a:cs typeface="Times New Roman"/>
                        </a:rPr>
                        <a:t>0.02866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0.03242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0.03666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highlight>
                            <a:srgbClr val="00FFFF"/>
                          </a:highlight>
                          <a:latin typeface="Calibri"/>
                          <a:ea typeface="Times New Roman"/>
                          <a:cs typeface="Times New Roman"/>
                        </a:rPr>
                        <a:t>0.04147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0.046911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0.195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0.00147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0.00221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highlight>
                            <a:srgbClr val="00FFFF"/>
                          </a:highlight>
                          <a:latin typeface="Calibri"/>
                          <a:ea typeface="Times New Roman"/>
                          <a:cs typeface="Times New Roman"/>
                        </a:rPr>
                        <a:t>0.00332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0.005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0.00751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highlight>
                            <a:srgbClr val="00FFFF"/>
                          </a:highlight>
                          <a:latin typeface="Calibri"/>
                          <a:ea typeface="Times New Roman"/>
                          <a:cs typeface="Times New Roman"/>
                        </a:rPr>
                        <a:t>0.01129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0.016966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&lt;T&gt;, s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14.2608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12.3608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highlight>
                            <a:srgbClr val="00FFFF"/>
                          </a:highlight>
                          <a:latin typeface="Calibri"/>
                          <a:ea typeface="Times New Roman"/>
                          <a:cs typeface="Times New Roman"/>
                        </a:rPr>
                        <a:t>10.6796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9.18353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7.84142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highlight>
                            <a:srgbClr val="00FFFF"/>
                          </a:highlight>
                          <a:latin typeface="Calibri"/>
                          <a:ea typeface="Times New Roman"/>
                          <a:cs typeface="Times New Roman"/>
                        </a:rPr>
                        <a:t>6.63028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5.537861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&lt;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&gt;, recommended data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14.35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12.38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9.1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7.37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5.3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&lt;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&gt;, </a:t>
                      </a:r>
                      <a:r>
                        <a:rPr lang="ru-RU" sz="1400" b="1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Wilson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et al.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14.439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12.36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10.487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7.541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 b="1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6.896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5.05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38385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6912768" cy="864096"/>
          </a:xfrm>
        </p:spPr>
        <p:txBody>
          <a:bodyPr>
            <a:normAutofit fontScale="90000"/>
          </a:bodyPr>
          <a:lstStyle/>
          <a:p>
            <a:r>
              <a:rPr lang="en-US" sz="2800" b="1" dirty="0"/>
              <a:t>Comparison of the average half-life obtained by different methods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943600"/>
            <a:ext cx="8229600" cy="6096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Experimental data, Microscopic approach, </a:t>
            </a:r>
            <a:r>
              <a:rPr lang="en-US" b="1" dirty="0" err="1">
                <a:solidFill>
                  <a:srgbClr val="0070C0"/>
                </a:solidFill>
              </a:rPr>
              <a:t>Systematics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3553" name="Object 1"/>
          <p:cNvGraphicFramePr>
            <a:graphicFrameLocks noChangeAspect="1"/>
          </p:cNvGraphicFramePr>
          <p:nvPr/>
        </p:nvGraphicFramePr>
        <p:xfrm>
          <a:off x="762000" y="1219200"/>
          <a:ext cx="8043443" cy="487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3" name="Graph" r:id="rId3" imgW="2480685" imgH="1740960" progId="Origin50.Graph">
                  <p:embed/>
                </p:oleObj>
              </mc:Choice>
              <mc:Fallback>
                <p:oleObj name="Graph" r:id="rId3" imgW="2480685" imgH="1740960" progId="Origin50.Graph">
                  <p:embed/>
                  <p:pic>
                    <p:nvPicPr>
                      <p:cNvPr id="23553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219200"/>
                        <a:ext cx="8043443" cy="4876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127187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Energy dependence </a:t>
            </a:r>
            <a:endParaRPr lang="en-GB" baseline="-25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764704"/>
            <a:ext cx="7709539" cy="54187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83968" y="3573016"/>
            <a:ext cx="158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ENDF/B-VII.1</a:t>
            </a:r>
            <a:endParaRPr lang="el-GR" dirty="0"/>
          </a:p>
        </p:txBody>
      </p:sp>
      <p:sp>
        <p:nvSpPr>
          <p:cNvPr id="4" name="TextBox 3"/>
          <p:cNvSpPr txBox="1"/>
          <p:nvPr/>
        </p:nvSpPr>
        <p:spPr>
          <a:xfrm>
            <a:off x="5203450" y="2492896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JEFF-3.1.1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513142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Energy dependence </a:t>
            </a:r>
            <a:endParaRPr lang="en-GB" baseline="-25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1196752"/>
            <a:ext cx="6105741" cy="5149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6030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Energy dependence </a:t>
            </a:r>
            <a:endParaRPr lang="en-GB" baseline="-25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4278" y="1556792"/>
            <a:ext cx="6270130" cy="440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4847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693" y="1124744"/>
            <a:ext cx="8712968" cy="5472608"/>
          </a:xfrm>
        </p:spPr>
        <p:txBody>
          <a:bodyPr>
            <a:normAutofit lnSpcReduction="10000"/>
          </a:bodyPr>
          <a:lstStyle/>
          <a:p>
            <a:r>
              <a:rPr lang="en-GB" dirty="0"/>
              <a:t>New data on aggregate delayed neutrons allow for improvement of</a:t>
            </a:r>
          </a:p>
          <a:p>
            <a:pPr lvl="1"/>
            <a:r>
              <a:rPr lang="en-GB" dirty="0"/>
              <a:t>Systematics</a:t>
            </a:r>
          </a:p>
          <a:p>
            <a:pPr lvl="1"/>
            <a:r>
              <a:rPr lang="en-GB" dirty="0"/>
              <a:t>Energy dependence</a:t>
            </a:r>
          </a:p>
          <a:p>
            <a:pPr lvl="1"/>
            <a:r>
              <a:rPr lang="en-GB" dirty="0"/>
              <a:t>Energy spectra</a:t>
            </a:r>
          </a:p>
          <a:p>
            <a:r>
              <a:rPr lang="en-GB" dirty="0"/>
              <a:t>This will lead to new recommendations for 6- and 8-group constants</a:t>
            </a:r>
          </a:p>
          <a:p>
            <a:r>
              <a:rPr lang="en-GB" dirty="0"/>
              <a:t>Work will be published in CRP final report (Nuclear Data Sheets)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sz="2200" dirty="0"/>
              <a:t>CRP website: www-nds.iaea.org/beta-delayed-neutron</a:t>
            </a:r>
          </a:p>
        </p:txBody>
      </p:sp>
    </p:spTree>
    <p:extLst>
      <p:ext uri="{BB962C8B-B14F-4D97-AF65-F5344CB8AC3E}">
        <p14:creationId xmlns:p14="http://schemas.microsoft.com/office/powerpoint/2010/main" val="27749353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323527" y="4365104"/>
            <a:ext cx="8568953" cy="1080120"/>
          </a:xfrm>
        </p:spPr>
        <p:txBody>
          <a:bodyPr>
            <a:normAutofit/>
          </a:bodyPr>
          <a:lstStyle/>
          <a:p>
            <a:r>
              <a:rPr lang="en-GB" sz="4400" b="0" i="1" dirty="0">
                <a:latin typeface="Times" panose="02020603050405020304" pitchFamily="18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1511851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1880" y="174627"/>
            <a:ext cx="7886700" cy="948567"/>
          </a:xfrm>
        </p:spPr>
        <p:txBody>
          <a:bodyPr/>
          <a:lstStyle/>
          <a:p>
            <a:pPr algn="ctr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TOPSY (HEU-MET-FAST-028)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625700" y="1292235"/>
            <a:ext cx="4381052" cy="45627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900"/>
              </a:spcAft>
            </a:pPr>
            <a:r>
              <a:rPr lang="en-US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235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U sphere covered with a natural U reflector </a:t>
            </a:r>
          </a:p>
          <a:p>
            <a:pPr algn="just">
              <a:spcAft>
                <a:spcPts val="900"/>
              </a:spcAft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900"/>
              </a:spcAft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Dimensions:</a:t>
            </a:r>
          </a:p>
          <a:p>
            <a:pPr marL="214313" indent="-214313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 (core) = 6.1156 cm</a:t>
            </a:r>
          </a:p>
          <a:p>
            <a:pPr marL="214313" indent="-214313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 (reflector) = 24.1242 cm</a:t>
            </a:r>
          </a:p>
          <a:p>
            <a:pPr marL="214313" indent="-214313">
              <a:spcAft>
                <a:spcPts val="900"/>
              </a:spcAft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900"/>
              </a:spcAft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Composition:</a:t>
            </a:r>
          </a:p>
          <a:p>
            <a:pPr marL="285750" indent="-28575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Core: </a:t>
            </a:r>
            <a:r>
              <a:rPr lang="en-US" sz="1600" b="1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235</a:t>
            </a:r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(93.24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wt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%), </a:t>
            </a:r>
            <a:r>
              <a:rPr lang="en-US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238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U (5.74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wt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%) and </a:t>
            </a:r>
            <a:r>
              <a:rPr lang="en-US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234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</a:p>
          <a:p>
            <a:pPr marL="285750" indent="-28575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Reflector: natural U</a:t>
            </a:r>
          </a:p>
          <a:p>
            <a:pPr marL="214313" indent="-214313">
              <a:spcAft>
                <a:spcPts val="900"/>
              </a:spcAft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900"/>
              </a:spcAft>
            </a:pPr>
            <a:r>
              <a:rPr 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1600" i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eff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exp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) = 1,0000 ± 0,0030</a:t>
            </a:r>
          </a:p>
          <a:p>
            <a:pPr>
              <a:spcAft>
                <a:spcPts val="900"/>
              </a:spcAft>
            </a:pP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n-US" sz="16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eff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exp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) = 665 ± 13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pcm</a:t>
            </a:r>
            <a:endParaRPr lang="en-US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12DF8AE8-93A5-4EEB-9DB9-0400A00B0B53}"/>
              </a:ext>
            </a:extLst>
          </p:cNvPr>
          <p:cNvGrpSpPr/>
          <p:nvPr/>
        </p:nvGrpSpPr>
        <p:grpSpPr>
          <a:xfrm>
            <a:off x="5043696" y="1762520"/>
            <a:ext cx="3646800" cy="3862353"/>
            <a:chOff x="5269564" y="1698112"/>
            <a:chExt cx="3245786" cy="3270792"/>
          </a:xfrm>
        </p:grpSpPr>
        <p:pic>
          <p:nvPicPr>
            <p:cNvPr id="4" name="Imagen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9564" y="1698112"/>
              <a:ext cx="3245786" cy="2692325"/>
            </a:xfrm>
            <a:prstGeom prst="rect">
              <a:avLst/>
            </a:prstGeom>
          </p:spPr>
        </p:pic>
        <p:sp>
          <p:nvSpPr>
            <p:cNvPr id="5" name="Rectángulo redondeado 4"/>
            <p:cNvSpPr/>
            <p:nvPr/>
          </p:nvSpPr>
          <p:spPr>
            <a:xfrm>
              <a:off x="5371070" y="4728519"/>
              <a:ext cx="222422" cy="172995"/>
            </a:xfrm>
            <a:prstGeom prst="roundRect">
              <a:avLst/>
            </a:prstGeom>
            <a:solidFill>
              <a:srgbClr val="FFFF4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" name="Rectángulo redondeado 5"/>
            <p:cNvSpPr/>
            <p:nvPr/>
          </p:nvSpPr>
          <p:spPr>
            <a:xfrm>
              <a:off x="7125729" y="4728519"/>
              <a:ext cx="222422" cy="172995"/>
            </a:xfrm>
            <a:prstGeom prst="roundRect">
              <a:avLst/>
            </a:prstGeom>
            <a:solidFill>
              <a:srgbClr val="1E1E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" name="CuadroTexto 6"/>
            <p:cNvSpPr txBox="1"/>
            <p:nvPr/>
          </p:nvSpPr>
          <p:spPr>
            <a:xfrm>
              <a:off x="7369709" y="4661127"/>
              <a:ext cx="96212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HEU core</a:t>
              </a:r>
            </a:p>
          </p:txBody>
        </p:sp>
        <p:sp>
          <p:nvSpPr>
            <p:cNvPr id="8" name="CuadroTexto 7"/>
            <p:cNvSpPr txBox="1"/>
            <p:nvPr/>
          </p:nvSpPr>
          <p:spPr>
            <a:xfrm>
              <a:off x="5631526" y="4661127"/>
              <a:ext cx="91082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natural</a:t>
              </a:r>
              <a:r>
                <a:rPr lang="es-ES" sz="1400" dirty="0">
                  <a:latin typeface="Arial" panose="020B0604020202020204" pitchFamily="34" charset="0"/>
                  <a:cs typeface="Arial" panose="020B0604020202020204" pitchFamily="34" charset="0"/>
                </a:rPr>
                <a:t> 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033495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836712"/>
            <a:ext cx="4104456" cy="5544616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b="0" dirty="0"/>
              <a:t>Microscopic</a:t>
            </a:r>
            <a:endParaRPr lang="en-US" sz="2000" b="0" u="sng" dirty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pPr marL="0" indent="0">
              <a:buNone/>
            </a:pPr>
            <a:endParaRPr lang="en-GB" sz="1400" b="0" dirty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pPr algn="just">
              <a:buAutoNum type="arabicPeriod"/>
            </a:pPr>
            <a:r>
              <a:rPr lang="en-GB" sz="1600" b="0" dirty="0"/>
              <a:t>Compile the existing beta-delayed neutron data: half-lives T</a:t>
            </a:r>
            <a:r>
              <a:rPr lang="en-GB" sz="1600" b="0" baseline="-25000" dirty="0"/>
              <a:t>1/2</a:t>
            </a:r>
            <a:r>
              <a:rPr lang="en-GB" sz="1600" b="0" dirty="0"/>
              <a:t>, neutron emission probabilities (</a:t>
            </a:r>
            <a:r>
              <a:rPr lang="en-GB" sz="1600" b="0" dirty="0" err="1"/>
              <a:t>P</a:t>
            </a:r>
            <a:r>
              <a:rPr lang="en-GB" sz="1600" b="0" baseline="-25000" dirty="0" err="1"/>
              <a:t>n</a:t>
            </a:r>
            <a:r>
              <a:rPr lang="en-GB" sz="1600" b="0" dirty="0"/>
              <a:t>) and neutron spectra for individual precursors  </a:t>
            </a:r>
          </a:p>
          <a:p>
            <a:pPr marL="0" indent="0" algn="just">
              <a:buNone/>
            </a:pPr>
            <a:r>
              <a:rPr lang="en-GB" sz="1600" dirty="0"/>
              <a:t>	</a:t>
            </a:r>
            <a:r>
              <a:rPr lang="en-GB" sz="1600" dirty="0">
                <a:solidFill>
                  <a:srgbClr val="FF0000"/>
                </a:solidFill>
              </a:rPr>
              <a:t>(T</a:t>
            </a:r>
            <a:r>
              <a:rPr lang="en-GB" sz="1600" baseline="-25000" dirty="0">
                <a:solidFill>
                  <a:srgbClr val="FF0000"/>
                </a:solidFill>
              </a:rPr>
              <a:t>1/2</a:t>
            </a:r>
            <a:r>
              <a:rPr lang="en-GB" sz="1600" dirty="0">
                <a:solidFill>
                  <a:srgbClr val="FF0000"/>
                </a:solidFill>
              </a:rPr>
              <a:t>,P</a:t>
            </a:r>
            <a:r>
              <a:rPr lang="en-GB" sz="1600" baseline="-25000" dirty="0">
                <a:solidFill>
                  <a:srgbClr val="FF0000"/>
                </a:solidFill>
              </a:rPr>
              <a:t>n</a:t>
            </a:r>
            <a:r>
              <a:rPr lang="en-GB" sz="1600" dirty="0">
                <a:solidFill>
                  <a:srgbClr val="FF0000"/>
                </a:solidFill>
              </a:rPr>
              <a:t>) for </a:t>
            </a:r>
            <a:r>
              <a:rPr lang="en-US" sz="1600" dirty="0">
                <a:solidFill>
                  <a:srgbClr val="FF0000"/>
                </a:solidFill>
              </a:rPr>
              <a:t>over 600 precursors</a:t>
            </a:r>
            <a:r>
              <a:rPr lang="en-GB" sz="1600" b="0" dirty="0"/>
              <a:t>                           </a:t>
            </a:r>
          </a:p>
          <a:p>
            <a:pPr marL="0" indent="0" algn="just">
              <a:buNone/>
            </a:pPr>
            <a:endParaRPr lang="en-GB" sz="1600" b="0" dirty="0"/>
          </a:p>
          <a:p>
            <a:pPr marL="0" indent="0" algn="just">
              <a:buNone/>
            </a:pPr>
            <a:r>
              <a:rPr lang="en-GB" sz="1600" b="0" dirty="0"/>
              <a:t>2. Evaluate existing (T</a:t>
            </a:r>
            <a:r>
              <a:rPr lang="en-GB" sz="1600" b="0" baseline="-25000" dirty="0"/>
              <a:t>1/2</a:t>
            </a:r>
            <a:r>
              <a:rPr lang="en-GB" sz="1600" b="0" dirty="0"/>
              <a:t>,P</a:t>
            </a:r>
            <a:r>
              <a:rPr lang="en-GB" sz="1600" b="0" baseline="-25000" dirty="0"/>
              <a:t>n</a:t>
            </a:r>
            <a:r>
              <a:rPr lang="en-GB" sz="1600" dirty="0"/>
              <a:t>) </a:t>
            </a:r>
            <a:r>
              <a:rPr lang="en-GB" sz="1600" b="0" dirty="0"/>
              <a:t>data – recommend </a:t>
            </a:r>
            <a:r>
              <a:rPr lang="en-GB" sz="1600" dirty="0"/>
              <a:t>standards for </a:t>
            </a:r>
            <a:r>
              <a:rPr lang="en-GB" sz="1600" dirty="0" err="1"/>
              <a:t>P</a:t>
            </a:r>
            <a:r>
              <a:rPr lang="en-GB" sz="1600" baseline="-25000" dirty="0" err="1"/>
              <a:t>n</a:t>
            </a:r>
            <a:r>
              <a:rPr lang="en-GB" sz="1600" baseline="-25000" dirty="0"/>
              <a:t> </a:t>
            </a:r>
            <a:r>
              <a:rPr lang="en-GB" sz="1600" dirty="0"/>
              <a:t>and</a:t>
            </a:r>
            <a:r>
              <a:rPr lang="en-GB" sz="1600" b="0" dirty="0"/>
              <a:t> reference neutron spectra</a:t>
            </a:r>
          </a:p>
          <a:p>
            <a:pPr marL="0" indent="0" algn="just">
              <a:buNone/>
            </a:pPr>
            <a:endParaRPr lang="en-GB" sz="1600" b="0" dirty="0"/>
          </a:p>
          <a:p>
            <a:pPr marL="0" indent="0" algn="just">
              <a:buNone/>
            </a:pPr>
            <a:r>
              <a:rPr lang="en-GB" sz="1600" b="0" dirty="0"/>
              <a:t>3. Produce systematics and theoretical models to extrapolate results to unknown nuclei</a:t>
            </a:r>
          </a:p>
          <a:p>
            <a:pPr marL="0" indent="0" algn="just">
              <a:buNone/>
            </a:pPr>
            <a:r>
              <a:rPr lang="en-GB" sz="1600" b="0" dirty="0"/>
              <a:t>	</a:t>
            </a:r>
          </a:p>
          <a:p>
            <a:pPr marL="0" indent="0" algn="just">
              <a:buNone/>
            </a:pPr>
            <a:r>
              <a:rPr lang="en-GB" sz="1600" b="0" dirty="0"/>
              <a:t>4. Provide priority list for new measurements</a:t>
            </a:r>
          </a:p>
          <a:p>
            <a:pPr marL="0" indent="0" algn="just">
              <a:buNone/>
            </a:pPr>
            <a:r>
              <a:rPr lang="en-GB" sz="1600" b="0" dirty="0"/>
              <a:t>	</a:t>
            </a:r>
            <a:endParaRPr lang="en-US" sz="1600" dirty="0"/>
          </a:p>
          <a:p>
            <a:endParaRPr lang="en-GB" sz="140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68288" y="72008"/>
            <a:ext cx="8604250" cy="908720"/>
          </a:xfrm>
        </p:spPr>
        <p:txBody>
          <a:bodyPr>
            <a:normAutofit fontScale="90000"/>
          </a:bodyPr>
          <a:lstStyle/>
          <a:p>
            <a:r>
              <a:rPr lang="en-US" sz="2800" b="0" dirty="0">
                <a:effectLst/>
                <a:latin typeface="+mj-lt"/>
              </a:rPr>
              <a:t>IAEA CRP on Reference Database for beta-delayed neutron emission (2013-2017)</a:t>
            </a:r>
            <a:br>
              <a:rPr lang="en-US" sz="2800" b="0" dirty="0">
                <a:effectLst/>
                <a:latin typeface="Comic Sans MS" panose="030F0702030302020204" pitchFamily="66" charset="0"/>
              </a:rPr>
            </a:br>
            <a:endParaRPr lang="en-GB" sz="1800" b="0" dirty="0">
              <a:solidFill>
                <a:schemeClr val="tx1"/>
              </a:solidFill>
              <a:effectLst/>
              <a:latin typeface="Comic Sans MS" panose="030F0702030302020204" pitchFamily="66" charset="0"/>
            </a:endParaRP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4572000" y="1052736"/>
            <a:ext cx="0" cy="5328592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66"/>
                  </a:outerShdw>
                </a:effectLst>
              </a14:hiddenEffects>
            </a:ext>
          </a:extLst>
        </p:spPr>
      </p:cxn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767298" y="836712"/>
            <a:ext cx="4104456" cy="5544616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57150">
            <a:solidFill>
              <a:schemeClr val="tx2"/>
            </a:solidFill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Char char="•"/>
              <a:defRPr sz="3200" b="1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Char char="•"/>
              <a:defRPr sz="2800" b="1">
                <a:solidFill>
                  <a:srgbClr val="000066"/>
                </a:solidFill>
                <a:latin typeface="+mn-lt"/>
              </a:defRPr>
            </a:lvl2pPr>
            <a:lvl3pPr marL="1162050" indent="-24765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Char char="•"/>
              <a:defRPr sz="2400" b="1">
                <a:solidFill>
                  <a:srgbClr val="000066"/>
                </a:solidFill>
                <a:latin typeface="+mn-lt"/>
              </a:defRPr>
            </a:lvl3pPr>
            <a:lvl4pPr marL="1630363" indent="-277813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Char char="•"/>
              <a:defRPr sz="2400" b="1">
                <a:solidFill>
                  <a:srgbClr val="000066"/>
                </a:solidFill>
                <a:latin typeface="+mn-lt"/>
              </a:defRPr>
            </a:lvl4pPr>
            <a:lvl5pPr marL="2087563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Char char="•"/>
              <a:defRPr sz="2400" b="1">
                <a:solidFill>
                  <a:srgbClr val="000066"/>
                </a:solidFill>
                <a:latin typeface="+mn-lt"/>
              </a:defRPr>
            </a:lvl5pPr>
            <a:lvl6pPr marL="2544763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Char char="•"/>
              <a:defRPr sz="2400" b="1">
                <a:solidFill>
                  <a:srgbClr val="000066"/>
                </a:solidFill>
                <a:latin typeface="+mn-lt"/>
              </a:defRPr>
            </a:lvl6pPr>
            <a:lvl7pPr marL="3001963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Char char="•"/>
              <a:defRPr sz="2400" b="1">
                <a:solidFill>
                  <a:srgbClr val="000066"/>
                </a:solidFill>
                <a:latin typeface="+mn-lt"/>
              </a:defRPr>
            </a:lvl7pPr>
            <a:lvl8pPr marL="3459163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Char char="•"/>
              <a:defRPr sz="2400" b="1">
                <a:solidFill>
                  <a:srgbClr val="000066"/>
                </a:solidFill>
                <a:latin typeface="+mn-lt"/>
              </a:defRPr>
            </a:lvl8pPr>
            <a:lvl9pPr marL="3916363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Char char="•"/>
              <a:defRPr sz="2400" b="1">
                <a:solidFill>
                  <a:srgbClr val="000066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GB" sz="2000" b="0" kern="0" dirty="0"/>
              <a:t>Macroscopic</a:t>
            </a:r>
            <a:endParaRPr lang="en-US" sz="2000" b="0" u="sng" kern="0" dirty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pPr marL="0" indent="0">
              <a:buFontTx/>
              <a:buNone/>
            </a:pPr>
            <a:endParaRPr lang="en-GB" sz="1400" b="0" kern="0" dirty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pPr marL="0" indent="0">
              <a:buNone/>
            </a:pPr>
            <a:r>
              <a:rPr lang="en-GB" sz="1600" b="0" kern="0" dirty="0">
                <a:solidFill>
                  <a:schemeClr val="tx1"/>
                </a:solidFill>
              </a:rPr>
              <a:t>1. Sensitivity studies of delayed nu-bars, delayed neutron spectra, and neutron emission rates with respect to </a:t>
            </a:r>
            <a:r>
              <a:rPr lang="en-GB" sz="1600" b="0" kern="0" dirty="0" err="1">
                <a:solidFill>
                  <a:schemeClr val="tx1"/>
                </a:solidFill>
              </a:rPr>
              <a:t>bDN</a:t>
            </a:r>
            <a:r>
              <a:rPr lang="en-GB" sz="1600" b="0" kern="0" dirty="0">
                <a:solidFill>
                  <a:schemeClr val="tx1"/>
                </a:solidFill>
              </a:rPr>
              <a:t> (T</a:t>
            </a:r>
            <a:r>
              <a:rPr lang="en-GB" sz="1600" b="0" kern="0" baseline="-25000" dirty="0">
                <a:solidFill>
                  <a:schemeClr val="tx1"/>
                </a:solidFill>
              </a:rPr>
              <a:t>1/2</a:t>
            </a:r>
            <a:r>
              <a:rPr lang="en-GB" sz="1600" b="0" kern="0" dirty="0">
                <a:solidFill>
                  <a:schemeClr val="tx1"/>
                </a:solidFill>
              </a:rPr>
              <a:t>, </a:t>
            </a:r>
            <a:r>
              <a:rPr lang="en-GB" sz="1600" b="0" kern="0" dirty="0" err="1">
                <a:solidFill>
                  <a:schemeClr val="tx1"/>
                </a:solidFill>
              </a:rPr>
              <a:t>P</a:t>
            </a:r>
            <a:r>
              <a:rPr lang="en-GB" sz="1600" b="0" kern="0" baseline="-25000" dirty="0" err="1">
                <a:solidFill>
                  <a:schemeClr val="tx1"/>
                </a:solidFill>
              </a:rPr>
              <a:t>n</a:t>
            </a:r>
            <a:r>
              <a:rPr lang="en-GB" sz="1600" b="0" kern="0" dirty="0">
                <a:solidFill>
                  <a:schemeClr val="tx1"/>
                </a:solidFill>
              </a:rPr>
              <a:t>)</a:t>
            </a:r>
            <a:endParaRPr lang="en-GB" sz="1600" b="0" kern="0" baseline="-25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sz="1600" b="0" kern="0" dirty="0">
              <a:solidFill>
                <a:schemeClr val="tx1"/>
              </a:solidFill>
            </a:endParaRPr>
          </a:p>
          <a:p>
            <a:pPr marL="0" indent="0">
              <a:buFontTx/>
              <a:buNone/>
            </a:pPr>
            <a:r>
              <a:rPr lang="en-GB" sz="1600" b="0" kern="0" dirty="0">
                <a:solidFill>
                  <a:schemeClr val="tx1"/>
                </a:solidFill>
              </a:rPr>
              <a:t>2. Validate new recommended (T</a:t>
            </a:r>
            <a:r>
              <a:rPr lang="en-GB" sz="1600" b="0" kern="0" baseline="-25000" dirty="0">
                <a:solidFill>
                  <a:schemeClr val="tx1"/>
                </a:solidFill>
              </a:rPr>
              <a:t>1/2</a:t>
            </a:r>
            <a:r>
              <a:rPr lang="en-GB" sz="1600" b="0" kern="0" dirty="0">
                <a:solidFill>
                  <a:schemeClr val="tx1"/>
                </a:solidFill>
              </a:rPr>
              <a:t>,P</a:t>
            </a:r>
            <a:r>
              <a:rPr lang="en-GB" sz="1600" b="0" kern="0" baseline="-25000" dirty="0">
                <a:solidFill>
                  <a:schemeClr val="tx1"/>
                </a:solidFill>
              </a:rPr>
              <a:t>n</a:t>
            </a:r>
            <a:r>
              <a:rPr lang="en-GB" sz="1600" b="0" kern="0" dirty="0">
                <a:solidFill>
                  <a:schemeClr val="tx1"/>
                </a:solidFill>
              </a:rPr>
              <a:t>) values against integral measurements of </a:t>
            </a:r>
          </a:p>
          <a:p>
            <a:pPr marL="0" indent="0">
              <a:buFontTx/>
              <a:buNone/>
            </a:pPr>
            <a:r>
              <a:rPr lang="en-GB" sz="1600" b="0" kern="0" dirty="0">
                <a:solidFill>
                  <a:schemeClr val="tx1"/>
                </a:solidFill>
              </a:rPr>
              <a:t> nu-bars, &lt;T&gt; and delayed-neutron spectra</a:t>
            </a:r>
          </a:p>
          <a:p>
            <a:pPr marL="0" indent="0">
              <a:buFontTx/>
              <a:buNone/>
            </a:pPr>
            <a:endParaRPr lang="en-GB" sz="1600" b="0" kern="0" dirty="0">
              <a:solidFill>
                <a:schemeClr val="tx1"/>
              </a:solidFill>
            </a:endParaRPr>
          </a:p>
          <a:p>
            <a:pPr marL="0" indent="0">
              <a:buFontTx/>
              <a:buNone/>
            </a:pPr>
            <a:r>
              <a:rPr lang="en-GB" sz="1600" b="0" kern="0" dirty="0">
                <a:solidFill>
                  <a:schemeClr val="tx1"/>
                </a:solidFill>
              </a:rPr>
              <a:t>3. Re-evaluate the beta-delayed neutron reactor constants in 6- and 8-group format for energy applications and include them in database </a:t>
            </a:r>
          </a:p>
          <a:p>
            <a:endParaRPr lang="en-US" kern="0" dirty="0"/>
          </a:p>
          <a:p>
            <a:pPr marL="0" indent="0">
              <a:buNone/>
            </a:pPr>
            <a:endParaRPr lang="en-GB" sz="1400" kern="0" dirty="0"/>
          </a:p>
        </p:txBody>
      </p:sp>
      <p:sp>
        <p:nvSpPr>
          <p:cNvPr id="2" name="Rounded Rectangle 1"/>
          <p:cNvSpPr/>
          <p:nvPr/>
        </p:nvSpPr>
        <p:spPr bwMode="auto">
          <a:xfrm>
            <a:off x="4860032" y="836712"/>
            <a:ext cx="914400" cy="914400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66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1" i="0" u="none" strike="noStrike" cap="none" normalizeH="0" baseline="0">
              <a:ln>
                <a:noFill/>
              </a:ln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644008" y="2636912"/>
            <a:ext cx="4320480" cy="2376264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02367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1880" y="174627"/>
            <a:ext cx="7886700" cy="948567"/>
          </a:xfrm>
        </p:spPr>
        <p:txBody>
          <a:bodyPr/>
          <a:lstStyle/>
          <a:p>
            <a:pPr algn="ctr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TOPSY (HEU-MET-FAST-028)</a:t>
            </a:r>
          </a:p>
        </p:txBody>
      </p:sp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99134C1D-DBCB-4DEB-AF88-01BF32BB171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331041" y="2164079"/>
          <a:ext cx="6481917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639">
                  <a:extLst>
                    <a:ext uri="{9D8B030D-6E8A-4147-A177-3AD203B41FA5}">
                      <a16:colId xmlns:a16="http://schemas.microsoft.com/office/drawing/2014/main" val="2261667659"/>
                    </a:ext>
                  </a:extLst>
                </a:gridCol>
                <a:gridCol w="2160639">
                  <a:extLst>
                    <a:ext uri="{9D8B030D-6E8A-4147-A177-3AD203B41FA5}">
                      <a16:colId xmlns:a16="http://schemas.microsoft.com/office/drawing/2014/main" val="3020346178"/>
                    </a:ext>
                  </a:extLst>
                </a:gridCol>
                <a:gridCol w="2160639">
                  <a:extLst>
                    <a:ext uri="{9D8B030D-6E8A-4147-A177-3AD203B41FA5}">
                      <a16:colId xmlns:a16="http://schemas.microsoft.com/office/drawing/2014/main" val="34294676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s-E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i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</a:t>
                      </a:r>
                      <a:r>
                        <a:rPr lang="es-ES" i="0" baseline="-250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eff</a:t>
                      </a:r>
                      <a:endParaRPr lang="es-ES" i="0" baseline="-25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β</a:t>
                      </a:r>
                      <a:r>
                        <a:rPr lang="es-ES" baseline="-250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eff</a:t>
                      </a:r>
                      <a:r>
                        <a:rPr lang="es-E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s-ES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pcm</a:t>
                      </a:r>
                      <a:r>
                        <a:rPr lang="es-E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37874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Experimental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18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1.00000(300)</a:t>
                      </a:r>
                      <a:endParaRPr lang="es-E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665(13)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5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45640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ENDF/B-VII.1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1.00286(2)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695(5)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0444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ENDF/B-VII.1 (v01)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1.00336(2)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736(5)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56884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ENDF/B-VII.1 (v02)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1.00484(2)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882(6)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33983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JEFF-3.2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1.00506(2)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705(5)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54761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JEFF-3.2 (v01)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1.00472(2)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666(5)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64889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JEFF-3.2 (v02)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1.00557(2)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747(5)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0650004"/>
                  </a:ext>
                </a:extLst>
              </a:tr>
            </a:tbl>
          </a:graphicData>
        </a:graphic>
      </p:graphicFrame>
      <p:sp>
        <p:nvSpPr>
          <p:cNvPr id="10" name="Título 1">
            <a:extLst>
              <a:ext uri="{FF2B5EF4-FFF2-40B4-BE49-F238E27FC236}">
                <a16:creationId xmlns:a16="http://schemas.microsoft.com/office/drawing/2014/main" id="{F1A30557-DD15-4B3A-BBB9-B4CF0CF58DB0}"/>
              </a:ext>
            </a:extLst>
          </p:cNvPr>
          <p:cNvSpPr txBox="1">
            <a:spLocks/>
          </p:cNvSpPr>
          <p:nvPr/>
        </p:nvSpPr>
        <p:spPr>
          <a:xfrm>
            <a:off x="628650" y="1040123"/>
            <a:ext cx="7004603" cy="6719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41525190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1209" y="389927"/>
            <a:ext cx="7886700" cy="681880"/>
          </a:xfrm>
        </p:spPr>
        <p:txBody>
          <a:bodyPr>
            <a:normAutofit/>
          </a:bodyPr>
          <a:lstStyle/>
          <a:p>
            <a:pPr algn="ctr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BIG TEN (IEU-MET-FAST-007)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631209" y="1289940"/>
            <a:ext cx="4985611" cy="4724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900"/>
              </a:spcAft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Big cylindrical reactor. The core is composed by 10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wt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  <a:r>
              <a:rPr lang="en-US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235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U cylinders with different radii and is surrounded by an homogenized highly enriched + natural U cylinder. There are two separated natural U annular plates and it has a depleted U cylinder as reflector</a:t>
            </a:r>
          </a:p>
          <a:p>
            <a:pPr algn="just">
              <a:spcAft>
                <a:spcPts val="900"/>
              </a:spcAft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900"/>
              </a:spcAft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Composition:</a:t>
            </a:r>
          </a:p>
          <a:p>
            <a:pPr marL="285750" indent="-285750" algn="just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U(10): </a:t>
            </a:r>
            <a:r>
              <a:rPr lang="en-US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238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U (89.7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wt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%), </a:t>
            </a:r>
            <a:r>
              <a:rPr lang="en-US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235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U (10.2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wt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%), </a:t>
            </a:r>
            <a:r>
              <a:rPr lang="en-US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236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U and </a:t>
            </a:r>
            <a:r>
              <a:rPr lang="en-US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234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</a:p>
          <a:p>
            <a:pPr marL="285750" indent="-285750" algn="just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HEU and </a:t>
            </a:r>
            <a:r>
              <a:rPr lang="en-US" sz="16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nat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238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U (89.5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wt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%), </a:t>
            </a:r>
            <a:r>
              <a:rPr lang="en-US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235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U (10.3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wt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%),</a:t>
            </a:r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236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U and </a:t>
            </a:r>
            <a:r>
              <a:rPr lang="en-US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234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</a:p>
          <a:p>
            <a:pPr marL="285750" indent="-285750" algn="just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Natural U: </a:t>
            </a:r>
            <a:r>
              <a:rPr lang="en-US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238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U (99.3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wt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%), </a:t>
            </a:r>
            <a:r>
              <a:rPr lang="en-US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235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U (0.7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wt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%) and </a:t>
            </a:r>
            <a:r>
              <a:rPr lang="en-US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234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</a:p>
          <a:p>
            <a:pPr marL="285750" indent="-285750" algn="just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Depleted U: </a:t>
            </a:r>
            <a:r>
              <a:rPr lang="en-US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238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U (99.8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wt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%), </a:t>
            </a:r>
            <a:r>
              <a:rPr lang="en-US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235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U (0.2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wt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%), </a:t>
            </a:r>
            <a:r>
              <a:rPr lang="en-US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236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U and </a:t>
            </a:r>
            <a:r>
              <a:rPr lang="en-US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234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AF871205-1E1C-46CB-9156-1F7D594D0590}"/>
              </a:ext>
            </a:extLst>
          </p:cNvPr>
          <p:cNvGrpSpPr/>
          <p:nvPr/>
        </p:nvGrpSpPr>
        <p:grpSpPr>
          <a:xfrm>
            <a:off x="5976108" y="1502371"/>
            <a:ext cx="3019440" cy="4225893"/>
            <a:chOff x="5800619" y="1095984"/>
            <a:chExt cx="3019440" cy="4225893"/>
          </a:xfrm>
        </p:grpSpPr>
        <p:pic>
          <p:nvPicPr>
            <p:cNvPr id="4" name="Imagen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4359" y="1095984"/>
              <a:ext cx="2930096" cy="3401459"/>
            </a:xfrm>
            <a:prstGeom prst="rect">
              <a:avLst/>
            </a:prstGeom>
          </p:spPr>
        </p:pic>
        <p:sp>
          <p:nvSpPr>
            <p:cNvPr id="9" name="Rectángulo redondeado 8"/>
            <p:cNvSpPr/>
            <p:nvPr/>
          </p:nvSpPr>
          <p:spPr>
            <a:xfrm>
              <a:off x="5800619" y="4669275"/>
              <a:ext cx="222422" cy="172995"/>
            </a:xfrm>
            <a:prstGeom prst="roundRect">
              <a:avLst/>
            </a:prstGeom>
            <a:solidFill>
              <a:srgbClr val="D01F9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0" name="Rectángulo redondeado 9"/>
            <p:cNvSpPr/>
            <p:nvPr/>
          </p:nvSpPr>
          <p:spPr>
            <a:xfrm>
              <a:off x="7176337" y="4669275"/>
              <a:ext cx="222422" cy="172995"/>
            </a:xfrm>
            <a:prstGeom prst="roundRect">
              <a:avLst/>
            </a:prstGeom>
            <a:solidFill>
              <a:srgbClr val="1E1E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1" name="CuadroTexto 10"/>
            <p:cNvSpPr txBox="1"/>
            <p:nvPr/>
          </p:nvSpPr>
          <p:spPr>
            <a:xfrm>
              <a:off x="7420317" y="4601883"/>
              <a:ext cx="139974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HEU and U-</a:t>
              </a:r>
              <a:r>
                <a:rPr lang="en-US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nat</a:t>
              </a: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CuadroTexto 11"/>
            <p:cNvSpPr txBox="1"/>
            <p:nvPr/>
          </p:nvSpPr>
          <p:spPr>
            <a:xfrm>
              <a:off x="6061075" y="4601883"/>
              <a:ext cx="95250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10 </a:t>
              </a:r>
              <a:r>
                <a:rPr lang="en-US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wt</a:t>
              </a: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%</a:t>
              </a:r>
              <a:r>
                <a:rPr lang="es-ES" sz="1400" dirty="0">
                  <a:latin typeface="Arial" panose="020B0604020202020204" pitchFamily="34" charset="0"/>
                  <a:cs typeface="Arial" panose="020B0604020202020204" pitchFamily="34" charset="0"/>
                </a:rPr>
                <a:t> U</a:t>
              </a:r>
            </a:p>
          </p:txBody>
        </p:sp>
        <p:sp>
          <p:nvSpPr>
            <p:cNvPr id="13" name="Rectángulo redondeado 12"/>
            <p:cNvSpPr/>
            <p:nvPr/>
          </p:nvSpPr>
          <p:spPr>
            <a:xfrm>
              <a:off x="5800619" y="5081492"/>
              <a:ext cx="222422" cy="172995"/>
            </a:xfrm>
            <a:prstGeom prst="roundRect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4" name="Rectángulo redondeado 13"/>
            <p:cNvSpPr/>
            <p:nvPr/>
          </p:nvSpPr>
          <p:spPr>
            <a:xfrm>
              <a:off x="7173181" y="5081492"/>
              <a:ext cx="222422" cy="172995"/>
            </a:xfrm>
            <a:prstGeom prst="roundRect">
              <a:avLst/>
            </a:prstGeom>
            <a:solidFill>
              <a:srgbClr val="00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" name="CuadroTexto 14"/>
            <p:cNvSpPr txBox="1"/>
            <p:nvPr/>
          </p:nvSpPr>
          <p:spPr>
            <a:xfrm>
              <a:off x="7417161" y="5014100"/>
              <a:ext cx="108074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Depleted U</a:t>
              </a:r>
            </a:p>
          </p:txBody>
        </p:sp>
        <p:sp>
          <p:nvSpPr>
            <p:cNvPr id="16" name="CuadroTexto 15"/>
            <p:cNvSpPr txBox="1"/>
            <p:nvPr/>
          </p:nvSpPr>
          <p:spPr>
            <a:xfrm>
              <a:off x="6061075" y="5014100"/>
              <a:ext cx="91082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natural</a:t>
              </a:r>
              <a:r>
                <a:rPr lang="es-ES" sz="1400" dirty="0">
                  <a:latin typeface="Arial" panose="020B0604020202020204" pitchFamily="34" charset="0"/>
                  <a:cs typeface="Arial" panose="020B0604020202020204" pitchFamily="34" charset="0"/>
                </a:rPr>
                <a:t> 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29512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628650" y="1289235"/>
            <a:ext cx="3749386" cy="2508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900"/>
              </a:spcAft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Dimensions:</a:t>
            </a:r>
          </a:p>
          <a:p>
            <a:pPr marL="214313" indent="-214313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  = 41.91 cm</a:t>
            </a:r>
          </a:p>
          <a:p>
            <a:pPr marL="214313" indent="-214313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L = 96.428 cm</a:t>
            </a:r>
          </a:p>
          <a:p>
            <a:pPr marL="214313" indent="-214313">
              <a:spcAft>
                <a:spcPts val="900"/>
              </a:spcAft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900"/>
              </a:spcAft>
            </a:pPr>
            <a:r>
              <a:rPr 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1600" i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eff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exp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) = 1.00490 ± 0.00080</a:t>
            </a:r>
          </a:p>
          <a:p>
            <a:pPr>
              <a:spcAft>
                <a:spcPts val="900"/>
              </a:spcAft>
            </a:pP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n-US" sz="16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eff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exp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) = 720 ± 7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pcm</a:t>
            </a:r>
            <a:endParaRPr lang="en-US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900"/>
              </a:spcAft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BEA303F0-74C0-4465-B324-7AA774AD487A}"/>
              </a:ext>
            </a:extLst>
          </p:cNvPr>
          <p:cNvGrpSpPr/>
          <p:nvPr/>
        </p:nvGrpSpPr>
        <p:grpSpPr>
          <a:xfrm>
            <a:off x="4685335" y="1363213"/>
            <a:ext cx="3506745" cy="4568794"/>
            <a:chOff x="5008605" y="1104597"/>
            <a:chExt cx="3506745" cy="4568794"/>
          </a:xfrm>
        </p:grpSpPr>
        <p:pic>
          <p:nvPicPr>
            <p:cNvPr id="4" name="Imagen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586" r="11962"/>
            <a:stretch/>
          </p:blipFill>
          <p:spPr>
            <a:xfrm>
              <a:off x="5008605" y="1381595"/>
              <a:ext cx="3506745" cy="3451951"/>
            </a:xfrm>
            <a:prstGeom prst="rect">
              <a:avLst/>
            </a:prstGeom>
          </p:spPr>
        </p:pic>
        <p:sp>
          <p:nvSpPr>
            <p:cNvPr id="13" name="Rectángulo redondeado 12"/>
            <p:cNvSpPr/>
            <p:nvPr/>
          </p:nvSpPr>
          <p:spPr>
            <a:xfrm>
              <a:off x="5445211" y="5020789"/>
              <a:ext cx="222422" cy="172995"/>
            </a:xfrm>
            <a:prstGeom prst="roundRect">
              <a:avLst/>
            </a:prstGeom>
            <a:solidFill>
              <a:srgbClr val="1E1EFF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4" name="Rectángulo redondeado 13"/>
            <p:cNvSpPr/>
            <p:nvPr/>
          </p:nvSpPr>
          <p:spPr>
            <a:xfrm>
              <a:off x="6820929" y="5020789"/>
              <a:ext cx="222422" cy="172995"/>
            </a:xfrm>
            <a:prstGeom prst="roundRect">
              <a:avLst/>
            </a:prstGeom>
            <a:solidFill>
              <a:srgbClr val="FFFF4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" name="CuadroTexto 14"/>
            <p:cNvSpPr txBox="1"/>
            <p:nvPr/>
          </p:nvSpPr>
          <p:spPr>
            <a:xfrm>
              <a:off x="7064909" y="4953397"/>
              <a:ext cx="139974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HEU and U-</a:t>
              </a:r>
              <a:r>
                <a:rPr lang="en-US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nat</a:t>
              </a: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CuadroTexto 15"/>
            <p:cNvSpPr txBox="1"/>
            <p:nvPr/>
          </p:nvSpPr>
          <p:spPr>
            <a:xfrm>
              <a:off x="5705667" y="4953397"/>
              <a:ext cx="95250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10 </a:t>
              </a:r>
              <a:r>
                <a:rPr lang="en-US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wt</a:t>
              </a: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%</a:t>
              </a:r>
              <a:r>
                <a:rPr lang="es-ES" sz="1400" dirty="0">
                  <a:latin typeface="Arial" panose="020B0604020202020204" pitchFamily="34" charset="0"/>
                  <a:cs typeface="Arial" panose="020B0604020202020204" pitchFamily="34" charset="0"/>
                </a:rPr>
                <a:t> U</a:t>
              </a:r>
            </a:p>
          </p:txBody>
        </p:sp>
        <p:sp>
          <p:nvSpPr>
            <p:cNvPr id="17" name="Rectángulo redondeado 16"/>
            <p:cNvSpPr/>
            <p:nvPr/>
          </p:nvSpPr>
          <p:spPr>
            <a:xfrm>
              <a:off x="5445211" y="5433006"/>
              <a:ext cx="222422" cy="172995"/>
            </a:xfrm>
            <a:prstGeom prst="roundRect">
              <a:avLst/>
            </a:prstGeom>
            <a:solidFill>
              <a:srgbClr val="FF22FF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8" name="Rectángulo redondeado 17"/>
            <p:cNvSpPr/>
            <p:nvPr/>
          </p:nvSpPr>
          <p:spPr>
            <a:xfrm>
              <a:off x="6817773" y="5433006"/>
              <a:ext cx="222422" cy="172995"/>
            </a:xfrm>
            <a:prstGeom prst="roundRect">
              <a:avLst/>
            </a:prstGeom>
            <a:solidFill>
              <a:srgbClr val="24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9" name="CuadroTexto 18"/>
            <p:cNvSpPr txBox="1"/>
            <p:nvPr/>
          </p:nvSpPr>
          <p:spPr>
            <a:xfrm>
              <a:off x="7061753" y="5365614"/>
              <a:ext cx="108074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Depleted U</a:t>
              </a:r>
            </a:p>
          </p:txBody>
        </p:sp>
        <p:sp>
          <p:nvSpPr>
            <p:cNvPr id="20" name="CuadroTexto 19"/>
            <p:cNvSpPr txBox="1"/>
            <p:nvPr/>
          </p:nvSpPr>
          <p:spPr>
            <a:xfrm>
              <a:off x="5705667" y="5365614"/>
              <a:ext cx="91082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natural</a:t>
              </a:r>
              <a:r>
                <a:rPr lang="es-ES" sz="1400" dirty="0">
                  <a:latin typeface="Arial" panose="020B0604020202020204" pitchFamily="34" charset="0"/>
                  <a:cs typeface="Arial" panose="020B0604020202020204" pitchFamily="34" charset="0"/>
                </a:rPr>
                <a:t> U</a:t>
              </a:r>
            </a:p>
          </p:txBody>
        </p:sp>
        <p:sp>
          <p:nvSpPr>
            <p:cNvPr id="21" name="CuadroTexto 20"/>
            <p:cNvSpPr txBox="1"/>
            <p:nvPr/>
          </p:nvSpPr>
          <p:spPr>
            <a:xfrm>
              <a:off x="5930939" y="1104597"/>
              <a:ext cx="185499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/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3D plot (colors changed)</a:t>
              </a:r>
            </a:p>
          </p:txBody>
        </p:sp>
      </p:grp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63BF161-8072-447A-981D-2DF38A9E0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044D-7E83-48FF-8D25-51CB98D9037D}" type="slidenum">
              <a:rPr lang="es-ES" smtClean="0"/>
              <a:t>22</a:t>
            </a:fld>
            <a:endParaRPr lang="es-ES"/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1161480B-0E6C-4C34-9293-2C5A97506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209" y="389927"/>
            <a:ext cx="7886700" cy="681880"/>
          </a:xfrm>
        </p:spPr>
        <p:txBody>
          <a:bodyPr>
            <a:normAutofit/>
          </a:bodyPr>
          <a:lstStyle/>
          <a:p>
            <a:pPr algn="ctr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BIG TEN (IEU-MET-FAST-007)</a:t>
            </a:r>
          </a:p>
        </p:txBody>
      </p:sp>
    </p:spTree>
    <p:extLst>
      <p:ext uri="{BB962C8B-B14F-4D97-AF65-F5344CB8AC3E}">
        <p14:creationId xmlns:p14="http://schemas.microsoft.com/office/powerpoint/2010/main" val="40196831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Tabla 16">
            <a:extLst>
              <a:ext uri="{FF2B5EF4-FFF2-40B4-BE49-F238E27FC236}">
                <a16:creationId xmlns:a16="http://schemas.microsoft.com/office/drawing/2014/main" id="{DC94E2FD-95F0-4D88-914C-06BC00D0A9A6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155838" y="2406218"/>
          <a:ext cx="6832323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7441">
                  <a:extLst>
                    <a:ext uri="{9D8B030D-6E8A-4147-A177-3AD203B41FA5}">
                      <a16:colId xmlns:a16="http://schemas.microsoft.com/office/drawing/2014/main" val="2261667659"/>
                    </a:ext>
                  </a:extLst>
                </a:gridCol>
                <a:gridCol w="2277441">
                  <a:extLst>
                    <a:ext uri="{9D8B030D-6E8A-4147-A177-3AD203B41FA5}">
                      <a16:colId xmlns:a16="http://schemas.microsoft.com/office/drawing/2014/main" val="3020346178"/>
                    </a:ext>
                  </a:extLst>
                </a:gridCol>
                <a:gridCol w="2277441">
                  <a:extLst>
                    <a:ext uri="{9D8B030D-6E8A-4147-A177-3AD203B41FA5}">
                      <a16:colId xmlns:a16="http://schemas.microsoft.com/office/drawing/2014/main" val="34294676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s-E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i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</a:t>
                      </a:r>
                      <a:r>
                        <a:rPr lang="es-ES" i="0" baseline="-250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eff</a:t>
                      </a:r>
                      <a:endParaRPr lang="es-ES" i="0" baseline="-25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β</a:t>
                      </a:r>
                      <a:r>
                        <a:rPr lang="es-ES" baseline="-250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eff</a:t>
                      </a:r>
                      <a:r>
                        <a:rPr lang="es-E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s-ES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pcm</a:t>
                      </a:r>
                      <a:r>
                        <a:rPr lang="es-E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37874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Experimental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18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1.00490(800)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720(7)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5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6852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ENDF/B-VII.1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1.00468(1)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725(3)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0444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ENDF/B-VII.1 (v01)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1.00479(1)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736(5)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56884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ENDF/B-VII.1 (v02)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1.00611(1)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865(4)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33983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JEFF-3.2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1.00432(1)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750(3)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66060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JEFF-3.2 (v01)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1.00402(1)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729(4)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1848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JEFF-3.2 (v02)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1.00463(1)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799(4)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2801760"/>
                  </a:ext>
                </a:extLst>
              </a:tr>
            </a:tbl>
          </a:graphicData>
        </a:graphic>
      </p:graphicFrame>
      <p:sp>
        <p:nvSpPr>
          <p:cNvPr id="18" name="Título 1">
            <a:extLst>
              <a:ext uri="{FF2B5EF4-FFF2-40B4-BE49-F238E27FC236}">
                <a16:creationId xmlns:a16="http://schemas.microsoft.com/office/drawing/2014/main" id="{6BAC6844-BAD8-4A08-BC41-17E3343E3C1D}"/>
              </a:ext>
            </a:extLst>
          </p:cNvPr>
          <p:cNvSpPr txBox="1">
            <a:spLocks/>
          </p:cNvSpPr>
          <p:nvPr/>
        </p:nvSpPr>
        <p:spPr>
          <a:xfrm>
            <a:off x="628650" y="1040123"/>
            <a:ext cx="7004603" cy="6719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FFA98B80-BE2B-4A23-BFD2-9B3799C8F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209" y="389927"/>
            <a:ext cx="7886700" cy="681880"/>
          </a:xfrm>
        </p:spPr>
        <p:txBody>
          <a:bodyPr>
            <a:normAutofit/>
          </a:bodyPr>
          <a:lstStyle/>
          <a:p>
            <a:pPr algn="ctr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BIG TEN (IEU-MET-FAST-007)</a:t>
            </a:r>
          </a:p>
        </p:txBody>
      </p:sp>
    </p:spTree>
    <p:extLst>
      <p:ext uri="{BB962C8B-B14F-4D97-AF65-F5344CB8AC3E}">
        <p14:creationId xmlns:p14="http://schemas.microsoft.com/office/powerpoint/2010/main" val="343492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288977"/>
            <a:ext cx="7886700" cy="882306"/>
          </a:xfrm>
        </p:spPr>
        <p:txBody>
          <a:bodyPr>
            <a:normAutofit/>
          </a:bodyPr>
          <a:lstStyle/>
          <a:p>
            <a:pPr algn="ctr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JEZEBEL (PU-MET-FAST-001)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628650" y="1288925"/>
            <a:ext cx="4381052" cy="3839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900"/>
              </a:spcAft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Bare Pu sphere</a:t>
            </a:r>
          </a:p>
          <a:p>
            <a:pPr algn="just">
              <a:spcAft>
                <a:spcPts val="900"/>
              </a:spcAft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900"/>
              </a:spcAft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Dimensions:</a:t>
            </a:r>
          </a:p>
          <a:p>
            <a:pPr marL="214313" indent="-214313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  = 6.385 cm</a:t>
            </a:r>
          </a:p>
          <a:p>
            <a:pPr marL="214313" indent="-214313">
              <a:spcAft>
                <a:spcPts val="900"/>
              </a:spcAft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900"/>
              </a:spcAft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Composition:</a:t>
            </a:r>
          </a:p>
          <a:p>
            <a:pPr marL="285750" indent="-28575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Core: </a:t>
            </a:r>
            <a:r>
              <a:rPr lang="en-US" sz="1600" b="1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239</a:t>
            </a:r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(95.2 at%), </a:t>
            </a:r>
            <a:r>
              <a:rPr lang="en-US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240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Pu (4.5 at%), </a:t>
            </a:r>
            <a:r>
              <a:rPr lang="en-US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69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Ga (0.6 at%), </a:t>
            </a:r>
            <a:r>
              <a:rPr lang="en-US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71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Ga and </a:t>
            </a:r>
            <a:r>
              <a:rPr lang="en-US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241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Pu (0.3 at%)</a:t>
            </a:r>
          </a:p>
          <a:p>
            <a:pPr marL="214313" indent="-214313">
              <a:spcAft>
                <a:spcPts val="900"/>
              </a:spcAft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900"/>
              </a:spcAft>
            </a:pPr>
            <a:r>
              <a:rPr 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1600" i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eff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exp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) = 1.0000 ± 0.0011</a:t>
            </a:r>
          </a:p>
          <a:p>
            <a:pPr>
              <a:spcAft>
                <a:spcPts val="900"/>
              </a:spcAft>
            </a:pP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n-US" sz="16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eff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exp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) = 194 ± 10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pcm</a:t>
            </a:r>
            <a:endParaRPr lang="en-US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68F64803-0C9B-4E0C-8F5C-69D762375F77}"/>
              </a:ext>
            </a:extLst>
          </p:cNvPr>
          <p:cNvGrpSpPr/>
          <p:nvPr/>
        </p:nvGrpSpPr>
        <p:grpSpPr>
          <a:xfrm>
            <a:off x="5219581" y="1452031"/>
            <a:ext cx="3490315" cy="3953938"/>
            <a:chOff x="5395067" y="1719528"/>
            <a:chExt cx="3120283" cy="3414133"/>
          </a:xfrm>
        </p:grpSpPr>
        <p:pic>
          <p:nvPicPr>
            <p:cNvPr id="4" name="Imagen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5067" y="1719528"/>
              <a:ext cx="3120283" cy="2959564"/>
            </a:xfrm>
            <a:prstGeom prst="rect">
              <a:avLst/>
            </a:prstGeom>
          </p:spPr>
        </p:pic>
        <p:sp>
          <p:nvSpPr>
            <p:cNvPr id="6" name="Rectángulo redondeado 5"/>
            <p:cNvSpPr/>
            <p:nvPr/>
          </p:nvSpPr>
          <p:spPr>
            <a:xfrm>
              <a:off x="6647934" y="4893276"/>
              <a:ext cx="222422" cy="172995"/>
            </a:xfrm>
            <a:prstGeom prst="roundRect">
              <a:avLst/>
            </a:prstGeom>
            <a:solidFill>
              <a:srgbClr val="1E1E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" name="CuadroTexto 6"/>
            <p:cNvSpPr txBox="1"/>
            <p:nvPr/>
          </p:nvSpPr>
          <p:spPr>
            <a:xfrm>
              <a:off x="6891914" y="4825884"/>
              <a:ext cx="80182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Pu core</a:t>
              </a:r>
            </a:p>
          </p:txBody>
        </p:sp>
      </p:grp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8D5340A-B9C3-4A36-BB10-615909D31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044D-7E83-48FF-8D25-51CB98D9037D}" type="slidenum">
              <a:rPr lang="es-ES" smtClean="0"/>
              <a:t>24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298908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262709"/>
            <a:ext cx="7886700" cy="882306"/>
          </a:xfrm>
        </p:spPr>
        <p:txBody>
          <a:bodyPr>
            <a:normAutofit/>
          </a:bodyPr>
          <a:lstStyle/>
          <a:p>
            <a:pPr algn="ctr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JEZEBEL (PU-MET-FAST-001)</a:t>
            </a:r>
          </a:p>
        </p:txBody>
      </p:sp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C29AB839-5114-4667-887B-F189ADFE556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326423" y="2384613"/>
          <a:ext cx="6491154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3718">
                  <a:extLst>
                    <a:ext uri="{9D8B030D-6E8A-4147-A177-3AD203B41FA5}">
                      <a16:colId xmlns:a16="http://schemas.microsoft.com/office/drawing/2014/main" val="2261667659"/>
                    </a:ext>
                  </a:extLst>
                </a:gridCol>
                <a:gridCol w="2163718">
                  <a:extLst>
                    <a:ext uri="{9D8B030D-6E8A-4147-A177-3AD203B41FA5}">
                      <a16:colId xmlns:a16="http://schemas.microsoft.com/office/drawing/2014/main" val="3020346178"/>
                    </a:ext>
                  </a:extLst>
                </a:gridCol>
                <a:gridCol w="2163718">
                  <a:extLst>
                    <a:ext uri="{9D8B030D-6E8A-4147-A177-3AD203B41FA5}">
                      <a16:colId xmlns:a16="http://schemas.microsoft.com/office/drawing/2014/main" val="34294676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s-E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i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</a:t>
                      </a:r>
                      <a:r>
                        <a:rPr lang="es-ES" i="0" baseline="-250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eff</a:t>
                      </a:r>
                      <a:endParaRPr lang="es-ES" i="0" baseline="-25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β</a:t>
                      </a:r>
                      <a:r>
                        <a:rPr lang="es-ES" baseline="-250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eff</a:t>
                      </a:r>
                      <a:r>
                        <a:rPr lang="es-E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s-ES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pcm</a:t>
                      </a:r>
                      <a:r>
                        <a:rPr lang="es-E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37874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Experimental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18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1.00000(110)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194(10)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5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52666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ENDF/B-VII.1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0.99870(1)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185(1)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0444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ENDF/B-VII.1 (v01)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0.99990(1)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180(1)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56884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ENDF/B-VII.1 (v02)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1.00006(1)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197(2)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33983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JEFF-3.2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1.00021(1)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190(1)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09362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JEFF-3.2 (v01)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1.00034(1)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194(2)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51630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JEFF-3.2 (v02)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1.00064(1)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224(2)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580281"/>
                  </a:ext>
                </a:extLst>
              </a:tr>
            </a:tbl>
          </a:graphicData>
        </a:graphic>
      </p:graphicFrame>
      <p:sp>
        <p:nvSpPr>
          <p:cNvPr id="9" name="Título 1">
            <a:extLst>
              <a:ext uri="{FF2B5EF4-FFF2-40B4-BE49-F238E27FC236}">
                <a16:creationId xmlns:a16="http://schemas.microsoft.com/office/drawing/2014/main" id="{0BF57097-9C7D-4442-B77C-15D405D61BAA}"/>
              </a:ext>
            </a:extLst>
          </p:cNvPr>
          <p:cNvSpPr txBox="1">
            <a:spLocks/>
          </p:cNvSpPr>
          <p:nvPr/>
        </p:nvSpPr>
        <p:spPr>
          <a:xfrm>
            <a:off x="628650" y="1040123"/>
            <a:ext cx="7004603" cy="6719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12608420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052736"/>
            <a:ext cx="6696744" cy="864096"/>
          </a:xfrm>
        </p:spPr>
        <p:txBody>
          <a:bodyPr>
            <a:normAutofit fontScale="90000"/>
          </a:bodyPr>
          <a:lstStyle/>
          <a:p>
            <a:r>
              <a:rPr lang="en-US" sz="28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U-235 (thermal neutron induced fission)</a:t>
            </a:r>
            <a:endParaRPr lang="ru-RU" sz="28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9937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2179796"/>
              </p:ext>
            </p:extLst>
          </p:nvPr>
        </p:nvGraphicFramePr>
        <p:xfrm>
          <a:off x="-252536" y="1676400"/>
          <a:ext cx="5525585" cy="38580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Graph" r:id="rId3" imgW="2497757" imgH="1744632" progId="Origin50.Graph">
                  <p:embed/>
                </p:oleObj>
              </mc:Choice>
              <mc:Fallback>
                <p:oleObj name="Graph" r:id="rId3" imgW="2497757" imgH="1744632" progId="Origin50.Graph">
                  <p:embed/>
                  <p:pic>
                    <p:nvPicPr>
                      <p:cNvPr id="39937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52536" y="1676400"/>
                        <a:ext cx="5525585" cy="385808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993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9741111"/>
              </p:ext>
            </p:extLst>
          </p:nvPr>
        </p:nvGraphicFramePr>
        <p:xfrm>
          <a:off x="4153649" y="1828800"/>
          <a:ext cx="5371351" cy="3760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Graph" r:id="rId5" imgW="2497757" imgH="1744632" progId="Origin50.Graph">
                  <p:embed/>
                </p:oleObj>
              </mc:Choice>
              <mc:Fallback>
                <p:oleObj name="Graph" r:id="rId5" imgW="2497757" imgH="1744632" progId="Origin50.Graph">
                  <p:embed/>
                  <p:pic>
                    <p:nvPicPr>
                      <p:cNvPr id="3993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3649" y="1828800"/>
                        <a:ext cx="5371351" cy="376044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itle 1"/>
          <p:cNvSpPr txBox="1">
            <a:spLocks/>
          </p:cNvSpPr>
          <p:nvPr/>
        </p:nvSpPr>
        <p:spPr>
          <a:xfrm>
            <a:off x="251520" y="116632"/>
            <a:ext cx="612068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 "/>
                <a:ea typeface="+mj-ea"/>
                <a:cs typeface="+mj-cs"/>
              </a:defRPr>
            </a:lvl1pPr>
          </a:lstStyle>
          <a:p>
            <a:r>
              <a:rPr lang="en-GB"/>
              <a:t>Validation of new (T</a:t>
            </a:r>
            <a:r>
              <a:rPr lang="en-GB" baseline="-25000"/>
              <a:t>1/2</a:t>
            </a:r>
            <a:r>
              <a:rPr lang="en-GB"/>
              <a:t>,P</a:t>
            </a:r>
            <a:r>
              <a:rPr lang="en-GB" baseline="-25000"/>
              <a:t>n</a:t>
            </a:r>
            <a:r>
              <a:rPr lang="en-GB"/>
              <a:t>) evaluated library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6187469" y="6462798"/>
            <a:ext cx="1792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c/o: V. </a:t>
            </a:r>
            <a:r>
              <a:rPr lang="en-US" dirty="0" err="1"/>
              <a:t>Piksaikin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663011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U-238 (fast neutron induced fission)</a:t>
            </a:r>
            <a:endParaRPr lang="ru-RU" sz="2800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457200"/>
          </a:xfrm>
        </p:spPr>
        <p:txBody>
          <a:bodyPr>
            <a:normAutofit fontScale="92500" lnSpcReduction="20000"/>
          </a:bodyPr>
          <a:lstStyle/>
          <a:p>
            <a:endParaRPr lang="en-US" dirty="0"/>
          </a:p>
          <a:p>
            <a:pPr>
              <a:buNone/>
            </a:pPr>
            <a:endParaRPr lang="ru-RU" dirty="0"/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5006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7889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4324223"/>
              </p:ext>
            </p:extLst>
          </p:nvPr>
        </p:nvGraphicFramePr>
        <p:xfrm>
          <a:off x="-324544" y="1756407"/>
          <a:ext cx="5410200" cy="37680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4" name="Graph" r:id="rId3" imgW="2497757" imgH="1744632" progId="Origin50.Graph">
                  <p:embed/>
                </p:oleObj>
              </mc:Choice>
              <mc:Fallback>
                <p:oleObj name="Graph" r:id="rId3" imgW="2497757" imgH="1744632" progId="Origin50.Graph">
                  <p:embed/>
                  <p:pic>
                    <p:nvPicPr>
                      <p:cNvPr id="37889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24544" y="1756407"/>
                        <a:ext cx="5410200" cy="376809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789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7832210"/>
              </p:ext>
            </p:extLst>
          </p:nvPr>
        </p:nvGraphicFramePr>
        <p:xfrm>
          <a:off x="4211960" y="1668451"/>
          <a:ext cx="5480050" cy="38311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5" name="Graph" r:id="rId5" imgW="4160880" imgH="2907720" progId="Origin50.Graph">
                  <p:embed/>
                </p:oleObj>
              </mc:Choice>
              <mc:Fallback>
                <p:oleObj name="Graph" r:id="rId5" imgW="4160880" imgH="2907720" progId="Origin50.Graph">
                  <p:embed/>
                  <p:pic>
                    <p:nvPicPr>
                      <p:cNvPr id="3789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960" y="1668451"/>
                        <a:ext cx="5480050" cy="383112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187469" y="6462798"/>
            <a:ext cx="1792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c/o: V. </a:t>
            </a:r>
            <a:r>
              <a:rPr lang="en-US" dirty="0" err="1"/>
              <a:t>Piksaikin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274464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7128792" cy="864096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Pu-239 (thermal neutron induced fission)</a:t>
            </a:r>
            <a:endParaRPr lang="ru-RU" sz="2800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33401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/>
              <a:t> </a:t>
            </a: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0" y="2682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0" y="47101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6865" name="Object 1"/>
          <p:cNvGraphicFramePr>
            <a:graphicFrameLocks noChangeAspect="1"/>
          </p:cNvGraphicFramePr>
          <p:nvPr/>
        </p:nvGraphicFramePr>
        <p:xfrm>
          <a:off x="-228600" y="1509574"/>
          <a:ext cx="5259741" cy="36724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8" name="Graph" r:id="rId3" imgW="2497757" imgH="1744632" progId="Origin50.Graph">
                  <p:embed/>
                </p:oleObj>
              </mc:Choice>
              <mc:Fallback>
                <p:oleObj name="Graph" r:id="rId3" imgW="2497757" imgH="1744632" progId="Origin50.Graph">
                  <p:embed/>
                  <p:pic>
                    <p:nvPicPr>
                      <p:cNvPr id="36865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28600" y="1509574"/>
                        <a:ext cx="5259741" cy="367246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6867" name="Object 3"/>
          <p:cNvGraphicFramePr>
            <a:graphicFrameLocks noChangeAspect="1"/>
          </p:cNvGraphicFramePr>
          <p:nvPr/>
        </p:nvGraphicFramePr>
        <p:xfrm>
          <a:off x="4343400" y="1468910"/>
          <a:ext cx="5181600" cy="36206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9" name="Graph" r:id="rId5" imgW="2497757" imgH="1744632" progId="Origin50.Graph">
                  <p:embed/>
                </p:oleObj>
              </mc:Choice>
              <mc:Fallback>
                <p:oleObj name="Graph" r:id="rId5" imgW="2497757" imgH="1744632" progId="Origin50.Graph">
                  <p:embed/>
                  <p:pic>
                    <p:nvPicPr>
                      <p:cNvPr id="3686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1468910"/>
                        <a:ext cx="5181600" cy="36206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187469" y="6462798"/>
            <a:ext cx="1792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c/o: V. </a:t>
            </a:r>
            <a:r>
              <a:rPr lang="en-US" dirty="0" err="1"/>
              <a:t>Piksaikin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258031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Some 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80728"/>
            <a:ext cx="8712968" cy="4857403"/>
          </a:xfrm>
        </p:spPr>
        <p:txBody>
          <a:bodyPr>
            <a:normAutofit lnSpcReduction="10000"/>
          </a:bodyPr>
          <a:lstStyle/>
          <a:p>
            <a:r>
              <a:rPr lang="en-GB" dirty="0"/>
              <a:t>With new CRP (T</a:t>
            </a:r>
            <a:r>
              <a:rPr lang="en-GB" baseline="-25000" dirty="0"/>
              <a:t>1/2</a:t>
            </a:r>
            <a:r>
              <a:rPr lang="en-GB" dirty="0"/>
              <a:t>,P</a:t>
            </a:r>
            <a:r>
              <a:rPr lang="en-GB" baseline="-25000" dirty="0"/>
              <a:t>n</a:t>
            </a:r>
            <a:r>
              <a:rPr lang="en-GB" dirty="0"/>
              <a:t>) overall trend is to get increased values of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ν</a:t>
            </a:r>
            <a:r>
              <a:rPr lang="en-GB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  <a:p>
            <a:r>
              <a:rPr lang="en-GB" dirty="0">
                <a:latin typeface="+mn-lt"/>
                <a:cs typeface="Times New Roman" panose="02020603050405020304" pitchFamily="18" charset="0"/>
              </a:rPr>
              <a:t>More experimental data available in last 10-15 </a:t>
            </a:r>
            <a:r>
              <a:rPr lang="en-GB" dirty="0" err="1">
                <a:latin typeface="+mn-lt"/>
                <a:cs typeface="Times New Roman" panose="02020603050405020304" pitchFamily="18" charset="0"/>
              </a:rPr>
              <a:t>yrs</a:t>
            </a:r>
            <a:r>
              <a:rPr lang="en-GB" dirty="0">
                <a:latin typeface="+mn-lt"/>
                <a:cs typeface="Times New Roman" panose="02020603050405020304" pitchFamily="18" charset="0"/>
              </a:rPr>
              <a:t> (at least 35 new non-zero </a:t>
            </a:r>
            <a:r>
              <a:rPr lang="en-GB" dirty="0" err="1">
                <a:latin typeface="+mn-lt"/>
                <a:cs typeface="Times New Roman" panose="02020603050405020304" pitchFamily="18" charset="0"/>
              </a:rPr>
              <a:t>P</a:t>
            </a:r>
            <a:r>
              <a:rPr lang="en-GB" baseline="-25000" dirty="0" err="1">
                <a:latin typeface="+mn-lt"/>
                <a:cs typeface="Times New Roman" panose="02020603050405020304" pitchFamily="18" charset="0"/>
              </a:rPr>
              <a:t>n</a:t>
            </a:r>
            <a:r>
              <a:rPr lang="en-GB" dirty="0">
                <a:latin typeface="+mn-lt"/>
                <a:cs typeface="Times New Roman" panose="02020603050405020304" pitchFamily="18" charset="0"/>
              </a:rPr>
              <a:t>)</a:t>
            </a:r>
          </a:p>
          <a:p>
            <a:r>
              <a:rPr lang="en-GB" dirty="0">
                <a:latin typeface="+mn-lt"/>
                <a:cs typeface="Times New Roman" panose="02020603050405020304" pitchFamily="18" charset="0"/>
              </a:rPr>
              <a:t>Some of the ‘culprits’ are being scrutinized</a:t>
            </a:r>
          </a:p>
          <a:p>
            <a:r>
              <a:rPr lang="en-GB" dirty="0">
                <a:latin typeface="+mn-lt"/>
                <a:cs typeface="Times New Roman" panose="02020603050405020304" pitchFamily="18" charset="0"/>
              </a:rPr>
              <a:t>Small uncertainties due to simplistic error propagation (no correlations)</a:t>
            </a:r>
          </a:p>
          <a:p>
            <a:r>
              <a:rPr lang="en-GB" dirty="0">
                <a:latin typeface="+mn-lt"/>
                <a:cs typeface="Times New Roman" panose="02020603050405020304" pitchFamily="18" charset="0"/>
              </a:rPr>
              <a:t>FYs (IFY and CFY) have largest contributions to uncertainties</a:t>
            </a:r>
            <a:endParaRPr lang="en-GB" dirty="0">
              <a:latin typeface="+mn-lt"/>
            </a:endParaRPr>
          </a:p>
        </p:txBody>
      </p:sp>
      <p:sp>
        <p:nvSpPr>
          <p:cNvPr id="4" name="Arrow: Bent-Up 3"/>
          <p:cNvSpPr/>
          <p:nvPr/>
        </p:nvSpPr>
        <p:spPr>
          <a:xfrm rot="5400000">
            <a:off x="899592" y="5226063"/>
            <a:ext cx="936104" cy="1224136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2051720" y="5838131"/>
            <a:ext cx="5688632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800" dirty="0"/>
              <a:t>Need to look at FYs carefully</a:t>
            </a:r>
          </a:p>
        </p:txBody>
      </p:sp>
    </p:spTree>
    <p:extLst>
      <p:ext uri="{BB962C8B-B14F-4D97-AF65-F5344CB8AC3E}">
        <p14:creationId xmlns:p14="http://schemas.microsoft.com/office/powerpoint/2010/main" val="9367469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050" y="1556792"/>
            <a:ext cx="8139366" cy="864096"/>
          </a:xfrm>
        </p:spPr>
        <p:txBody>
          <a:bodyPr>
            <a:normAutofit/>
          </a:bodyPr>
          <a:lstStyle/>
          <a:p>
            <a:r>
              <a:rPr lang="en-GB" sz="2800" dirty="0"/>
              <a:t>Endorsement of Recommendation for CRP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79512" y="2348880"/>
            <a:ext cx="8712968" cy="485740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GB" sz="2000" dirty="0"/>
              <a:t>Objective: improve existing evaluated Fission Product Yields (FPY)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GB" sz="2000" dirty="0"/>
              <a:t>Scope: 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GB" sz="1600" dirty="0"/>
              <a:t>Compilation of all new FFY and FPY experimental data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GB" sz="1600" dirty="0"/>
              <a:t>Improve systematics and models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GB" sz="1600" dirty="0"/>
              <a:t>Incorporate new knowledge in FPY evaluations: correct errors and inconsistencies, update evaluations, provide reliable estimate of uncertainties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GB" sz="1600" dirty="0"/>
              <a:t>Agree on treatment of </a:t>
            </a:r>
            <a:r>
              <a:rPr lang="en-GB" sz="1600" dirty="0" err="1"/>
              <a:t>covariances</a:t>
            </a:r>
            <a:r>
              <a:rPr lang="en-GB" sz="1600" dirty="0"/>
              <a:t>, provide FPY covariance data and propose suitable format for inclusion in ENDF-6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GB" sz="1600" dirty="0"/>
              <a:t>Validation of new evaluations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GB" sz="1600" dirty="0"/>
              <a:t>U-235; Pu-239; U-238; Cf-252</a:t>
            </a:r>
          </a:p>
          <a:p>
            <a:pPr marL="457200" lvl="1" indent="0">
              <a:spcBef>
                <a:spcPts val="0"/>
              </a:spcBef>
              <a:spcAft>
                <a:spcPts val="600"/>
              </a:spcAft>
              <a:buNone/>
            </a:pPr>
            <a:endParaRPr lang="en-GB" sz="1600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GB" sz="2000" dirty="0"/>
              <a:t>Participant countries: Belgium, China, Finland, France, Germany, India, Japan, Russia, Sweden, UK, USA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926" y="521676"/>
            <a:ext cx="9133074" cy="9541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800" dirty="0"/>
              <a:t>31</a:t>
            </a:r>
            <a:r>
              <a:rPr lang="en-GB" sz="2800" baseline="30000" dirty="0"/>
              <a:t>st</a:t>
            </a:r>
            <a:r>
              <a:rPr lang="en-GB" sz="2800" dirty="0"/>
              <a:t> Meeting of the </a:t>
            </a:r>
          </a:p>
          <a:p>
            <a:r>
              <a:rPr lang="en-GB" sz="2800" dirty="0"/>
              <a:t>International Nuclear Data Committee, 27-30 June 2016 </a:t>
            </a:r>
          </a:p>
        </p:txBody>
      </p:sp>
    </p:spTree>
    <p:extLst>
      <p:ext uri="{BB962C8B-B14F-4D97-AF65-F5344CB8AC3E}">
        <p14:creationId xmlns:p14="http://schemas.microsoft.com/office/powerpoint/2010/main" val="27424246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352928" cy="1512168"/>
          </a:xfrm>
        </p:spPr>
        <p:txBody>
          <a:bodyPr>
            <a:normAutofit fontScale="90000"/>
          </a:bodyPr>
          <a:lstStyle/>
          <a:p>
            <a:r>
              <a:rPr lang="en-GB" dirty="0"/>
              <a:t>Recommendation of 6- and 8-group constants (</a:t>
            </a:r>
            <a:r>
              <a:rPr lang="en-GB" dirty="0" err="1"/>
              <a:t>Piksaikin</a:t>
            </a:r>
            <a:r>
              <a:rPr lang="en-GB" dirty="0"/>
              <a:t> et al, IPPE, </a:t>
            </a:r>
            <a:r>
              <a:rPr lang="en-GB" dirty="0" err="1"/>
              <a:t>Obninsk</a:t>
            </a:r>
            <a:r>
              <a:rPr lang="en-GB" dirty="0"/>
              <a:t>)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844824"/>
            <a:ext cx="8712968" cy="4857403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1200"/>
              </a:spcBef>
            </a:pPr>
            <a:r>
              <a:rPr lang="en-GB" dirty="0"/>
              <a:t>Last recommendation: WPEC/SG-6, 1999 - Based on best existing data sets</a:t>
            </a:r>
          </a:p>
          <a:p>
            <a:pPr>
              <a:spcBef>
                <a:spcPts val="1200"/>
              </a:spcBef>
            </a:pPr>
            <a:r>
              <a:rPr lang="en-GB" dirty="0"/>
              <a:t>New measurements of delayed-neutron decay curves for: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U-233 fast, 235 thermal and fast, 236 fast, 238 fast; Pu-239 thermal and fast; Th-232 fast; Am-241 fast, Np-237 fast</a:t>
            </a:r>
            <a:endParaRPr lang="en-GB" dirty="0"/>
          </a:p>
          <a:p>
            <a:pPr>
              <a:spcBef>
                <a:spcPts val="1200"/>
              </a:spcBef>
            </a:pPr>
            <a:r>
              <a:rPr lang="en-GB" dirty="0"/>
              <a:t>Energy dependence</a:t>
            </a:r>
          </a:p>
          <a:p>
            <a:pPr>
              <a:spcBef>
                <a:spcPts val="1200"/>
              </a:spcBef>
            </a:pPr>
            <a:r>
              <a:rPr lang="en-GB" dirty="0"/>
              <a:t>Measurements of aggregate delayed-neutron spectra (</a:t>
            </a:r>
            <a:r>
              <a:rPr lang="en-GB" dirty="0">
                <a:solidFill>
                  <a:srgbClr val="FF0000"/>
                </a:solidFill>
              </a:rPr>
              <a:t>U-235 thermal</a:t>
            </a:r>
            <a:r>
              <a:rPr lang="en-GB" dirty="0"/>
              <a:t>)</a:t>
            </a:r>
          </a:p>
          <a:p>
            <a:pPr>
              <a:spcBef>
                <a:spcPts val="1200"/>
              </a:spcBef>
            </a:pPr>
            <a:r>
              <a:rPr lang="en-GB" dirty="0"/>
              <a:t>New 6-group and 8-group fits: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ν</a:t>
            </a:r>
            <a:r>
              <a:rPr lang="en-GB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&lt;T&gt;</a:t>
            </a:r>
            <a:endParaRPr lang="en-GB" dirty="0"/>
          </a:p>
          <a:p>
            <a:pPr>
              <a:spcBef>
                <a:spcPts val="1200"/>
              </a:spcBef>
            </a:pPr>
            <a:r>
              <a:rPr lang="en-GB" dirty="0"/>
              <a:t>New systematics with predictive power (</a:t>
            </a:r>
            <a:r>
              <a:rPr lang="en-GB" dirty="0">
                <a:solidFill>
                  <a:srgbClr val="FF0000"/>
                </a:solidFill>
              </a:rPr>
              <a:t>U-235;U-238;Pu-239</a:t>
            </a:r>
            <a:r>
              <a:rPr lang="en-GB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425639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9083352" cy="1219200"/>
          </a:xfrm>
        </p:spPr>
        <p:txBody>
          <a:bodyPr>
            <a:noAutofit/>
          </a:bodyPr>
          <a:lstStyle/>
          <a:p>
            <a:r>
              <a:rPr lang="en-US" sz="2400" b="1" dirty="0"/>
              <a:t>Systematics of DN relative abundances in 8-group model</a:t>
            </a:r>
            <a:br>
              <a:rPr lang="en-US" sz="2400" b="1" dirty="0"/>
            </a:br>
            <a:r>
              <a:rPr lang="en-US" sz="2400" dirty="0"/>
              <a:t> using (Ac-2Z) parameter</a:t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685799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b="1" dirty="0"/>
              <a:t>                                                U isotopes only</a:t>
            </a:r>
          </a:p>
          <a:p>
            <a:pPr>
              <a:buNone/>
            </a:pPr>
            <a:r>
              <a:rPr lang="en-US" b="1" dirty="0"/>
              <a:t>                 DN group 1                                                       DN group 2                         </a:t>
            </a:r>
            <a:endParaRPr lang="ru-RU" b="1" dirty="0"/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9457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4291864"/>
              </p:ext>
            </p:extLst>
          </p:nvPr>
        </p:nvGraphicFramePr>
        <p:xfrm>
          <a:off x="-207904" y="2204864"/>
          <a:ext cx="5073108" cy="35538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9" name="Graph" r:id="rId3" imgW="2480685" imgH="1740960" progId="Origin50.Graph">
                  <p:embed/>
                </p:oleObj>
              </mc:Choice>
              <mc:Fallback>
                <p:oleObj name="Graph" r:id="rId3" imgW="2480685" imgH="1740960" progId="Origin50.Graph">
                  <p:embed/>
                  <p:pic>
                    <p:nvPicPr>
                      <p:cNvPr id="19457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07904" y="2204864"/>
                        <a:ext cx="5073108" cy="355381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945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915752"/>
              </p:ext>
            </p:extLst>
          </p:nvPr>
        </p:nvGraphicFramePr>
        <p:xfrm>
          <a:off x="4281933" y="2229169"/>
          <a:ext cx="5006584" cy="350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0" name="Graph" r:id="rId5" imgW="2480685" imgH="1740960" progId="Origin50.Graph">
                  <p:embed/>
                </p:oleObj>
              </mc:Choice>
              <mc:Fallback>
                <p:oleObj name="Graph" r:id="rId5" imgW="2480685" imgH="1740960" progId="Origin50.Graph">
                  <p:embed/>
                  <p:pic>
                    <p:nvPicPr>
                      <p:cNvPr id="1945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1933" y="2229169"/>
                        <a:ext cx="5006584" cy="3505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3488859" y="5712558"/>
            <a:ext cx="23920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/>
              <a:t>a</a:t>
            </a:r>
            <a:r>
              <a:rPr lang="en-US" b="1" baseline="-25000" dirty="0" err="1"/>
              <a:t>i</a:t>
            </a:r>
            <a:r>
              <a:rPr lang="en-US" b="1" dirty="0"/>
              <a:t>= </a:t>
            </a:r>
            <a:r>
              <a:rPr lang="en-US" b="1" dirty="0" err="1"/>
              <a:t>exp</a:t>
            </a:r>
            <a:r>
              <a:rPr lang="en-US" b="1" dirty="0"/>
              <a:t>[</a:t>
            </a:r>
            <a:r>
              <a:rPr lang="en-US" b="1" dirty="0" err="1"/>
              <a:t>c</a:t>
            </a:r>
            <a:r>
              <a:rPr lang="en-US" b="1" baseline="-25000" dirty="0" err="1"/>
              <a:t>i</a:t>
            </a:r>
            <a:r>
              <a:rPr lang="en-US" b="1" dirty="0" err="1"/>
              <a:t>+b</a:t>
            </a:r>
            <a:r>
              <a:rPr lang="en-US" b="1" baseline="-25000" dirty="0" err="1"/>
              <a:t>i</a:t>
            </a:r>
            <a:r>
              <a:rPr lang="en-US" b="1" dirty="0"/>
              <a:t>(Ac-2Z)]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3596370"/>
      </p:ext>
    </p:extLst>
  </p:cSld>
  <p:clrMapOvr>
    <a:masterClrMapping/>
  </p:clrMapOvr>
</p:sld>
</file>

<file path=ppt/theme/theme1.xml><?xml version="1.0" encoding="utf-8"?>
<a:theme xmlns:a="http://schemas.openxmlformats.org/drawingml/2006/main" name="60Years Template">
  <a:themeElements>
    <a:clrScheme name="Custom 2">
      <a:dk1>
        <a:srgbClr val="003399"/>
      </a:dk1>
      <a:lt1>
        <a:sysClr val="window" lastClr="FFFFFF"/>
      </a:lt1>
      <a:dk2>
        <a:srgbClr val="3366CC"/>
      </a:dk2>
      <a:lt2>
        <a:srgbClr val="DBDBDD"/>
      </a:lt2>
      <a:accent1>
        <a:srgbClr val="6699CC"/>
      </a:accent1>
      <a:accent2>
        <a:srgbClr val="FF9900"/>
      </a:accent2>
      <a:accent3>
        <a:srgbClr val="99CC00"/>
      </a:accent3>
      <a:accent4>
        <a:srgbClr val="8681B8"/>
      </a:accent4>
      <a:accent5>
        <a:srgbClr val="32A14C"/>
      </a:accent5>
      <a:accent6>
        <a:srgbClr val="99CCFF"/>
      </a:accent6>
      <a:hlink>
        <a:srgbClr val="6699CC"/>
      </a:hlink>
      <a:folHlink>
        <a:srgbClr val="8681B8"/>
      </a:folHlink>
    </a:clrScheme>
    <a:fontScheme name="procureme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60Years Template</Template>
  <TotalTime>0</TotalTime>
  <Words>1201</Words>
  <Application>Microsoft Office PowerPoint</Application>
  <PresentationFormat>On-screen Show (4:3)</PresentationFormat>
  <Paragraphs>339</Paragraphs>
  <Slides>25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 </vt:lpstr>
      <vt:lpstr>Arial</vt:lpstr>
      <vt:lpstr>Calibri</vt:lpstr>
      <vt:lpstr>Comic Sans MS</vt:lpstr>
      <vt:lpstr>Times</vt:lpstr>
      <vt:lpstr>Times New Roman</vt:lpstr>
      <vt:lpstr>60Years Template</vt:lpstr>
      <vt:lpstr>Graph</vt:lpstr>
      <vt:lpstr>Recommendations from CRP on beta-delayed neutron emission</vt:lpstr>
      <vt:lpstr>IAEA CRP on Reference Database for beta-delayed neutron emission (2013-2017) </vt:lpstr>
      <vt:lpstr>U-235 (thermal neutron induced fission)</vt:lpstr>
      <vt:lpstr>U-238 (fast neutron induced fission)</vt:lpstr>
      <vt:lpstr>Pu-239 (thermal neutron induced fission)</vt:lpstr>
      <vt:lpstr>Some conclusions</vt:lpstr>
      <vt:lpstr>Endorsement of Recommendation for CRP</vt:lpstr>
      <vt:lpstr>Recommendation of 6- and 8-group constants (Piksaikin et al, IPPE, Obninsk) </vt:lpstr>
      <vt:lpstr>Systematics of DN relative abundances in 8-group model  using (Ac-2Z) parameter </vt:lpstr>
      <vt:lpstr> Relative abundances of U isotopes  for Groups 3-8</vt:lpstr>
      <vt:lpstr> Results of prediction of DN parameters for uranium isotopes lnai=ci+bi(Ac-2Z) ai= exp[ci+bi(Ac-2Z)] </vt:lpstr>
      <vt:lpstr>Results of prediction of DN parameters for uranium isotopes    lnai=ci+bi(Ac-2Z)    ai= exp[ci+bi(Ac-2Z)]</vt:lpstr>
      <vt:lpstr>Comparison of the average half-life obtained by different methods</vt:lpstr>
      <vt:lpstr>Energy dependence </vt:lpstr>
      <vt:lpstr>Energy dependence </vt:lpstr>
      <vt:lpstr>Energy dependence </vt:lpstr>
      <vt:lpstr>Summary</vt:lpstr>
      <vt:lpstr>Thank you!</vt:lpstr>
      <vt:lpstr>TOPSY (HEU-MET-FAST-028)</vt:lpstr>
      <vt:lpstr>TOPSY (HEU-MET-FAST-028)</vt:lpstr>
      <vt:lpstr>BIG TEN (IEU-MET-FAST-007)</vt:lpstr>
      <vt:lpstr>BIG TEN (IEU-MET-FAST-007)</vt:lpstr>
      <vt:lpstr>BIG TEN (IEU-MET-FAST-007)</vt:lpstr>
      <vt:lpstr>JEZEBEL (PU-MET-FAST-001)</vt:lpstr>
      <vt:lpstr>JEZEBEL (PU-MET-FAST-001)</vt:lpstr>
    </vt:vector>
  </TitlesOfParts>
  <Company>IAEA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DIMITRIOU, Paraskevi</dc:creator>
  <cp:lastModifiedBy>DIMITRIOU, Paraskevi</cp:lastModifiedBy>
  <cp:revision>20</cp:revision>
  <cp:lastPrinted>2015-12-18T15:27:41Z</cp:lastPrinted>
  <dcterms:created xsi:type="dcterms:W3CDTF">2017-12-19T06:01:27Z</dcterms:created>
  <dcterms:modified xsi:type="dcterms:W3CDTF">2017-12-20T07:37:24Z</dcterms:modified>
</cp:coreProperties>
</file>