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861" r:id="rId2"/>
    <p:sldId id="3001" r:id="rId3"/>
    <p:sldId id="3049" r:id="rId4"/>
    <p:sldId id="3014" r:id="rId5"/>
    <p:sldId id="2981" r:id="rId6"/>
    <p:sldId id="3015" r:id="rId7"/>
    <p:sldId id="3045" r:id="rId8"/>
    <p:sldId id="3042" r:id="rId9"/>
    <p:sldId id="3013" r:id="rId10"/>
    <p:sldId id="2966" r:id="rId11"/>
    <p:sldId id="3017" r:id="rId12"/>
    <p:sldId id="3018" r:id="rId13"/>
    <p:sldId id="2875" r:id="rId14"/>
    <p:sldId id="2975" r:id="rId15"/>
    <p:sldId id="3022" r:id="rId16"/>
    <p:sldId id="3023" r:id="rId17"/>
    <p:sldId id="3024" r:id="rId18"/>
    <p:sldId id="3025" r:id="rId19"/>
    <p:sldId id="3041" r:id="rId20"/>
    <p:sldId id="3026" r:id="rId21"/>
    <p:sldId id="3027" r:id="rId22"/>
    <p:sldId id="2990" r:id="rId23"/>
    <p:sldId id="3059" r:id="rId24"/>
    <p:sldId id="3060" r:id="rId25"/>
    <p:sldId id="3072" r:id="rId26"/>
    <p:sldId id="3073" r:id="rId27"/>
    <p:sldId id="3070" r:id="rId28"/>
    <p:sldId id="2877" r:id="rId29"/>
    <p:sldId id="2997" r:id="rId30"/>
    <p:sldId id="3089" r:id="rId31"/>
    <p:sldId id="3077" r:id="rId32"/>
    <p:sldId id="2998" r:id="rId33"/>
    <p:sldId id="3071" r:id="rId34"/>
    <p:sldId id="3044" r:id="rId35"/>
    <p:sldId id="3040" r:id="rId36"/>
    <p:sldId id="3030" r:id="rId37"/>
    <p:sldId id="2942" r:id="rId38"/>
    <p:sldId id="2943" r:id="rId39"/>
    <p:sldId id="2944" r:id="rId40"/>
    <p:sldId id="3075" r:id="rId41"/>
    <p:sldId id="3079" r:id="rId42"/>
    <p:sldId id="3080" r:id="rId43"/>
    <p:sldId id="3081" r:id="rId44"/>
    <p:sldId id="3074" r:id="rId45"/>
    <p:sldId id="3082" r:id="rId46"/>
    <p:sldId id="3083" r:id="rId47"/>
    <p:sldId id="3084" r:id="rId48"/>
    <p:sldId id="3085" r:id="rId49"/>
    <p:sldId id="3086" r:id="rId50"/>
    <p:sldId id="3087" r:id="rId51"/>
    <p:sldId id="3076" r:id="rId52"/>
    <p:sldId id="3050" r:id="rId53"/>
    <p:sldId id="3054" r:id="rId54"/>
    <p:sldId id="3046" r:id="rId55"/>
    <p:sldId id="3062" r:id="rId56"/>
    <p:sldId id="3063" r:id="rId57"/>
    <p:sldId id="3064" r:id="rId58"/>
    <p:sldId id="3065" r:id="rId59"/>
    <p:sldId id="3066" r:id="rId60"/>
    <p:sldId id="3067" r:id="rId61"/>
    <p:sldId id="3088" r:id="rId62"/>
    <p:sldId id="3078" r:id="rId63"/>
    <p:sldId id="3051" r:id="rId64"/>
    <p:sldId id="3052" r:id="rId65"/>
    <p:sldId id="3053" r:id="rId66"/>
    <p:sldId id="3061" r:id="rId67"/>
    <p:sldId id="3021" r:id="rId68"/>
    <p:sldId id="3043" r:id="rId69"/>
    <p:sldId id="3047" r:id="rId70"/>
    <p:sldId id="3057" r:id="rId71"/>
    <p:sldId id="3068" r:id="rId72"/>
    <p:sldId id="3069" r:id="rId73"/>
  </p:sldIdLst>
  <p:sldSz cx="9906000" cy="6858000" type="A4"/>
  <p:notesSz cx="6858000" cy="97107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A5002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A5002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A5002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A5002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A5002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b="1" i="1" kern="1200">
        <a:solidFill>
          <a:srgbClr val="A5002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b="1" i="1" kern="1200">
        <a:solidFill>
          <a:srgbClr val="A5002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b="1" i="1" kern="1200">
        <a:solidFill>
          <a:srgbClr val="A5002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b="1" i="1" kern="1200">
        <a:solidFill>
          <a:srgbClr val="A5002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0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9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FF0066"/>
    <a:srgbClr val="008000"/>
    <a:srgbClr val="CCFFFF"/>
    <a:srgbClr val="CCFF66"/>
    <a:srgbClr val="FF0000"/>
    <a:srgbClr val="CC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3" autoAdjust="0"/>
    <p:restoredTop sz="91155" autoAdjust="0"/>
  </p:normalViewPr>
  <p:slideViewPr>
    <p:cSldViewPr>
      <p:cViewPr>
        <p:scale>
          <a:sx n="66" d="100"/>
          <a:sy n="66" d="100"/>
        </p:scale>
        <p:origin x="944" y="32"/>
      </p:cViewPr>
      <p:guideLst>
        <p:guide orient="horz" pos="2160"/>
        <p:guide pos="60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300"/>
    </p:cViewPr>
  </p:sorterViewPr>
  <p:notesViewPr>
    <p:cSldViewPr>
      <p:cViewPr>
        <p:scale>
          <a:sx n="100" d="100"/>
          <a:sy n="100" d="100"/>
        </p:scale>
        <p:origin x="-780" y="-72"/>
      </p:cViewPr>
      <p:guideLst>
        <p:guide orient="horz" pos="3059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7.xml"/><Relationship Id="rId7" Type="http://schemas.openxmlformats.org/officeDocument/2006/relationships/slide" Target="slides/slide64.xml"/><Relationship Id="rId2" Type="http://schemas.openxmlformats.org/officeDocument/2006/relationships/slide" Target="slides/slide5.xml"/><Relationship Id="rId1" Type="http://schemas.openxmlformats.org/officeDocument/2006/relationships/slide" Target="slides/slide1.xml"/><Relationship Id="rId6" Type="http://schemas.openxmlformats.org/officeDocument/2006/relationships/slide" Target="slides/slide48.xml"/><Relationship Id="rId5" Type="http://schemas.openxmlformats.org/officeDocument/2006/relationships/slide" Target="slides/slide39.xml"/><Relationship Id="rId4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ni\23xTh_U\antonin%20etc\fluences%202nd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91032744838519"/>
          <c:y val="4.5451269065531527E-2"/>
          <c:w val="0.70905833352027581"/>
          <c:h val="0.75305133568408478"/>
        </c:manualLayout>
      </c:layout>
      <c:scatterChart>
        <c:scatterStyle val="smoothMarker"/>
        <c:varyColors val="0"/>
        <c:ser>
          <c:idx val="0"/>
          <c:order val="0"/>
          <c:tx>
            <c:v>22.0 MeV</c:v>
          </c:tx>
          <c:marker>
            <c:symbol val="none"/>
          </c:marker>
          <c:xVal>
            <c:numRef>
              <c:f>Spectra!$L$2:$L$103</c:f>
              <c:numCache>
                <c:formatCode>0.000</c:formatCode>
                <c:ptCount val="102"/>
                <c:pt idx="0">
                  <c:v>21.853300000000001</c:v>
                </c:pt>
                <c:pt idx="1">
                  <c:v>21.855899999999998</c:v>
                </c:pt>
                <c:pt idx="2">
                  <c:v>21.858499999999999</c:v>
                </c:pt>
                <c:pt idx="3">
                  <c:v>21.8611</c:v>
                </c:pt>
                <c:pt idx="4">
                  <c:v>21.863600000000002</c:v>
                </c:pt>
                <c:pt idx="5">
                  <c:v>21.866199999999999</c:v>
                </c:pt>
                <c:pt idx="6">
                  <c:v>21.8688</c:v>
                </c:pt>
                <c:pt idx="7">
                  <c:v>21.871400000000001</c:v>
                </c:pt>
                <c:pt idx="8">
                  <c:v>21.873999999999999</c:v>
                </c:pt>
                <c:pt idx="9">
                  <c:v>21.8766</c:v>
                </c:pt>
                <c:pt idx="10">
                  <c:v>21.879100000000001</c:v>
                </c:pt>
                <c:pt idx="11">
                  <c:v>21.881699999999999</c:v>
                </c:pt>
                <c:pt idx="12">
                  <c:v>21.8843</c:v>
                </c:pt>
                <c:pt idx="13">
                  <c:v>21.886900000000001</c:v>
                </c:pt>
                <c:pt idx="14">
                  <c:v>21.889500000000002</c:v>
                </c:pt>
                <c:pt idx="15">
                  <c:v>21.892099999999999</c:v>
                </c:pt>
                <c:pt idx="16">
                  <c:v>21.894600000000001</c:v>
                </c:pt>
                <c:pt idx="17">
                  <c:v>21.897200000000002</c:v>
                </c:pt>
                <c:pt idx="18">
                  <c:v>21.899799999999999</c:v>
                </c:pt>
                <c:pt idx="19">
                  <c:v>21.9024</c:v>
                </c:pt>
                <c:pt idx="20">
                  <c:v>21.905000000000001</c:v>
                </c:pt>
                <c:pt idx="21">
                  <c:v>21.907599999999999</c:v>
                </c:pt>
                <c:pt idx="22">
                  <c:v>21.9101</c:v>
                </c:pt>
                <c:pt idx="23">
                  <c:v>21.912700000000001</c:v>
                </c:pt>
                <c:pt idx="24">
                  <c:v>21.915299999999998</c:v>
                </c:pt>
                <c:pt idx="25">
                  <c:v>21.917899999999999</c:v>
                </c:pt>
                <c:pt idx="26">
                  <c:v>21.920500000000001</c:v>
                </c:pt>
                <c:pt idx="27">
                  <c:v>21.923100000000002</c:v>
                </c:pt>
                <c:pt idx="28">
                  <c:v>21.925599999999999</c:v>
                </c:pt>
                <c:pt idx="29">
                  <c:v>21.9282</c:v>
                </c:pt>
                <c:pt idx="30">
                  <c:v>21.930800000000001</c:v>
                </c:pt>
                <c:pt idx="31">
                  <c:v>21.933399999999999</c:v>
                </c:pt>
                <c:pt idx="32">
                  <c:v>21.936</c:v>
                </c:pt>
                <c:pt idx="33">
                  <c:v>21.938600000000001</c:v>
                </c:pt>
                <c:pt idx="34">
                  <c:v>21.941099999999999</c:v>
                </c:pt>
                <c:pt idx="35">
                  <c:v>21.9437</c:v>
                </c:pt>
                <c:pt idx="36">
                  <c:v>21.946300000000001</c:v>
                </c:pt>
                <c:pt idx="37">
                  <c:v>21.948899999999998</c:v>
                </c:pt>
                <c:pt idx="38">
                  <c:v>21.951499999999999</c:v>
                </c:pt>
                <c:pt idx="39">
                  <c:v>21.9541</c:v>
                </c:pt>
                <c:pt idx="40">
                  <c:v>21.956600000000002</c:v>
                </c:pt>
                <c:pt idx="41">
                  <c:v>21.959199999999999</c:v>
                </c:pt>
                <c:pt idx="42">
                  <c:v>21.9618</c:v>
                </c:pt>
                <c:pt idx="43">
                  <c:v>21.964400000000001</c:v>
                </c:pt>
                <c:pt idx="44">
                  <c:v>21.966999999999999</c:v>
                </c:pt>
                <c:pt idx="45">
                  <c:v>21.9696</c:v>
                </c:pt>
                <c:pt idx="46">
                  <c:v>21.972100000000001</c:v>
                </c:pt>
                <c:pt idx="47">
                  <c:v>21.974699999999999</c:v>
                </c:pt>
                <c:pt idx="48">
                  <c:v>21.9773</c:v>
                </c:pt>
                <c:pt idx="49">
                  <c:v>21.979900000000001</c:v>
                </c:pt>
                <c:pt idx="50">
                  <c:v>21.982500000000002</c:v>
                </c:pt>
                <c:pt idx="51">
                  <c:v>21.985099999999999</c:v>
                </c:pt>
                <c:pt idx="52">
                  <c:v>21.9876</c:v>
                </c:pt>
                <c:pt idx="53">
                  <c:v>21.990200000000002</c:v>
                </c:pt>
                <c:pt idx="54">
                  <c:v>21.992799999999999</c:v>
                </c:pt>
                <c:pt idx="55">
                  <c:v>21.9954</c:v>
                </c:pt>
                <c:pt idx="56">
                  <c:v>21.998000000000001</c:v>
                </c:pt>
                <c:pt idx="57">
                  <c:v>22.000599999999999</c:v>
                </c:pt>
                <c:pt idx="58">
                  <c:v>22.0031</c:v>
                </c:pt>
                <c:pt idx="59">
                  <c:v>22.005700000000001</c:v>
                </c:pt>
                <c:pt idx="60">
                  <c:v>22.008299999999998</c:v>
                </c:pt>
                <c:pt idx="61">
                  <c:v>22.010899999999999</c:v>
                </c:pt>
                <c:pt idx="62">
                  <c:v>22.013500000000001</c:v>
                </c:pt>
                <c:pt idx="63">
                  <c:v>22.016100000000002</c:v>
                </c:pt>
                <c:pt idx="64">
                  <c:v>22.018599999999999</c:v>
                </c:pt>
                <c:pt idx="65">
                  <c:v>22.0212</c:v>
                </c:pt>
                <c:pt idx="66">
                  <c:v>22.023800000000001</c:v>
                </c:pt>
                <c:pt idx="67">
                  <c:v>22.026399999999999</c:v>
                </c:pt>
                <c:pt idx="68">
                  <c:v>22.029</c:v>
                </c:pt>
                <c:pt idx="69">
                  <c:v>22.031600000000001</c:v>
                </c:pt>
                <c:pt idx="70">
                  <c:v>22.034099999999999</c:v>
                </c:pt>
                <c:pt idx="71">
                  <c:v>22.0367</c:v>
                </c:pt>
                <c:pt idx="72">
                  <c:v>22.039300000000001</c:v>
                </c:pt>
                <c:pt idx="73">
                  <c:v>22.041899999999998</c:v>
                </c:pt>
                <c:pt idx="74">
                  <c:v>22.044499999999999</c:v>
                </c:pt>
                <c:pt idx="75">
                  <c:v>22.0471</c:v>
                </c:pt>
                <c:pt idx="76">
                  <c:v>22.049600000000002</c:v>
                </c:pt>
                <c:pt idx="77">
                  <c:v>22.052199999999999</c:v>
                </c:pt>
                <c:pt idx="78">
                  <c:v>22.0548</c:v>
                </c:pt>
                <c:pt idx="79">
                  <c:v>22.057400000000001</c:v>
                </c:pt>
                <c:pt idx="80">
                  <c:v>22.06</c:v>
                </c:pt>
                <c:pt idx="81">
                  <c:v>22.0626</c:v>
                </c:pt>
                <c:pt idx="82">
                  <c:v>22.065100000000001</c:v>
                </c:pt>
                <c:pt idx="83">
                  <c:v>22.067699999999999</c:v>
                </c:pt>
                <c:pt idx="84">
                  <c:v>22.0703</c:v>
                </c:pt>
                <c:pt idx="85">
                  <c:v>22.072900000000001</c:v>
                </c:pt>
                <c:pt idx="86">
                  <c:v>22.075500000000002</c:v>
                </c:pt>
                <c:pt idx="87">
                  <c:v>22.078099999999999</c:v>
                </c:pt>
                <c:pt idx="88">
                  <c:v>22.0806</c:v>
                </c:pt>
                <c:pt idx="89">
                  <c:v>22.083200000000001</c:v>
                </c:pt>
                <c:pt idx="90">
                  <c:v>22.085799999999999</c:v>
                </c:pt>
                <c:pt idx="91">
                  <c:v>22.0884</c:v>
                </c:pt>
                <c:pt idx="92">
                  <c:v>22.091000000000001</c:v>
                </c:pt>
                <c:pt idx="93">
                  <c:v>22.093599999999999</c:v>
                </c:pt>
                <c:pt idx="94">
                  <c:v>22.0961</c:v>
                </c:pt>
                <c:pt idx="95">
                  <c:v>22.098700000000001</c:v>
                </c:pt>
                <c:pt idx="96">
                  <c:v>22.101299999999998</c:v>
                </c:pt>
                <c:pt idx="97">
                  <c:v>22.103899999999999</c:v>
                </c:pt>
                <c:pt idx="98">
                  <c:v>22.1065</c:v>
                </c:pt>
                <c:pt idx="99">
                  <c:v>22.109100000000002</c:v>
                </c:pt>
                <c:pt idx="100">
                  <c:v>22.111599999999999</c:v>
                </c:pt>
                <c:pt idx="101">
                  <c:v>22.1142</c:v>
                </c:pt>
              </c:numCache>
            </c:numRef>
          </c:xVal>
          <c:yVal>
            <c:numRef>
              <c:f>Spectra!$M$2:$M$103</c:f>
              <c:numCache>
                <c:formatCode>0.00E+00</c:formatCode>
                <c:ptCount val="102"/>
                <c:pt idx="0">
                  <c:v>0</c:v>
                </c:pt>
                <c:pt idx="1">
                  <c:v>232.67</c:v>
                </c:pt>
                <c:pt idx="2">
                  <c:v>788.15</c:v>
                </c:pt>
                <c:pt idx="3">
                  <c:v>1393.3</c:v>
                </c:pt>
                <c:pt idx="4">
                  <c:v>1968</c:v>
                </c:pt>
                <c:pt idx="5">
                  <c:v>2546</c:v>
                </c:pt>
                <c:pt idx="6">
                  <c:v>3190.2</c:v>
                </c:pt>
                <c:pt idx="7">
                  <c:v>3780.6</c:v>
                </c:pt>
                <c:pt idx="8">
                  <c:v>4326</c:v>
                </c:pt>
                <c:pt idx="9">
                  <c:v>4857.5</c:v>
                </c:pt>
                <c:pt idx="10">
                  <c:v>5399.7</c:v>
                </c:pt>
                <c:pt idx="11">
                  <c:v>5911.3</c:v>
                </c:pt>
                <c:pt idx="12">
                  <c:v>6478.1</c:v>
                </c:pt>
                <c:pt idx="13">
                  <c:v>6952.5</c:v>
                </c:pt>
                <c:pt idx="14">
                  <c:v>6995.9</c:v>
                </c:pt>
                <c:pt idx="15">
                  <c:v>7001</c:v>
                </c:pt>
                <c:pt idx="16">
                  <c:v>7006.1</c:v>
                </c:pt>
                <c:pt idx="17">
                  <c:v>7011.2</c:v>
                </c:pt>
                <c:pt idx="18">
                  <c:v>7016.2</c:v>
                </c:pt>
                <c:pt idx="19">
                  <c:v>7021.2</c:v>
                </c:pt>
                <c:pt idx="20">
                  <c:v>7026.2</c:v>
                </c:pt>
                <c:pt idx="21">
                  <c:v>7031.2</c:v>
                </c:pt>
                <c:pt idx="22">
                  <c:v>7036.2</c:v>
                </c:pt>
                <c:pt idx="23">
                  <c:v>7041.3</c:v>
                </c:pt>
                <c:pt idx="24">
                  <c:v>7046.4</c:v>
                </c:pt>
                <c:pt idx="25">
                  <c:v>7051.6</c:v>
                </c:pt>
                <c:pt idx="26">
                  <c:v>7056.8</c:v>
                </c:pt>
                <c:pt idx="27">
                  <c:v>7062.1</c:v>
                </c:pt>
                <c:pt idx="28">
                  <c:v>7067.4</c:v>
                </c:pt>
                <c:pt idx="29">
                  <c:v>7072.6</c:v>
                </c:pt>
                <c:pt idx="30">
                  <c:v>7077.8</c:v>
                </c:pt>
                <c:pt idx="31">
                  <c:v>7083</c:v>
                </c:pt>
                <c:pt idx="32">
                  <c:v>7088.2</c:v>
                </c:pt>
                <c:pt idx="33">
                  <c:v>7093.4</c:v>
                </c:pt>
                <c:pt idx="34">
                  <c:v>7098.5</c:v>
                </c:pt>
                <c:pt idx="35">
                  <c:v>7103.6</c:v>
                </c:pt>
                <c:pt idx="36">
                  <c:v>7108.7</c:v>
                </c:pt>
                <c:pt idx="37">
                  <c:v>7113.7</c:v>
                </c:pt>
                <c:pt idx="38">
                  <c:v>7118.7</c:v>
                </c:pt>
                <c:pt idx="39">
                  <c:v>7123.7</c:v>
                </c:pt>
                <c:pt idx="40">
                  <c:v>7128.7</c:v>
                </c:pt>
                <c:pt idx="41">
                  <c:v>7133.7</c:v>
                </c:pt>
                <c:pt idx="42">
                  <c:v>7138.9</c:v>
                </c:pt>
                <c:pt idx="43">
                  <c:v>7144</c:v>
                </c:pt>
                <c:pt idx="44">
                  <c:v>7149.3</c:v>
                </c:pt>
                <c:pt idx="45">
                  <c:v>7154.6</c:v>
                </c:pt>
                <c:pt idx="46">
                  <c:v>7159.9</c:v>
                </c:pt>
                <c:pt idx="47">
                  <c:v>7165.2</c:v>
                </c:pt>
                <c:pt idx="48">
                  <c:v>7170.5</c:v>
                </c:pt>
                <c:pt idx="49">
                  <c:v>7175.8</c:v>
                </c:pt>
                <c:pt idx="50">
                  <c:v>7181.1</c:v>
                </c:pt>
                <c:pt idx="51">
                  <c:v>7186.4</c:v>
                </c:pt>
                <c:pt idx="52">
                  <c:v>7191.6</c:v>
                </c:pt>
                <c:pt idx="53">
                  <c:v>7196.8</c:v>
                </c:pt>
                <c:pt idx="54">
                  <c:v>7201.9</c:v>
                </c:pt>
                <c:pt idx="55">
                  <c:v>7207</c:v>
                </c:pt>
                <c:pt idx="56">
                  <c:v>7212</c:v>
                </c:pt>
                <c:pt idx="57">
                  <c:v>7217</c:v>
                </c:pt>
                <c:pt idx="58">
                  <c:v>7221.9</c:v>
                </c:pt>
                <c:pt idx="59">
                  <c:v>7227</c:v>
                </c:pt>
                <c:pt idx="60">
                  <c:v>7232</c:v>
                </c:pt>
                <c:pt idx="61">
                  <c:v>7237.2</c:v>
                </c:pt>
                <c:pt idx="62">
                  <c:v>7242.3</c:v>
                </c:pt>
                <c:pt idx="63">
                  <c:v>7247.6</c:v>
                </c:pt>
                <c:pt idx="64">
                  <c:v>7252.8</c:v>
                </c:pt>
                <c:pt idx="65">
                  <c:v>7258.1</c:v>
                </c:pt>
                <c:pt idx="66">
                  <c:v>7263.4</c:v>
                </c:pt>
                <c:pt idx="67">
                  <c:v>7268.7</c:v>
                </c:pt>
                <c:pt idx="68">
                  <c:v>7274.1</c:v>
                </c:pt>
                <c:pt idx="69">
                  <c:v>7279.4</c:v>
                </c:pt>
                <c:pt idx="70">
                  <c:v>7284.8</c:v>
                </c:pt>
                <c:pt idx="71">
                  <c:v>7290.1</c:v>
                </c:pt>
                <c:pt idx="72">
                  <c:v>7295.3</c:v>
                </c:pt>
                <c:pt idx="73">
                  <c:v>7300.5</c:v>
                </c:pt>
                <c:pt idx="74">
                  <c:v>7305.6</c:v>
                </c:pt>
                <c:pt idx="75">
                  <c:v>7310.6</c:v>
                </c:pt>
                <c:pt idx="76">
                  <c:v>7315.6</c:v>
                </c:pt>
                <c:pt idx="77">
                  <c:v>7320.6</c:v>
                </c:pt>
                <c:pt idx="78">
                  <c:v>7325.6</c:v>
                </c:pt>
                <c:pt idx="79">
                  <c:v>7330.6</c:v>
                </c:pt>
                <c:pt idx="80">
                  <c:v>7335.6</c:v>
                </c:pt>
                <c:pt idx="81">
                  <c:v>7340.5</c:v>
                </c:pt>
                <c:pt idx="82">
                  <c:v>7345.5</c:v>
                </c:pt>
                <c:pt idx="83">
                  <c:v>7350.5</c:v>
                </c:pt>
                <c:pt idx="84">
                  <c:v>7355.5</c:v>
                </c:pt>
                <c:pt idx="85">
                  <c:v>7360.5</c:v>
                </c:pt>
                <c:pt idx="86">
                  <c:v>7365.5</c:v>
                </c:pt>
                <c:pt idx="87">
                  <c:v>7358.9</c:v>
                </c:pt>
                <c:pt idx="88">
                  <c:v>7015.1</c:v>
                </c:pt>
                <c:pt idx="89">
                  <c:v>6429</c:v>
                </c:pt>
                <c:pt idx="90">
                  <c:v>5805.1</c:v>
                </c:pt>
                <c:pt idx="91">
                  <c:v>5225.8999999999996</c:v>
                </c:pt>
                <c:pt idx="92">
                  <c:v>4622.8999999999996</c:v>
                </c:pt>
                <c:pt idx="93">
                  <c:v>3956.2</c:v>
                </c:pt>
                <c:pt idx="94">
                  <c:v>3357.8</c:v>
                </c:pt>
                <c:pt idx="95">
                  <c:v>2798.5</c:v>
                </c:pt>
                <c:pt idx="96">
                  <c:v>2253.6</c:v>
                </c:pt>
                <c:pt idx="97">
                  <c:v>1695.7</c:v>
                </c:pt>
                <c:pt idx="98">
                  <c:v>1171.2</c:v>
                </c:pt>
                <c:pt idx="99">
                  <c:v>596.07000000000005</c:v>
                </c:pt>
                <c:pt idx="100">
                  <c:v>67.552000000000007</c:v>
                </c:pt>
                <c:pt idx="10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C2-4607-94CD-D89FA964C170}"/>
            </c:ext>
          </c:extLst>
        </c:ser>
        <c:ser>
          <c:idx val="1"/>
          <c:order val="1"/>
          <c:tx>
            <c:v>18.8 MeV</c:v>
          </c:tx>
          <c:marker>
            <c:symbol val="none"/>
          </c:marker>
          <c:xVal>
            <c:numRef>
              <c:f>Spectra!$N$2:$N$103</c:f>
              <c:numCache>
                <c:formatCode>General</c:formatCode>
                <c:ptCount val="102"/>
                <c:pt idx="0">
                  <c:v>17.9526</c:v>
                </c:pt>
                <c:pt idx="1">
                  <c:v>17.968800000000002</c:v>
                </c:pt>
                <c:pt idx="2">
                  <c:v>17.984999999999999</c:v>
                </c:pt>
                <c:pt idx="3">
                  <c:v>18.001200000000001</c:v>
                </c:pt>
                <c:pt idx="4">
                  <c:v>18.017299999999999</c:v>
                </c:pt>
                <c:pt idx="5">
                  <c:v>18.0335</c:v>
                </c:pt>
                <c:pt idx="6">
                  <c:v>18.049700000000001</c:v>
                </c:pt>
                <c:pt idx="7">
                  <c:v>18.065899999999999</c:v>
                </c:pt>
                <c:pt idx="8">
                  <c:v>18.082000000000001</c:v>
                </c:pt>
                <c:pt idx="9">
                  <c:v>18.098199999999999</c:v>
                </c:pt>
                <c:pt idx="10">
                  <c:v>18.1144</c:v>
                </c:pt>
                <c:pt idx="11">
                  <c:v>18.130600000000001</c:v>
                </c:pt>
                <c:pt idx="12">
                  <c:v>18.146699999999999</c:v>
                </c:pt>
                <c:pt idx="13">
                  <c:v>18.1629</c:v>
                </c:pt>
                <c:pt idx="14">
                  <c:v>18.179099999999998</c:v>
                </c:pt>
                <c:pt idx="15">
                  <c:v>18.1952</c:v>
                </c:pt>
                <c:pt idx="16">
                  <c:v>18.211400000000001</c:v>
                </c:pt>
                <c:pt idx="17">
                  <c:v>18.227599999999999</c:v>
                </c:pt>
                <c:pt idx="18">
                  <c:v>18.2438</c:v>
                </c:pt>
                <c:pt idx="19">
                  <c:v>18.259899999999998</c:v>
                </c:pt>
                <c:pt idx="20">
                  <c:v>18.2761</c:v>
                </c:pt>
                <c:pt idx="21">
                  <c:v>18.292300000000001</c:v>
                </c:pt>
                <c:pt idx="22">
                  <c:v>18.308499999999999</c:v>
                </c:pt>
                <c:pt idx="23">
                  <c:v>18.3246</c:v>
                </c:pt>
                <c:pt idx="24">
                  <c:v>18.340800000000002</c:v>
                </c:pt>
                <c:pt idx="25">
                  <c:v>18.356999999999999</c:v>
                </c:pt>
                <c:pt idx="26">
                  <c:v>18.373200000000001</c:v>
                </c:pt>
                <c:pt idx="27">
                  <c:v>18.389299999999999</c:v>
                </c:pt>
                <c:pt idx="28">
                  <c:v>18.4055</c:v>
                </c:pt>
                <c:pt idx="29">
                  <c:v>18.421700000000001</c:v>
                </c:pt>
                <c:pt idx="30">
                  <c:v>18.437899999999999</c:v>
                </c:pt>
                <c:pt idx="31">
                  <c:v>18.454000000000001</c:v>
                </c:pt>
                <c:pt idx="32">
                  <c:v>18.470199999999998</c:v>
                </c:pt>
                <c:pt idx="33">
                  <c:v>18.4864</c:v>
                </c:pt>
                <c:pt idx="34">
                  <c:v>18.502600000000001</c:v>
                </c:pt>
                <c:pt idx="35">
                  <c:v>18.518699999999999</c:v>
                </c:pt>
                <c:pt idx="36">
                  <c:v>18.5349</c:v>
                </c:pt>
                <c:pt idx="37">
                  <c:v>18.551100000000002</c:v>
                </c:pt>
                <c:pt idx="38">
                  <c:v>18.5672</c:v>
                </c:pt>
                <c:pt idx="39">
                  <c:v>18.583400000000001</c:v>
                </c:pt>
                <c:pt idx="40">
                  <c:v>18.599599999999999</c:v>
                </c:pt>
                <c:pt idx="41">
                  <c:v>18.6158</c:v>
                </c:pt>
                <c:pt idx="42">
                  <c:v>18.631900000000002</c:v>
                </c:pt>
                <c:pt idx="43">
                  <c:v>18.648099999999999</c:v>
                </c:pt>
                <c:pt idx="44">
                  <c:v>18.664300000000001</c:v>
                </c:pt>
                <c:pt idx="45">
                  <c:v>18.680499999999999</c:v>
                </c:pt>
                <c:pt idx="46">
                  <c:v>18.6966</c:v>
                </c:pt>
                <c:pt idx="47">
                  <c:v>18.712800000000001</c:v>
                </c:pt>
                <c:pt idx="48">
                  <c:v>18.728999999999999</c:v>
                </c:pt>
                <c:pt idx="49">
                  <c:v>18.745200000000001</c:v>
                </c:pt>
                <c:pt idx="50">
                  <c:v>18.761299999999999</c:v>
                </c:pt>
                <c:pt idx="51">
                  <c:v>18.7775</c:v>
                </c:pt>
                <c:pt idx="52">
                  <c:v>18.793700000000001</c:v>
                </c:pt>
                <c:pt idx="53">
                  <c:v>18.809899999999999</c:v>
                </c:pt>
                <c:pt idx="54">
                  <c:v>18.826000000000001</c:v>
                </c:pt>
                <c:pt idx="55">
                  <c:v>18.842199999999998</c:v>
                </c:pt>
                <c:pt idx="56">
                  <c:v>18.8584</c:v>
                </c:pt>
                <c:pt idx="57">
                  <c:v>18.874600000000001</c:v>
                </c:pt>
                <c:pt idx="58">
                  <c:v>18.890699999999999</c:v>
                </c:pt>
                <c:pt idx="59">
                  <c:v>18.9069</c:v>
                </c:pt>
                <c:pt idx="60">
                  <c:v>18.923100000000002</c:v>
                </c:pt>
                <c:pt idx="61">
                  <c:v>18.9392</c:v>
                </c:pt>
                <c:pt idx="62">
                  <c:v>18.955400000000001</c:v>
                </c:pt>
                <c:pt idx="63">
                  <c:v>18.971599999999999</c:v>
                </c:pt>
                <c:pt idx="64">
                  <c:v>18.9878</c:v>
                </c:pt>
                <c:pt idx="65">
                  <c:v>19.003900000000002</c:v>
                </c:pt>
                <c:pt idx="66">
                  <c:v>19.020099999999999</c:v>
                </c:pt>
                <c:pt idx="67">
                  <c:v>19.036300000000001</c:v>
                </c:pt>
                <c:pt idx="68">
                  <c:v>19.052499999999998</c:v>
                </c:pt>
                <c:pt idx="69">
                  <c:v>19.0686</c:v>
                </c:pt>
                <c:pt idx="70">
                  <c:v>19.084800000000001</c:v>
                </c:pt>
                <c:pt idx="71">
                  <c:v>19.100999999999999</c:v>
                </c:pt>
                <c:pt idx="72">
                  <c:v>19.1172</c:v>
                </c:pt>
                <c:pt idx="73">
                  <c:v>19.133299999999998</c:v>
                </c:pt>
                <c:pt idx="74">
                  <c:v>19.1495</c:v>
                </c:pt>
                <c:pt idx="75">
                  <c:v>19.165700000000001</c:v>
                </c:pt>
                <c:pt idx="76">
                  <c:v>19.181899999999999</c:v>
                </c:pt>
                <c:pt idx="77">
                  <c:v>19.198</c:v>
                </c:pt>
                <c:pt idx="78">
                  <c:v>19.214200000000002</c:v>
                </c:pt>
                <c:pt idx="79">
                  <c:v>19.230399999999999</c:v>
                </c:pt>
                <c:pt idx="80">
                  <c:v>19.246600000000001</c:v>
                </c:pt>
                <c:pt idx="81">
                  <c:v>19.262699999999999</c:v>
                </c:pt>
                <c:pt idx="82">
                  <c:v>19.2789</c:v>
                </c:pt>
                <c:pt idx="83">
                  <c:v>19.295100000000001</c:v>
                </c:pt>
                <c:pt idx="84">
                  <c:v>19.311199999999999</c:v>
                </c:pt>
                <c:pt idx="85">
                  <c:v>19.327400000000001</c:v>
                </c:pt>
                <c:pt idx="86">
                  <c:v>19.343599999999999</c:v>
                </c:pt>
                <c:pt idx="87">
                  <c:v>19.3598</c:v>
                </c:pt>
                <c:pt idx="88">
                  <c:v>19.375900000000001</c:v>
                </c:pt>
                <c:pt idx="89">
                  <c:v>19.392099999999999</c:v>
                </c:pt>
                <c:pt idx="90">
                  <c:v>19.408300000000001</c:v>
                </c:pt>
                <c:pt idx="91">
                  <c:v>19.424499999999998</c:v>
                </c:pt>
                <c:pt idx="92">
                  <c:v>19.4406</c:v>
                </c:pt>
                <c:pt idx="93">
                  <c:v>19.456800000000001</c:v>
                </c:pt>
                <c:pt idx="94">
                  <c:v>19.472999999999999</c:v>
                </c:pt>
                <c:pt idx="95">
                  <c:v>19.4892</c:v>
                </c:pt>
                <c:pt idx="96">
                  <c:v>19.505299999999998</c:v>
                </c:pt>
                <c:pt idx="97">
                  <c:v>19.5215</c:v>
                </c:pt>
                <c:pt idx="98">
                  <c:v>19.537700000000001</c:v>
                </c:pt>
                <c:pt idx="99">
                  <c:v>19.553899999999999</c:v>
                </c:pt>
                <c:pt idx="100">
                  <c:v>19.57</c:v>
                </c:pt>
                <c:pt idx="101">
                  <c:v>19.586200000000002</c:v>
                </c:pt>
              </c:numCache>
            </c:numRef>
          </c:xVal>
          <c:yVal>
            <c:numRef>
              <c:f>Spectra!$O$2:$O$103</c:f>
              <c:numCache>
                <c:formatCode>0.00E+00</c:formatCode>
                <c:ptCount val="102"/>
                <c:pt idx="0">
                  <c:v>0</c:v>
                </c:pt>
                <c:pt idx="1">
                  <c:v>34.274000000000001</c:v>
                </c:pt>
                <c:pt idx="2">
                  <c:v>285.01</c:v>
                </c:pt>
                <c:pt idx="3">
                  <c:v>424.53</c:v>
                </c:pt>
                <c:pt idx="4">
                  <c:v>680.49</c:v>
                </c:pt>
                <c:pt idx="5">
                  <c:v>813.63</c:v>
                </c:pt>
                <c:pt idx="6">
                  <c:v>1023.6</c:v>
                </c:pt>
                <c:pt idx="7">
                  <c:v>1263.2</c:v>
                </c:pt>
                <c:pt idx="8">
                  <c:v>1636.9</c:v>
                </c:pt>
                <c:pt idx="9">
                  <c:v>1979</c:v>
                </c:pt>
                <c:pt idx="10">
                  <c:v>2091.6999999999998</c:v>
                </c:pt>
                <c:pt idx="11">
                  <c:v>2341.1999999999998</c:v>
                </c:pt>
                <c:pt idx="12">
                  <c:v>2560.9</c:v>
                </c:pt>
                <c:pt idx="13">
                  <c:v>2786.2</c:v>
                </c:pt>
                <c:pt idx="14">
                  <c:v>3005.2</c:v>
                </c:pt>
                <c:pt idx="15">
                  <c:v>3320.7</c:v>
                </c:pt>
                <c:pt idx="16">
                  <c:v>3420.6</c:v>
                </c:pt>
                <c:pt idx="17">
                  <c:v>3455.1</c:v>
                </c:pt>
                <c:pt idx="18">
                  <c:v>3615.6</c:v>
                </c:pt>
                <c:pt idx="19">
                  <c:v>3598.5</c:v>
                </c:pt>
                <c:pt idx="20">
                  <c:v>3552.6</c:v>
                </c:pt>
                <c:pt idx="21">
                  <c:v>3653</c:v>
                </c:pt>
                <c:pt idx="22">
                  <c:v>3800.3</c:v>
                </c:pt>
                <c:pt idx="23">
                  <c:v>3817.2</c:v>
                </c:pt>
                <c:pt idx="24">
                  <c:v>3908.4</c:v>
                </c:pt>
                <c:pt idx="25">
                  <c:v>3778.1</c:v>
                </c:pt>
                <c:pt idx="26">
                  <c:v>3786.4</c:v>
                </c:pt>
                <c:pt idx="27">
                  <c:v>3735.4</c:v>
                </c:pt>
                <c:pt idx="28">
                  <c:v>3827</c:v>
                </c:pt>
                <c:pt idx="29">
                  <c:v>3847.4</c:v>
                </c:pt>
                <c:pt idx="30">
                  <c:v>3717.9</c:v>
                </c:pt>
                <c:pt idx="31">
                  <c:v>3519.6</c:v>
                </c:pt>
                <c:pt idx="32">
                  <c:v>3569.4</c:v>
                </c:pt>
                <c:pt idx="33">
                  <c:v>3596.1</c:v>
                </c:pt>
                <c:pt idx="34">
                  <c:v>3622.6</c:v>
                </c:pt>
                <c:pt idx="35">
                  <c:v>3808.9</c:v>
                </c:pt>
                <c:pt idx="36">
                  <c:v>3955.1</c:v>
                </c:pt>
                <c:pt idx="37">
                  <c:v>4049.2</c:v>
                </c:pt>
                <c:pt idx="38">
                  <c:v>4284.3</c:v>
                </c:pt>
                <c:pt idx="39">
                  <c:v>4507.1000000000004</c:v>
                </c:pt>
                <c:pt idx="40">
                  <c:v>4601.5</c:v>
                </c:pt>
                <c:pt idx="41">
                  <c:v>4641.7</c:v>
                </c:pt>
                <c:pt idx="42">
                  <c:v>4724.7</c:v>
                </c:pt>
                <c:pt idx="43">
                  <c:v>4843</c:v>
                </c:pt>
                <c:pt idx="44">
                  <c:v>4846.3999999999996</c:v>
                </c:pt>
                <c:pt idx="45">
                  <c:v>4867.3</c:v>
                </c:pt>
                <c:pt idx="46">
                  <c:v>4929.3</c:v>
                </c:pt>
                <c:pt idx="47">
                  <c:v>4828.7</c:v>
                </c:pt>
                <c:pt idx="48">
                  <c:v>4833.5</c:v>
                </c:pt>
                <c:pt idx="49">
                  <c:v>4843.8999999999996</c:v>
                </c:pt>
                <c:pt idx="50">
                  <c:v>4937.8999999999996</c:v>
                </c:pt>
                <c:pt idx="51">
                  <c:v>5099.3999999999996</c:v>
                </c:pt>
                <c:pt idx="52">
                  <c:v>5236.3</c:v>
                </c:pt>
                <c:pt idx="53">
                  <c:v>5333.7</c:v>
                </c:pt>
                <c:pt idx="54">
                  <c:v>5434.1</c:v>
                </c:pt>
                <c:pt idx="55">
                  <c:v>5525.7</c:v>
                </c:pt>
                <c:pt idx="56">
                  <c:v>5622.4</c:v>
                </c:pt>
                <c:pt idx="57">
                  <c:v>5650.2</c:v>
                </c:pt>
                <c:pt idx="58">
                  <c:v>5667.9</c:v>
                </c:pt>
                <c:pt idx="59">
                  <c:v>5628.2</c:v>
                </c:pt>
                <c:pt idx="60">
                  <c:v>5552.7</c:v>
                </c:pt>
                <c:pt idx="61">
                  <c:v>5605.5</c:v>
                </c:pt>
                <c:pt idx="62">
                  <c:v>5588.2</c:v>
                </c:pt>
                <c:pt idx="63">
                  <c:v>5529.2</c:v>
                </c:pt>
                <c:pt idx="64">
                  <c:v>5397.2</c:v>
                </c:pt>
                <c:pt idx="65">
                  <c:v>5389.1</c:v>
                </c:pt>
                <c:pt idx="66">
                  <c:v>5437.8</c:v>
                </c:pt>
                <c:pt idx="67">
                  <c:v>5283.7</c:v>
                </c:pt>
                <c:pt idx="68">
                  <c:v>5271.6</c:v>
                </c:pt>
                <c:pt idx="69">
                  <c:v>5148.5</c:v>
                </c:pt>
                <c:pt idx="70">
                  <c:v>5171.2</c:v>
                </c:pt>
                <c:pt idx="71">
                  <c:v>5054.6000000000004</c:v>
                </c:pt>
                <c:pt idx="72">
                  <c:v>4953.2</c:v>
                </c:pt>
                <c:pt idx="73">
                  <c:v>4784.3999999999996</c:v>
                </c:pt>
                <c:pt idx="74">
                  <c:v>4743.6000000000004</c:v>
                </c:pt>
                <c:pt idx="75">
                  <c:v>4576.8</c:v>
                </c:pt>
                <c:pt idx="76">
                  <c:v>4467.1000000000004</c:v>
                </c:pt>
                <c:pt idx="77">
                  <c:v>4517</c:v>
                </c:pt>
                <c:pt idx="78">
                  <c:v>4523.1000000000004</c:v>
                </c:pt>
                <c:pt idx="79">
                  <c:v>4332.8</c:v>
                </c:pt>
                <c:pt idx="80">
                  <c:v>4151.7</c:v>
                </c:pt>
                <c:pt idx="81">
                  <c:v>3990.4</c:v>
                </c:pt>
                <c:pt idx="82">
                  <c:v>3868.2</c:v>
                </c:pt>
                <c:pt idx="83">
                  <c:v>3758.3</c:v>
                </c:pt>
                <c:pt idx="84">
                  <c:v>3576.5</c:v>
                </c:pt>
                <c:pt idx="85">
                  <c:v>3648.9</c:v>
                </c:pt>
                <c:pt idx="86">
                  <c:v>3646.6</c:v>
                </c:pt>
                <c:pt idx="87">
                  <c:v>3330.2</c:v>
                </c:pt>
                <c:pt idx="88">
                  <c:v>3066.1</c:v>
                </c:pt>
                <c:pt idx="89">
                  <c:v>2800.3</c:v>
                </c:pt>
                <c:pt idx="90">
                  <c:v>2445.1999999999998</c:v>
                </c:pt>
                <c:pt idx="91">
                  <c:v>2159.3000000000002</c:v>
                </c:pt>
                <c:pt idx="92">
                  <c:v>1946.3</c:v>
                </c:pt>
                <c:pt idx="93">
                  <c:v>1585.2</c:v>
                </c:pt>
                <c:pt idx="94">
                  <c:v>1252</c:v>
                </c:pt>
                <c:pt idx="95">
                  <c:v>860.31</c:v>
                </c:pt>
                <c:pt idx="96">
                  <c:v>470.55</c:v>
                </c:pt>
                <c:pt idx="97">
                  <c:v>295.55</c:v>
                </c:pt>
                <c:pt idx="98">
                  <c:v>155.04</c:v>
                </c:pt>
                <c:pt idx="99">
                  <c:v>2.3355000000000001</c:v>
                </c:pt>
                <c:pt idx="100">
                  <c:v>0</c:v>
                </c:pt>
                <c:pt idx="10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7C2-4607-94CD-D89FA964C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9052288"/>
        <c:axId val="219098496"/>
      </c:scatterChart>
      <c:valAx>
        <c:axId val="219052288"/>
        <c:scaling>
          <c:orientation val="minMax"/>
          <c:max val="23"/>
          <c:min val="17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Neutron energy [MeV]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19098496"/>
        <c:crosses val="autoZero"/>
        <c:crossBetween val="midCat"/>
        <c:majorUnit val="1"/>
      </c:valAx>
      <c:valAx>
        <c:axId val="219098496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Neutron flux [rel. units]</a:t>
                </a:r>
              </a:p>
            </c:rich>
          </c:tx>
          <c:layout>
            <c:manualLayout>
              <c:xMode val="edge"/>
              <c:yMode val="edge"/>
              <c:x val="5.0189884327577476E-2"/>
              <c:y val="0.10456772014946712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21905228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19" tIns="44161" rIns="88319" bIns="44161" numCol="1" anchor="t" anchorCtr="0" compatLnSpc="1">
            <a:prstTxWarp prst="textNoShape">
              <a:avLst/>
            </a:prstTxWarp>
          </a:bodyPr>
          <a:lstStyle>
            <a:lvl1pPr defTabSz="885825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1600" y="0"/>
            <a:ext cx="2932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19" tIns="44161" rIns="88319" bIns="44161" numCol="1" anchor="t" anchorCtr="0" compatLnSpc="1">
            <a:prstTxWarp prst="textNoShape">
              <a:avLst/>
            </a:prstTxWarp>
          </a:bodyPr>
          <a:lstStyle>
            <a:lvl1pPr algn="r" defTabSz="885825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96388"/>
            <a:ext cx="30114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19" tIns="44161" rIns="88319" bIns="44161" numCol="1" anchor="b" anchorCtr="0" compatLnSpc="1">
            <a:prstTxWarp prst="textNoShape">
              <a:avLst/>
            </a:prstTxWarp>
          </a:bodyPr>
          <a:lstStyle>
            <a:lvl1pPr defTabSz="885825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1600" y="9196388"/>
            <a:ext cx="2932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19" tIns="44161" rIns="88319" bIns="44161" numCol="1" anchor="b" anchorCtr="0" compatLnSpc="1">
            <a:prstTxWarp prst="textNoShape">
              <a:avLst/>
            </a:prstTxWarp>
          </a:bodyPr>
          <a:lstStyle>
            <a:lvl1pPr algn="r" defTabSz="885825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A2F0F86-3AA5-433C-8A12-5079DF336F3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8760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28" tIns="45114" rIns="90228" bIns="45114" numCol="1" anchor="t" anchorCtr="0" compatLnSpc="1">
            <a:prstTxWarp prst="textNoShape">
              <a:avLst/>
            </a:prstTxWarp>
          </a:bodyPr>
          <a:lstStyle>
            <a:lvl1pPr defTabSz="903288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302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28" tIns="45114" rIns="90228" bIns="45114" numCol="1" anchor="t" anchorCtr="0" compatLnSpc="1">
            <a:prstTxWarp prst="textNoShape">
              <a:avLst/>
            </a:prstTxWarp>
          </a:bodyPr>
          <a:lstStyle>
            <a:lvl1pPr algn="r" defTabSz="903288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44538"/>
            <a:ext cx="5289550" cy="3660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629150"/>
            <a:ext cx="5030787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28" tIns="45114" rIns="90228" bIns="45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Klicken Sie, um die Formate des Vorlagentextes zu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6713"/>
            <a:ext cx="29464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28" tIns="45114" rIns="90228" bIns="45114" numCol="1" anchor="b" anchorCtr="0" compatLnSpc="1">
            <a:prstTxWarp prst="textNoShape">
              <a:avLst/>
            </a:prstTxWarp>
          </a:bodyPr>
          <a:lstStyle>
            <a:lvl1pPr defTabSz="903288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9256713"/>
            <a:ext cx="30226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28" tIns="45114" rIns="90228" bIns="45114" numCol="1" anchor="b" anchorCtr="0" compatLnSpc="1">
            <a:prstTxWarp prst="textNoShape">
              <a:avLst/>
            </a:prstTxWarp>
          </a:bodyPr>
          <a:lstStyle>
            <a:lvl1pPr algn="r" defTabSz="903288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7798524-1F6D-4A6E-80C4-274C0656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32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F7C2267B-9AC1-4EA0-9F27-C278E57C6901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1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746125"/>
            <a:ext cx="5284788" cy="3659188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629151"/>
            <a:ext cx="5029200" cy="4327525"/>
          </a:xfrm>
          <a:noFill/>
        </p:spPr>
        <p:txBody>
          <a:bodyPr lIns="92592" tIns="46296" rIns="92592" bIns="4629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E58962DC-0292-48A3-AAEE-893EBC74C0AA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8D1C55E4-1C38-4B97-92F5-EE7CE75B0F98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42950"/>
            <a:ext cx="5287963" cy="3660775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629150"/>
            <a:ext cx="5030787" cy="4329113"/>
          </a:xfrm>
          <a:noFill/>
        </p:spPr>
        <p:txBody>
          <a:bodyPr lIns="91686" tIns="45844" rIns="91686" bIns="458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31949F55-852D-459D-AB38-B560739865A4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9DFF61B6-3ECC-4767-984D-53EFC1B9C1D8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38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96A87DE6-4D54-4C49-8513-57DC21D23671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36E32353-756B-4CA5-9752-DAEB49439BF0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48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63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57238"/>
            <a:ext cx="537527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0F8306-EDEE-4425-8AF1-8C0A1CB3393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3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4930">
              <a:defRPr sz="3800" b="1" i="1">
                <a:solidFill>
                  <a:srgbClr val="A50021"/>
                </a:solidFill>
                <a:latin typeface="Arial" charset="0"/>
              </a:defRPr>
            </a:lvl1pPr>
            <a:lvl2pPr marL="777200" indent="-298923" defTabSz="944930">
              <a:defRPr sz="3800" b="1" i="1">
                <a:solidFill>
                  <a:srgbClr val="A50021"/>
                </a:solidFill>
                <a:latin typeface="Arial" charset="0"/>
              </a:defRPr>
            </a:lvl2pPr>
            <a:lvl3pPr marL="1195692" indent="-239138" defTabSz="944930">
              <a:defRPr sz="3800" b="1" i="1">
                <a:solidFill>
                  <a:srgbClr val="A50021"/>
                </a:solidFill>
                <a:latin typeface="Arial" charset="0"/>
              </a:defRPr>
            </a:lvl3pPr>
            <a:lvl4pPr marL="1673969" indent="-239138" defTabSz="944930">
              <a:defRPr sz="3800" b="1" i="1">
                <a:solidFill>
                  <a:srgbClr val="A50021"/>
                </a:solidFill>
                <a:latin typeface="Arial" charset="0"/>
              </a:defRPr>
            </a:lvl4pPr>
            <a:lvl5pPr marL="2152246" indent="-239138" defTabSz="944930">
              <a:defRPr sz="3800" b="1" i="1">
                <a:solidFill>
                  <a:srgbClr val="A50021"/>
                </a:solidFill>
                <a:latin typeface="Arial" charset="0"/>
              </a:defRPr>
            </a:lvl5pPr>
            <a:lvl6pPr marL="2630523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6pPr>
            <a:lvl7pPr marL="3108800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7pPr>
            <a:lvl8pPr marL="3587077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8pPr>
            <a:lvl9pPr marL="4065354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A35CC537-ECB9-4331-8CEB-02BBF1CA1920}" type="slidenum">
              <a:rPr lang="en-US" sz="1500" b="0" i="0">
                <a:solidFill>
                  <a:schemeClr val="tx1"/>
                </a:solidFill>
                <a:latin typeface="Times New Roman" pitchFamily="18" charset="0"/>
              </a:rPr>
              <a:pPr/>
              <a:t>55</a:t>
            </a:fld>
            <a:endParaRPr lang="en-US" sz="15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2638" y="784225"/>
            <a:ext cx="5573712" cy="385921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/>
              <a:t>The </a:t>
            </a:r>
            <a:r>
              <a:rPr lang="en-GB" baseline="30000" dirty="0"/>
              <a:t>238</a:t>
            </a:r>
            <a:r>
              <a:rPr lang="en-GB" dirty="0"/>
              <a:t>U(</a:t>
            </a:r>
            <a:r>
              <a:rPr lang="en-GB" dirty="0" err="1"/>
              <a:t>n,γ</a:t>
            </a:r>
            <a:r>
              <a:rPr lang="en-GB" dirty="0"/>
              <a:t>) cross-section values show discrepancies between the different evaluations and they differ also to experimental data above 2 MeV. The evaluations themselves exhibit differences of 10% (ENDF </a:t>
            </a:r>
            <a:r>
              <a:rPr lang="en-GB" dirty="0" err="1"/>
              <a:t>vs</a:t>
            </a:r>
            <a:r>
              <a:rPr lang="en-GB" dirty="0"/>
              <a:t> JEFF) for neutron energies around 500 </a:t>
            </a:r>
            <a:r>
              <a:rPr lang="en-GB" dirty="0" err="1"/>
              <a:t>keV</a:t>
            </a:r>
            <a:r>
              <a:rPr lang="en-GB" dirty="0"/>
              <a:t> and this steadily increases to 30% at 3 MeV and to 50% at 5 MeV (see Fig.1). For </a:t>
            </a:r>
            <a:r>
              <a:rPr lang="en-GB" dirty="0" err="1"/>
              <a:t>Th</a:t>
            </a:r>
            <a:r>
              <a:rPr lang="en-GB" dirty="0"/>
              <a:t> similar conclusions can be drawn: The experimental data points show a larger scatter and no experiments are listed in EXFOR for energies above 2.7 MeV (Fig. 2).</a:t>
            </a:r>
            <a:endParaRPr lang="de-AT" dirty="0"/>
          </a:p>
          <a:p>
            <a:r>
              <a:rPr lang="en-US" baseline="30000" dirty="0"/>
              <a:t>197</a:t>
            </a:r>
            <a:r>
              <a:rPr lang="en-US" dirty="0"/>
              <a:t>Au(</a:t>
            </a:r>
            <a:r>
              <a:rPr lang="en-US" dirty="0" err="1"/>
              <a:t>n,g</a:t>
            </a:r>
            <a:r>
              <a:rPr lang="en-US" dirty="0"/>
              <a:t>) cross section standard </a:t>
            </a:r>
          </a:p>
          <a:p>
            <a:r>
              <a:rPr lang="en-US" dirty="0"/>
              <a:t>Above 2 MeV the normalization will be to the H(</a:t>
            </a:r>
            <a:r>
              <a:rPr lang="en-US" dirty="0" err="1"/>
              <a:t>n,n</a:t>
            </a:r>
            <a:r>
              <a:rPr lang="en-US" dirty="0"/>
              <a:t>)H and/or U-235/238 standard cross sections by using a transfer detector. For the entire energy range this will imply the use of the time-of-flight technique and/or the distance variation method using activation foils (Au, In, Fe) checked against a primary fluence standard (H(</a:t>
            </a:r>
            <a:r>
              <a:rPr lang="en-US" dirty="0" err="1"/>
              <a:t>n,n</a:t>
            </a:r>
            <a:r>
              <a:rPr lang="en-US" dirty="0"/>
              <a:t>)H and one of </a:t>
            </a:r>
            <a:r>
              <a:rPr lang="en-US" baseline="30000" dirty="0"/>
              <a:t>235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and </a:t>
            </a:r>
            <a:r>
              <a:rPr lang="en-US" baseline="30000" dirty="0"/>
              <a:t>238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)).</a:t>
            </a:r>
            <a:endParaRPr lang="de-A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56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4813" y="750888"/>
            <a:ext cx="5984875" cy="3741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952C5-A68E-439C-9F31-0AF4B6F623E5}" type="slidenum">
              <a:rPr lang="de-AT" smtClean="0">
                <a:solidFill>
                  <a:prstClr val="black"/>
                </a:solidFill>
              </a:rPr>
              <a:pPr/>
              <a:t>62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39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F5650-BC9A-435A-B31E-44322AA64C42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610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0" y="757238"/>
            <a:ext cx="5376863" cy="3722687"/>
          </a:xfrm>
          <a:ln/>
        </p:spPr>
      </p:sp>
      <p:sp>
        <p:nvSpPr>
          <p:cNvPr id="610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666" y="4707097"/>
            <a:ext cx="4986535" cy="4402008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04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917F1-3B6E-41E2-80CE-37F984445A5B}" type="slidenum">
              <a:rPr lang="en-US" altLang="de-DE"/>
              <a:pPr/>
              <a:t>3</a:t>
            </a:fld>
            <a:endParaRPr lang="en-US" altLang="de-DE"/>
          </a:p>
        </p:txBody>
      </p:sp>
      <p:sp>
        <p:nvSpPr>
          <p:cNvPr id="627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3588" y="777875"/>
            <a:ext cx="5284787" cy="3659188"/>
          </a:xfrm>
          <a:ln/>
        </p:spPr>
      </p:sp>
      <p:sp>
        <p:nvSpPr>
          <p:cNvPr id="627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671129"/>
            <a:ext cx="4995345" cy="4435914"/>
          </a:xfrm>
        </p:spPr>
        <p:txBody>
          <a:bodyPr lIns="91429" tIns="45714" rIns="91429" bIns="45714"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98814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22BDC-122D-4C10-B0C7-DBD7DB45E5AE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610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0" y="757238"/>
            <a:ext cx="5376863" cy="3722687"/>
          </a:xfrm>
          <a:ln/>
        </p:spPr>
      </p:sp>
      <p:sp>
        <p:nvSpPr>
          <p:cNvPr id="610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666" y="4707097"/>
            <a:ext cx="4986535" cy="4402008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736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4196EA0A-25F0-4B86-85D9-FA9900144D17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69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98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4863" y="744538"/>
            <a:ext cx="5286375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3103C-14CD-498D-8B3B-6DA14F2EC74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8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B48AFEA4-018C-40A0-9136-7BB96B6B6475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5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742950"/>
            <a:ext cx="5286375" cy="366077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4" y="4629151"/>
            <a:ext cx="5030787" cy="4330700"/>
          </a:xfr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569A53-6A82-4958-9581-5B85F7390A7D}" type="slidenum">
              <a:rPr lang="en-US"/>
              <a:pPr/>
              <a:t>9</a:t>
            </a:fld>
            <a:endParaRPr lang="en-US"/>
          </a:p>
        </p:txBody>
      </p:sp>
      <p:sp>
        <p:nvSpPr>
          <p:cNvPr id="136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0" y="757238"/>
            <a:ext cx="5375275" cy="3722687"/>
          </a:xfrm>
          <a:ln/>
        </p:spPr>
      </p:sp>
      <p:sp>
        <p:nvSpPr>
          <p:cNvPr id="136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57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3C270BC8-AE50-4A2F-8996-1A00C9309C17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834">
              <a:defRPr sz="3700" b="1" i="1">
                <a:solidFill>
                  <a:srgbClr val="A50021"/>
                </a:solidFill>
                <a:latin typeface="Arial" charset="0"/>
              </a:defRPr>
            </a:lvl1pPr>
            <a:lvl2pPr marL="747511" indent="-287504" defTabSz="908834">
              <a:defRPr sz="3700" b="1" i="1">
                <a:solidFill>
                  <a:srgbClr val="A50021"/>
                </a:solidFill>
                <a:latin typeface="Arial" charset="0"/>
              </a:defRPr>
            </a:lvl2pPr>
            <a:lvl3pPr marL="1150017" indent="-230003" defTabSz="908834">
              <a:defRPr sz="3700" b="1" i="1">
                <a:solidFill>
                  <a:srgbClr val="A50021"/>
                </a:solidFill>
                <a:latin typeface="Arial" charset="0"/>
              </a:defRPr>
            </a:lvl3pPr>
            <a:lvl4pPr marL="1610023" indent="-230003" defTabSz="908834">
              <a:defRPr sz="3700" b="1" i="1">
                <a:solidFill>
                  <a:srgbClr val="A50021"/>
                </a:solidFill>
                <a:latin typeface="Arial" charset="0"/>
              </a:defRPr>
            </a:lvl4pPr>
            <a:lvl5pPr marL="2070030" indent="-230003" defTabSz="908834">
              <a:defRPr sz="3700" b="1" i="1">
                <a:solidFill>
                  <a:srgbClr val="A50021"/>
                </a:solidFill>
                <a:latin typeface="Arial" charset="0"/>
              </a:defRPr>
            </a:lvl5pPr>
            <a:lvl6pPr marL="2530037" indent="-230003" defTabSz="908834" eaLnBrk="0" fontAlgn="base" hangingPunct="0">
              <a:spcBef>
                <a:spcPct val="0"/>
              </a:spcBef>
              <a:spcAft>
                <a:spcPct val="0"/>
              </a:spcAft>
              <a:defRPr sz="3700" b="1" i="1">
                <a:solidFill>
                  <a:srgbClr val="A50021"/>
                </a:solidFill>
                <a:latin typeface="Arial" charset="0"/>
              </a:defRPr>
            </a:lvl6pPr>
            <a:lvl7pPr marL="2990044" indent="-230003" defTabSz="908834" eaLnBrk="0" fontAlgn="base" hangingPunct="0">
              <a:spcBef>
                <a:spcPct val="0"/>
              </a:spcBef>
              <a:spcAft>
                <a:spcPct val="0"/>
              </a:spcAft>
              <a:defRPr sz="3700" b="1" i="1">
                <a:solidFill>
                  <a:srgbClr val="A50021"/>
                </a:solidFill>
                <a:latin typeface="Arial" charset="0"/>
              </a:defRPr>
            </a:lvl7pPr>
            <a:lvl8pPr marL="3450051" indent="-230003" defTabSz="908834" eaLnBrk="0" fontAlgn="base" hangingPunct="0">
              <a:spcBef>
                <a:spcPct val="0"/>
              </a:spcBef>
              <a:spcAft>
                <a:spcPct val="0"/>
              </a:spcAft>
              <a:defRPr sz="3700" b="1" i="1">
                <a:solidFill>
                  <a:srgbClr val="A50021"/>
                </a:solidFill>
                <a:latin typeface="Arial" charset="0"/>
              </a:defRPr>
            </a:lvl8pPr>
            <a:lvl9pPr marL="3910057" indent="-230003" defTabSz="908834" eaLnBrk="0" fontAlgn="base" hangingPunct="0">
              <a:spcBef>
                <a:spcPct val="0"/>
              </a:spcBef>
              <a:spcAft>
                <a:spcPct val="0"/>
              </a:spcAft>
              <a:defRPr sz="37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899ADF87-E017-4B73-8B00-A73FB0482826}" type="slidenum">
              <a:rPr lang="en-US" sz="1400" b="0" i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1838" y="758825"/>
            <a:ext cx="5372100" cy="37211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4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84986D5B-D7F1-429E-B5E9-98CD9F6701CF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 defTabSz="903288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 defTabSz="903288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B66202E8-F67C-4A4C-AFDD-43D02B1C167A}" type="slidenum">
              <a:rPr lang="en-US" sz="1400" b="0" i="0" smtClean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sz="1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44538"/>
            <a:ext cx="5286375" cy="3660775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4930">
              <a:defRPr sz="3800" b="1" i="1">
                <a:solidFill>
                  <a:srgbClr val="A50021"/>
                </a:solidFill>
                <a:latin typeface="Arial" charset="0"/>
              </a:defRPr>
            </a:lvl1pPr>
            <a:lvl2pPr marL="777200" indent="-298923" defTabSz="944930">
              <a:defRPr sz="3800" b="1" i="1">
                <a:solidFill>
                  <a:srgbClr val="A50021"/>
                </a:solidFill>
                <a:latin typeface="Arial" charset="0"/>
              </a:defRPr>
            </a:lvl2pPr>
            <a:lvl3pPr marL="1195692" indent="-239138" defTabSz="944930">
              <a:defRPr sz="3800" b="1" i="1">
                <a:solidFill>
                  <a:srgbClr val="A50021"/>
                </a:solidFill>
                <a:latin typeface="Arial" charset="0"/>
              </a:defRPr>
            </a:lvl3pPr>
            <a:lvl4pPr marL="1673969" indent="-239138" defTabSz="944930">
              <a:defRPr sz="3800" b="1" i="1">
                <a:solidFill>
                  <a:srgbClr val="A50021"/>
                </a:solidFill>
                <a:latin typeface="Arial" charset="0"/>
              </a:defRPr>
            </a:lvl4pPr>
            <a:lvl5pPr marL="2152246" indent="-239138" defTabSz="944930">
              <a:defRPr sz="3800" b="1" i="1">
                <a:solidFill>
                  <a:srgbClr val="A50021"/>
                </a:solidFill>
                <a:latin typeface="Arial" charset="0"/>
              </a:defRPr>
            </a:lvl5pPr>
            <a:lvl6pPr marL="2630523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6pPr>
            <a:lvl7pPr marL="3108800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7pPr>
            <a:lvl8pPr marL="3587077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8pPr>
            <a:lvl9pPr marL="4065354" indent="-239138" defTabSz="944930" eaLnBrk="0" fontAlgn="base" hangingPunct="0">
              <a:spcBef>
                <a:spcPct val="0"/>
              </a:spcBef>
              <a:spcAft>
                <a:spcPct val="0"/>
              </a:spcAft>
              <a:defRPr sz="38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fld id="{A35CC537-ECB9-4331-8CEB-02BBF1CA1920}" type="slidenum">
              <a:rPr lang="en-US" sz="1500" b="0" i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sz="15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2638" y="784225"/>
            <a:ext cx="5573712" cy="385921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/>
              <a:t>The </a:t>
            </a:r>
            <a:r>
              <a:rPr lang="en-GB" baseline="30000" dirty="0"/>
              <a:t>238</a:t>
            </a:r>
            <a:r>
              <a:rPr lang="en-GB" dirty="0"/>
              <a:t>U(</a:t>
            </a:r>
            <a:r>
              <a:rPr lang="en-GB" dirty="0" err="1"/>
              <a:t>n,γ</a:t>
            </a:r>
            <a:r>
              <a:rPr lang="en-GB" dirty="0"/>
              <a:t>) cross-section values show discrepancies between the different evaluations and they differ also to experimental data above 2 MeV. The evaluations themselves exhibit differences of 10% (ENDF </a:t>
            </a:r>
            <a:r>
              <a:rPr lang="en-GB" dirty="0" err="1"/>
              <a:t>vs</a:t>
            </a:r>
            <a:r>
              <a:rPr lang="en-GB" dirty="0"/>
              <a:t> JEFF) for neutron energies around 500 </a:t>
            </a:r>
            <a:r>
              <a:rPr lang="en-GB" dirty="0" err="1"/>
              <a:t>keV</a:t>
            </a:r>
            <a:r>
              <a:rPr lang="en-GB" dirty="0"/>
              <a:t> and this steadily increases to 30% at 3 MeV and to 50% at 5 MeV (see Fig.1). For </a:t>
            </a:r>
            <a:r>
              <a:rPr lang="en-GB" dirty="0" err="1"/>
              <a:t>Th</a:t>
            </a:r>
            <a:r>
              <a:rPr lang="en-GB" dirty="0"/>
              <a:t> similar conclusions can be drawn: The experimental data points show a larger scatter and no experiments are listed in EXFOR for energies above 2.7 MeV (Fig. 2).</a:t>
            </a:r>
            <a:endParaRPr lang="de-AT" dirty="0"/>
          </a:p>
          <a:p>
            <a:r>
              <a:rPr lang="en-US" baseline="30000" dirty="0"/>
              <a:t>197</a:t>
            </a:r>
            <a:r>
              <a:rPr lang="en-US" dirty="0"/>
              <a:t>Au(</a:t>
            </a:r>
            <a:r>
              <a:rPr lang="en-US" dirty="0" err="1"/>
              <a:t>n,g</a:t>
            </a:r>
            <a:r>
              <a:rPr lang="en-US" dirty="0"/>
              <a:t>) cross section standard </a:t>
            </a:r>
          </a:p>
          <a:p>
            <a:r>
              <a:rPr lang="en-US" dirty="0"/>
              <a:t>Above 2 MeV the normalization will be to the H(</a:t>
            </a:r>
            <a:r>
              <a:rPr lang="en-US" dirty="0" err="1"/>
              <a:t>n,n</a:t>
            </a:r>
            <a:r>
              <a:rPr lang="en-US" dirty="0"/>
              <a:t>)H and/or U-235/238 standard cross sections by using a transfer detector. For the entire energy range this will imply the use of the time-of-flight technique and/or the distance variation method using activation foils (Au, In, Fe) checked against a primary fluence standard (H(</a:t>
            </a:r>
            <a:r>
              <a:rPr lang="en-US" dirty="0" err="1"/>
              <a:t>n,n</a:t>
            </a:r>
            <a:r>
              <a:rPr lang="en-US" dirty="0"/>
              <a:t>)H and one of </a:t>
            </a:r>
            <a:r>
              <a:rPr lang="en-US" baseline="30000" dirty="0"/>
              <a:t>235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and </a:t>
            </a:r>
            <a:r>
              <a:rPr lang="en-US" baseline="30000" dirty="0"/>
              <a:t>238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)).</a:t>
            </a:r>
            <a:endParaRPr lang="de-A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3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72" y="404664"/>
            <a:ext cx="8420100" cy="18026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929341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920337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5927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592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624784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592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91405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752600"/>
            <a:ext cx="41338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752600"/>
            <a:ext cx="41338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80335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4688" y="6356350"/>
            <a:ext cx="5472608" cy="365125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A Wallner – neutron-induced reactions on U and </a:t>
            </a:r>
            <a:r>
              <a:rPr lang="en-AU" dirty="0" err="1"/>
              <a:t>Th</a:t>
            </a:r>
            <a:r>
              <a:rPr lang="en-AU" dirty="0"/>
              <a:t> via AMS</a:t>
            </a:r>
          </a:p>
        </p:txBody>
      </p:sp>
    </p:spTree>
    <p:extLst>
      <p:ext uri="{BB962C8B-B14F-4D97-AF65-F5344CB8AC3E}">
        <p14:creationId xmlns:p14="http://schemas.microsoft.com/office/powerpoint/2010/main" val="327731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296760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12436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20464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83563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7526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7526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30244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84878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563786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1964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21861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88857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7526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  <a:p>
            <a:pPr lvl="1"/>
            <a:r>
              <a:rPr lang="de-DE" dirty="0"/>
              <a:t>subpunkt 2.1</a:t>
            </a:r>
          </a:p>
        </p:txBody>
      </p:sp>
      <p:sp>
        <p:nvSpPr>
          <p:cNvPr id="1027" name="Line 10"/>
          <p:cNvSpPr>
            <a:spLocks noChangeShapeType="1"/>
          </p:cNvSpPr>
          <p:nvPr/>
        </p:nvSpPr>
        <p:spPr bwMode="auto">
          <a:xfrm>
            <a:off x="1856656" y="6425297"/>
            <a:ext cx="597666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029" name="Text Box 22"/>
          <p:cNvSpPr txBox="1">
            <a:spLocks noChangeArrowheads="1"/>
          </p:cNvSpPr>
          <p:nvPr/>
        </p:nvSpPr>
        <p:spPr bwMode="auto">
          <a:xfrm>
            <a:off x="7299325" y="574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AT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0" name="Text Box 27"/>
          <p:cNvSpPr txBox="1">
            <a:spLocks noChangeArrowheads="1"/>
          </p:cNvSpPr>
          <p:nvPr/>
        </p:nvSpPr>
        <p:spPr bwMode="auto">
          <a:xfrm>
            <a:off x="9299575" y="5867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 algn="r">
              <a:defRPr/>
            </a:pPr>
            <a:endParaRPr lang="en-GB" sz="2400" b="0" i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2" name="Text Box 51"/>
          <p:cNvSpPr txBox="1">
            <a:spLocks noChangeArrowheads="1"/>
          </p:cNvSpPr>
          <p:nvPr userDrawn="1"/>
        </p:nvSpPr>
        <p:spPr bwMode="auto">
          <a:xfrm>
            <a:off x="1784648" y="6489304"/>
            <a:ext cx="70567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 algn="ctr"/>
            <a:r>
              <a:rPr lang="en-AU" sz="1600" i="0" dirty="0">
                <a:solidFill>
                  <a:schemeClr val="tx1"/>
                </a:solidFill>
                <a:latin typeface="Calibri" pitchFamily="34" charset="0"/>
              </a:rPr>
              <a:t>IAEA 12/2017 – TM Nuclear Data      A Wallner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67259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</p:sldLayoutIdLst>
  <p:transition spd="med"/>
  <p:txStyles>
    <p:titleStyle>
      <a:lvl1pPr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+mj-lt"/>
          <a:ea typeface="+mj-ea"/>
          <a:cs typeface="+mj-cs"/>
        </a:defRPr>
      </a:lvl1pPr>
      <a:lvl2pPr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2pPr>
      <a:lvl3pPr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3pPr>
      <a:lvl4pPr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4pPr>
      <a:lvl5pPr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5pPr>
      <a:lvl6pPr marL="457200"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6pPr>
      <a:lvl7pPr marL="914400"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7pPr>
      <a:lvl8pPr marL="1371600"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8pPr>
      <a:lvl9pPr marL="1828800" indent="-119063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A5002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Ø"/>
        <a:defRPr sz="20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 b="1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19494" y="0"/>
            <a:ext cx="9941046" cy="764704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19063" indent="-23813" algn="ctr"/>
            <a:r>
              <a:rPr lang="en-AU" sz="3200" dirty="0"/>
              <a:t>Recent AMS measurements on neutron-induced reactions + outlook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52" name="Rectangle 14"/>
          <p:cNvSpPr>
            <a:spLocks noChangeArrowheads="1"/>
          </p:cNvSpPr>
          <p:nvPr/>
        </p:nvSpPr>
        <p:spPr bwMode="auto">
          <a:xfrm>
            <a:off x="6622913" y="1800756"/>
            <a:ext cx="30972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92100" indent="-292100" algn="ctr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i="0" dirty="0">
                <a:solidFill>
                  <a:schemeClr val="tx1"/>
                </a:solidFill>
                <a:latin typeface="Arial Narrow" pitchFamily="34" charset="0"/>
              </a:rPr>
              <a:t>A. Wallner</a:t>
            </a:r>
          </a:p>
        </p:txBody>
      </p:sp>
      <p:sp>
        <p:nvSpPr>
          <p:cNvPr id="2054" name="Rectangle 16"/>
          <p:cNvSpPr>
            <a:spLocks noChangeArrowheads="1"/>
          </p:cNvSpPr>
          <p:nvPr/>
        </p:nvSpPr>
        <p:spPr bwMode="auto">
          <a:xfrm>
            <a:off x="6897688" y="2480303"/>
            <a:ext cx="324802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sz="1800" i="0" dirty="0">
                <a:solidFill>
                  <a:srgbClr val="FF0000"/>
                </a:solidFill>
              </a:rPr>
              <a:t>The Australian National University (ANU)</a:t>
            </a:r>
          </a:p>
        </p:txBody>
      </p:sp>
      <p:sp>
        <p:nvSpPr>
          <p:cNvPr id="2056" name="Text Box 5"/>
          <p:cNvSpPr txBox="1">
            <a:spLocks noChangeArrowheads="1"/>
          </p:cNvSpPr>
          <p:nvPr/>
        </p:nvSpPr>
        <p:spPr bwMode="auto">
          <a:xfrm>
            <a:off x="7329488" y="3259138"/>
            <a:ext cx="23717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AMS</a:t>
            </a:r>
            <a:endParaRPr lang="en-US" sz="3200"/>
          </a:p>
        </p:txBody>
      </p:sp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1696900"/>
            <a:ext cx="2705277" cy="27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" name="Rectangle 1"/>
          <p:cNvSpPr>
            <a:spLocks noChangeArrowheads="1"/>
          </p:cNvSpPr>
          <p:nvPr/>
        </p:nvSpPr>
        <p:spPr bwMode="auto">
          <a:xfrm>
            <a:off x="473609" y="4653136"/>
            <a:ext cx="215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neutrons</a:t>
            </a: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D11ABABD-4D21-43A0-9DAC-954C61686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763" y="0"/>
            <a:ext cx="4488861" cy="67732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0" cmpd="sng">
            <a:solidFill>
              <a:schemeClr val="tx1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de-DE" sz="1800" i="0" dirty="0">
                <a:solidFill>
                  <a:schemeClr val="tx1"/>
                </a:solidFill>
                <a:latin typeface="Arial Narrow" pitchFamily="34" charset="0"/>
              </a:rPr>
              <a:t>in collaboration with: </a:t>
            </a: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tabLst>
                <a:tab pos="1162050" algn="l"/>
              </a:tabLst>
              <a:defRPr/>
            </a:pPr>
            <a:r>
              <a:rPr lang="de-DE" sz="1600" i="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de-DE" sz="1600" i="0" dirty="0">
                <a:solidFill>
                  <a:schemeClr val="accent6"/>
                </a:solidFill>
                <a:latin typeface="Arial Narrow" pitchFamily="34" charset="0"/>
              </a:rPr>
              <a:t>KIT (Karlsruhe)</a:t>
            </a:r>
            <a:r>
              <a:rPr lang="de-DE" sz="1600" i="0" dirty="0">
                <a:solidFill>
                  <a:schemeClr val="tx1"/>
                </a:solidFill>
                <a:latin typeface="Arial Narrow" pitchFamily="34" charset="0"/>
              </a:rPr>
              <a:t>: F. Käppeler, I. Dillmann</a:t>
            </a:r>
            <a:endParaRPr lang="en-GB" sz="16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tabLst>
                <a:tab pos="1162050" algn="l"/>
              </a:tabLst>
              <a:defRPr/>
            </a:pPr>
            <a:r>
              <a:rPr lang="de-DE" sz="1600" i="0" dirty="0">
                <a:solidFill>
                  <a:schemeClr val="accent6"/>
                </a:solidFill>
                <a:latin typeface="Arial Narrow" pitchFamily="34" charset="0"/>
              </a:rPr>
              <a:t> IRMM / Geel</a:t>
            </a:r>
            <a:r>
              <a:rPr lang="de-DE" sz="1600" i="0" dirty="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en-GB" sz="1600" i="0" dirty="0">
                <a:solidFill>
                  <a:schemeClr val="tx1"/>
                </a:solidFill>
                <a:latin typeface="Arial Narrow" pitchFamily="34" charset="0"/>
              </a:rPr>
              <a:t>A. </a:t>
            </a:r>
            <a:r>
              <a:rPr lang="en-GB" sz="1600" i="0" dirty="0" err="1">
                <a:solidFill>
                  <a:schemeClr val="tx1"/>
                </a:solidFill>
                <a:latin typeface="Arial Narrow" pitchFamily="34" charset="0"/>
              </a:rPr>
              <a:t>Plompen</a:t>
            </a:r>
            <a:r>
              <a:rPr lang="en-GB" sz="1600" i="0" dirty="0">
                <a:solidFill>
                  <a:schemeClr val="tx1"/>
                </a:solidFill>
                <a:latin typeface="Arial Narrow" pitchFamily="34" charset="0"/>
              </a:rPr>
              <a:t>, A. </a:t>
            </a:r>
            <a:r>
              <a:rPr lang="en-GB" sz="1600" i="0" dirty="0" err="1">
                <a:solidFill>
                  <a:schemeClr val="tx1"/>
                </a:solidFill>
                <a:latin typeface="Arial Narrow" pitchFamily="34" charset="0"/>
              </a:rPr>
              <a:t>Krasa</a:t>
            </a:r>
            <a:endParaRPr lang="en-GB" sz="16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tabLst>
                <a:tab pos="1162050" algn="l"/>
              </a:tabLst>
              <a:defRPr/>
            </a:pPr>
            <a:r>
              <a:rPr lang="en-GB" sz="1600" i="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en-GB" sz="1600" i="0" dirty="0">
                <a:solidFill>
                  <a:schemeClr val="accent6"/>
                </a:solidFill>
                <a:latin typeface="Arial Narrow" pitchFamily="34" charset="0"/>
              </a:rPr>
              <a:t>IKI Budapest</a:t>
            </a:r>
            <a:r>
              <a:rPr lang="en-GB" sz="1600" i="0" dirty="0">
                <a:solidFill>
                  <a:schemeClr val="tx1"/>
                </a:solidFill>
                <a:latin typeface="Arial Narrow" pitchFamily="34" charset="0"/>
              </a:rPr>
              <a:t>: T. </a:t>
            </a:r>
            <a:r>
              <a:rPr lang="en-GB" sz="1600" i="0" dirty="0" err="1">
                <a:solidFill>
                  <a:schemeClr val="tx1"/>
                </a:solidFill>
                <a:latin typeface="Arial Narrow" pitchFamily="34" charset="0"/>
              </a:rPr>
              <a:t>Belgya</a:t>
            </a:r>
            <a:r>
              <a:rPr lang="en-GB" sz="1600" i="0" dirty="0">
                <a:solidFill>
                  <a:schemeClr val="tx1"/>
                </a:solidFill>
                <a:latin typeface="Arial Narrow" pitchFamily="34" charset="0"/>
              </a:rPr>
              <a:t>, L. </a:t>
            </a:r>
            <a:r>
              <a:rPr lang="en-GB" sz="1600" i="0" dirty="0" err="1">
                <a:solidFill>
                  <a:schemeClr val="tx1"/>
                </a:solidFill>
                <a:latin typeface="Arial Narrow" pitchFamily="34" charset="0"/>
              </a:rPr>
              <a:t>Szentmiklosi</a:t>
            </a:r>
            <a:endParaRPr lang="en-GB" sz="16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tabLst>
                <a:tab pos="1162050" algn="l"/>
              </a:tabLst>
              <a:defRPr/>
            </a:pPr>
            <a:r>
              <a:rPr lang="en-GB" sz="1600" i="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en-GB" sz="1600" i="0" dirty="0">
                <a:solidFill>
                  <a:schemeClr val="accent6"/>
                </a:solidFill>
                <a:latin typeface="Arial Narrow" pitchFamily="34" charset="0"/>
              </a:rPr>
              <a:t>TU Vienna</a:t>
            </a:r>
            <a:r>
              <a:rPr lang="en-GB" sz="1600" i="0" dirty="0">
                <a:solidFill>
                  <a:schemeClr val="tx1"/>
                </a:solidFill>
                <a:latin typeface="Arial Narrow" pitchFamily="34" charset="0"/>
              </a:rPr>
              <a:t>: M. </a:t>
            </a:r>
            <a:r>
              <a:rPr lang="en-GB" sz="1600" i="0" dirty="0" err="1">
                <a:solidFill>
                  <a:schemeClr val="tx1"/>
                </a:solidFill>
                <a:latin typeface="Arial Narrow" pitchFamily="34" charset="0"/>
              </a:rPr>
              <a:t>Bichler</a:t>
            </a:r>
            <a:endParaRPr lang="en-GB" sz="16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tabLst>
                <a:tab pos="1162050" algn="l"/>
              </a:tabLst>
              <a:defRPr/>
            </a:pPr>
            <a:r>
              <a:rPr lang="en-GB" sz="1600" i="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en-GB" sz="1600" i="0" dirty="0">
                <a:solidFill>
                  <a:schemeClr val="accent6"/>
                </a:solidFill>
                <a:latin typeface="Arial Narrow" pitchFamily="34" charset="0"/>
              </a:rPr>
              <a:t>TSL Uppsala</a:t>
            </a:r>
            <a:r>
              <a:rPr lang="en-GB" sz="1600" i="0" dirty="0">
                <a:solidFill>
                  <a:schemeClr val="tx1"/>
                </a:solidFill>
                <a:latin typeface="Arial Narrow" pitchFamily="34" charset="0"/>
              </a:rPr>
              <a:t>: A. Prokofiev et al. </a:t>
            </a:r>
            <a:endParaRPr lang="en-GB" sz="14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ct val="20000"/>
              </a:spcAft>
              <a:buFont typeface="Wingdings" pitchFamily="2" charset="2"/>
              <a:buChar char="§"/>
              <a:tabLst>
                <a:tab pos="1435100" algn="l"/>
              </a:tabLst>
              <a:defRPr/>
            </a:pPr>
            <a:r>
              <a:rPr lang="de-DE" sz="1600" i="0" dirty="0">
                <a:solidFill>
                  <a:schemeClr val="accent6"/>
                </a:solidFill>
                <a:latin typeface="Arial Narrow" pitchFamily="34" charset="0"/>
              </a:rPr>
              <a:t>ANU</a:t>
            </a:r>
            <a:r>
              <a:rPr lang="de-DE" sz="1600" i="0" dirty="0">
                <a:solidFill>
                  <a:schemeClr val="tx1"/>
                </a:solidFill>
                <a:latin typeface="Arial Narrow" pitchFamily="34" charset="0"/>
              </a:rPr>
              <a:t> (</a:t>
            </a:r>
            <a:r>
              <a:rPr lang="de-DE" sz="1600" i="0" dirty="0">
                <a:solidFill>
                  <a:schemeClr val="accent6"/>
                </a:solidFill>
                <a:latin typeface="Arial Narrow" pitchFamily="34" charset="0"/>
              </a:rPr>
              <a:t>Canberra</a:t>
            </a:r>
            <a:r>
              <a:rPr lang="de-DE" sz="1600" i="0" dirty="0">
                <a:solidFill>
                  <a:schemeClr val="tx1"/>
                </a:solidFill>
                <a:latin typeface="Arial Narrow" pitchFamily="34" charset="0"/>
              </a:rPr>
              <a:t>): L.K. Fifield, S. Tims, M. Froehlich</a:t>
            </a: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ct val="20000"/>
              </a:spcAft>
              <a:buFont typeface="Wingdings" pitchFamily="2" charset="2"/>
              <a:buChar char="§"/>
              <a:tabLst>
                <a:tab pos="1435100" algn="l"/>
              </a:tabLst>
              <a:defRPr/>
            </a:pPr>
            <a:r>
              <a:rPr lang="en-GB" sz="1600" i="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de-DE" sz="1600" i="0" dirty="0">
                <a:solidFill>
                  <a:schemeClr val="accent6"/>
                </a:solidFill>
                <a:latin typeface="Arial Narrow" pitchFamily="34" charset="0"/>
              </a:rPr>
              <a:t>VERA</a:t>
            </a:r>
            <a:r>
              <a:rPr lang="de-DE" sz="1600" i="0" dirty="0">
                <a:solidFill>
                  <a:schemeClr val="tx1"/>
                </a:solidFill>
                <a:latin typeface="Arial Narrow" pitchFamily="34" charset="0"/>
              </a:rPr>
              <a:t> (</a:t>
            </a:r>
            <a:r>
              <a:rPr lang="de-DE" sz="1600" i="0" dirty="0">
                <a:solidFill>
                  <a:schemeClr val="accent6"/>
                </a:solidFill>
                <a:latin typeface="Arial Narrow" pitchFamily="34" charset="0"/>
              </a:rPr>
              <a:t>Vienna</a:t>
            </a:r>
            <a:r>
              <a:rPr lang="de-DE" sz="1600" i="0" dirty="0">
                <a:solidFill>
                  <a:schemeClr val="tx1"/>
                </a:solidFill>
                <a:latin typeface="Arial Narrow" pitchFamily="34" charset="0"/>
              </a:rPr>
              <a:t>):  K. Buzcak, F. Quinto, P. Steier,	S. Winkler, C. Lederer</a:t>
            </a: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en-AU" sz="1600" i="0" dirty="0">
                <a:solidFill>
                  <a:schemeClr val="accent6"/>
                </a:solidFill>
                <a:latin typeface="Arial Narrow" pitchFamily="34" charset="0"/>
              </a:rPr>
              <a:t> ETH Zurich</a:t>
            </a:r>
            <a:r>
              <a:rPr lang="en-AU" sz="1600" i="0" dirty="0">
                <a:solidFill>
                  <a:schemeClr val="tx1"/>
                </a:solidFill>
                <a:latin typeface="Arial Narrow" pitchFamily="34" charset="0"/>
              </a:rPr>
              <a:t>: M. </a:t>
            </a:r>
            <a:r>
              <a:rPr lang="en-AU" sz="1600" i="0" dirty="0" err="1">
                <a:solidFill>
                  <a:schemeClr val="tx1"/>
                </a:solidFill>
                <a:latin typeface="Arial Narrow" pitchFamily="34" charset="0"/>
              </a:rPr>
              <a:t>Christl</a:t>
            </a:r>
            <a:r>
              <a:rPr lang="en-AU" sz="1600" i="0" dirty="0">
                <a:solidFill>
                  <a:schemeClr val="tx1"/>
                </a:solidFill>
                <a:latin typeface="Arial Narrow" pitchFamily="34" charset="0"/>
              </a:rPr>
              <a:t>, J. </a:t>
            </a:r>
            <a:r>
              <a:rPr lang="en-AU" sz="1600" i="0" dirty="0" err="1">
                <a:solidFill>
                  <a:schemeClr val="tx1"/>
                </a:solidFill>
                <a:latin typeface="Arial Narrow" pitchFamily="34" charset="0"/>
              </a:rPr>
              <a:t>Lachner</a:t>
            </a:r>
            <a:endParaRPr lang="en-AU" sz="1600" i="0" dirty="0">
              <a:solidFill>
                <a:schemeClr val="accent2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en-AU" sz="1600" i="0" dirty="0">
                <a:solidFill>
                  <a:schemeClr val="accent2"/>
                </a:solidFill>
                <a:latin typeface="Arial Narrow" pitchFamily="34" charset="0"/>
              </a:rPr>
              <a:t> ANSTO/Sydney</a:t>
            </a:r>
            <a:r>
              <a:rPr lang="en-AU" sz="1600" i="0" dirty="0">
                <a:solidFill>
                  <a:schemeClr val="tx1"/>
                </a:solidFill>
                <a:latin typeface="Arial Narrow" pitchFamily="34" charset="0"/>
              </a:rPr>
              <a:t>: M. </a:t>
            </a:r>
            <a:r>
              <a:rPr lang="en-AU" sz="1600" i="0" dirty="0" err="1">
                <a:solidFill>
                  <a:schemeClr val="tx1"/>
                </a:solidFill>
                <a:latin typeface="Arial Narrow" pitchFamily="34" charset="0"/>
              </a:rPr>
              <a:t>Hotchkis</a:t>
            </a:r>
            <a:endParaRPr lang="de-DE" sz="16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en-AU" sz="1600" i="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en-AU" sz="1600" i="0" dirty="0">
                <a:solidFill>
                  <a:schemeClr val="accent6"/>
                </a:solidFill>
                <a:latin typeface="Arial Narrow" pitchFamily="34" charset="0"/>
              </a:rPr>
              <a:t>Univ. Heidelberg</a:t>
            </a:r>
            <a:r>
              <a:rPr lang="en-AU" sz="1600" i="0" dirty="0">
                <a:solidFill>
                  <a:schemeClr val="tx1"/>
                </a:solidFill>
                <a:latin typeface="Arial Narrow" pitchFamily="34" charset="0"/>
              </a:rPr>
              <a:t>: J. </a:t>
            </a:r>
            <a:r>
              <a:rPr lang="en-AU" sz="1600" i="0" dirty="0" err="1">
                <a:solidFill>
                  <a:schemeClr val="tx1"/>
                </a:solidFill>
                <a:latin typeface="Arial Narrow" pitchFamily="34" charset="0"/>
              </a:rPr>
              <a:t>Lippold</a:t>
            </a:r>
            <a:endParaRPr lang="en-AU" sz="16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en-AU" sz="1600" i="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de-DE" sz="1600" i="0" dirty="0">
                <a:solidFill>
                  <a:schemeClr val="accent6"/>
                </a:solidFill>
                <a:latin typeface="Arial Narrow" pitchFamily="34" charset="0"/>
              </a:rPr>
              <a:t>IAEA</a:t>
            </a:r>
            <a:r>
              <a:rPr lang="de-DE" sz="1600" i="0" dirty="0">
                <a:solidFill>
                  <a:schemeClr val="tx1"/>
                </a:solidFill>
                <a:latin typeface="Arial Narrow" pitchFamily="34" charset="0"/>
              </a:rPr>
              <a:t>: R. Capote</a:t>
            </a:r>
            <a:r>
              <a:rPr lang="en-GB" sz="1600" i="0" dirty="0">
                <a:solidFill>
                  <a:schemeClr val="tx1"/>
                </a:solidFill>
                <a:latin typeface="Arial Narrow" pitchFamily="34" charset="0"/>
              </a:rPr>
              <a:t> , V. </a:t>
            </a:r>
            <a:r>
              <a:rPr lang="en-GB" sz="1600" i="0" dirty="0" err="1">
                <a:solidFill>
                  <a:schemeClr val="tx1"/>
                </a:solidFill>
                <a:latin typeface="Arial Narrow" pitchFamily="34" charset="0"/>
              </a:rPr>
              <a:t>Semkova</a:t>
            </a:r>
            <a:endParaRPr lang="en-GB" sz="1600" i="0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ct val="20000"/>
              </a:spcAft>
              <a:defRPr/>
            </a:pPr>
            <a:endParaRPr lang="en-GB" sz="16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F7D126-AC54-43CB-88F4-CE9A74BBF072}"/>
              </a:ext>
            </a:extLst>
          </p:cNvPr>
          <p:cNvGrpSpPr/>
          <p:nvPr/>
        </p:nvGrpSpPr>
        <p:grpSpPr>
          <a:xfrm>
            <a:off x="6321152" y="4050875"/>
            <a:ext cx="3250600" cy="2608894"/>
            <a:chOff x="-56720" y="-27384"/>
            <a:chExt cx="9962720" cy="6885384"/>
          </a:xfrm>
        </p:grpSpPr>
        <p:pic>
          <p:nvPicPr>
            <p:cNvPr id="14" name="Picture 4098" descr="Z:\Linac\Engineering_Award\PRESENTATION_PPT\LINAC 3d 2005 LABEL_REAL.jpg">
              <a:extLst>
                <a:ext uri="{FF2B5EF4-FFF2-40B4-BE49-F238E27FC236}">
                  <a16:creationId xmlns:a16="http://schemas.microsoft.com/office/drawing/2014/main" id="{909A751F-4BE9-4EDF-9179-BEBBBB2F1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216" y="-27384"/>
              <a:ext cx="5457056" cy="507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ANTARES accelerator tank_300">
              <a:extLst>
                <a:ext uri="{FF2B5EF4-FFF2-40B4-BE49-F238E27FC236}">
                  <a16:creationId xmlns:a16="http://schemas.microsoft.com/office/drawing/2014/main" id="{70C9C202-1B1A-4B25-8C00-09A65118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2225"/>
              <a:ext cx="2857500" cy="429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www.ams.ethz.ch/instruments/tandy/Tandy_main.jpg?hires">
              <a:extLst>
                <a:ext uri="{FF2B5EF4-FFF2-40B4-BE49-F238E27FC236}">
                  <a16:creationId xmlns:a16="http://schemas.microsoft.com/office/drawing/2014/main" id="{9F0943B5-D538-42B4-985D-96FED53E7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107" y="3023604"/>
              <a:ext cx="6230893" cy="383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183BBDB-B242-4AF5-8841-29CCA7CB3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720" y="832057"/>
              <a:ext cx="3608067" cy="2740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4EE63BA8-CEA9-4B3D-80CE-9E212A1ED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9048" r="3572" b="3030"/>
            <a:stretch>
              <a:fillRect/>
            </a:stretch>
          </p:blipFill>
          <p:spPr bwMode="auto">
            <a:xfrm>
              <a:off x="5889104" y="0"/>
              <a:ext cx="4004295" cy="300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F150E7C-59C6-4845-916B-6F134622F79A}"/>
              </a:ext>
            </a:extLst>
          </p:cNvPr>
          <p:cNvSpPr/>
          <p:nvPr/>
        </p:nvSpPr>
        <p:spPr>
          <a:xfrm>
            <a:off x="2258763" y="6309320"/>
            <a:ext cx="2781852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ts val="1800"/>
              </a:spcBef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en-GB" sz="1600" i="0" dirty="0">
                <a:solidFill>
                  <a:srgbClr val="2D2DB9"/>
                </a:solidFill>
                <a:latin typeface="Arial Narrow" pitchFamily="34" charset="0"/>
              </a:rPr>
              <a:t> + BR1 / ILL / FRM-2 / SARAF …</a:t>
            </a:r>
          </a:p>
        </p:txBody>
      </p:sp>
    </p:spTree>
    <p:extLst>
      <p:ext uri="{BB962C8B-B14F-4D97-AF65-F5344CB8AC3E}">
        <p14:creationId xmlns:p14="http://schemas.microsoft.com/office/powerpoint/2010/main" val="31489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88913"/>
            <a:ext cx="89154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AT" baseline="30000"/>
              <a:t>236</a:t>
            </a:r>
            <a:r>
              <a:rPr lang="de-AT"/>
              <a:t>U &amp; </a:t>
            </a:r>
            <a:r>
              <a:rPr lang="de-AT" baseline="30000"/>
              <a:t>239</a:t>
            </a:r>
            <a:r>
              <a:rPr lang="de-AT"/>
              <a:t>U: Production &amp; Decay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5388" y="4076700"/>
            <a:ext cx="2360612" cy="1790700"/>
          </a:xfrm>
        </p:spPr>
        <p:txBody>
          <a:bodyPr/>
          <a:lstStyle/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rgbClr val="990000"/>
                </a:solidFill>
              </a:rPr>
              <a:t>236</a:t>
            </a:r>
            <a:r>
              <a:rPr lang="de-AT">
                <a:solidFill>
                  <a:srgbClr val="990000"/>
                </a:solidFill>
              </a:rPr>
              <a:t>U: t</a:t>
            </a:r>
            <a:r>
              <a:rPr lang="de-AT" baseline="-25000">
                <a:solidFill>
                  <a:srgbClr val="990000"/>
                </a:solidFill>
              </a:rPr>
              <a:t>1/2</a:t>
            </a:r>
            <a:r>
              <a:rPr lang="de-AT">
                <a:solidFill>
                  <a:srgbClr val="990000"/>
                </a:solidFill>
              </a:rPr>
              <a:t> = 	23.4 Myr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chemeClr val="hlink"/>
                </a:solidFill>
              </a:rPr>
              <a:t>239</a:t>
            </a:r>
            <a:r>
              <a:rPr lang="de-AT">
                <a:solidFill>
                  <a:schemeClr val="hlink"/>
                </a:solidFill>
              </a:rPr>
              <a:t>U: t</a:t>
            </a:r>
            <a:r>
              <a:rPr lang="de-AT" baseline="-25000">
                <a:solidFill>
                  <a:schemeClr val="hlink"/>
                </a:solidFill>
              </a:rPr>
              <a:t>1/2</a:t>
            </a:r>
            <a:r>
              <a:rPr lang="de-AT">
                <a:solidFill>
                  <a:schemeClr val="hlink"/>
                </a:solidFill>
              </a:rPr>
              <a:t> = 	23.5 min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chemeClr val="hlink"/>
                </a:solidFill>
              </a:rPr>
              <a:t>239</a:t>
            </a:r>
            <a:r>
              <a:rPr lang="de-AT">
                <a:solidFill>
                  <a:schemeClr val="hlink"/>
                </a:solidFill>
              </a:rPr>
              <a:t>Np: t</a:t>
            </a:r>
            <a:r>
              <a:rPr lang="de-AT" baseline="-25000">
                <a:solidFill>
                  <a:schemeClr val="hlink"/>
                </a:solidFill>
              </a:rPr>
              <a:t>1/2</a:t>
            </a:r>
            <a:r>
              <a:rPr lang="de-AT">
                <a:solidFill>
                  <a:schemeClr val="hlink"/>
                </a:solidFill>
              </a:rPr>
              <a:t> = 	2.35 days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chemeClr val="hlink"/>
                </a:solidFill>
              </a:rPr>
              <a:t>239</a:t>
            </a:r>
            <a:r>
              <a:rPr lang="de-AT">
                <a:solidFill>
                  <a:schemeClr val="hlink"/>
                </a:solidFill>
              </a:rPr>
              <a:t>Pu: t</a:t>
            </a:r>
            <a:r>
              <a:rPr lang="de-AT" baseline="-25000">
                <a:solidFill>
                  <a:schemeClr val="hlink"/>
                </a:solidFill>
              </a:rPr>
              <a:t>1/2</a:t>
            </a:r>
            <a:r>
              <a:rPr lang="de-AT">
                <a:solidFill>
                  <a:schemeClr val="hlink"/>
                </a:solidFill>
              </a:rPr>
              <a:t> = 	24.1 kyr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415925" y="908050"/>
            <a:ext cx="8305800" cy="5256213"/>
            <a:chOff x="256" y="513"/>
            <a:chExt cx="5232" cy="3311"/>
          </a:xfrm>
        </p:grpSpPr>
        <p:pic>
          <p:nvPicPr>
            <p:cNvPr id="3073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" y="1916"/>
              <a:ext cx="4283" cy="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" y="513"/>
              <a:ext cx="5232" cy="1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081338" y="3644900"/>
            <a:ext cx="1366837" cy="1223963"/>
            <a:chOff x="3081338" y="3644900"/>
            <a:chExt cx="1366837" cy="1223963"/>
          </a:xfrm>
        </p:grpSpPr>
        <p:sp>
          <p:nvSpPr>
            <p:cNvPr id="30725" name="Oval 7"/>
            <p:cNvSpPr>
              <a:spLocks noChangeArrowheads="1"/>
            </p:cNvSpPr>
            <p:nvPr/>
          </p:nvSpPr>
          <p:spPr bwMode="auto">
            <a:xfrm>
              <a:off x="3297238" y="3644900"/>
              <a:ext cx="1150937" cy="122396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0727" name="Line 9"/>
            <p:cNvSpPr>
              <a:spLocks noChangeShapeType="1"/>
            </p:cNvSpPr>
            <p:nvPr/>
          </p:nvSpPr>
          <p:spPr bwMode="auto">
            <a:xfrm>
              <a:off x="3081338" y="4221163"/>
              <a:ext cx="5762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0728" name="Line 10"/>
          <p:cNvSpPr>
            <a:spLocks noChangeShapeType="1"/>
          </p:cNvSpPr>
          <p:nvPr/>
        </p:nvSpPr>
        <p:spPr bwMode="auto">
          <a:xfrm>
            <a:off x="5529263" y="4221163"/>
            <a:ext cx="5762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0729" name="Line 11"/>
          <p:cNvSpPr>
            <a:spLocks noChangeShapeType="1"/>
          </p:cNvSpPr>
          <p:nvPr/>
        </p:nvSpPr>
        <p:spPr bwMode="auto">
          <a:xfrm>
            <a:off x="6248400" y="4221163"/>
            <a:ext cx="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4016375" y="2205038"/>
            <a:ext cx="1873250" cy="1873250"/>
            <a:chOff x="4016375" y="2205038"/>
            <a:chExt cx="1873250" cy="1873250"/>
          </a:xfrm>
        </p:grpSpPr>
        <p:sp>
          <p:nvSpPr>
            <p:cNvPr id="30726" name="Oval 8"/>
            <p:cNvSpPr>
              <a:spLocks noChangeArrowheads="1"/>
            </p:cNvSpPr>
            <p:nvPr/>
          </p:nvSpPr>
          <p:spPr bwMode="auto">
            <a:xfrm>
              <a:off x="4016375" y="2205038"/>
              <a:ext cx="1150938" cy="122396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0730" name="Line 12"/>
            <p:cNvSpPr>
              <a:spLocks noChangeShapeType="1"/>
            </p:cNvSpPr>
            <p:nvPr/>
          </p:nvSpPr>
          <p:spPr bwMode="auto">
            <a:xfrm flipH="1" flipV="1">
              <a:off x="4665663" y="2760663"/>
              <a:ext cx="360362" cy="5048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31" name="Line 13"/>
            <p:cNvSpPr>
              <a:spLocks noChangeShapeType="1"/>
            </p:cNvSpPr>
            <p:nvPr/>
          </p:nvSpPr>
          <p:spPr bwMode="auto">
            <a:xfrm flipH="1" flipV="1">
              <a:off x="5529263" y="3644900"/>
              <a:ext cx="360362" cy="4333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0732" name="AutoShape 14"/>
          <p:cNvSpPr>
            <a:spLocks noChangeArrowheads="1"/>
          </p:cNvSpPr>
          <p:nvPr/>
        </p:nvSpPr>
        <p:spPr bwMode="auto">
          <a:xfrm>
            <a:off x="0" y="4221163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99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0733" name="AutoShape 15"/>
          <p:cNvSpPr>
            <a:spLocks noChangeArrowheads="1"/>
          </p:cNvSpPr>
          <p:nvPr/>
        </p:nvSpPr>
        <p:spPr bwMode="auto">
          <a:xfrm>
            <a:off x="0" y="27082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99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4" name="Group 3"/>
          <p:cNvGrpSpPr/>
          <p:nvPr/>
        </p:nvGrpSpPr>
        <p:grpSpPr>
          <a:xfrm>
            <a:off x="1041720" y="3736696"/>
            <a:ext cx="1968577" cy="2068767"/>
            <a:chOff x="1041720" y="3736696"/>
            <a:chExt cx="1968577" cy="2068767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434035" y="5805463"/>
              <a:ext cx="5762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41720" y="3736696"/>
              <a:ext cx="1873250" cy="1873250"/>
              <a:chOff x="4016375" y="2205038"/>
              <a:chExt cx="1873250" cy="1873250"/>
            </a:xfrm>
          </p:grpSpPr>
          <p:sp>
            <p:nvSpPr>
              <p:cNvPr id="22" name="Oval 8"/>
              <p:cNvSpPr>
                <a:spLocks noChangeArrowheads="1"/>
              </p:cNvSpPr>
              <p:nvPr/>
            </p:nvSpPr>
            <p:spPr bwMode="auto">
              <a:xfrm>
                <a:off x="4016375" y="2205038"/>
                <a:ext cx="1150938" cy="1223962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 flipH="1" flipV="1">
                <a:off x="4665663" y="2760663"/>
                <a:ext cx="360362" cy="504825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4" name="Line 13"/>
              <p:cNvSpPr>
                <a:spLocks noChangeShapeType="1"/>
              </p:cNvSpPr>
              <p:nvPr/>
            </p:nvSpPr>
            <p:spPr bwMode="auto">
              <a:xfrm flipH="1" flipV="1">
                <a:off x="5529263" y="3644900"/>
                <a:ext cx="360362" cy="43338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9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5888"/>
            <a:ext cx="9137650" cy="85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AT" baseline="30000" dirty="0"/>
              <a:t>238</a:t>
            </a:r>
            <a:r>
              <a:rPr lang="de-AT" dirty="0"/>
              <a:t>U(n,</a:t>
            </a:r>
            <a:r>
              <a:rPr lang="de-AT" dirty="0">
                <a:latin typeface="Symbol" pitchFamily="18" charset="2"/>
              </a:rPr>
              <a:t>g</a:t>
            </a:r>
            <a:r>
              <a:rPr lang="de-AT" dirty="0"/>
              <a:t>)</a:t>
            </a:r>
            <a:r>
              <a:rPr lang="de-AT" baseline="30000" dirty="0"/>
              <a:t>239</a:t>
            </a:r>
            <a:r>
              <a:rPr lang="de-AT" dirty="0"/>
              <a:t>U -&gt; </a:t>
            </a:r>
            <a:r>
              <a:rPr lang="de-AT" baseline="30000" dirty="0"/>
              <a:t>239</a:t>
            </a:r>
            <a:r>
              <a:rPr lang="de-AT" dirty="0"/>
              <a:t>Np -&gt; </a:t>
            </a:r>
            <a:r>
              <a:rPr lang="de-AT" baseline="30000" dirty="0"/>
              <a:t>239</a:t>
            </a:r>
            <a:r>
              <a:rPr lang="de-AT" dirty="0"/>
              <a:t>Pu (24 kyr)</a:t>
            </a:r>
            <a:endParaRPr lang="en-US" dirty="0"/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1423988" y="692696"/>
            <a:ext cx="7058025" cy="4679950"/>
            <a:chOff x="807" y="799"/>
            <a:chExt cx="4446" cy="2948"/>
          </a:xfrm>
        </p:grpSpPr>
        <p:grpSp>
          <p:nvGrpSpPr>
            <p:cNvPr id="23557" name="Group 5"/>
            <p:cNvGrpSpPr>
              <a:grpSpLocks/>
            </p:cNvGrpSpPr>
            <p:nvPr/>
          </p:nvGrpSpPr>
          <p:grpSpPr bwMode="auto">
            <a:xfrm>
              <a:off x="807" y="799"/>
              <a:ext cx="4446" cy="2948"/>
              <a:chOff x="716" y="890"/>
              <a:chExt cx="4446" cy="2948"/>
            </a:xfrm>
          </p:grpSpPr>
          <p:pic>
            <p:nvPicPr>
              <p:cNvPr id="23560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5" r="-5856" b="-9886"/>
              <a:stretch>
                <a:fillRect/>
              </a:stretch>
            </p:blipFill>
            <p:spPr bwMode="auto">
              <a:xfrm>
                <a:off x="716" y="890"/>
                <a:ext cx="4446" cy="2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561" name="AutoShape 7"/>
              <p:cNvSpPr>
                <a:spLocks noChangeArrowheads="1"/>
              </p:cNvSpPr>
              <p:nvPr/>
            </p:nvSpPr>
            <p:spPr bwMode="auto">
              <a:xfrm>
                <a:off x="2031" y="1615"/>
                <a:ext cx="46" cy="409"/>
              </a:xfrm>
              <a:prstGeom prst="downArrow">
                <a:avLst>
                  <a:gd name="adj1" fmla="val 50000"/>
                  <a:gd name="adj2" fmla="val 222283"/>
                </a:avLst>
              </a:prstGeom>
              <a:noFill/>
              <a:ln w="254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23562" name="AutoShape 8"/>
              <p:cNvSpPr>
                <a:spLocks noChangeArrowheads="1"/>
              </p:cNvSpPr>
              <p:nvPr/>
            </p:nvSpPr>
            <p:spPr bwMode="auto">
              <a:xfrm>
                <a:off x="3483" y="1616"/>
                <a:ext cx="46" cy="409"/>
              </a:xfrm>
              <a:prstGeom prst="downArrow">
                <a:avLst>
                  <a:gd name="adj1" fmla="val 50000"/>
                  <a:gd name="adj2" fmla="val 222283"/>
                </a:avLst>
              </a:prstGeom>
              <a:noFill/>
              <a:ln w="254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sp>
          <p:nvSpPr>
            <p:cNvPr id="23558" name="Text Box 10"/>
            <p:cNvSpPr txBox="1">
              <a:spLocks noChangeArrowheads="1"/>
            </p:cNvSpPr>
            <p:nvPr/>
          </p:nvSpPr>
          <p:spPr bwMode="auto">
            <a:xfrm>
              <a:off x="1941" y="1207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600" b="1" i="1">
                  <a:solidFill>
                    <a:srgbClr val="A50021"/>
                  </a:solidFill>
                  <a:latin typeface="Arial" charset="0"/>
                </a:defRPr>
              </a:lvl1pPr>
              <a:lvl2pPr marL="742950" indent="-285750">
                <a:defRPr sz="3600" b="1" i="1">
                  <a:solidFill>
                    <a:srgbClr val="A50021"/>
                  </a:solidFill>
                  <a:latin typeface="Arial" charset="0"/>
                </a:defRPr>
              </a:lvl2pPr>
              <a:lvl3pPr marL="1143000" indent="-228600">
                <a:defRPr sz="3600" b="1" i="1">
                  <a:solidFill>
                    <a:srgbClr val="A50021"/>
                  </a:solidFill>
                  <a:latin typeface="Arial" charset="0"/>
                </a:defRPr>
              </a:lvl3pPr>
              <a:lvl4pPr marL="1600200" indent="-228600">
                <a:defRPr sz="3600" b="1" i="1">
                  <a:solidFill>
                    <a:srgbClr val="A50021"/>
                  </a:solidFill>
                  <a:latin typeface="Arial" charset="0"/>
                </a:defRPr>
              </a:lvl4pPr>
              <a:lvl5pPr marL="2057400" indent="-228600">
                <a:defRPr sz="3600" b="1" i="1">
                  <a:solidFill>
                    <a:srgbClr val="A5002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de-AT" sz="2400" dirty="0">
                  <a:solidFill>
                    <a:schemeClr val="accent2"/>
                  </a:solidFill>
                </a:rPr>
                <a:t>IKI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3559" name="Text Box 11"/>
            <p:cNvSpPr txBox="1">
              <a:spLocks noChangeArrowheads="1"/>
            </p:cNvSpPr>
            <p:nvPr/>
          </p:nvSpPr>
          <p:spPr bwMode="auto">
            <a:xfrm>
              <a:off x="3574" y="1207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600" b="1" i="1">
                  <a:solidFill>
                    <a:srgbClr val="A50021"/>
                  </a:solidFill>
                  <a:latin typeface="Arial" charset="0"/>
                </a:defRPr>
              </a:lvl1pPr>
              <a:lvl2pPr marL="742950" indent="-285750">
                <a:defRPr sz="3600" b="1" i="1">
                  <a:solidFill>
                    <a:srgbClr val="A50021"/>
                  </a:solidFill>
                  <a:latin typeface="Arial" charset="0"/>
                </a:defRPr>
              </a:lvl2pPr>
              <a:lvl3pPr marL="1143000" indent="-228600">
                <a:defRPr sz="3600" b="1" i="1">
                  <a:solidFill>
                    <a:srgbClr val="A50021"/>
                  </a:solidFill>
                  <a:latin typeface="Arial" charset="0"/>
                </a:defRPr>
              </a:lvl3pPr>
              <a:lvl4pPr marL="1600200" indent="-228600">
                <a:defRPr sz="3600" b="1" i="1">
                  <a:solidFill>
                    <a:srgbClr val="A50021"/>
                  </a:solidFill>
                  <a:latin typeface="Arial" charset="0"/>
                </a:defRPr>
              </a:lvl4pPr>
              <a:lvl5pPr marL="2057400" indent="-228600">
                <a:defRPr sz="3600" b="1" i="1">
                  <a:solidFill>
                    <a:srgbClr val="A5002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de-AT" sz="2400" dirty="0">
                  <a:solidFill>
                    <a:schemeClr val="accent2"/>
                  </a:solidFill>
                </a:rPr>
                <a:t>FZK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3556" name="Rectangle 13"/>
          <p:cNvSpPr>
            <a:spLocks noChangeArrowheads="1"/>
          </p:cNvSpPr>
          <p:nvPr/>
        </p:nvSpPr>
        <p:spPr bwMode="auto">
          <a:xfrm>
            <a:off x="200025" y="5098380"/>
            <a:ext cx="935355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-119063" algn="ctr"/>
            <a:r>
              <a:rPr lang="de-AT" baseline="30000" dirty="0"/>
              <a:t>232</a:t>
            </a:r>
            <a:r>
              <a:rPr lang="de-AT" dirty="0"/>
              <a:t>Th(n,</a:t>
            </a:r>
            <a:r>
              <a:rPr lang="de-AT" dirty="0">
                <a:latin typeface="Symbol" pitchFamily="18" charset="2"/>
              </a:rPr>
              <a:t>g</a:t>
            </a:r>
            <a:r>
              <a:rPr lang="de-AT" dirty="0"/>
              <a:t>)</a:t>
            </a:r>
            <a:r>
              <a:rPr lang="de-AT" baseline="30000" dirty="0"/>
              <a:t>233</a:t>
            </a:r>
            <a:r>
              <a:rPr lang="de-AT" dirty="0"/>
              <a:t>Th -&gt; </a:t>
            </a:r>
            <a:r>
              <a:rPr lang="de-AT" baseline="30000" dirty="0"/>
              <a:t>233</a:t>
            </a:r>
            <a:r>
              <a:rPr lang="de-AT" dirty="0"/>
              <a:t>Pa -&gt; </a:t>
            </a:r>
            <a:r>
              <a:rPr lang="de-AT" baseline="30000" dirty="0"/>
              <a:t>233</a:t>
            </a:r>
            <a:r>
              <a:rPr lang="de-AT" dirty="0"/>
              <a:t>U (159 kyr)- simultaneously</a:t>
            </a:r>
            <a:endParaRPr lang="en-US" dirty="0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6176119" y="2132856"/>
            <a:ext cx="73025" cy="649288"/>
          </a:xfrm>
          <a:prstGeom prst="downArrow">
            <a:avLst>
              <a:gd name="adj1" fmla="val 50000"/>
              <a:gd name="adj2" fmla="val 222283"/>
            </a:avLst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6" name="Group 5"/>
          <p:cNvGrpSpPr/>
          <p:nvPr/>
        </p:nvGrpSpPr>
        <p:grpSpPr>
          <a:xfrm>
            <a:off x="5852555" y="1628800"/>
            <a:ext cx="2231726" cy="1931665"/>
            <a:chOff x="8790137" y="1673718"/>
            <a:chExt cx="2231726" cy="1931665"/>
          </a:xfrm>
        </p:grpSpPr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9292654" y="2525263"/>
              <a:ext cx="73025" cy="649288"/>
            </a:xfrm>
            <a:prstGeom prst="downArrow">
              <a:avLst>
                <a:gd name="adj1" fmla="val 50000"/>
                <a:gd name="adj2" fmla="val 222283"/>
              </a:avLst>
            </a:prstGeom>
            <a:noFill/>
            <a:ln w="254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auto">
            <a:xfrm>
              <a:off x="9382274" y="2525263"/>
              <a:ext cx="73025" cy="649288"/>
            </a:xfrm>
            <a:prstGeom prst="downArrow">
              <a:avLst>
                <a:gd name="adj1" fmla="val 50000"/>
                <a:gd name="adj2" fmla="val 222283"/>
              </a:avLst>
            </a:prstGeom>
            <a:noFill/>
            <a:ln w="254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9534674" y="2525263"/>
              <a:ext cx="73025" cy="649288"/>
            </a:xfrm>
            <a:prstGeom prst="downArrow">
              <a:avLst>
                <a:gd name="adj1" fmla="val 50000"/>
                <a:gd name="adj2" fmla="val 222283"/>
              </a:avLst>
            </a:prstGeom>
            <a:noFill/>
            <a:ln w="254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>
              <a:off x="9483964" y="2525263"/>
              <a:ext cx="73025" cy="649288"/>
            </a:xfrm>
            <a:prstGeom prst="downArrow">
              <a:avLst>
                <a:gd name="adj1" fmla="val 50000"/>
                <a:gd name="adj2" fmla="val 222283"/>
              </a:avLst>
            </a:prstGeom>
            <a:noFill/>
            <a:ln w="254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" name="Rectangle 1"/>
            <p:cNvSpPr/>
            <p:nvPr/>
          </p:nvSpPr>
          <p:spPr>
            <a:xfrm>
              <a:off x="9373405" y="1878287"/>
              <a:ext cx="14157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dirty="0">
                  <a:solidFill>
                    <a:srgbClr val="C00000"/>
                  </a:solidFill>
                </a:rPr>
                <a:t>IRMM</a:t>
              </a: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8790137" y="1673718"/>
              <a:ext cx="2231726" cy="193166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AutoShape 9"/>
            <p:cNvSpPr>
              <a:spLocks noChangeArrowheads="1"/>
            </p:cNvSpPr>
            <p:nvPr/>
          </p:nvSpPr>
          <p:spPr bwMode="auto">
            <a:xfrm>
              <a:off x="9200454" y="2525263"/>
              <a:ext cx="73025" cy="649288"/>
            </a:xfrm>
            <a:prstGeom prst="downArrow">
              <a:avLst>
                <a:gd name="adj1" fmla="val 50000"/>
                <a:gd name="adj2" fmla="val 222283"/>
              </a:avLst>
            </a:prstGeom>
            <a:noFill/>
            <a:ln w="254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85274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200025" y="130175"/>
            <a:ext cx="9577388" cy="922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AU"/>
              <a:t>Fast neutron induced reactions: Th / U</a:t>
            </a:r>
            <a:endParaRPr lang="de-AT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16496" y="5115860"/>
            <a:ext cx="9489504" cy="1121451"/>
          </a:xfrm>
        </p:spPr>
        <p:txBody>
          <a:bodyPr/>
          <a:lstStyle/>
          <a:p>
            <a:pPr marL="0" indent="0">
              <a:buNone/>
            </a:pPr>
            <a:r>
              <a:rPr lang="en-AU" sz="3200" dirty="0">
                <a:solidFill>
                  <a:srgbClr val="C00000"/>
                </a:solidFill>
              </a:rPr>
              <a:t>U/</a:t>
            </a:r>
            <a:r>
              <a:rPr lang="en-AU" sz="3200" dirty="0" err="1">
                <a:solidFill>
                  <a:srgbClr val="C00000"/>
                </a:solidFill>
              </a:rPr>
              <a:t>Th</a:t>
            </a:r>
            <a:r>
              <a:rPr lang="en-AU" sz="3200" dirty="0">
                <a:solidFill>
                  <a:srgbClr val="C00000"/>
                </a:solidFill>
              </a:rPr>
              <a:t> simultaneously – the same geometry – the same fluence – (n,3n), (n,4n), (n,2n), (</a:t>
            </a:r>
            <a:r>
              <a:rPr lang="en-AU" sz="3200" dirty="0" err="1">
                <a:solidFill>
                  <a:srgbClr val="C00000"/>
                </a:solidFill>
              </a:rPr>
              <a:t>n,</a:t>
            </a:r>
            <a:r>
              <a:rPr lang="en-AU" sz="3200" dirty="0" err="1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en-AU" sz="3200" dirty="0">
                <a:solidFill>
                  <a:srgbClr val="C00000"/>
                </a:solidFill>
              </a:rPr>
              <a:t>) in the same irradiation</a:t>
            </a:r>
          </a:p>
          <a:p>
            <a:pPr marL="0" indent="0">
              <a:buNone/>
            </a:pPr>
            <a:endParaRPr lang="de-AT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463" y="980728"/>
            <a:ext cx="9615487" cy="4148237"/>
            <a:chOff x="17463" y="980728"/>
            <a:chExt cx="9615487" cy="4148237"/>
          </a:xfrm>
        </p:grpSpPr>
        <p:grpSp>
          <p:nvGrpSpPr>
            <p:cNvPr id="7" name="Group 6"/>
            <p:cNvGrpSpPr/>
            <p:nvPr/>
          </p:nvGrpSpPr>
          <p:grpSpPr>
            <a:xfrm>
              <a:off x="17463" y="980728"/>
              <a:ext cx="4654356" cy="4135132"/>
              <a:chOff x="17463" y="980728"/>
              <a:chExt cx="4654356" cy="4135132"/>
            </a:xfrm>
          </p:grpSpPr>
          <p:pic>
            <p:nvPicPr>
              <p:cNvPr id="18437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85" r="7710"/>
              <a:stretch/>
            </p:blipFill>
            <p:spPr bwMode="auto">
              <a:xfrm>
                <a:off x="17463" y="980728"/>
                <a:ext cx="4654356" cy="4135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1784648" y="3009503"/>
                <a:ext cx="2520280" cy="1931665"/>
                <a:chOff x="1784648" y="3009503"/>
                <a:chExt cx="2520280" cy="1931665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2385100" y="4201081"/>
                  <a:ext cx="14157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AT" dirty="0">
                      <a:solidFill>
                        <a:srgbClr val="C00000"/>
                      </a:solidFill>
                    </a:rPr>
                    <a:t>IRMM</a:t>
                  </a:r>
                </a:p>
              </p:txBody>
            </p:sp>
            <p:sp>
              <p:nvSpPr>
                <p:cNvPr id="8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2504728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  <p:sp>
              <p:nvSpPr>
                <p:cNvPr id="13" name="Oval 12"/>
                <p:cNvSpPr/>
                <p:nvPr/>
              </p:nvSpPr>
              <p:spPr bwMode="auto">
                <a:xfrm>
                  <a:off x="1784648" y="3009503"/>
                  <a:ext cx="2520280" cy="1931665"/>
                </a:xfrm>
                <a:prstGeom prst="ellipse">
                  <a:avLst/>
                </a:prstGeom>
                <a:noFill/>
                <a:ln w="57150">
                  <a:solidFill>
                    <a:srgbClr val="C00000"/>
                  </a:solidFill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-119063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3600" b="1" i="1" u="none" strike="noStrike" cap="none" normalizeH="0" baseline="0">
                    <a:ln>
                      <a:noFill/>
                    </a:ln>
                    <a:solidFill>
                      <a:srgbClr val="A5002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3296816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  <p:sp>
              <p:nvSpPr>
                <p:cNvPr id="19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2865785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  <p:sp>
              <p:nvSpPr>
                <p:cNvPr id="20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3801889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4978594" y="980728"/>
              <a:ext cx="4654356" cy="4148237"/>
              <a:chOff x="4978594" y="980728"/>
              <a:chExt cx="4654356" cy="4148237"/>
            </a:xfrm>
          </p:grpSpPr>
          <p:pic>
            <p:nvPicPr>
              <p:cNvPr id="18438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35" r="7710"/>
              <a:stretch/>
            </p:blipFill>
            <p:spPr bwMode="auto">
              <a:xfrm>
                <a:off x="4978594" y="980728"/>
                <a:ext cx="4654356" cy="4148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7041232" y="2996952"/>
                <a:ext cx="2520280" cy="1931665"/>
                <a:chOff x="1784648" y="3009503"/>
                <a:chExt cx="2520280" cy="1931665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2385100" y="4201081"/>
                  <a:ext cx="14157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AT" dirty="0">
                      <a:solidFill>
                        <a:srgbClr val="C00000"/>
                      </a:solidFill>
                    </a:rPr>
                    <a:t>IRMM</a:t>
                  </a:r>
                </a:p>
              </p:txBody>
            </p:sp>
            <p:sp>
              <p:nvSpPr>
                <p:cNvPr id="26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2504728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  <p:sp>
              <p:nvSpPr>
                <p:cNvPr id="27" name="Oval 26"/>
                <p:cNvSpPr/>
                <p:nvPr/>
              </p:nvSpPr>
              <p:spPr bwMode="auto">
                <a:xfrm>
                  <a:off x="1784648" y="3009503"/>
                  <a:ext cx="2520280" cy="1931665"/>
                </a:xfrm>
                <a:prstGeom prst="ellipse">
                  <a:avLst/>
                </a:prstGeom>
                <a:noFill/>
                <a:ln w="57150">
                  <a:solidFill>
                    <a:srgbClr val="C00000"/>
                  </a:solidFill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-119063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3600" b="1" i="1" u="none" strike="noStrike" cap="none" normalizeH="0" baseline="0">
                    <a:ln>
                      <a:noFill/>
                    </a:ln>
                    <a:solidFill>
                      <a:srgbClr val="A5002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3296816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  <p:sp>
              <p:nvSpPr>
                <p:cNvPr id="29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2865785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  <p:sp>
              <p:nvSpPr>
                <p:cNvPr id="36" name="AutoShap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3801889" y="3356992"/>
                  <a:ext cx="70991" cy="792088"/>
                </a:xfrm>
                <a:prstGeom prst="downArrow">
                  <a:avLst>
                    <a:gd name="adj1" fmla="val 50000"/>
                    <a:gd name="adj2" fmla="val 222283"/>
                  </a:avLst>
                </a:prstGeom>
                <a:noFill/>
                <a:ln w="254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7553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0025" y="115888"/>
            <a:ext cx="9648825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AT" baseline="30000" dirty="0"/>
              <a:t>232</a:t>
            </a:r>
            <a:r>
              <a:rPr lang="de-AT" dirty="0"/>
              <a:t>Th &amp; </a:t>
            </a:r>
            <a:r>
              <a:rPr lang="de-AT" baseline="30000" dirty="0"/>
              <a:t>238</a:t>
            </a:r>
            <a:r>
              <a:rPr lang="de-AT" dirty="0"/>
              <a:t>U: Production &amp; Decay: (n,x)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2213" y="3789363"/>
            <a:ext cx="2359025" cy="2519362"/>
          </a:xfrm>
        </p:spPr>
        <p:txBody>
          <a:bodyPr/>
          <a:lstStyle/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rgbClr val="990000"/>
                </a:solidFill>
              </a:rPr>
              <a:t>231</a:t>
            </a:r>
            <a:r>
              <a:rPr lang="de-AT">
                <a:solidFill>
                  <a:srgbClr val="990000"/>
                </a:solidFill>
              </a:rPr>
              <a:t>Th: t</a:t>
            </a:r>
            <a:r>
              <a:rPr lang="de-AT" baseline="-25000">
                <a:solidFill>
                  <a:srgbClr val="990000"/>
                </a:solidFill>
              </a:rPr>
              <a:t>1/2</a:t>
            </a:r>
            <a:r>
              <a:rPr lang="de-AT">
                <a:solidFill>
                  <a:srgbClr val="990000"/>
                </a:solidFill>
              </a:rPr>
              <a:t> = 	25.5 h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rgbClr val="990000"/>
                </a:solidFill>
              </a:rPr>
              <a:t>231</a:t>
            </a:r>
            <a:r>
              <a:rPr lang="de-AT">
                <a:solidFill>
                  <a:srgbClr val="990000"/>
                </a:solidFill>
              </a:rPr>
              <a:t>Pa: t</a:t>
            </a:r>
            <a:r>
              <a:rPr lang="de-AT" baseline="-25000">
                <a:solidFill>
                  <a:srgbClr val="990000"/>
                </a:solidFill>
              </a:rPr>
              <a:t>1/2</a:t>
            </a:r>
            <a:r>
              <a:rPr lang="de-AT">
                <a:solidFill>
                  <a:srgbClr val="990000"/>
                </a:solidFill>
              </a:rPr>
              <a:t> = 	32.8 kyr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rgbClr val="990000"/>
                </a:solidFill>
              </a:rPr>
              <a:t>229</a:t>
            </a:r>
            <a:r>
              <a:rPr lang="de-AT">
                <a:solidFill>
                  <a:srgbClr val="990000"/>
                </a:solidFill>
              </a:rPr>
              <a:t>Th: t</a:t>
            </a:r>
            <a:r>
              <a:rPr lang="de-AT" baseline="-25000">
                <a:solidFill>
                  <a:srgbClr val="990000"/>
                </a:solidFill>
              </a:rPr>
              <a:t>1/2</a:t>
            </a:r>
            <a:r>
              <a:rPr lang="de-AT">
                <a:solidFill>
                  <a:srgbClr val="990000"/>
                </a:solidFill>
              </a:rPr>
              <a:t> = 	7.88 kyr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chemeClr val="hlink"/>
                </a:solidFill>
              </a:rPr>
              <a:t>236</a:t>
            </a:r>
            <a:r>
              <a:rPr lang="de-AT">
                <a:solidFill>
                  <a:schemeClr val="hlink"/>
                </a:solidFill>
              </a:rPr>
              <a:t>U:   t</a:t>
            </a:r>
            <a:r>
              <a:rPr lang="de-AT" baseline="-25000">
                <a:solidFill>
                  <a:schemeClr val="hlink"/>
                </a:solidFill>
              </a:rPr>
              <a:t>1/2</a:t>
            </a:r>
            <a:r>
              <a:rPr lang="de-AT">
                <a:solidFill>
                  <a:schemeClr val="hlink"/>
                </a:solidFill>
              </a:rPr>
              <a:t> = 	23.4 Myr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chemeClr val="hlink"/>
                </a:solidFill>
              </a:rPr>
              <a:t>237</a:t>
            </a:r>
            <a:r>
              <a:rPr lang="de-AT">
                <a:solidFill>
                  <a:schemeClr val="hlink"/>
                </a:solidFill>
              </a:rPr>
              <a:t>U:   t</a:t>
            </a:r>
            <a:r>
              <a:rPr lang="de-AT" baseline="-25000">
                <a:solidFill>
                  <a:schemeClr val="hlink"/>
                </a:solidFill>
              </a:rPr>
              <a:t>1/2</a:t>
            </a:r>
            <a:r>
              <a:rPr lang="de-AT">
                <a:solidFill>
                  <a:schemeClr val="hlink"/>
                </a:solidFill>
              </a:rPr>
              <a:t> = 	6.75 days</a:t>
            </a:r>
          </a:p>
          <a:p>
            <a:pPr>
              <a:buFont typeface="Wingdings" pitchFamily="2" charset="2"/>
              <a:buNone/>
              <a:tabLst>
                <a:tab pos="1166813" algn="l"/>
              </a:tabLst>
            </a:pPr>
            <a:r>
              <a:rPr lang="de-AT" baseline="30000">
                <a:solidFill>
                  <a:schemeClr val="hlink"/>
                </a:solidFill>
              </a:rPr>
              <a:t>237</a:t>
            </a:r>
            <a:r>
              <a:rPr lang="de-AT">
                <a:solidFill>
                  <a:schemeClr val="hlink"/>
                </a:solidFill>
              </a:rPr>
              <a:t>Np: t</a:t>
            </a:r>
            <a:r>
              <a:rPr lang="de-AT" baseline="-25000">
                <a:solidFill>
                  <a:schemeClr val="hlink"/>
                </a:solidFill>
              </a:rPr>
              <a:t>1/2</a:t>
            </a:r>
            <a:r>
              <a:rPr lang="de-AT">
                <a:solidFill>
                  <a:schemeClr val="hlink"/>
                </a:solidFill>
              </a:rPr>
              <a:t> = 	2.14 Myr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15925" y="908050"/>
            <a:ext cx="8305800" cy="5256213"/>
            <a:chOff x="256" y="513"/>
            <a:chExt cx="5232" cy="3311"/>
          </a:xfrm>
        </p:grpSpPr>
        <p:pic>
          <p:nvPicPr>
            <p:cNvPr id="1743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" y="1916"/>
              <a:ext cx="4283" cy="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3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" y="513"/>
              <a:ext cx="5232" cy="1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273050" y="4365625"/>
            <a:ext cx="1150938" cy="122396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 b="0"/>
          </a:p>
        </p:txBody>
      </p:sp>
      <p:sp>
        <p:nvSpPr>
          <p:cNvPr id="17416" name="Line 11"/>
          <p:cNvSpPr>
            <a:spLocks noChangeShapeType="1"/>
          </p:cNvSpPr>
          <p:nvPr/>
        </p:nvSpPr>
        <p:spPr bwMode="auto">
          <a:xfrm>
            <a:off x="6248400" y="4221163"/>
            <a:ext cx="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3" name="Group 2"/>
          <p:cNvGrpSpPr/>
          <p:nvPr/>
        </p:nvGrpSpPr>
        <p:grpSpPr>
          <a:xfrm>
            <a:off x="3079800" y="3644900"/>
            <a:ext cx="2881312" cy="1223963"/>
            <a:chOff x="3224213" y="3644900"/>
            <a:chExt cx="2881312" cy="1223963"/>
          </a:xfrm>
        </p:grpSpPr>
        <p:sp>
          <p:nvSpPr>
            <p:cNvPr id="17414" name="Oval 8"/>
            <p:cNvSpPr>
              <a:spLocks noChangeArrowheads="1"/>
            </p:cNvSpPr>
            <p:nvPr/>
          </p:nvSpPr>
          <p:spPr bwMode="auto">
            <a:xfrm>
              <a:off x="3224213" y="3644900"/>
              <a:ext cx="1150937" cy="122396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415" name="Line 10"/>
            <p:cNvSpPr>
              <a:spLocks noChangeShapeType="1"/>
            </p:cNvSpPr>
            <p:nvPr/>
          </p:nvSpPr>
          <p:spPr bwMode="auto">
            <a:xfrm>
              <a:off x="5529263" y="4221163"/>
              <a:ext cx="5762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7417" name="Line 13"/>
            <p:cNvSpPr>
              <a:spLocks noChangeShapeType="1"/>
            </p:cNvSpPr>
            <p:nvPr/>
          </p:nvSpPr>
          <p:spPr bwMode="auto">
            <a:xfrm flipH="1">
              <a:off x="4016375" y="4365625"/>
              <a:ext cx="2066925" cy="793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7418" name="AutoShape 14"/>
          <p:cNvSpPr>
            <a:spLocks noChangeArrowheads="1"/>
          </p:cNvSpPr>
          <p:nvPr/>
        </p:nvSpPr>
        <p:spPr bwMode="auto">
          <a:xfrm>
            <a:off x="-447675" y="4221163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99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7419" name="AutoShape 15"/>
          <p:cNvSpPr>
            <a:spLocks noChangeArrowheads="1"/>
          </p:cNvSpPr>
          <p:nvPr/>
        </p:nvSpPr>
        <p:spPr bwMode="auto">
          <a:xfrm>
            <a:off x="-457200" y="492442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99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7420" name="Line 10"/>
          <p:cNvSpPr>
            <a:spLocks noChangeShapeType="1"/>
          </p:cNvSpPr>
          <p:nvPr/>
        </p:nvSpPr>
        <p:spPr bwMode="auto">
          <a:xfrm>
            <a:off x="2503488" y="5753100"/>
            <a:ext cx="5762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7421" name="Line 12"/>
          <p:cNvSpPr>
            <a:spLocks noChangeShapeType="1"/>
          </p:cNvSpPr>
          <p:nvPr/>
        </p:nvSpPr>
        <p:spPr bwMode="auto">
          <a:xfrm flipH="1">
            <a:off x="1519238" y="5753100"/>
            <a:ext cx="1514475" cy="16319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7422" name="Line 13"/>
          <p:cNvSpPr>
            <a:spLocks noChangeShapeType="1"/>
          </p:cNvSpPr>
          <p:nvPr/>
        </p:nvSpPr>
        <p:spPr bwMode="auto">
          <a:xfrm flipH="1" flipV="1">
            <a:off x="992188" y="5176838"/>
            <a:ext cx="360362" cy="4333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7423" name="Rectangle 2"/>
          <p:cNvSpPr txBox="1">
            <a:spLocks noChangeArrowheads="1"/>
          </p:cNvSpPr>
          <p:nvPr/>
        </p:nvSpPr>
        <p:spPr bwMode="auto">
          <a:xfrm>
            <a:off x="8721725" y="1677988"/>
            <a:ext cx="13668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en-AU" sz="3200"/>
              <a:t>fast n</a:t>
            </a:r>
            <a:endParaRPr lang="de-AT" sz="3200"/>
          </a:p>
        </p:txBody>
      </p:sp>
      <p:sp>
        <p:nvSpPr>
          <p:cNvPr id="2" name="Down Arrow 1"/>
          <p:cNvSpPr/>
          <p:nvPr/>
        </p:nvSpPr>
        <p:spPr bwMode="auto">
          <a:xfrm flipH="1">
            <a:off x="9080500" y="993775"/>
            <a:ext cx="385763" cy="649288"/>
          </a:xfrm>
          <a:prstGeom prst="downArrow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indent="-119063">
              <a:defRPr/>
            </a:pPr>
            <a:endParaRPr lang="de-AT">
              <a:ln>
                <a:solidFill>
                  <a:srgbClr val="C00000"/>
                </a:solidFill>
              </a:ln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7425" name="Oval 7"/>
          <p:cNvSpPr>
            <a:spLocks noChangeArrowheads="1"/>
          </p:cNvSpPr>
          <p:nvPr/>
        </p:nvSpPr>
        <p:spPr bwMode="auto">
          <a:xfrm>
            <a:off x="-592138" y="5157788"/>
            <a:ext cx="1150938" cy="1223962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7426" name="Line 13"/>
          <p:cNvSpPr>
            <a:spLocks noChangeShapeType="1"/>
          </p:cNvSpPr>
          <p:nvPr/>
        </p:nvSpPr>
        <p:spPr bwMode="auto">
          <a:xfrm flipH="1">
            <a:off x="1639888" y="5932488"/>
            <a:ext cx="13938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7427" name="Line 13"/>
          <p:cNvSpPr>
            <a:spLocks noChangeShapeType="1"/>
          </p:cNvSpPr>
          <p:nvPr/>
        </p:nvSpPr>
        <p:spPr bwMode="auto">
          <a:xfrm flipH="1">
            <a:off x="200025" y="5854700"/>
            <a:ext cx="28892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7428" name="Line 12"/>
          <p:cNvSpPr>
            <a:spLocks noChangeShapeType="1"/>
          </p:cNvSpPr>
          <p:nvPr/>
        </p:nvSpPr>
        <p:spPr bwMode="auto">
          <a:xfrm flipH="1" flipV="1">
            <a:off x="57150" y="5918200"/>
            <a:ext cx="1295400" cy="14128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7429" name="AutoShape 14"/>
          <p:cNvSpPr>
            <a:spLocks noChangeArrowheads="1"/>
          </p:cNvSpPr>
          <p:nvPr/>
        </p:nvSpPr>
        <p:spPr bwMode="auto">
          <a:xfrm>
            <a:off x="-447675" y="5645150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FF99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25" name="Group 24"/>
          <p:cNvGrpSpPr/>
          <p:nvPr/>
        </p:nvGrpSpPr>
        <p:grpSpPr>
          <a:xfrm>
            <a:off x="992560" y="3717032"/>
            <a:ext cx="2881312" cy="1223963"/>
            <a:chOff x="3224213" y="3644900"/>
            <a:chExt cx="2881312" cy="1223963"/>
          </a:xfrm>
        </p:grpSpPr>
        <p:sp>
          <p:nvSpPr>
            <p:cNvPr id="26" name="Oval 8"/>
            <p:cNvSpPr>
              <a:spLocks noChangeArrowheads="1"/>
            </p:cNvSpPr>
            <p:nvPr/>
          </p:nvSpPr>
          <p:spPr bwMode="auto">
            <a:xfrm>
              <a:off x="3224213" y="3644900"/>
              <a:ext cx="1150937" cy="122396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>
              <a:off x="5529263" y="4221163"/>
              <a:ext cx="5762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4016375" y="4365625"/>
              <a:ext cx="2066925" cy="793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384059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9175" y="115888"/>
            <a:ext cx="6191250" cy="762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Analytical Strategy - </a:t>
            </a:r>
            <a:r>
              <a:rPr lang="en-GB" dirty="0" err="1"/>
              <a:t>Th</a:t>
            </a:r>
            <a:endParaRPr lang="en-GB" dirty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648075" y="1341438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>
                <a:solidFill>
                  <a:schemeClr val="accent2"/>
                </a:solidFill>
              </a:rPr>
              <a:t>Sample</a:t>
            </a:r>
            <a:endParaRPr lang="en-GB" sz="2400" b="0">
              <a:solidFill>
                <a:schemeClr val="accent2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278063" y="2100263"/>
            <a:ext cx="54467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>
                <a:solidFill>
                  <a:schemeClr val="accent2"/>
                </a:solidFill>
              </a:rPr>
              <a:t>Chemical separation of Th / Pa &amp; U </a:t>
            </a:r>
            <a:endParaRPr lang="en-GB" sz="2400" b="0">
              <a:solidFill>
                <a:schemeClr val="accent2"/>
              </a:solidFill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873500" y="3141663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>
                <a:solidFill>
                  <a:schemeClr val="accent2"/>
                </a:solidFill>
              </a:rPr>
              <a:t>AMS</a:t>
            </a:r>
            <a:endParaRPr lang="en-GB" sz="2400" b="0">
              <a:solidFill>
                <a:schemeClr val="accent2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484938" y="1377950"/>
            <a:ext cx="30559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 baseline="30000"/>
              <a:t>238</a:t>
            </a:r>
            <a:r>
              <a:rPr lang="en-GB" sz="2400"/>
              <a:t>U and </a:t>
            </a:r>
            <a:r>
              <a:rPr lang="en-GB" sz="2400" baseline="30000"/>
              <a:t>233</a:t>
            </a:r>
            <a:r>
              <a:rPr lang="en-GB" sz="2400"/>
              <a:t>Pa spike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362325" y="4292600"/>
            <a:ext cx="18748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 baseline="30000"/>
              <a:t>231</a:t>
            </a:r>
            <a:r>
              <a:rPr lang="en-GB" sz="2400"/>
              <a:t>Pa / </a:t>
            </a:r>
            <a:r>
              <a:rPr lang="en-GB" sz="2400" baseline="30000"/>
              <a:t>233</a:t>
            </a:r>
            <a:r>
              <a:rPr lang="en-GB" sz="2400"/>
              <a:t>Pa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392863" y="4221163"/>
            <a:ext cx="16525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 baseline="30000"/>
              <a:t>233</a:t>
            </a:r>
            <a:r>
              <a:rPr lang="en-GB" sz="2400"/>
              <a:t>U  / </a:t>
            </a:r>
            <a:r>
              <a:rPr lang="en-GB" sz="2400" baseline="30000"/>
              <a:t>238</a:t>
            </a:r>
            <a:r>
              <a:rPr lang="en-GB" sz="2400"/>
              <a:t>U</a:t>
            </a: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4232275" y="2636838"/>
            <a:ext cx="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4230688" y="1795463"/>
            <a:ext cx="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>
            <a:off x="2278063" y="3500438"/>
            <a:ext cx="1631950" cy="52546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4808538" y="3500438"/>
            <a:ext cx="1676400" cy="52546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 flipH="1">
            <a:off x="5068888" y="1577975"/>
            <a:ext cx="13716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26" name="Line 16"/>
          <p:cNvSpPr>
            <a:spLocks noChangeShapeType="1"/>
          </p:cNvSpPr>
          <p:nvPr/>
        </p:nvSpPr>
        <p:spPr bwMode="auto">
          <a:xfrm>
            <a:off x="4298950" y="4776788"/>
            <a:ext cx="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27" name="Line 17"/>
          <p:cNvSpPr>
            <a:spLocks noChangeShapeType="1"/>
          </p:cNvSpPr>
          <p:nvPr/>
        </p:nvSpPr>
        <p:spPr bwMode="auto">
          <a:xfrm>
            <a:off x="7472363" y="4724400"/>
            <a:ext cx="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28" name="Rectangle 18"/>
          <p:cNvSpPr>
            <a:spLocks noChangeArrowheads="1"/>
          </p:cNvSpPr>
          <p:nvPr/>
        </p:nvSpPr>
        <p:spPr bwMode="auto">
          <a:xfrm>
            <a:off x="3290888" y="5295900"/>
            <a:ext cx="2454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sz="2400" baseline="30000"/>
              <a:t>232</a:t>
            </a:r>
            <a:r>
              <a:rPr lang="en-GB" sz="2400"/>
              <a:t>Th(n,2n)</a:t>
            </a:r>
            <a:r>
              <a:rPr lang="en-GB" sz="2400" baseline="30000"/>
              <a:t>231</a:t>
            </a:r>
            <a:r>
              <a:rPr lang="en-GB" sz="2400"/>
              <a:t>Th</a:t>
            </a:r>
            <a:endParaRPr lang="de-AT" sz="2400"/>
          </a:p>
        </p:txBody>
      </p:sp>
      <p:sp>
        <p:nvSpPr>
          <p:cNvPr id="38929" name="Rectangle 19"/>
          <p:cNvSpPr>
            <a:spLocks noChangeArrowheads="1"/>
          </p:cNvSpPr>
          <p:nvPr/>
        </p:nvSpPr>
        <p:spPr bwMode="auto">
          <a:xfrm>
            <a:off x="6464300" y="5300663"/>
            <a:ext cx="2222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sz="2400" baseline="30000"/>
              <a:t>232</a:t>
            </a:r>
            <a:r>
              <a:rPr lang="en-GB" sz="2400"/>
              <a:t>Th(n,</a:t>
            </a:r>
            <a:r>
              <a:rPr lang="en-GB" sz="2400">
                <a:latin typeface="Symbol" pitchFamily="18" charset="2"/>
              </a:rPr>
              <a:t>g</a:t>
            </a:r>
            <a:r>
              <a:rPr lang="en-GB" sz="2400"/>
              <a:t>)</a:t>
            </a:r>
            <a:r>
              <a:rPr lang="en-GB" sz="2400" baseline="30000"/>
              <a:t>233</a:t>
            </a:r>
            <a:r>
              <a:rPr lang="en-GB" sz="2400"/>
              <a:t>Th</a:t>
            </a:r>
            <a:endParaRPr lang="de-AT" sz="2400"/>
          </a:p>
        </p:txBody>
      </p:sp>
      <p:sp>
        <p:nvSpPr>
          <p:cNvPr id="38930" name="Text Box 7"/>
          <p:cNvSpPr txBox="1">
            <a:spLocks noChangeArrowheads="1"/>
          </p:cNvSpPr>
          <p:nvPr/>
        </p:nvSpPr>
        <p:spPr bwMode="auto">
          <a:xfrm>
            <a:off x="560388" y="4292600"/>
            <a:ext cx="18716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 baseline="30000"/>
              <a:t>229</a:t>
            </a:r>
            <a:r>
              <a:rPr lang="en-GB" sz="2400"/>
              <a:t>Th / </a:t>
            </a:r>
            <a:r>
              <a:rPr lang="en-GB" sz="2400" baseline="30000"/>
              <a:t>232</a:t>
            </a:r>
            <a:r>
              <a:rPr lang="en-GB" sz="2400"/>
              <a:t>Th</a:t>
            </a:r>
          </a:p>
        </p:txBody>
      </p:sp>
      <p:sp>
        <p:nvSpPr>
          <p:cNvPr id="38931" name="Line 16"/>
          <p:cNvSpPr>
            <a:spLocks noChangeShapeType="1"/>
          </p:cNvSpPr>
          <p:nvPr/>
        </p:nvSpPr>
        <p:spPr bwMode="auto">
          <a:xfrm>
            <a:off x="1497013" y="4797425"/>
            <a:ext cx="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32" name="Rectangle 18"/>
          <p:cNvSpPr>
            <a:spLocks noChangeArrowheads="1"/>
          </p:cNvSpPr>
          <p:nvPr/>
        </p:nvSpPr>
        <p:spPr bwMode="auto">
          <a:xfrm>
            <a:off x="488950" y="5295900"/>
            <a:ext cx="2454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sz="2400" baseline="30000"/>
              <a:t>232</a:t>
            </a:r>
            <a:r>
              <a:rPr lang="en-GB" sz="2400"/>
              <a:t>Th(n,4n)</a:t>
            </a:r>
            <a:r>
              <a:rPr lang="en-GB" sz="2400" baseline="30000"/>
              <a:t>229</a:t>
            </a:r>
            <a:r>
              <a:rPr lang="en-GB" sz="2400"/>
              <a:t>Th</a:t>
            </a:r>
            <a:endParaRPr lang="de-AT" sz="2400"/>
          </a:p>
        </p:txBody>
      </p:sp>
      <p:sp>
        <p:nvSpPr>
          <p:cNvPr id="38933" name="Line 16"/>
          <p:cNvSpPr>
            <a:spLocks noChangeShapeType="1"/>
          </p:cNvSpPr>
          <p:nvPr/>
        </p:nvSpPr>
        <p:spPr bwMode="auto">
          <a:xfrm>
            <a:off x="4298950" y="3644900"/>
            <a:ext cx="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8934" name="Rectangle 18"/>
          <p:cNvSpPr>
            <a:spLocks noChangeArrowheads="1"/>
          </p:cNvSpPr>
          <p:nvPr/>
        </p:nvSpPr>
        <p:spPr bwMode="auto">
          <a:xfrm>
            <a:off x="488950" y="5775325"/>
            <a:ext cx="23082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sz="2400" baseline="30000"/>
              <a:t>232</a:t>
            </a:r>
            <a:r>
              <a:rPr lang="en-GB" sz="2400"/>
              <a:t>Th(n,</a:t>
            </a:r>
            <a:r>
              <a:rPr lang="en-GB" sz="2400">
                <a:latin typeface="Symbol" pitchFamily="18" charset="2"/>
              </a:rPr>
              <a:t>a</a:t>
            </a:r>
            <a:r>
              <a:rPr lang="en-GB" sz="2400"/>
              <a:t>)</a:t>
            </a:r>
            <a:r>
              <a:rPr lang="en-GB" sz="2400" baseline="30000"/>
              <a:t>229</a:t>
            </a:r>
            <a:r>
              <a:rPr lang="en-GB" sz="2400"/>
              <a:t>Ra</a:t>
            </a:r>
            <a:endParaRPr lang="de-AT" sz="2400"/>
          </a:p>
        </p:txBody>
      </p:sp>
    </p:spTree>
    <p:extLst>
      <p:ext uri="{BB962C8B-B14F-4D97-AF65-F5344CB8AC3E}">
        <p14:creationId xmlns:p14="http://schemas.microsoft.com/office/powerpoint/2010/main" val="23371363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30088" y="44624"/>
            <a:ext cx="8915400" cy="11430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 algn="ctr"/>
            <a:r>
              <a:rPr lang="en-AU" kern="0" dirty="0"/>
              <a:t>Status </a:t>
            </a:r>
            <a:r>
              <a:rPr lang="en-AU" kern="0" baseline="30000" dirty="0"/>
              <a:t>232</a:t>
            </a:r>
            <a:r>
              <a:rPr lang="en-AU" kern="0" dirty="0"/>
              <a:t>Th(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233</a:t>
            </a:r>
            <a:r>
              <a:rPr lang="en-AU" kern="0" dirty="0"/>
              <a:t>Th &amp; </a:t>
            </a:r>
            <a:r>
              <a:rPr lang="en-AU" kern="0" baseline="30000" dirty="0"/>
              <a:t>238</a:t>
            </a:r>
            <a:r>
              <a:rPr lang="en-AU" kern="0" dirty="0"/>
              <a:t>U(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239</a:t>
            </a:r>
            <a:r>
              <a:rPr lang="en-AU" kern="0" dirty="0"/>
              <a:t>U for 0.5 / 1.0 / 2.1 / 5.0 MeV</a:t>
            </a:r>
            <a:endParaRPr lang="de-AT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42950" y="1536576"/>
            <a:ext cx="8420100" cy="39806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  <a:defRPr sz="20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AU" i="0" kern="0" dirty="0"/>
              <a:t>	AMS @ ANU finished  - for both reactions and all energies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	AMS ratio measurements: uncertainties 5% – 15%</a:t>
            </a:r>
          </a:p>
          <a:p>
            <a:pPr marL="0" indent="0">
              <a:buFont typeface="Wingdings" pitchFamily="2" charset="2"/>
              <a:buNone/>
            </a:pPr>
            <a:endParaRPr lang="en-AU" i="0" kern="0" dirty="0"/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still pending: careful check of neutron energy distribution for final fluence / cross section values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o) low energy component in the distribution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o) T(</a:t>
            </a:r>
            <a:r>
              <a:rPr lang="en-AU" i="0" kern="0" dirty="0" err="1"/>
              <a:t>p,n</a:t>
            </a:r>
            <a:r>
              <a:rPr lang="en-AU" i="0" kern="0" dirty="0"/>
              <a:t>) reaction for neutron production (0.5, 1.0 &amp; 2.1 MeV)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o) D(</a:t>
            </a:r>
            <a:r>
              <a:rPr lang="en-AU" i="0" kern="0" dirty="0" err="1"/>
              <a:t>d,n</a:t>
            </a:r>
            <a:r>
              <a:rPr lang="en-AU" i="0" kern="0" dirty="0"/>
              <a:t>) reaction for neutron production (2.1 &amp; 5.0 MeV)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9556" y="1196752"/>
            <a:ext cx="8772190" cy="4859669"/>
            <a:chOff x="369556" y="1196752"/>
            <a:chExt cx="8772190" cy="4859669"/>
          </a:xfrm>
        </p:grpSpPr>
        <p:grpSp>
          <p:nvGrpSpPr>
            <p:cNvPr id="6" name="Group 5"/>
            <p:cNvGrpSpPr/>
            <p:nvPr/>
          </p:nvGrpSpPr>
          <p:grpSpPr>
            <a:xfrm>
              <a:off x="369556" y="1196752"/>
              <a:ext cx="8772190" cy="4859669"/>
              <a:chOff x="369556" y="1196752"/>
              <a:chExt cx="8772190" cy="4859669"/>
            </a:xfrm>
          </p:grpSpPr>
          <p:pic>
            <p:nvPicPr>
              <p:cNvPr id="22016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556" y="1196752"/>
                <a:ext cx="8772190" cy="4320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532620" y="5410090"/>
                <a:ext cx="6840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>
                    <a:solidFill>
                      <a:schemeClr val="tx1"/>
                    </a:solidFill>
                  </a:rPr>
                  <a:t>IRMM &amp; AMS at the ANU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1532620" y="4437112"/>
              <a:ext cx="756084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421052" y="4437112"/>
              <a:ext cx="1548172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580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0"/>
            <a:ext cx="932000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 bwMode="auto">
          <a:xfrm>
            <a:off x="7408587" y="3659654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3749667" y="2304990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856656" y="1665375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dirty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3800872" y="2298817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2432720" y="1700808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820081" y="1728926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509284" y="3501008"/>
            <a:ext cx="0" cy="720080"/>
          </a:xfrm>
          <a:prstGeom prst="line">
            <a:avLst/>
          </a:prstGeom>
          <a:solidFill>
            <a:srgbClr val="FFFFFF"/>
          </a:solidFill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5673080" y="1054477"/>
            <a:ext cx="2917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kern="0" baseline="30000" dirty="0"/>
              <a:t>238</a:t>
            </a:r>
            <a:r>
              <a:rPr lang="en-AU" kern="0" dirty="0"/>
              <a:t>U(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239</a:t>
            </a:r>
            <a:r>
              <a:rPr lang="en-AU" kern="0" dirty="0"/>
              <a:t>U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2319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16632"/>
            <a:ext cx="94452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8"/>
          <p:cNvSpPr/>
          <p:nvPr/>
        </p:nvSpPr>
        <p:spPr bwMode="auto">
          <a:xfrm>
            <a:off x="3788028" y="3314460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856656" y="2406829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5745088" y="4469011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8225259" y="5495966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3040" y="1268760"/>
            <a:ext cx="3251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kern="0" baseline="30000" dirty="0"/>
              <a:t>232</a:t>
            </a:r>
            <a:r>
              <a:rPr lang="en-AU" kern="0" dirty="0"/>
              <a:t>Th(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233</a:t>
            </a:r>
            <a:r>
              <a:rPr lang="en-AU" kern="0" dirty="0"/>
              <a:t>Th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4873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119063"/>
            <a:ext cx="8915400" cy="1143000"/>
          </a:xfrm>
        </p:spPr>
        <p:txBody>
          <a:bodyPr/>
          <a:lstStyle/>
          <a:p>
            <a:r>
              <a:rPr lang="en-AU" dirty="0"/>
              <a:t>First results - </a:t>
            </a:r>
            <a:r>
              <a:rPr lang="en-AU" baseline="30000" dirty="0"/>
              <a:t>238</a:t>
            </a:r>
            <a:r>
              <a:rPr lang="en-AU" dirty="0"/>
              <a:t>U(n,3n)</a:t>
            </a:r>
            <a:r>
              <a:rPr lang="en-AU" baseline="30000" dirty="0"/>
              <a:t>236</a:t>
            </a:r>
            <a:r>
              <a:rPr lang="en-AU" dirty="0"/>
              <a:t>U</a:t>
            </a:r>
            <a:br>
              <a:rPr lang="en-AU" dirty="0"/>
            </a:b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15" y="5254057"/>
            <a:ext cx="6395569" cy="479199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>
                <a:solidFill>
                  <a:schemeClr val="tx1"/>
                </a:solidFill>
              </a:rPr>
              <a:t>17.55 and 20.05 MeV: AMS 2-3% reproducibility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820922"/>
            <a:ext cx="9793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AU" sz="2800" dirty="0">
                <a:solidFill>
                  <a:schemeClr val="accent6"/>
                </a:solidFill>
              </a:rPr>
              <a:t>Recently at CIAE another AMS measurement for 14 MeV</a:t>
            </a:r>
            <a:endParaRPr lang="de-AT" sz="2800" dirty="0">
              <a:solidFill>
                <a:schemeClr val="accent6"/>
              </a:solidFill>
            </a:endParaRPr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3679"/>
          <a:stretch/>
        </p:blipFill>
        <p:spPr bwMode="auto">
          <a:xfrm>
            <a:off x="135512" y="878724"/>
            <a:ext cx="6262432" cy="44680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4" name="Group 3"/>
          <p:cNvGrpSpPr/>
          <p:nvPr/>
        </p:nvGrpSpPr>
        <p:grpSpPr>
          <a:xfrm>
            <a:off x="5817096" y="1544975"/>
            <a:ext cx="4012800" cy="4038856"/>
            <a:chOff x="5849690" y="2132856"/>
            <a:chExt cx="4012800" cy="40388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9690" y="2132856"/>
              <a:ext cx="4012800" cy="3307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2571" y="4959616"/>
              <a:ext cx="3744959" cy="1212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12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52" y="-27384"/>
            <a:ext cx="8915400" cy="1143000"/>
          </a:xfrm>
        </p:spPr>
        <p:txBody>
          <a:bodyPr/>
          <a:lstStyle/>
          <a:p>
            <a:r>
              <a:rPr lang="en-AU" dirty="0"/>
              <a:t>New AMS results: </a:t>
            </a:r>
            <a:r>
              <a:rPr lang="en-AU" baseline="30000" dirty="0"/>
              <a:t>238</a:t>
            </a:r>
            <a:r>
              <a:rPr lang="en-AU" dirty="0"/>
              <a:t>U(n,3n)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982"/>
          <a:stretch/>
        </p:blipFill>
        <p:spPr>
          <a:xfrm>
            <a:off x="2474703" y="620688"/>
            <a:ext cx="7446849" cy="4968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" y="3114887"/>
            <a:ext cx="4232920" cy="319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6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098" descr="Z:\Linac\Engineering_Award\PRESENTATION_PPT\LINAC 3d 2005 LABEL_R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1" y="620688"/>
            <a:ext cx="6481762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916832"/>
            <a:ext cx="3176588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Title 1"/>
          <p:cNvSpPr>
            <a:spLocks noGrp="1"/>
          </p:cNvSpPr>
          <p:nvPr>
            <p:ph type="title"/>
          </p:nvPr>
        </p:nvSpPr>
        <p:spPr bwMode="auto">
          <a:xfrm>
            <a:off x="56952" y="44624"/>
            <a:ext cx="9648576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en-AU" i="0" dirty="0"/>
              <a:t>Accelerator mass spectrometry (AMS)</a:t>
            </a:r>
            <a:br>
              <a:rPr lang="en-AU" i="0" dirty="0"/>
            </a:br>
            <a:endParaRPr lang="en-AU" sz="3200" i="0" dirty="0"/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387849"/>
            <a:ext cx="3064917" cy="212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E88263-3635-452D-B4A3-AA1BA339588B}"/>
              </a:ext>
            </a:extLst>
          </p:cNvPr>
          <p:cNvSpPr txBox="1">
            <a:spLocks/>
          </p:cNvSpPr>
          <p:nvPr/>
        </p:nvSpPr>
        <p:spPr bwMode="auto">
          <a:xfrm>
            <a:off x="56456" y="836712"/>
            <a:ext cx="964857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 indent="0"/>
            <a:r>
              <a:rPr lang="en-AU" i="0" kern="0" dirty="0"/>
              <a:t>= single atom counting</a:t>
            </a:r>
            <a:endParaRPr lang="en-AU" sz="3200" i="0" kern="0" dirty="0"/>
          </a:p>
        </p:txBody>
      </p:sp>
    </p:spTree>
    <p:extLst>
      <p:ext uri="{BB962C8B-B14F-4D97-AF65-F5344CB8AC3E}">
        <p14:creationId xmlns:p14="http://schemas.microsoft.com/office/powerpoint/2010/main" val="2504934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119063"/>
            <a:ext cx="8915400" cy="1143000"/>
          </a:xfrm>
        </p:spPr>
        <p:txBody>
          <a:bodyPr/>
          <a:lstStyle/>
          <a:p>
            <a:r>
              <a:rPr lang="en-AU" dirty="0"/>
              <a:t>First results - </a:t>
            </a:r>
            <a:r>
              <a:rPr lang="en-AU" baseline="30000" dirty="0"/>
              <a:t>232</a:t>
            </a:r>
            <a:r>
              <a:rPr lang="en-AU" dirty="0"/>
              <a:t>Th(n,2n)</a:t>
            </a:r>
            <a:r>
              <a:rPr lang="en-AU" baseline="30000" dirty="0"/>
              <a:t>231</a:t>
            </a:r>
            <a:r>
              <a:rPr lang="en-AU" dirty="0"/>
              <a:t>Th</a:t>
            </a:r>
            <a:br>
              <a:rPr lang="en-AU" dirty="0"/>
            </a:b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	17.55 MeV: AMS finished  - 3x AMS (Vienna, Zurich, Sydney)</a:t>
            </a:r>
          </a:p>
          <a:p>
            <a:pPr marL="0" indent="0">
              <a:buNone/>
            </a:pPr>
            <a:r>
              <a:rPr lang="en-AU" dirty="0"/>
              <a:t>	18.80 MeV: AMS finished  - 3x AMS (Vienna, Zurich, Sydney)</a:t>
            </a:r>
          </a:p>
          <a:p>
            <a:pPr marL="0" indent="0">
              <a:buNone/>
            </a:pPr>
            <a:r>
              <a:rPr lang="en-AU" dirty="0"/>
              <a:t>	20.05 MeV: AMS finished  - 3x AMS (Vienna, Zurich, Sydney)</a:t>
            </a:r>
          </a:p>
          <a:p>
            <a:pPr marL="0" indent="0">
              <a:buNone/>
            </a:pPr>
            <a:r>
              <a:rPr lang="en-AU" dirty="0"/>
              <a:t>	22.00 MeV: AMS finished  - 3x AMS (Vienna, Zurich, Sydney)</a:t>
            </a:r>
          </a:p>
          <a:p>
            <a:pPr marL="0" indent="0">
              <a:buNone/>
            </a:pP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484784"/>
            <a:ext cx="9777686" cy="4089412"/>
            <a:chOff x="8408" y="1931876"/>
            <a:chExt cx="9777686" cy="4089412"/>
          </a:xfrm>
        </p:grpSpPr>
        <p:pic>
          <p:nvPicPr>
            <p:cNvPr id="22323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" t="15942" r="-502" b="1752"/>
            <a:stretch/>
          </p:blipFill>
          <p:spPr bwMode="auto">
            <a:xfrm>
              <a:off x="8408" y="1931876"/>
              <a:ext cx="9777686" cy="408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6281043" y="4524164"/>
              <a:ext cx="136815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8122" y="5627800"/>
            <a:ext cx="7097166" cy="47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  <a:defRPr sz="20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AU" sz="2400" i="0" kern="0" dirty="0"/>
              <a:t>	17.55 - 22 MeV: AMS 2 – 6 % reproducibility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258976" y="5075352"/>
            <a:ext cx="1368152" cy="2880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37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119063"/>
            <a:ext cx="8915400" cy="1143000"/>
          </a:xfrm>
        </p:spPr>
        <p:txBody>
          <a:bodyPr/>
          <a:lstStyle/>
          <a:p>
            <a:r>
              <a:rPr lang="en-AU" dirty="0"/>
              <a:t>First results - </a:t>
            </a:r>
            <a:r>
              <a:rPr lang="en-AU" baseline="30000" dirty="0"/>
              <a:t>232</a:t>
            </a:r>
            <a:r>
              <a:rPr lang="en-AU" dirty="0"/>
              <a:t>Th(n,4n+</a:t>
            </a:r>
            <a:r>
              <a:rPr lang="en-AU" dirty="0">
                <a:latin typeface="Symbol" pitchFamily="18" charset="2"/>
              </a:rPr>
              <a:t>a</a:t>
            </a:r>
            <a:r>
              <a:rPr lang="en-AU" dirty="0"/>
              <a:t>)</a:t>
            </a:r>
            <a:r>
              <a:rPr lang="en-AU" baseline="30000" dirty="0"/>
              <a:t>229</a:t>
            </a:r>
            <a:r>
              <a:rPr lang="en-AU" dirty="0"/>
              <a:t>Th </a:t>
            </a:r>
            <a:endParaRPr lang="de-AT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196752"/>
            <a:ext cx="7552154" cy="40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08336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119063"/>
            <a:ext cx="8915400" cy="1143000"/>
          </a:xfrm>
        </p:spPr>
        <p:txBody>
          <a:bodyPr/>
          <a:lstStyle/>
          <a:p>
            <a:r>
              <a:rPr lang="en-AU" dirty="0"/>
              <a:t>First results - </a:t>
            </a:r>
            <a:r>
              <a:rPr lang="en-AU" baseline="30000" dirty="0"/>
              <a:t>232</a:t>
            </a:r>
            <a:r>
              <a:rPr lang="en-AU" dirty="0"/>
              <a:t>Th(n,4n+</a:t>
            </a:r>
            <a:r>
              <a:rPr lang="en-AU" dirty="0">
                <a:latin typeface="Symbol" pitchFamily="18" charset="2"/>
              </a:rPr>
              <a:t>a</a:t>
            </a:r>
            <a:r>
              <a:rPr lang="en-AU" dirty="0"/>
              <a:t>)</a:t>
            </a:r>
            <a:r>
              <a:rPr lang="en-AU" baseline="30000" dirty="0"/>
              <a:t>229</a:t>
            </a:r>
            <a:r>
              <a:rPr lang="en-AU" dirty="0"/>
              <a:t>Th </a:t>
            </a:r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759"/>
          <a:stretch/>
        </p:blipFill>
        <p:spPr>
          <a:xfrm>
            <a:off x="889048" y="764704"/>
            <a:ext cx="752033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5368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aseline="30000" dirty="0"/>
              <a:t>13</a:t>
            </a:r>
            <a:r>
              <a:rPr lang="en-AU" dirty="0"/>
              <a:t>C(</a:t>
            </a:r>
            <a:r>
              <a:rPr lang="en-AU" dirty="0" err="1"/>
              <a:t>n,</a:t>
            </a:r>
            <a:r>
              <a:rPr lang="en-AU" dirty="0" err="1">
                <a:latin typeface="Symbol" panose="05050102010706020507" pitchFamily="18" charset="2"/>
              </a:rPr>
              <a:t>g</a:t>
            </a:r>
            <a:r>
              <a:rPr lang="en-AU" dirty="0"/>
              <a:t>) and </a:t>
            </a:r>
            <a:r>
              <a:rPr lang="en-AU" baseline="30000" dirty="0"/>
              <a:t>14</a:t>
            </a:r>
            <a:r>
              <a:rPr lang="en-AU" dirty="0"/>
              <a:t>N(</a:t>
            </a:r>
            <a:r>
              <a:rPr lang="en-AU" dirty="0" err="1"/>
              <a:t>n,p</a:t>
            </a:r>
            <a:r>
              <a:rPr lang="en-AU" dirty="0"/>
              <a:t>) &amp; AMS of </a:t>
            </a:r>
            <a:r>
              <a:rPr lang="en-AU" baseline="30000" dirty="0"/>
              <a:t>14</a:t>
            </a:r>
            <a:r>
              <a:rPr lang="en-AU" dirty="0"/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59" y="2780928"/>
            <a:ext cx="5811055" cy="370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37" y="902400"/>
            <a:ext cx="7987201" cy="12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042" y="0"/>
            <a:ext cx="5407396" cy="4329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096" y="3068960"/>
            <a:ext cx="3955200" cy="38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68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aseline="30000" dirty="0"/>
              <a:t>54</a:t>
            </a:r>
            <a:r>
              <a:rPr lang="en-AU" dirty="0"/>
              <a:t>Fe(</a:t>
            </a:r>
            <a:r>
              <a:rPr lang="en-AU" dirty="0" err="1"/>
              <a:t>n,</a:t>
            </a:r>
            <a:r>
              <a:rPr lang="en-AU" dirty="0" err="1">
                <a:latin typeface="Symbol" panose="05050102010706020507" pitchFamily="18" charset="2"/>
              </a:rPr>
              <a:t>g</a:t>
            </a:r>
            <a:r>
              <a:rPr lang="en-AU" dirty="0"/>
              <a:t>)</a:t>
            </a:r>
            <a:r>
              <a:rPr lang="en-AU" baseline="30000" dirty="0"/>
              <a:t>55</a:t>
            </a:r>
            <a:r>
              <a:rPr lang="en-AU" dirty="0"/>
              <a:t>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40" y="-27384"/>
            <a:ext cx="6818128" cy="4445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" y="2060848"/>
            <a:ext cx="5430890" cy="48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960" y="1316612"/>
            <a:ext cx="5285184" cy="52467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3892" y="625005"/>
            <a:ext cx="3842941" cy="69160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de-AT" kern="0" dirty="0">
                <a:solidFill>
                  <a:schemeClr val="tx1"/>
                </a:solidFill>
              </a:rPr>
              <a:t>Anchor </a:t>
            </a:r>
            <a:r>
              <a:rPr lang="de-AT" kern="0" dirty="0" err="1">
                <a:solidFill>
                  <a:schemeClr val="tx1"/>
                </a:solidFill>
              </a:rPr>
              <a:t>point</a:t>
            </a:r>
            <a:r>
              <a:rPr lang="de-AT" kern="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-27721" y="1268760"/>
            <a:ext cx="4506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kern="0" dirty="0" err="1">
                <a:solidFill>
                  <a:schemeClr val="tx1"/>
                </a:solidFill>
              </a:rPr>
              <a:t>complements</a:t>
            </a:r>
            <a:r>
              <a:rPr lang="de-AT" kern="0" dirty="0">
                <a:solidFill>
                  <a:schemeClr val="tx1"/>
                </a:solidFill>
              </a:rPr>
              <a:t> TOF </a:t>
            </a:r>
            <a:r>
              <a:rPr lang="de-AT" kern="0" dirty="0" err="1">
                <a:solidFill>
                  <a:schemeClr val="tx1"/>
                </a:solidFill>
              </a:rPr>
              <a:t>data</a:t>
            </a:r>
            <a:endParaRPr lang="de-AT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99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CA4AE9-7C1B-48C1-A4C1-8BCF22EFA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DA6783-9AC8-400B-BA15-560CD691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642B3-0C61-4638-87D4-DB08CEA9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3" y="0"/>
            <a:ext cx="980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384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304A9-BE1A-44B6-BA39-CF4E440D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823105-D7FE-4C7D-A516-240B2379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BCB7B-4CBB-4B86-A22B-2F726602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0" y="0"/>
            <a:ext cx="9818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94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" y="130622"/>
            <a:ext cx="9649072" cy="706090"/>
          </a:xfrm>
        </p:spPr>
        <p:txBody>
          <a:bodyPr/>
          <a:lstStyle/>
          <a:p>
            <a:r>
              <a:rPr lang="en-AU" dirty="0"/>
              <a:t>Comparison AMS – other meas. / ENDF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528" y="5301208"/>
            <a:ext cx="8856984" cy="93610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AMS data  (</a:t>
            </a:r>
            <a:r>
              <a:rPr lang="en-AU" dirty="0">
                <a:solidFill>
                  <a:schemeClr val="tx1"/>
                </a:solidFill>
              </a:rPr>
              <a:t>not U</a:t>
            </a:r>
            <a:r>
              <a:rPr lang="en-AU" dirty="0"/>
              <a:t>) relative to Au- </a:t>
            </a:r>
            <a:r>
              <a:rPr lang="en-AU" dirty="0" err="1"/>
              <a:t>Ratynski-Käppeler</a:t>
            </a:r>
            <a:r>
              <a:rPr lang="en-AU" dirty="0"/>
              <a:t> for 25 </a:t>
            </a:r>
            <a:r>
              <a:rPr lang="en-AU" dirty="0" err="1"/>
              <a:t>keV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all activations with the same geometry at KIT – as used in “</a:t>
            </a:r>
            <a:r>
              <a:rPr lang="en-AU" dirty="0" err="1"/>
              <a:t>Ratynski</a:t>
            </a:r>
            <a:r>
              <a:rPr lang="en-AU" dirty="0"/>
              <a:t> &amp; </a:t>
            </a:r>
            <a:r>
              <a:rPr lang="en-AU" dirty="0" err="1"/>
              <a:t>Käppeler</a:t>
            </a:r>
            <a:endParaRPr lang="de-AT" dirty="0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" y="980728"/>
            <a:ext cx="99001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667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0025" y="44624"/>
            <a:ext cx="9577388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AT" sz="3400" dirty="0"/>
              <a:t>typical AMS-spectrum for Pu measurements</a:t>
            </a:r>
            <a:endParaRPr lang="en-US" sz="3400" dirty="0"/>
          </a:p>
        </p:txBody>
      </p:sp>
      <p:grpSp>
        <p:nvGrpSpPr>
          <p:cNvPr id="29703" name="Group 16"/>
          <p:cNvGrpSpPr>
            <a:grpSpLocks/>
          </p:cNvGrpSpPr>
          <p:nvPr/>
        </p:nvGrpSpPr>
        <p:grpSpPr bwMode="auto">
          <a:xfrm>
            <a:off x="56456" y="548680"/>
            <a:ext cx="4475163" cy="3602038"/>
            <a:chOff x="852" y="663"/>
            <a:chExt cx="2819" cy="2269"/>
          </a:xfrm>
        </p:grpSpPr>
        <p:grpSp>
          <p:nvGrpSpPr>
            <p:cNvPr id="29704" name="Group 13"/>
            <p:cNvGrpSpPr>
              <a:grpSpLocks/>
            </p:cNvGrpSpPr>
            <p:nvPr/>
          </p:nvGrpSpPr>
          <p:grpSpPr bwMode="auto">
            <a:xfrm>
              <a:off x="852" y="663"/>
              <a:ext cx="2819" cy="2269"/>
              <a:chOff x="897" y="572"/>
              <a:chExt cx="2819" cy="2269"/>
            </a:xfrm>
          </p:grpSpPr>
          <p:pic>
            <p:nvPicPr>
              <p:cNvPr id="29706" name="Picture 2" descr="TOF_Bi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8513"/>
              <a:stretch>
                <a:fillRect/>
              </a:stretch>
            </p:blipFill>
            <p:spPr bwMode="auto">
              <a:xfrm>
                <a:off x="943" y="572"/>
                <a:ext cx="2773" cy="1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707" name="Group 12"/>
              <p:cNvGrpSpPr>
                <a:grpSpLocks/>
              </p:cNvGrpSpPr>
              <p:nvPr/>
            </p:nvGrpSpPr>
            <p:grpSpPr bwMode="auto">
              <a:xfrm>
                <a:off x="897" y="768"/>
                <a:ext cx="2819" cy="2073"/>
                <a:chOff x="897" y="768"/>
                <a:chExt cx="2819" cy="2073"/>
              </a:xfrm>
            </p:grpSpPr>
            <p:sp>
              <p:nvSpPr>
                <p:cNvPr id="29708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824" y="768"/>
                  <a:ext cx="71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1pPr>
                  <a:lvl2pPr marL="742950" indent="-285750"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2pPr>
                  <a:lvl3pPr marL="1143000" indent="-228600"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3pPr>
                  <a:lvl4pPr marL="1600200" indent="-228600"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4pPr>
                  <a:lvl5pPr marL="2057400" indent="-228600"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i="1">
                      <a:solidFill>
                        <a:srgbClr val="A50021"/>
                      </a:solidFill>
                      <a:latin typeface="Arial" charset="0"/>
                    </a:defRPr>
                  </a:lvl9pPr>
                </a:lstStyle>
                <a:p>
                  <a:pPr>
                    <a:buFont typeface="Wingdings" pitchFamily="2" charset="2"/>
                    <a:buNone/>
                  </a:pPr>
                  <a:r>
                    <a:rPr lang="en-GB" sz="2400" b="0" baseline="30000"/>
                    <a:t>242</a:t>
                  </a:r>
                  <a:r>
                    <a:rPr lang="en-GB" sz="2400" b="0"/>
                    <a:t>Pu</a:t>
                  </a:r>
                  <a:r>
                    <a:rPr lang="en-GB" sz="2400" b="0" baseline="30000"/>
                    <a:t>5+</a:t>
                  </a:r>
                  <a:endParaRPr lang="en-GB" sz="2400" b="0"/>
                </a:p>
              </p:txBody>
            </p:sp>
            <p:pic>
              <p:nvPicPr>
                <p:cNvPr id="29709" name="Picture 9" descr="TOF_Bil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069" b="-1544"/>
                <a:stretch>
                  <a:fillRect/>
                </a:stretch>
              </p:blipFill>
              <p:spPr bwMode="auto">
                <a:xfrm>
                  <a:off x="943" y="1525"/>
                  <a:ext cx="2773" cy="13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10" name="Picture 11" descr="TOF_Bil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4330" r="90190" b="34227"/>
                <a:stretch>
                  <a:fillRect/>
                </a:stretch>
              </p:blipFill>
              <p:spPr bwMode="auto">
                <a:xfrm>
                  <a:off x="897" y="935"/>
                  <a:ext cx="272" cy="1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9705" name="Rectangle 15"/>
            <p:cNvSpPr>
              <a:spLocks noChangeArrowheads="1"/>
            </p:cNvSpPr>
            <p:nvPr/>
          </p:nvSpPr>
          <p:spPr bwMode="auto">
            <a:xfrm>
              <a:off x="2440" y="1842"/>
              <a:ext cx="7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GB" sz="2400" b="0" baseline="30000" dirty="0"/>
                <a:t>239</a:t>
              </a:r>
              <a:r>
                <a:rPr lang="en-GB" sz="2400" b="0" dirty="0"/>
                <a:t>Pu</a:t>
              </a:r>
              <a:r>
                <a:rPr lang="en-GB" sz="2400" b="0" baseline="30000" dirty="0"/>
                <a:t>5+</a:t>
              </a:r>
              <a:endParaRPr lang="en-US" sz="2400" b="0" baseline="300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03627" y="1191523"/>
            <a:ext cx="52468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tx1"/>
                </a:solidFill>
              </a:rPr>
              <a:t>clear isotope separation -  </a:t>
            </a:r>
          </a:p>
          <a:p>
            <a:pPr>
              <a:spcBef>
                <a:spcPts val="1200"/>
              </a:spcBef>
            </a:pPr>
            <a:r>
              <a:rPr lang="en-AU" sz="3200" dirty="0">
                <a:solidFill>
                  <a:schemeClr val="accent2"/>
                </a:solidFill>
              </a:rPr>
              <a:t>Pu: </a:t>
            </a:r>
            <a:r>
              <a:rPr lang="en-AU" sz="2800" dirty="0">
                <a:solidFill>
                  <a:schemeClr val="accent2"/>
                </a:solidFill>
              </a:rPr>
              <a:t>no isotopic interference</a:t>
            </a:r>
          </a:p>
          <a:p>
            <a:pPr>
              <a:spcBef>
                <a:spcPts val="1200"/>
              </a:spcBef>
            </a:pPr>
            <a:r>
              <a:rPr lang="en-AU" sz="3200" dirty="0">
                <a:solidFill>
                  <a:schemeClr val="accent2"/>
                </a:solidFill>
              </a:rPr>
              <a:t>U-sensitivity: </a:t>
            </a:r>
            <a:r>
              <a:rPr lang="en-AU" sz="2800" baseline="30000" dirty="0">
                <a:solidFill>
                  <a:schemeClr val="accent2"/>
                </a:solidFill>
              </a:rPr>
              <a:t>236</a:t>
            </a:r>
            <a:r>
              <a:rPr lang="en-AU" sz="2800" dirty="0">
                <a:solidFill>
                  <a:schemeClr val="accent2"/>
                </a:solidFill>
              </a:rPr>
              <a:t>U/</a:t>
            </a:r>
            <a:r>
              <a:rPr lang="en-AU" sz="2800" baseline="30000" dirty="0">
                <a:solidFill>
                  <a:schemeClr val="accent2"/>
                </a:solidFill>
              </a:rPr>
              <a:t>238</a:t>
            </a:r>
            <a:r>
              <a:rPr lang="en-AU" sz="2800" dirty="0">
                <a:solidFill>
                  <a:schemeClr val="accent2"/>
                </a:solidFill>
              </a:rPr>
              <a:t>U&lt;10</a:t>
            </a:r>
            <a:r>
              <a:rPr lang="en-AU" sz="2800" baseline="30000" dirty="0">
                <a:solidFill>
                  <a:schemeClr val="accent2"/>
                </a:solidFill>
              </a:rPr>
              <a:t>-12</a:t>
            </a:r>
            <a:r>
              <a:rPr lang="en-AU" sz="2800" dirty="0">
                <a:solidFill>
                  <a:schemeClr val="accent2"/>
                </a:solidFill>
              </a:rPr>
              <a:t> </a:t>
            </a:r>
            <a:endParaRPr lang="de-AT" sz="3200" dirty="0">
              <a:solidFill>
                <a:schemeClr val="accent2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4012029"/>
            <a:ext cx="9906000" cy="2585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de-AT" dirty="0">
                <a:solidFill>
                  <a:schemeClr val="tx1"/>
                </a:solidFill>
                <a:latin typeface="+mn-lt"/>
              </a:rPr>
              <a:t>Significant improvements in AMS in the last few years</a:t>
            </a:r>
          </a:p>
          <a:p>
            <a:pPr marL="1169988" indent="-541338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de-AT" sz="2800" dirty="0">
                <a:solidFill>
                  <a:schemeClr val="accent2"/>
                </a:solidFill>
              </a:rPr>
              <a:t>Sensitivity increased by &gt;&gt; 10× </a:t>
            </a:r>
          </a:p>
          <a:p>
            <a:pPr marL="1169988" indent="-541338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de-AT" sz="2800" dirty="0">
                <a:solidFill>
                  <a:schemeClr val="accent2"/>
                </a:solidFill>
              </a:rPr>
              <a:t>Efficiency improved by &gt; 10-100×</a:t>
            </a:r>
          </a:p>
          <a:p>
            <a:pPr marL="1169988" indent="-541338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de-AT" sz="2800" dirty="0">
                <a:solidFill>
                  <a:schemeClr val="accent2"/>
                </a:solidFill>
              </a:rPr>
              <a:t>Reproducibility &lt; 2-3 %</a:t>
            </a:r>
          </a:p>
        </p:txBody>
      </p:sp>
    </p:spTree>
    <p:extLst>
      <p:ext uri="{BB962C8B-B14F-4D97-AF65-F5344CB8AC3E}">
        <p14:creationId xmlns:p14="http://schemas.microsoft.com/office/powerpoint/2010/main" val="488724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8382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Measurement of Cross Sections</a:t>
            </a: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38862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de-DE" dirty="0">
                <a:solidFill>
                  <a:srgbClr val="FF0000"/>
                </a:solidFill>
              </a:rPr>
              <a:t>Online method</a:t>
            </a:r>
          </a:p>
          <a:p>
            <a:endParaRPr lang="de-DE" sz="800" dirty="0"/>
          </a:p>
          <a:p>
            <a:r>
              <a:rPr lang="de-DE" dirty="0"/>
              <a:t>detection of prompt </a:t>
            </a:r>
            <a:r>
              <a:rPr lang="en-US" dirty="0">
                <a:sym typeface="Symbol" pitchFamily="18" charset="2"/>
              </a:rPr>
              <a:t>-ray</a:t>
            </a:r>
            <a:r>
              <a:rPr lang="de-DE" dirty="0">
                <a:sym typeface="Symbol" pitchFamily="18" charset="2"/>
              </a:rPr>
              <a:t>s of reaction product (characteristic) </a:t>
            </a:r>
          </a:p>
          <a:p>
            <a:r>
              <a:rPr lang="de-DE" dirty="0">
                <a:sym typeface="Symbol" pitchFamily="18" charset="2"/>
              </a:rPr>
              <a:t>(or: recoil separator technique)</a:t>
            </a:r>
          </a:p>
          <a:p>
            <a:r>
              <a:rPr lang="de-DE" dirty="0">
                <a:sym typeface="Symbol" pitchFamily="18" charset="2"/>
              </a:rPr>
              <a:t>if continous E-distribution: + TOF</a:t>
            </a:r>
          </a:p>
          <a:p>
            <a:r>
              <a:rPr lang="de-DE" dirty="0">
                <a:sym typeface="Symbol" pitchFamily="18" charset="2"/>
              </a:rPr>
              <a:t>all reaction products</a:t>
            </a:r>
            <a:r>
              <a:rPr lang="de-DE" dirty="0"/>
              <a:t> accessible</a:t>
            </a:r>
          </a:p>
          <a:p>
            <a:r>
              <a:rPr lang="de-DE" dirty="0"/>
              <a:t>radioactive beams</a:t>
            </a:r>
          </a:p>
          <a:p>
            <a:endParaRPr lang="en-US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162550" y="990600"/>
            <a:ext cx="42862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de-DE" sz="2000" i="0" dirty="0">
                <a:solidFill>
                  <a:srgbClr val="FF0000"/>
                </a:solidFill>
                <a:latin typeface="Arial Narrow" pitchFamily="34" charset="0"/>
              </a:rPr>
              <a:t>Offline method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</a:pPr>
            <a:endParaRPr lang="de-DE" sz="800" i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</a:pPr>
            <a:r>
              <a:rPr lang="de-DE" sz="2000" i="0" dirty="0">
                <a:solidFill>
                  <a:schemeClr val="accent2"/>
                </a:solidFill>
                <a:latin typeface="Arial Narrow" pitchFamily="34" charset="0"/>
              </a:rPr>
              <a:t>activation technique: prior irradiation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</a:pPr>
            <a:r>
              <a:rPr lang="de-DE" sz="2000" i="0" dirty="0">
                <a:solidFill>
                  <a:schemeClr val="accent2"/>
                </a:solidFill>
                <a:latin typeface="Arial Narrow" pitchFamily="34" charset="0"/>
              </a:rPr>
              <a:t>quasi-stellar spectrum at once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</a:pPr>
            <a:r>
              <a:rPr lang="de-DE" sz="2000" i="0" dirty="0">
                <a:solidFill>
                  <a:schemeClr val="accent2"/>
                </a:solidFill>
                <a:latin typeface="Arial Narrow" pitchFamily="34" charset="0"/>
              </a:rPr>
              <a:t>sensitive technique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o"/>
            </a:pPr>
            <a:r>
              <a:rPr lang="de-DE" sz="2000" i="0" dirty="0">
                <a:solidFill>
                  <a:srgbClr val="CC0000"/>
                </a:solidFill>
                <a:latin typeface="Arial Narrow" pitchFamily="34" charset="0"/>
              </a:rPr>
              <a:t>detect reaction / products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o"/>
            </a:pPr>
            <a:r>
              <a:rPr lang="de-DE" sz="2000" i="0" dirty="0">
                <a:solidFill>
                  <a:srgbClr val="CC0000"/>
                </a:solidFill>
                <a:latin typeface="Arial Narrow" pitchFamily="34" charset="0"/>
              </a:rPr>
              <a:t>needs radioactive samples (not too long half-life)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r>
              <a:rPr lang="de-DE" sz="2000" i="0" dirty="0">
                <a:solidFill>
                  <a:schemeClr val="tx2"/>
                </a:solidFill>
                <a:latin typeface="Arial Narrow" pitchFamily="34" charset="0"/>
              </a:rPr>
              <a:t>atom counting (AMS)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r>
              <a:rPr lang="de-DE" sz="2000" i="0" dirty="0">
                <a:solidFill>
                  <a:schemeClr val="tx2"/>
                </a:solidFill>
                <a:latin typeface="Arial Narrow" pitchFamily="34" charset="0"/>
              </a:rPr>
              <a:t>related to few applications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r>
              <a:rPr lang="de-DE" sz="2000" i="0" dirty="0">
                <a:solidFill>
                  <a:schemeClr val="tx2"/>
                </a:solidFill>
                <a:latin typeface="Arial Narrow" pitchFamily="34" charset="0"/>
              </a:rPr>
              <a:t>most sensitive</a:t>
            </a:r>
            <a:endParaRPr lang="en-US" sz="2000" i="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981200" y="5546725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000" dirty="0"/>
              <a:t>different systematic uncertainties involved</a:t>
            </a:r>
            <a:endParaRPr lang="en-US" sz="2000" dirty="0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990600" y="4495800"/>
            <a:ext cx="0" cy="121920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>
            <a:off x="8153400" y="5105400"/>
            <a:ext cx="0" cy="60960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990600" y="5715000"/>
            <a:ext cx="6858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7467600" y="5715000"/>
            <a:ext cx="6858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6236170" name="Oval 10"/>
          <p:cNvSpPr>
            <a:spLocks noChangeArrowheads="1"/>
          </p:cNvSpPr>
          <p:nvPr/>
        </p:nvSpPr>
        <p:spPr bwMode="auto">
          <a:xfrm>
            <a:off x="5181600" y="3810000"/>
            <a:ext cx="3886200" cy="1752600"/>
          </a:xfrm>
          <a:prstGeom prst="ellipse">
            <a:avLst/>
          </a:prstGeom>
          <a:noFill/>
          <a:ln w="635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6403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1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6101" name="Rectangle 5"/>
          <p:cNvSpPr>
            <a:spLocks noChangeArrowheads="1"/>
          </p:cNvSpPr>
          <p:nvPr/>
        </p:nvSpPr>
        <p:spPr bwMode="auto">
          <a:xfrm>
            <a:off x="992188" y="2205038"/>
            <a:ext cx="288131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altLang="de-DE" sz="2400" i="0">
                <a:solidFill>
                  <a:schemeClr val="tx1"/>
                </a:solidFill>
                <a:latin typeface="Arial Narrow" pitchFamily="34" charset="0"/>
              </a:rPr>
              <a:t>fundamental physics</a:t>
            </a:r>
          </a:p>
          <a:p>
            <a:pPr algn="ctr"/>
            <a:endParaRPr lang="en-US" altLang="de-DE" sz="2400" i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endParaRPr lang="en-US" altLang="de-DE" sz="2400" i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endParaRPr lang="en-US" altLang="de-DE" sz="2400" i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endParaRPr lang="en-US" altLang="de-DE" sz="2400" i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endParaRPr lang="en-US" altLang="de-DE" sz="2400" i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en-US" altLang="de-DE" sz="2400" i="0">
                <a:solidFill>
                  <a:schemeClr val="tx1"/>
                </a:solidFill>
                <a:latin typeface="Arial Narrow" pitchFamily="34" charset="0"/>
              </a:rPr>
              <a:t>applied sciences</a:t>
            </a:r>
            <a:endParaRPr lang="de-AT" altLang="de-DE" sz="2400" i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76098" name="Rectangle 2"/>
          <p:cNvSpPr>
            <a:spLocks noChangeArrowheads="1"/>
          </p:cNvSpPr>
          <p:nvPr/>
        </p:nvSpPr>
        <p:spPr bwMode="auto">
          <a:xfrm>
            <a:off x="0" y="0"/>
            <a:ext cx="9906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eaLnBrk="1" hangingPunct="1"/>
            <a:endParaRPr lang="en-GB" altLang="de-DE" sz="1200" i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GB" altLang="de-DE" sz="1200" i="0">
                <a:solidFill>
                  <a:schemeClr val="tx1"/>
                </a:solidFill>
                <a:latin typeface="Times New Roman" pitchFamily="18" charset="0"/>
              </a:rPr>
              <a:t> </a:t>
            </a:r>
          </a:p>
          <a:p>
            <a:endParaRPr lang="en-GB" altLang="de-DE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276099" name="Text Box 3"/>
          <p:cNvSpPr txBox="1">
            <a:spLocks noChangeArrowheads="1"/>
          </p:cNvSpPr>
          <p:nvPr/>
        </p:nvSpPr>
        <p:spPr bwMode="auto">
          <a:xfrm>
            <a:off x="4024313" y="103188"/>
            <a:ext cx="5824537" cy="592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GB" altLang="de-DE" sz="2000" b="0" i="0" baseline="30000" dirty="0">
                <a:solidFill>
                  <a:schemeClr val="tx1"/>
                </a:solidFill>
                <a:latin typeface="Times New Roman" pitchFamily="18" charset="0"/>
              </a:rPr>
              <a:t>                    </a:t>
            </a: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55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Fe		                2.7 years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     3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H		                   12.3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44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Ti		                60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63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Ni		              100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32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Si		              140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39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Ar 		              269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14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C		           5 730</a:t>
            </a:r>
            <a:endParaRPr lang="en-GB" altLang="de-DE" sz="1900" i="0" baseline="30000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59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Ni		         75 000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41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Ca		       104 000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81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Kr		       230 000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79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Se		       280 000</a:t>
            </a:r>
            <a:endParaRPr lang="en-GB" altLang="de-DE" sz="1900" i="0" baseline="30000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36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Cl		       301 000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26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Al		       720 000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10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Be		    1 388 000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60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Fe		    2 600 000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53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Mn		    3 600 000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182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Hf		    8 900 000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129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I		  17 000 000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236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U		  23 000 000</a:t>
            </a:r>
          </a:p>
          <a:p>
            <a:pPr algn="ctr" eaLnBrk="1" hangingPunct="1">
              <a:lnSpc>
                <a:spcPct val="95000"/>
              </a:lnSpc>
            </a:pP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239-244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Pu, </a:t>
            </a:r>
            <a:r>
              <a:rPr lang="en-GB" altLang="de-DE" sz="1900" i="0" baseline="30000" dirty="0">
                <a:solidFill>
                  <a:schemeClr val="accent2"/>
                </a:solidFill>
                <a:latin typeface="Times New Roman" pitchFamily="18" charset="0"/>
              </a:rPr>
              <a:t>247</a:t>
            </a:r>
            <a:r>
              <a:rPr lang="en-GB" altLang="de-DE" sz="1900" i="0" dirty="0">
                <a:solidFill>
                  <a:schemeClr val="accent2"/>
                </a:solidFill>
                <a:latin typeface="Times New Roman" pitchFamily="18" charset="0"/>
              </a:rPr>
              <a:t>Cm    - 81 000 000</a:t>
            </a:r>
          </a:p>
          <a:p>
            <a:pPr algn="ctr" eaLnBrk="1" hangingPunct="1">
              <a:lnSpc>
                <a:spcPct val="95000"/>
              </a:lnSpc>
            </a:pPr>
            <a:endParaRPr lang="en-GB" altLang="de-DE" sz="1900" i="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27610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3050" y="260350"/>
            <a:ext cx="4576763" cy="1412875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0"/>
            <a:r>
              <a:rPr lang="en-US" altLang="de-DE" sz="3600"/>
              <a:t>Some radionuclides measured with AMS</a:t>
            </a:r>
            <a:endParaRPr lang="de-DE" altLang="de-DE"/>
          </a:p>
        </p:txBody>
      </p:sp>
      <p:sp>
        <p:nvSpPr>
          <p:cNvPr id="6276102" name="AutoShape 6"/>
          <p:cNvSpPr>
            <a:spLocks noChangeArrowheads="1"/>
          </p:cNvSpPr>
          <p:nvPr/>
        </p:nvSpPr>
        <p:spPr bwMode="auto">
          <a:xfrm>
            <a:off x="2216150" y="2781300"/>
            <a:ext cx="504825" cy="1584325"/>
          </a:xfrm>
          <a:prstGeom prst="downArrow">
            <a:avLst>
              <a:gd name="adj1" fmla="val 50000"/>
              <a:gd name="adj2" fmla="val 78459"/>
            </a:avLst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AT"/>
          </a:p>
        </p:txBody>
      </p:sp>
      <p:sp>
        <p:nvSpPr>
          <p:cNvPr id="3" name="Rectangle 2"/>
          <p:cNvSpPr/>
          <p:nvPr/>
        </p:nvSpPr>
        <p:spPr>
          <a:xfrm>
            <a:off x="3512840" y="5704721"/>
            <a:ext cx="4953000" cy="64787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>
              <a:lnSpc>
                <a:spcPct val="95000"/>
              </a:lnSpc>
            </a:pP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new: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55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Fe,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68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Ge,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93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Zr,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99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Tc,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106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Pd,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135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Cs,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146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Sm,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202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Pb,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210m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Bi,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226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Ra, </a:t>
            </a:r>
            <a:r>
              <a:rPr lang="en-GB" altLang="de-DE" sz="1900" i="0" baseline="30000" dirty="0">
                <a:solidFill>
                  <a:srgbClr val="000000"/>
                </a:solidFill>
                <a:latin typeface="Times New Roman" pitchFamily="18" charset="0"/>
              </a:rPr>
              <a:t>229</a:t>
            </a:r>
            <a:r>
              <a:rPr lang="en-GB" altLang="de-DE" sz="1900" i="0" dirty="0">
                <a:solidFill>
                  <a:srgbClr val="000000"/>
                </a:solidFill>
                <a:latin typeface="Times New Roman" pitchFamily="18" charset="0"/>
              </a:rPr>
              <a:t>Th, stable…</a:t>
            </a:r>
            <a:endParaRPr lang="de-DE" altLang="de-DE" sz="1900" i="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6101" grpId="0"/>
      <p:bldP spid="6276102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00BA-06ED-4C00-8222-18793438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214B-21AC-4E02-A796-B9681F429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951341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556" y="44624"/>
            <a:ext cx="9601067" cy="1187892"/>
          </a:xfrm>
        </p:spPr>
        <p:txBody>
          <a:bodyPr/>
          <a:lstStyle/>
          <a:p>
            <a:r>
              <a:rPr lang="en-AU" baseline="30000" dirty="0"/>
              <a:t>244</a:t>
            </a:r>
            <a:r>
              <a:rPr lang="en-AU" dirty="0"/>
              <a:t>Pu AMS measurement:</a:t>
            </a:r>
            <a:br>
              <a:rPr lang="en-AU" dirty="0"/>
            </a:br>
            <a:r>
              <a:rPr lang="en-AU" dirty="0">
                <a:solidFill>
                  <a:schemeClr val="tx1"/>
                </a:solidFill>
              </a:rPr>
              <a:t>Collaboration Mike </a:t>
            </a:r>
            <a:r>
              <a:rPr lang="en-AU" dirty="0" err="1">
                <a:solidFill>
                  <a:schemeClr val="tx1"/>
                </a:solidFill>
              </a:rPr>
              <a:t>Hotchkis</a:t>
            </a:r>
            <a:r>
              <a:rPr lang="en-AU" dirty="0">
                <a:solidFill>
                  <a:schemeClr val="tx1"/>
                </a:solidFill>
              </a:rPr>
              <a:t> (ANSTO)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4" r="16899"/>
          <a:stretch/>
        </p:blipFill>
        <p:spPr>
          <a:xfrm>
            <a:off x="38454" y="1556792"/>
            <a:ext cx="5226581" cy="4829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1400775"/>
            <a:ext cx="4992555" cy="2292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90892" indent="-190892">
              <a:buFont typeface="Arial" panose="020B0604020202020204" pitchFamily="34" charset="0"/>
              <a:buChar char="•"/>
            </a:pPr>
            <a:r>
              <a:rPr lang="en-AU" sz="2383" dirty="0">
                <a:solidFill>
                  <a:schemeClr val="tx1"/>
                </a:solidFill>
              </a:rPr>
              <a:t>Pu extracted with mg Fe</a:t>
            </a:r>
          </a:p>
          <a:p>
            <a:pPr marL="190892" indent="-190892">
              <a:buFont typeface="Arial" panose="020B0604020202020204" pitchFamily="34" charset="0"/>
              <a:buChar char="•"/>
            </a:pPr>
            <a:r>
              <a:rPr lang="en-AU" sz="2383" dirty="0">
                <a:solidFill>
                  <a:schemeClr val="tx1"/>
                </a:solidFill>
              </a:rPr>
              <a:t>Analysed for all Pu isotopes</a:t>
            </a:r>
          </a:p>
          <a:p>
            <a:pPr marL="190892" indent="-190892">
              <a:buFont typeface="Arial" panose="020B0604020202020204" pitchFamily="34" charset="0"/>
              <a:buChar char="•"/>
            </a:pPr>
            <a:r>
              <a:rPr lang="en-AU" sz="2383" dirty="0">
                <a:solidFill>
                  <a:schemeClr val="tx1"/>
                </a:solidFill>
              </a:rPr>
              <a:t>Anthropogenic: </a:t>
            </a:r>
            <a:r>
              <a:rPr lang="en-AU" sz="2383" baseline="30000" dirty="0">
                <a:solidFill>
                  <a:schemeClr val="tx1"/>
                </a:solidFill>
              </a:rPr>
              <a:t>239,240,241</a:t>
            </a:r>
            <a:r>
              <a:rPr lang="en-AU" sz="2383" dirty="0">
                <a:solidFill>
                  <a:schemeClr val="tx1"/>
                </a:solidFill>
              </a:rPr>
              <a:t>Pu</a:t>
            </a:r>
          </a:p>
          <a:p>
            <a:pPr marL="190892" indent="-190892">
              <a:buFont typeface="Arial" panose="020B0604020202020204" pitchFamily="34" charset="0"/>
              <a:buChar char="•"/>
            </a:pPr>
            <a:r>
              <a:rPr lang="en-AU" sz="2383" dirty="0">
                <a:solidFill>
                  <a:schemeClr val="tx1"/>
                </a:solidFill>
              </a:rPr>
              <a:t>Spike: </a:t>
            </a:r>
            <a:r>
              <a:rPr lang="en-AU" sz="2383" baseline="30000" dirty="0">
                <a:solidFill>
                  <a:schemeClr val="tx1"/>
                </a:solidFill>
              </a:rPr>
              <a:t>242</a:t>
            </a:r>
            <a:r>
              <a:rPr lang="en-AU" sz="2383" dirty="0">
                <a:solidFill>
                  <a:schemeClr val="tx1"/>
                </a:solidFill>
              </a:rPr>
              <a:t>Pu</a:t>
            </a:r>
          </a:p>
          <a:p>
            <a:pPr marL="190892" indent="-190892">
              <a:buFont typeface="Arial" panose="020B0604020202020204" pitchFamily="34" charset="0"/>
              <a:buChar char="•"/>
            </a:pPr>
            <a:r>
              <a:rPr lang="en-AU" sz="2383" dirty="0">
                <a:solidFill>
                  <a:schemeClr val="tx1"/>
                </a:solidFill>
              </a:rPr>
              <a:t>Interstellar &amp; </a:t>
            </a:r>
            <a:r>
              <a:rPr lang="en-AU" sz="2383" dirty="0" err="1">
                <a:solidFill>
                  <a:schemeClr val="tx1"/>
                </a:solidFill>
              </a:rPr>
              <a:t>anthropog</a:t>
            </a:r>
            <a:r>
              <a:rPr lang="en-AU" sz="2383" dirty="0">
                <a:solidFill>
                  <a:schemeClr val="tx1"/>
                </a:solidFill>
              </a:rPr>
              <a:t>.: </a:t>
            </a:r>
            <a:r>
              <a:rPr lang="en-AU" sz="2383" baseline="30000" dirty="0">
                <a:solidFill>
                  <a:schemeClr val="tx1"/>
                </a:solidFill>
              </a:rPr>
              <a:t>244</a:t>
            </a:r>
            <a:r>
              <a:rPr lang="en-AU" sz="2383" dirty="0">
                <a:solidFill>
                  <a:schemeClr val="tx1"/>
                </a:solidFill>
              </a:rPr>
              <a:t>Pu</a:t>
            </a:r>
          </a:p>
          <a:p>
            <a:pPr marL="190892" indent="-190892">
              <a:buFont typeface="Arial" panose="020B0604020202020204" pitchFamily="34" charset="0"/>
              <a:buChar char="•"/>
            </a:pPr>
            <a:r>
              <a:rPr lang="en-AU" sz="2383" dirty="0">
                <a:solidFill>
                  <a:schemeClr val="tx1"/>
                </a:solidFill>
              </a:rPr>
              <a:t>overall efficiency: 0.5 – 1%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0805" y="4416486"/>
            <a:ext cx="9664391" cy="2102005"/>
            <a:chOff x="111512" y="3774688"/>
            <a:chExt cx="8920976" cy="19403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12" y="3774688"/>
              <a:ext cx="8920976" cy="19403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99592" y="4796622"/>
              <a:ext cx="7344816" cy="6392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3900" dirty="0">
                  <a:solidFill>
                    <a:srgbClr val="FF0000"/>
                  </a:solidFill>
                </a:rPr>
                <a:t>Sensitivity: 10</a:t>
              </a:r>
              <a:r>
                <a:rPr lang="en-AU" sz="3900" baseline="30000" dirty="0">
                  <a:solidFill>
                    <a:srgbClr val="FF0000"/>
                  </a:solidFill>
                </a:rPr>
                <a:t>-21</a:t>
              </a:r>
              <a:r>
                <a:rPr lang="en-AU" sz="3900" dirty="0">
                  <a:solidFill>
                    <a:srgbClr val="FF0000"/>
                  </a:solidFill>
                </a:rPr>
                <a:t> g Pu / sample!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5094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06090"/>
          </a:xfrm>
        </p:spPr>
        <p:txBody>
          <a:bodyPr/>
          <a:lstStyle/>
          <a:p>
            <a:r>
              <a:rPr lang="en-AU" dirty="0"/>
              <a:t>Conclusion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12" y="1330424"/>
            <a:ext cx="8818562" cy="4114800"/>
          </a:xfrm>
        </p:spPr>
        <p:txBody>
          <a:bodyPr/>
          <a:lstStyle/>
          <a:p>
            <a:r>
              <a:rPr lang="en-AU" sz="2400" dirty="0"/>
              <a:t>AMS represents an independent method for studying nuclear reactions leading to long-lived radionuclides</a:t>
            </a:r>
          </a:p>
          <a:p>
            <a:r>
              <a:rPr lang="en-AU" sz="2400" dirty="0"/>
              <a:t>direct method: atom counting as isotope ratio; i.e. no sophisticated data reduction or corrections required</a:t>
            </a:r>
          </a:p>
          <a:p>
            <a:r>
              <a:rPr lang="en-AU" sz="2400" dirty="0"/>
              <a:t>not a universal method – AMS is used for some 30 radionuclides</a:t>
            </a:r>
          </a:p>
          <a:p>
            <a:r>
              <a:rPr lang="en-AU" sz="2400" dirty="0"/>
              <a:t>if it can be applied – usually very (the most) sensitive method</a:t>
            </a:r>
          </a:p>
          <a:p>
            <a:r>
              <a:rPr lang="en-AU" sz="2400" dirty="0"/>
              <a:t>can serve as a tool to provide some anchor points</a:t>
            </a:r>
          </a:p>
        </p:txBody>
      </p:sp>
    </p:spTree>
    <p:extLst>
      <p:ext uri="{BB962C8B-B14F-4D97-AF65-F5344CB8AC3E}">
        <p14:creationId xmlns:p14="http://schemas.microsoft.com/office/powerpoint/2010/main" val="19828973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2950" y="2122512"/>
            <a:ext cx="8420100" cy="4114800"/>
          </a:xfrm>
        </p:spPr>
        <p:txBody>
          <a:bodyPr/>
          <a:lstStyle/>
          <a:p>
            <a:r>
              <a:rPr lang="en-AU" dirty="0"/>
              <a:t>AMS - reaction products long-lived</a:t>
            </a:r>
          </a:p>
          <a:p>
            <a:r>
              <a:rPr lang="en-AU" dirty="0"/>
              <a:t>long-term activations possible</a:t>
            </a:r>
          </a:p>
          <a:p>
            <a:r>
              <a:rPr lang="en-AU" dirty="0"/>
              <a:t>threshold reactions – probe the poorly known high-energy tail of U/</a:t>
            </a:r>
            <a:r>
              <a:rPr lang="en-AU" dirty="0" err="1"/>
              <a:t>Cf</a:t>
            </a:r>
            <a:r>
              <a:rPr lang="en-AU" dirty="0"/>
              <a:t> spectra</a:t>
            </a:r>
          </a:p>
          <a:p>
            <a:r>
              <a:rPr lang="en-AU" dirty="0"/>
              <a:t>possible candidates:</a:t>
            </a:r>
          </a:p>
          <a:p>
            <a:pPr lvl="1"/>
            <a:r>
              <a:rPr lang="en-AU" baseline="30000" dirty="0"/>
              <a:t>27</a:t>
            </a:r>
            <a:r>
              <a:rPr lang="en-AU" dirty="0"/>
              <a:t>Al(n,2n)</a:t>
            </a:r>
            <a:r>
              <a:rPr lang="en-AU" baseline="30000" dirty="0"/>
              <a:t>26</a:t>
            </a:r>
            <a:r>
              <a:rPr lang="en-AU" dirty="0"/>
              <a:t>Al (E</a:t>
            </a:r>
            <a:r>
              <a:rPr lang="en-AU" baseline="-25000" dirty="0"/>
              <a:t>th</a:t>
            </a:r>
            <a:r>
              <a:rPr lang="en-AU" dirty="0"/>
              <a:t>=13.56 MeV)</a:t>
            </a:r>
          </a:p>
          <a:p>
            <a:pPr lvl="1"/>
            <a:r>
              <a:rPr lang="en-AU" baseline="30000" dirty="0"/>
              <a:t>238</a:t>
            </a:r>
            <a:r>
              <a:rPr lang="en-AU" dirty="0"/>
              <a:t>U(n,3n)</a:t>
            </a:r>
            <a:r>
              <a:rPr lang="en-AU" baseline="30000" dirty="0"/>
              <a:t>236</a:t>
            </a:r>
            <a:r>
              <a:rPr lang="en-AU" dirty="0"/>
              <a:t>U; [</a:t>
            </a:r>
            <a:r>
              <a:rPr lang="en-AU" baseline="30000" dirty="0"/>
              <a:t>238</a:t>
            </a:r>
            <a:r>
              <a:rPr lang="en-AU" dirty="0"/>
              <a:t>U(n,2n)</a:t>
            </a:r>
            <a:r>
              <a:rPr lang="en-AU" baseline="30000" dirty="0"/>
              <a:t>237</a:t>
            </a:r>
            <a:r>
              <a:rPr lang="en-AU" dirty="0"/>
              <a:t>U-&gt;</a:t>
            </a:r>
            <a:r>
              <a:rPr lang="en-AU" baseline="30000" dirty="0"/>
              <a:t>237</a:t>
            </a:r>
            <a:r>
              <a:rPr lang="en-AU" dirty="0"/>
              <a:t>Np] </a:t>
            </a:r>
            <a:r>
              <a:rPr lang="en-AU"/>
              <a:t>(E</a:t>
            </a:r>
            <a:r>
              <a:rPr lang="en-AU" baseline="-25000"/>
              <a:t>th</a:t>
            </a:r>
            <a:r>
              <a:rPr lang="en-AU"/>
              <a:t>=11.33 </a:t>
            </a:r>
            <a:r>
              <a:rPr lang="en-AU" dirty="0"/>
              <a:t>MeV)</a:t>
            </a:r>
          </a:p>
          <a:p>
            <a:pPr lvl="1"/>
            <a:r>
              <a:rPr lang="en-AU" baseline="30000" dirty="0"/>
              <a:t>56</a:t>
            </a:r>
            <a:r>
              <a:rPr lang="en-AU" dirty="0"/>
              <a:t>Fe(n,2n)</a:t>
            </a:r>
            <a:r>
              <a:rPr lang="en-AU" baseline="30000" dirty="0"/>
              <a:t>55</a:t>
            </a:r>
            <a:r>
              <a:rPr lang="en-AU" dirty="0"/>
              <a:t>Fe    (E</a:t>
            </a:r>
            <a:r>
              <a:rPr lang="en-AU" baseline="-25000" dirty="0"/>
              <a:t>th</a:t>
            </a:r>
            <a:r>
              <a:rPr lang="en-AU" dirty="0"/>
              <a:t>=11.40 MeV)</a:t>
            </a:r>
          </a:p>
          <a:p>
            <a:pPr lvl="1"/>
            <a:r>
              <a:rPr lang="en-AU" baseline="30000" dirty="0"/>
              <a:t>54</a:t>
            </a:r>
            <a:r>
              <a:rPr lang="en-AU" dirty="0"/>
              <a:t>Fe(n,2n)</a:t>
            </a:r>
            <a:r>
              <a:rPr lang="en-AU" baseline="30000" dirty="0"/>
              <a:t>53</a:t>
            </a:r>
            <a:r>
              <a:rPr lang="en-AU" dirty="0"/>
              <a:t>Fe -&gt; </a:t>
            </a:r>
            <a:r>
              <a:rPr lang="en-AU" baseline="30000" dirty="0"/>
              <a:t>53</a:t>
            </a:r>
            <a:r>
              <a:rPr lang="en-AU" dirty="0"/>
              <a:t>Mn  (E</a:t>
            </a:r>
            <a:r>
              <a:rPr lang="en-AU" baseline="-25000" dirty="0"/>
              <a:t>th</a:t>
            </a:r>
            <a:r>
              <a:rPr lang="en-AU" dirty="0"/>
              <a:t>=13.65 MeV)</a:t>
            </a:r>
          </a:p>
          <a:p>
            <a:pPr lvl="1"/>
            <a:endParaRPr lang="en-AU" dirty="0"/>
          </a:p>
          <a:p>
            <a:pPr lvl="1"/>
            <a:r>
              <a:rPr lang="en-AU" baseline="30000" dirty="0"/>
              <a:t>55</a:t>
            </a:r>
            <a:r>
              <a:rPr lang="en-AU" dirty="0"/>
              <a:t>Mn(n,2n)</a:t>
            </a:r>
            <a:r>
              <a:rPr lang="en-AU" baseline="30000" dirty="0"/>
              <a:t>54</a:t>
            </a:r>
            <a:r>
              <a:rPr lang="en-AU" dirty="0"/>
              <a:t>Mn (312 days)</a:t>
            </a:r>
          </a:p>
          <a:p>
            <a:pPr lvl="1"/>
            <a:r>
              <a:rPr lang="en-AU" baseline="30000" dirty="0"/>
              <a:t>52</a:t>
            </a:r>
            <a:r>
              <a:rPr lang="en-AU" dirty="0"/>
              <a:t>Cr(n,2n)</a:t>
            </a:r>
            <a:r>
              <a:rPr lang="en-AU" baseline="30000" dirty="0"/>
              <a:t>51</a:t>
            </a:r>
            <a:r>
              <a:rPr lang="en-AU" dirty="0"/>
              <a:t>Cr (27.7 days)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AMS for PFNS – mapping the high energy part? – </a:t>
            </a:r>
            <a:br>
              <a:rPr lang="en-AU" dirty="0"/>
            </a:br>
            <a:r>
              <a:rPr lang="en-AU" dirty="0"/>
              <a:t>SPA data via integral experiments</a:t>
            </a:r>
          </a:p>
        </p:txBody>
      </p:sp>
    </p:spTree>
    <p:extLst>
      <p:ext uri="{BB962C8B-B14F-4D97-AF65-F5344CB8AC3E}">
        <p14:creationId xmlns:p14="http://schemas.microsoft.com/office/powerpoint/2010/main" val="2247038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D1B58-90C2-4B3F-94FD-7EEACCE9D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00" y="1770600"/>
            <a:ext cx="4646400" cy="331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5A349-CBFD-45BD-B3FC-9F1A67B1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94" y="0"/>
            <a:ext cx="958801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54633-4668-4086-A10E-A942DFAFB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00" y="3576219"/>
            <a:ext cx="4377600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7193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334" y="188640"/>
            <a:ext cx="4176464" cy="57785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de-AT" sz="3600" kern="0" baseline="30000" dirty="0"/>
              <a:t>244</a:t>
            </a:r>
            <a:r>
              <a:rPr lang="de-AT" sz="3600" kern="0" dirty="0"/>
              <a:t>Pu (t</a:t>
            </a:r>
            <a:r>
              <a:rPr lang="de-AT" sz="3600" kern="0" baseline="-25000" dirty="0"/>
              <a:t>1/2</a:t>
            </a:r>
            <a:r>
              <a:rPr lang="de-AT" sz="3600" kern="0" dirty="0"/>
              <a:t>=80 Myr)</a:t>
            </a:r>
            <a:endParaRPr lang="en-US" sz="36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-15552" y="1429929"/>
            <a:ext cx="4032448" cy="372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aseline="30000" dirty="0">
                <a:solidFill>
                  <a:srgbClr val="C00000"/>
                </a:solidFill>
              </a:rPr>
              <a:t>244</a:t>
            </a:r>
            <a:r>
              <a:rPr lang="en-AU" sz="2400" dirty="0">
                <a:solidFill>
                  <a:srgbClr val="C00000"/>
                </a:solidFill>
              </a:rPr>
              <a:t>Pu in terrestrial crust   </a:t>
            </a:r>
            <a:r>
              <a:rPr lang="en-AU" sz="2400" i="0" dirty="0">
                <a:solidFill>
                  <a:srgbClr val="C00000"/>
                </a:solidFill>
              </a:rPr>
              <a:t>(</a:t>
            </a:r>
            <a:r>
              <a:rPr lang="en-AU" sz="2400" dirty="0">
                <a:solidFill>
                  <a:srgbClr val="C00000"/>
                </a:solidFill>
              </a:rPr>
              <a:t>+ AMS at Vienna):</a:t>
            </a:r>
          </a:p>
          <a:p>
            <a:endParaRPr lang="en-AU" sz="2400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crust: dust collection over 25 </a:t>
            </a:r>
            <a:r>
              <a:rPr lang="en-AU" sz="2400" dirty="0" err="1">
                <a:solidFill>
                  <a:schemeClr val="tx1"/>
                </a:solidFill>
              </a:rPr>
              <a:t>Myr</a:t>
            </a:r>
            <a:endParaRPr lang="en-AU" sz="24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AU" sz="2400" baseline="30000" dirty="0">
                <a:solidFill>
                  <a:schemeClr val="tx1"/>
                </a:solidFill>
              </a:rPr>
              <a:t>244</a:t>
            </a:r>
            <a:r>
              <a:rPr lang="en-AU" sz="2400" dirty="0">
                <a:solidFill>
                  <a:schemeClr val="tx1"/>
                </a:solidFill>
              </a:rPr>
              <a:t>Pu: time window - alive a few 100 </a:t>
            </a:r>
            <a:r>
              <a:rPr lang="en-AU" sz="2400" dirty="0" err="1">
                <a:solidFill>
                  <a:schemeClr val="tx1"/>
                </a:solidFill>
              </a:rPr>
              <a:t>Myr</a:t>
            </a:r>
            <a:endParaRPr lang="en-AU" sz="24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neutron star mergers or other rare process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24169" y="112857"/>
            <a:ext cx="5141857" cy="5078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300" i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100:1</a:t>
            </a:r>
            <a:r>
              <a:rPr kumimoji="0" lang="de-DE" sz="33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de-DE" sz="3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estimated vs measured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1" r="18998" b="11202"/>
          <a:stretch/>
        </p:blipFill>
        <p:spPr bwMode="auto">
          <a:xfrm>
            <a:off x="4193844" y="685694"/>
            <a:ext cx="5681345" cy="4843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03" y="3717032"/>
            <a:ext cx="6030898" cy="266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69496" y="2852936"/>
            <a:ext cx="4536504" cy="2215991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2400" i="0" dirty="0">
                <a:solidFill>
                  <a:srgbClr val="C00000"/>
                </a:solidFill>
              </a:rPr>
              <a:t>→ Actinides on Earth (U, Pu, … may be from a </a:t>
            </a:r>
            <a:r>
              <a:rPr lang="en-AU" sz="2400" i="0" dirty="0">
                <a:solidFill>
                  <a:schemeClr val="tx1"/>
                </a:solidFill>
              </a:rPr>
              <a:t>rare</a:t>
            </a:r>
            <a:r>
              <a:rPr lang="en-AU" sz="2400" i="0" dirty="0">
                <a:solidFill>
                  <a:srgbClr val="C00000"/>
                </a:solidFill>
              </a:rPr>
              <a:t> event!</a:t>
            </a:r>
          </a:p>
          <a:p>
            <a:pPr algn="ctr"/>
            <a:endParaRPr lang="en-AU" sz="1600" i="0" dirty="0">
              <a:solidFill>
                <a:srgbClr val="C00000"/>
              </a:solidFill>
            </a:endParaRPr>
          </a:p>
          <a:p>
            <a:pPr algn="ctr"/>
            <a:r>
              <a:rPr lang="en-AU" sz="2400" i="0" dirty="0">
                <a:solidFill>
                  <a:schemeClr val="tx1"/>
                </a:solidFill>
              </a:rPr>
              <a:t>Other planets:</a:t>
            </a:r>
          </a:p>
          <a:p>
            <a:r>
              <a:rPr lang="en-AU" sz="2400" i="0" dirty="0">
                <a:solidFill>
                  <a:srgbClr val="C00000"/>
                </a:solidFill>
              </a:rPr>
              <a:t>x) Earth’s core heating!</a:t>
            </a:r>
          </a:p>
          <a:p>
            <a:r>
              <a:rPr lang="en-AU" sz="2400" i="0" dirty="0">
                <a:solidFill>
                  <a:srgbClr val="C00000"/>
                </a:solidFill>
              </a:rPr>
              <a:t>x) Nuclear technology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5244450"/>
            <a:ext cx="4232220" cy="142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972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" y="130622"/>
            <a:ext cx="9649072" cy="706090"/>
          </a:xfrm>
        </p:spPr>
        <p:txBody>
          <a:bodyPr/>
          <a:lstStyle/>
          <a:p>
            <a:r>
              <a:rPr lang="en-AU" dirty="0"/>
              <a:t>Comparison AMS – other meas. / ENDF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528" y="5301208"/>
            <a:ext cx="8856984" cy="93610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AMS data  (</a:t>
            </a:r>
            <a:r>
              <a:rPr lang="en-AU" dirty="0">
                <a:solidFill>
                  <a:schemeClr val="tx1"/>
                </a:solidFill>
              </a:rPr>
              <a:t>not U</a:t>
            </a:r>
            <a:r>
              <a:rPr lang="en-AU" dirty="0"/>
              <a:t>) relative to Au- </a:t>
            </a:r>
            <a:r>
              <a:rPr lang="en-AU" dirty="0" err="1"/>
              <a:t>Ratynski-Käppeler</a:t>
            </a:r>
            <a:r>
              <a:rPr lang="en-AU" dirty="0"/>
              <a:t> for 25 </a:t>
            </a:r>
            <a:r>
              <a:rPr lang="en-AU" dirty="0" err="1"/>
              <a:t>keV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all activations with the same geometry at KIT – as used in “</a:t>
            </a:r>
            <a:r>
              <a:rPr lang="en-AU" dirty="0" err="1"/>
              <a:t>Ratynski</a:t>
            </a:r>
            <a:r>
              <a:rPr lang="en-AU" dirty="0"/>
              <a:t> &amp; </a:t>
            </a:r>
            <a:r>
              <a:rPr lang="en-AU" dirty="0" err="1"/>
              <a:t>Käppeler</a:t>
            </a:r>
            <a:endParaRPr lang="de-AT" dirty="0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" y="980728"/>
            <a:ext cx="99001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405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382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en-US"/>
              <a:t>AMS: limitations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839200" cy="4419600"/>
          </a:xfrm>
        </p:spPr>
        <p:txBody>
          <a:bodyPr/>
          <a:lstStyle/>
          <a:p>
            <a:r>
              <a:rPr lang="en-US" sz="2400" dirty="0"/>
              <a:t>isotope ratios (e.g. </a:t>
            </a:r>
            <a:r>
              <a:rPr lang="en-US" sz="2400" baseline="30000" dirty="0"/>
              <a:t>236</a:t>
            </a:r>
            <a:r>
              <a:rPr lang="en-US" sz="2400" dirty="0"/>
              <a:t>U/</a:t>
            </a:r>
            <a:r>
              <a:rPr lang="en-US" sz="2400" baseline="30000" dirty="0"/>
              <a:t>238</a:t>
            </a:r>
            <a:r>
              <a:rPr lang="en-US" sz="2400" dirty="0"/>
              <a:t>U) measured:</a:t>
            </a:r>
          </a:p>
          <a:p>
            <a:pPr lvl="1"/>
            <a:r>
              <a:rPr lang="en-US" sz="2400" dirty="0"/>
              <a:t>interference with </a:t>
            </a:r>
            <a:r>
              <a:rPr lang="en-US" sz="2400" dirty="0">
                <a:solidFill>
                  <a:srgbClr val="990000"/>
                </a:solidFill>
              </a:rPr>
              <a:t>background</a:t>
            </a:r>
            <a:r>
              <a:rPr lang="en-US" sz="2400" dirty="0"/>
              <a:t>: &lt; 10</a:t>
            </a:r>
            <a:r>
              <a:rPr lang="en-US" sz="2400" baseline="30000" dirty="0"/>
              <a:t>-12</a:t>
            </a:r>
            <a:r>
              <a:rPr lang="en-US" sz="2400" dirty="0"/>
              <a:t> for </a:t>
            </a:r>
            <a:r>
              <a:rPr lang="en-US" sz="2400" baseline="30000" dirty="0"/>
              <a:t>236</a:t>
            </a:r>
            <a:r>
              <a:rPr lang="en-US" sz="2400" dirty="0"/>
              <a:t>U</a:t>
            </a:r>
          </a:p>
          <a:p>
            <a:pPr lvl="2"/>
            <a:r>
              <a:rPr lang="en-US" sz="2000" b="1" dirty="0"/>
              <a:t>isobaric interference (e.g. </a:t>
            </a:r>
            <a:r>
              <a:rPr lang="en-US" sz="2000" b="1" baseline="30000" dirty="0"/>
              <a:t>235</a:t>
            </a:r>
            <a:r>
              <a:rPr lang="en-US" sz="2000" b="1" dirty="0"/>
              <a:t>UH) – not an issue for AMS</a:t>
            </a:r>
          </a:p>
          <a:p>
            <a:pPr lvl="2"/>
            <a:r>
              <a:rPr lang="en-US" sz="2000" b="1" dirty="0"/>
              <a:t>isotopic interference (e.g. </a:t>
            </a:r>
            <a:r>
              <a:rPr lang="en-US" sz="2000" b="1" baseline="30000" dirty="0"/>
              <a:t>235</a:t>
            </a:r>
            <a:r>
              <a:rPr lang="en-US" sz="2000" b="1" dirty="0"/>
              <a:t>U, </a:t>
            </a:r>
            <a:r>
              <a:rPr lang="en-US" sz="2000" b="1" baseline="30000" dirty="0"/>
              <a:t>238</a:t>
            </a:r>
            <a:r>
              <a:rPr lang="en-US" sz="2000" b="1" dirty="0"/>
              <a:t>U): e.g. </a:t>
            </a:r>
            <a:r>
              <a:rPr lang="en-US" sz="2000" b="1" baseline="30000" dirty="0"/>
              <a:t>236</a:t>
            </a:r>
            <a:r>
              <a:rPr lang="en-US" sz="2000" b="1" dirty="0"/>
              <a:t>U/</a:t>
            </a:r>
            <a:r>
              <a:rPr lang="en-US" sz="2000" b="1" baseline="30000" dirty="0"/>
              <a:t>238</a:t>
            </a:r>
            <a:r>
              <a:rPr lang="en-US" sz="2000" b="1" dirty="0"/>
              <a:t>U &lt; 10</a:t>
            </a:r>
            <a:r>
              <a:rPr lang="en-US" sz="2000" b="1" baseline="30000" dirty="0"/>
              <a:t>-12</a:t>
            </a:r>
          </a:p>
          <a:p>
            <a:pPr lvl="2"/>
            <a:r>
              <a:rPr lang="en-US" sz="2000" b="1" dirty="0"/>
              <a:t>possibly m/q interference (count-rate interference - detector busy)</a:t>
            </a:r>
          </a:p>
          <a:p>
            <a:pPr lvl="2"/>
            <a:endParaRPr lang="en-US" sz="2000" b="1" dirty="0"/>
          </a:p>
          <a:p>
            <a:r>
              <a:rPr lang="en-US" sz="2400" dirty="0"/>
              <a:t>number of nuclei in sample</a:t>
            </a:r>
          </a:p>
          <a:p>
            <a:pPr lvl="1"/>
            <a:r>
              <a:rPr lang="en-US" sz="2400" dirty="0"/>
              <a:t>determines </a:t>
            </a:r>
            <a:r>
              <a:rPr lang="en-US" sz="2400" dirty="0">
                <a:solidFill>
                  <a:srgbClr val="990000"/>
                </a:solidFill>
              </a:rPr>
              <a:t>statistical</a:t>
            </a:r>
            <a:r>
              <a:rPr lang="en-US" sz="2400" dirty="0"/>
              <a:t> uncertainty</a:t>
            </a:r>
          </a:p>
          <a:p>
            <a:pPr lvl="1"/>
            <a:r>
              <a:rPr lang="en-US" sz="2400" dirty="0"/>
              <a:t>typical overall efficiency:  10</a:t>
            </a:r>
            <a:r>
              <a:rPr lang="en-US" sz="2400" baseline="30000" dirty="0"/>
              <a:t>-2</a:t>
            </a:r>
            <a:r>
              <a:rPr lang="en-US" sz="2400" dirty="0"/>
              <a:t> - 10</a:t>
            </a:r>
            <a:r>
              <a:rPr lang="en-US" sz="2400" baseline="30000" dirty="0"/>
              <a:t>-4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92623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763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DE"/>
              <a:t>Examples  -  limitations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9372600" cy="53721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>
                <a:solidFill>
                  <a:srgbClr val="FF0000"/>
                </a:solidFill>
              </a:rPr>
              <a:t>U</a:t>
            </a:r>
            <a:r>
              <a:rPr lang="de-DE" dirty="0"/>
              <a:t>: 	isotope ratios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/>
              <a:t>	20 mg irradiated with 10</a:t>
            </a:r>
            <a:r>
              <a:rPr lang="de-DE" baseline="30000" dirty="0"/>
              <a:t>15</a:t>
            </a:r>
            <a:r>
              <a:rPr lang="de-DE" dirty="0"/>
              <a:t> n; 700 mb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/>
              <a:t>	</a:t>
            </a:r>
            <a:r>
              <a:rPr lang="de-DE" baseline="30000" dirty="0"/>
              <a:t>236</a:t>
            </a:r>
            <a:r>
              <a:rPr lang="de-DE" dirty="0"/>
              <a:t>U/</a:t>
            </a:r>
            <a:r>
              <a:rPr lang="de-DE" baseline="30000" dirty="0"/>
              <a:t>235</a:t>
            </a:r>
            <a:r>
              <a:rPr lang="de-DE" dirty="0"/>
              <a:t>U  = 	7*10</a:t>
            </a:r>
            <a:r>
              <a:rPr lang="de-DE" baseline="30000" dirty="0"/>
              <a:t>-10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/>
              <a:t>	</a:t>
            </a:r>
            <a:r>
              <a:rPr lang="de-DE" baseline="30000" dirty="0"/>
              <a:t>236</a:t>
            </a:r>
            <a:r>
              <a:rPr lang="de-DE" dirty="0"/>
              <a:t>U/</a:t>
            </a:r>
            <a:r>
              <a:rPr lang="de-DE" baseline="30000" dirty="0"/>
              <a:t>238</a:t>
            </a:r>
            <a:r>
              <a:rPr lang="de-DE" dirty="0"/>
              <a:t>U  =	5*10</a:t>
            </a:r>
            <a:r>
              <a:rPr lang="de-DE" baseline="30000" dirty="0"/>
              <a:t>-12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/>
              <a:t>	N</a:t>
            </a:r>
            <a:r>
              <a:rPr lang="de-DE" baseline="-25000" dirty="0"/>
              <a:t>236</a:t>
            </a:r>
            <a:r>
              <a:rPr lang="de-DE" dirty="0"/>
              <a:t> 	      = 	3*10</a:t>
            </a:r>
            <a:r>
              <a:rPr lang="de-DE" baseline="30000" dirty="0"/>
              <a:t>8</a:t>
            </a:r>
            <a:r>
              <a:rPr lang="de-DE" dirty="0"/>
              <a:t>  -&gt;  AMS: &gt; 10</a:t>
            </a:r>
            <a:r>
              <a:rPr lang="de-DE" baseline="30000" dirty="0"/>
              <a:t>5</a:t>
            </a:r>
            <a:r>
              <a:rPr lang="de-DE" dirty="0"/>
              <a:t> counts in detector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de-DE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>
                <a:solidFill>
                  <a:srgbClr val="FF0000"/>
                </a:solidFill>
              </a:rPr>
              <a:t>U</a:t>
            </a:r>
            <a:r>
              <a:rPr lang="de-DE" dirty="0"/>
              <a:t>: number of nuclei; example: </a:t>
            </a:r>
            <a:r>
              <a:rPr lang="de-DE" baseline="30000" dirty="0"/>
              <a:t>238</a:t>
            </a:r>
            <a:r>
              <a:rPr lang="de-DE" dirty="0"/>
              <a:t>U(n,</a:t>
            </a:r>
            <a:r>
              <a:rPr lang="de-DE" dirty="0">
                <a:sym typeface="Symbol" pitchFamily="18" charset="2"/>
              </a:rPr>
              <a:t>)</a:t>
            </a:r>
            <a:r>
              <a:rPr lang="de-DE" baseline="30000" dirty="0">
                <a:sym typeface="Symbol" pitchFamily="18" charset="2"/>
              </a:rPr>
              <a:t>239</a:t>
            </a:r>
            <a:r>
              <a:rPr lang="de-DE" dirty="0">
                <a:sym typeface="Symbol" pitchFamily="18" charset="2"/>
              </a:rPr>
              <a:t>U -&gt; (0.5 h) -&gt; </a:t>
            </a:r>
            <a:r>
              <a:rPr lang="de-DE" baseline="30000" dirty="0">
                <a:sym typeface="Symbol" pitchFamily="18" charset="2"/>
              </a:rPr>
              <a:t>239</a:t>
            </a:r>
            <a:r>
              <a:rPr lang="de-DE" dirty="0">
                <a:sym typeface="Symbol" pitchFamily="18" charset="2"/>
              </a:rPr>
              <a:t>Np -&gt; (2.4 d) -&gt; </a:t>
            </a:r>
            <a:r>
              <a:rPr lang="de-DE" baseline="30000" dirty="0">
                <a:sym typeface="Symbol" pitchFamily="18" charset="2"/>
              </a:rPr>
              <a:t>239</a:t>
            </a:r>
            <a:r>
              <a:rPr lang="de-DE" dirty="0">
                <a:sym typeface="Symbol" pitchFamily="18" charset="2"/>
              </a:rPr>
              <a:t>Pu (t</a:t>
            </a:r>
            <a:r>
              <a:rPr lang="de-DE" baseline="-25000" dirty="0">
                <a:sym typeface="Symbol" pitchFamily="18" charset="2"/>
              </a:rPr>
              <a:t>1/2</a:t>
            </a:r>
            <a:r>
              <a:rPr lang="de-DE" dirty="0">
                <a:sym typeface="Symbol" pitchFamily="18" charset="2"/>
              </a:rPr>
              <a:t> = 24 000 a)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>
                <a:sym typeface="Symbol" pitchFamily="18" charset="2"/>
              </a:rPr>
              <a:t>	</a:t>
            </a:r>
            <a:r>
              <a:rPr lang="de-DE" dirty="0"/>
              <a:t>N</a:t>
            </a:r>
            <a:r>
              <a:rPr lang="de-DE" baseline="-25000" dirty="0"/>
              <a:t>239</a:t>
            </a:r>
            <a:r>
              <a:rPr lang="de-DE" dirty="0"/>
              <a:t> 	      = 	10</a:t>
            </a:r>
            <a:r>
              <a:rPr lang="de-DE" baseline="30000" dirty="0"/>
              <a:t>7</a:t>
            </a:r>
            <a:r>
              <a:rPr lang="de-DE" dirty="0"/>
              <a:t> ! (required for AMS counting -&gt; </a:t>
            </a:r>
            <a:r>
              <a:rPr lang="de-DE" dirty="0">
                <a:sym typeface="Symbol" pitchFamily="18" charset="2"/>
              </a:rPr>
              <a:t>&gt;</a:t>
            </a:r>
            <a:r>
              <a:rPr lang="de-DE" dirty="0"/>
              <a:t>10</a:t>
            </a:r>
            <a:r>
              <a:rPr lang="de-DE" baseline="30000" dirty="0"/>
              <a:t>4</a:t>
            </a:r>
            <a:r>
              <a:rPr lang="de-DE" dirty="0"/>
              <a:t> detected)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/>
              <a:t>	</a:t>
            </a:r>
            <a:r>
              <a:rPr lang="de-DE" dirty="0">
                <a:sym typeface="Symbol" pitchFamily="18" charset="2"/>
              </a:rPr>
              <a:t>	      =	1barn*10</a:t>
            </a:r>
            <a:r>
              <a:rPr lang="de-DE" baseline="30000" dirty="0">
                <a:sym typeface="Symbol" pitchFamily="18" charset="2"/>
              </a:rPr>
              <a:t>15</a:t>
            </a:r>
            <a:r>
              <a:rPr lang="de-DE" dirty="0">
                <a:sym typeface="Symbol" pitchFamily="18" charset="2"/>
              </a:rPr>
              <a:t> n cm</a:t>
            </a:r>
            <a:r>
              <a:rPr lang="de-DE" baseline="30000" dirty="0">
                <a:sym typeface="Symbol" pitchFamily="18" charset="2"/>
              </a:rPr>
              <a:t>-2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>
                <a:sym typeface="Symbol" pitchFamily="18" charset="2"/>
              </a:rPr>
              <a:t>		      =	</a:t>
            </a:r>
            <a:r>
              <a:rPr lang="de-DE" dirty="0"/>
              <a:t>10</a:t>
            </a:r>
            <a:r>
              <a:rPr lang="de-DE" baseline="30000" dirty="0"/>
              <a:t>-9</a:t>
            </a:r>
            <a:endParaRPr lang="de-DE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/>
              <a:t>	 N</a:t>
            </a:r>
            <a:r>
              <a:rPr lang="de-DE" baseline="-25000" dirty="0"/>
              <a:t>238</a:t>
            </a:r>
            <a:r>
              <a:rPr lang="de-DE" dirty="0"/>
              <a:t> 	      =	N</a:t>
            </a:r>
            <a:r>
              <a:rPr lang="de-DE" baseline="-25000" dirty="0"/>
              <a:t>239</a:t>
            </a:r>
            <a:r>
              <a:rPr lang="de-DE" dirty="0"/>
              <a:t> / </a:t>
            </a:r>
            <a:r>
              <a:rPr lang="de-DE" dirty="0">
                <a:sym typeface="Symbol" pitchFamily="18" charset="2"/>
              </a:rPr>
              <a:t></a:t>
            </a:r>
            <a:r>
              <a:rPr lang="de-DE" dirty="0"/>
              <a:t>  (required U-atoms)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dirty="0"/>
              <a:t>		      =	10</a:t>
            </a:r>
            <a:r>
              <a:rPr lang="de-DE" baseline="30000" dirty="0"/>
              <a:t>16</a:t>
            </a:r>
            <a:r>
              <a:rPr lang="de-DE" dirty="0"/>
              <a:t> ats (4 ug material)	+ extraction of </a:t>
            </a:r>
            <a:r>
              <a:rPr lang="de-DE" baseline="30000" dirty="0"/>
              <a:t>239</a:t>
            </a:r>
            <a:r>
              <a:rPr lang="de-DE" dirty="0"/>
              <a:t>Pu from U-bulk 							(with well-known spike)</a:t>
            </a:r>
          </a:p>
        </p:txBody>
      </p:sp>
    </p:spTree>
    <p:extLst>
      <p:ext uri="{BB962C8B-B14F-4D97-AF65-F5344CB8AC3E}">
        <p14:creationId xmlns:p14="http://schemas.microsoft.com/office/powerpoint/2010/main" val="93737070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763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DE"/>
              <a:t>Extension to other minor actinides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23900"/>
            <a:ext cx="9525000" cy="56769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dirty="0">
                <a:solidFill>
                  <a:srgbClr val="FF0000"/>
                </a:solidFill>
              </a:rPr>
              <a:t>U</a:t>
            </a:r>
            <a:r>
              <a:rPr lang="de-DE" dirty="0"/>
              <a:t>: 	</a:t>
            </a:r>
            <a:r>
              <a:rPr lang="en-US" dirty="0"/>
              <a:t>isotope ratios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20 mg irradiated with 10</a:t>
            </a:r>
            <a:r>
              <a:rPr lang="en-US" baseline="30000" dirty="0"/>
              <a:t>15</a:t>
            </a:r>
            <a:r>
              <a:rPr lang="en-US" dirty="0"/>
              <a:t> n</a:t>
            </a:r>
            <a:r>
              <a:rPr lang="de-DE" dirty="0"/>
              <a:t> cm</a:t>
            </a:r>
            <a:r>
              <a:rPr lang="de-DE" baseline="30000" dirty="0">
                <a:sym typeface="Symbol" pitchFamily="18" charset="2"/>
              </a:rPr>
              <a:t>-2</a:t>
            </a:r>
            <a:r>
              <a:rPr lang="en-US" dirty="0"/>
              <a:t>; 700 </a:t>
            </a:r>
            <a:r>
              <a:rPr lang="en-US" dirty="0" err="1"/>
              <a:t>mb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baseline="30000" dirty="0"/>
              <a:t>236</a:t>
            </a:r>
            <a:r>
              <a:rPr lang="en-US" dirty="0"/>
              <a:t>U/</a:t>
            </a:r>
            <a:r>
              <a:rPr lang="en-US" baseline="30000" dirty="0"/>
              <a:t>235</a:t>
            </a:r>
            <a:r>
              <a:rPr lang="en-US" dirty="0"/>
              <a:t>U  = 	7*10</a:t>
            </a:r>
            <a:r>
              <a:rPr lang="en-US" baseline="30000" dirty="0"/>
              <a:t>-10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baseline="30000" dirty="0"/>
              <a:t>236</a:t>
            </a:r>
            <a:r>
              <a:rPr lang="en-US" dirty="0"/>
              <a:t>U/</a:t>
            </a:r>
            <a:r>
              <a:rPr lang="en-US" baseline="30000" dirty="0"/>
              <a:t>238</a:t>
            </a:r>
            <a:r>
              <a:rPr lang="en-US" dirty="0"/>
              <a:t>U  =	5*10</a:t>
            </a:r>
            <a:r>
              <a:rPr lang="en-US" baseline="30000" dirty="0"/>
              <a:t>-1</a:t>
            </a:r>
            <a:r>
              <a:rPr lang="de-AT" baseline="30000" dirty="0"/>
              <a:t>2</a:t>
            </a:r>
            <a:r>
              <a:rPr lang="de-AT" dirty="0"/>
              <a:t> (natural sample)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N</a:t>
            </a:r>
            <a:r>
              <a:rPr lang="en-US" baseline="-25000" dirty="0"/>
              <a:t>236</a:t>
            </a:r>
            <a:r>
              <a:rPr lang="en-US" dirty="0"/>
              <a:t> 	      = 	3*10</a:t>
            </a:r>
            <a:r>
              <a:rPr lang="de-AT" baseline="30000" dirty="0"/>
              <a:t>8</a:t>
            </a:r>
            <a:r>
              <a:rPr lang="en-US" dirty="0"/>
              <a:t>  </a:t>
            </a:r>
            <a:r>
              <a:rPr lang="de-AT" dirty="0"/>
              <a:t>atoms </a:t>
            </a:r>
            <a:r>
              <a:rPr lang="en-US" dirty="0"/>
              <a:t>-&gt;  AMS: ~ 10</a:t>
            </a:r>
            <a:r>
              <a:rPr lang="en-US" baseline="30000" dirty="0"/>
              <a:t>6</a:t>
            </a:r>
            <a:r>
              <a:rPr lang="en-US" dirty="0"/>
              <a:t> counts in detector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</a:rPr>
              <a:t>Am</a:t>
            </a:r>
            <a:r>
              <a:rPr lang="en-US" dirty="0"/>
              <a:t>: example: </a:t>
            </a:r>
            <a:r>
              <a:rPr lang="en-US" baseline="30000" dirty="0"/>
              <a:t>241</a:t>
            </a:r>
            <a:r>
              <a:rPr lang="en-US" dirty="0"/>
              <a:t>Am(n,</a:t>
            </a:r>
            <a:r>
              <a:rPr lang="en-US" dirty="0">
                <a:sym typeface="Symbol" pitchFamily="18" charset="2"/>
              </a:rPr>
              <a:t>)</a:t>
            </a:r>
            <a:r>
              <a:rPr lang="en-US" baseline="30000" dirty="0">
                <a:sym typeface="Symbol" pitchFamily="18" charset="2"/>
              </a:rPr>
              <a:t>242g</a:t>
            </a:r>
            <a:r>
              <a:rPr lang="en-US" dirty="0">
                <a:sym typeface="Symbol" pitchFamily="18" charset="2"/>
              </a:rPr>
              <a:t>Am -&gt; (16h) -&gt; </a:t>
            </a:r>
            <a:r>
              <a:rPr lang="en-US" baseline="30000" dirty="0">
                <a:sym typeface="Symbol" pitchFamily="18" charset="2"/>
              </a:rPr>
              <a:t>242</a:t>
            </a:r>
            <a:r>
              <a:rPr lang="en-US" dirty="0">
                <a:sym typeface="Symbol" pitchFamily="18" charset="2"/>
              </a:rPr>
              <a:t>Cm (163 d)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ym typeface="Symbol" pitchFamily="18" charset="2"/>
              </a:rPr>
              <a:t>	</a:t>
            </a:r>
            <a:r>
              <a:rPr lang="en-US" dirty="0"/>
              <a:t>N</a:t>
            </a:r>
            <a:r>
              <a:rPr lang="en-US" baseline="-25000" dirty="0"/>
              <a:t>242</a:t>
            </a:r>
            <a:r>
              <a:rPr lang="en-US" dirty="0"/>
              <a:t> 	      = 	 </a:t>
            </a:r>
            <a:r>
              <a:rPr lang="de-DE" dirty="0"/>
              <a:t>10</a:t>
            </a:r>
            <a:r>
              <a:rPr lang="de-DE" baseline="30000" dirty="0"/>
              <a:t>6</a:t>
            </a:r>
            <a:r>
              <a:rPr lang="de-DE" dirty="0"/>
              <a:t> ! (required for AMS counting -&gt; </a:t>
            </a:r>
            <a:r>
              <a:rPr lang="de-DE" dirty="0">
                <a:sym typeface="Symbol" pitchFamily="18" charset="2"/>
              </a:rPr>
              <a:t> </a:t>
            </a:r>
            <a:r>
              <a:rPr lang="de-DE" dirty="0"/>
              <a:t>10</a:t>
            </a:r>
            <a:r>
              <a:rPr lang="de-DE" baseline="30000" dirty="0"/>
              <a:t>4</a:t>
            </a:r>
            <a:r>
              <a:rPr lang="de-DE" dirty="0"/>
              <a:t> detected)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>
                <a:sym typeface="Symbol" pitchFamily="18" charset="2"/>
              </a:rPr>
              <a:t>	      =	700 </a:t>
            </a:r>
            <a:r>
              <a:rPr lang="en-US" dirty="0" err="1">
                <a:sym typeface="Symbol" pitchFamily="18" charset="2"/>
              </a:rPr>
              <a:t>mb</a:t>
            </a:r>
            <a:r>
              <a:rPr lang="en-US" dirty="0">
                <a:sym typeface="Symbol" pitchFamily="18" charset="2"/>
              </a:rPr>
              <a:t>*10</a:t>
            </a:r>
            <a:r>
              <a:rPr lang="en-US" baseline="30000" dirty="0">
                <a:sym typeface="Symbol" pitchFamily="18" charset="2"/>
              </a:rPr>
              <a:t>15</a:t>
            </a:r>
            <a:r>
              <a:rPr lang="en-US" dirty="0">
                <a:sym typeface="Symbol" pitchFamily="18" charset="2"/>
              </a:rPr>
              <a:t> n </a:t>
            </a:r>
            <a:r>
              <a:rPr lang="de-DE" dirty="0">
                <a:sym typeface="Symbol" pitchFamily="18" charset="2"/>
              </a:rPr>
              <a:t>cm</a:t>
            </a:r>
            <a:r>
              <a:rPr lang="de-DE" baseline="30000" dirty="0">
                <a:sym typeface="Symbol" pitchFamily="18" charset="2"/>
              </a:rPr>
              <a:t>-2</a:t>
            </a:r>
            <a:endParaRPr lang="en-US" baseline="30000" dirty="0"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sym typeface="Symbol" pitchFamily="18" charset="2"/>
              </a:rPr>
              <a:t>		      =	</a:t>
            </a:r>
            <a:r>
              <a:rPr lang="en-US" dirty="0"/>
              <a:t>7*10</a:t>
            </a:r>
            <a:r>
              <a:rPr lang="en-US" baseline="30000" dirty="0"/>
              <a:t>-10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 N</a:t>
            </a:r>
            <a:r>
              <a:rPr lang="en-US" baseline="-25000" dirty="0"/>
              <a:t>241</a:t>
            </a:r>
            <a:r>
              <a:rPr lang="en-US" dirty="0"/>
              <a:t> 	      =	N</a:t>
            </a:r>
            <a:r>
              <a:rPr lang="en-US" baseline="-25000" dirty="0"/>
              <a:t>242</a:t>
            </a:r>
            <a:r>
              <a:rPr lang="en-US" dirty="0"/>
              <a:t> / </a:t>
            </a:r>
            <a:r>
              <a:rPr lang="en-US" dirty="0">
                <a:sym typeface="Symbol" pitchFamily="18" charset="2"/>
              </a:rPr>
              <a:t>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	      =	10</a:t>
            </a:r>
            <a:r>
              <a:rPr lang="en-US" baseline="30000" dirty="0"/>
              <a:t>15</a:t>
            </a:r>
            <a:r>
              <a:rPr lang="en-US" dirty="0"/>
              <a:t> </a:t>
            </a:r>
            <a:r>
              <a:rPr lang="en-US" dirty="0" err="1"/>
              <a:t>ats</a:t>
            </a:r>
            <a:r>
              <a:rPr lang="en-US" dirty="0"/>
              <a:t>	 (&lt; 1 </a:t>
            </a:r>
            <a:r>
              <a:rPr lang="en-US" dirty="0" err="1"/>
              <a:t>ug</a:t>
            </a:r>
            <a:r>
              <a:rPr lang="en-US" dirty="0"/>
              <a:t> material)	+ !! Extract Cm from Am-bulk!!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de-AT" sz="1800" dirty="0">
                <a:solidFill>
                  <a:schemeClr val="tx1"/>
                </a:solidFill>
              </a:rPr>
              <a:t>(400 cts  ... 5 % statistics: </a:t>
            </a: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1</a:t>
            </a:r>
            <a:r>
              <a:rPr lang="de-AT" sz="1800" baseline="30000" dirty="0">
                <a:solidFill>
                  <a:schemeClr val="tx1"/>
                </a:solidFill>
              </a:rPr>
              <a:t>5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ats</a:t>
            </a:r>
            <a:r>
              <a:rPr lang="de-AT" sz="1800" dirty="0">
                <a:solidFill>
                  <a:schemeClr val="tx1"/>
                </a:solidFill>
              </a:rPr>
              <a:t> (&lt; 0.1 µg!) </a:t>
            </a: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dirty="0"/>
              <a:t>	</a:t>
            </a:r>
            <a:r>
              <a:rPr lang="de-AT" dirty="0">
                <a:sym typeface="Symbol" pitchFamily="18" charset="2"/>
              </a:rPr>
              <a:t></a:t>
            </a:r>
            <a:r>
              <a:rPr lang="en-US" dirty="0"/>
              <a:t> Ion source contamination</a:t>
            </a:r>
            <a:r>
              <a:rPr lang="de-AT" dirty="0"/>
              <a:t>!</a:t>
            </a:r>
            <a:r>
              <a:rPr lang="en-US" dirty="0"/>
              <a:t> (</a:t>
            </a:r>
            <a:r>
              <a:rPr lang="en-US" baseline="30000" dirty="0"/>
              <a:t>241</a:t>
            </a:r>
            <a:r>
              <a:rPr lang="en-US" dirty="0"/>
              <a:t>Pu)</a:t>
            </a:r>
          </a:p>
        </p:txBody>
      </p:sp>
    </p:spTree>
    <p:extLst>
      <p:ext uri="{BB962C8B-B14F-4D97-AF65-F5344CB8AC3E}">
        <p14:creationId xmlns:p14="http://schemas.microsoft.com/office/powerpoint/2010/main" val="144734716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Picture 4098" descr="Z:\Linac\Engineering_Award\PRESENTATION_PPT\LINAC 3d 2005 LABEL_RE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6" y="-27384"/>
            <a:ext cx="5457056" cy="507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472" y="116632"/>
            <a:ext cx="8915400" cy="1143000"/>
          </a:xfrm>
        </p:spPr>
        <p:txBody>
          <a:bodyPr/>
          <a:lstStyle/>
          <a:p>
            <a:r>
              <a:rPr lang="en-AU" dirty="0"/>
              <a:t>AMS at different labs</a:t>
            </a:r>
            <a:endParaRPr lang="de-AT" dirty="0"/>
          </a:p>
        </p:txBody>
      </p:sp>
      <p:grpSp>
        <p:nvGrpSpPr>
          <p:cNvPr id="9" name="Group 8"/>
          <p:cNvGrpSpPr/>
          <p:nvPr/>
        </p:nvGrpSpPr>
        <p:grpSpPr>
          <a:xfrm>
            <a:off x="-56720" y="832056"/>
            <a:ext cx="3608066" cy="2740960"/>
            <a:chOff x="-56720" y="832056"/>
            <a:chExt cx="3608066" cy="2740960"/>
          </a:xfrm>
        </p:grpSpPr>
        <p:grpSp>
          <p:nvGrpSpPr>
            <p:cNvPr id="8" name="Group 7"/>
            <p:cNvGrpSpPr/>
            <p:nvPr/>
          </p:nvGrpSpPr>
          <p:grpSpPr>
            <a:xfrm>
              <a:off x="-56720" y="832057"/>
              <a:ext cx="3608066" cy="2740959"/>
              <a:chOff x="0" y="1628800"/>
              <a:chExt cx="5343925" cy="3778613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28800"/>
                <a:ext cx="5343925" cy="3778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" name="Straight Arrow Connector 10"/>
              <p:cNvCxnSpPr/>
              <p:nvPr/>
            </p:nvCxnSpPr>
            <p:spPr bwMode="auto">
              <a:xfrm flipH="1">
                <a:off x="1375820" y="3286960"/>
                <a:ext cx="1512167" cy="461379"/>
              </a:xfrm>
              <a:prstGeom prst="straightConnector1">
                <a:avLst/>
              </a:prstGeom>
              <a:solidFill>
                <a:srgbClr val="FFFFFF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" name="TextBox 1"/>
            <p:cNvSpPr txBox="1"/>
            <p:nvPr/>
          </p:nvSpPr>
          <p:spPr>
            <a:xfrm>
              <a:off x="128464" y="832056"/>
              <a:ext cx="3422882" cy="646331"/>
            </a:xfrm>
            <a:prstGeom prst="rect">
              <a:avLst/>
            </a:prstGeom>
            <a:solidFill>
              <a:schemeClr val="bg1">
                <a:lumMod val="65000"/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chemeClr val="tx1"/>
                  </a:solidFill>
                </a:rPr>
                <a:t>ANU/Canberra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89104" y="0"/>
            <a:ext cx="4004295" cy="3002693"/>
            <a:chOff x="5889104" y="0"/>
            <a:chExt cx="4004295" cy="3002693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9048" r="3572" b="3030"/>
            <a:stretch>
              <a:fillRect/>
            </a:stretch>
          </p:blipFill>
          <p:spPr bwMode="auto">
            <a:xfrm>
              <a:off x="5889104" y="0"/>
              <a:ext cx="4004295" cy="300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889104" y="2239059"/>
              <a:ext cx="1872208" cy="646331"/>
            </a:xfrm>
            <a:prstGeom prst="rect">
              <a:avLst/>
            </a:prstGeom>
            <a:solidFill>
              <a:schemeClr val="bg1">
                <a:lumMod val="65000"/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chemeClr val="tx1"/>
                  </a:solidFill>
                </a:rPr>
                <a:t>Vienna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75107" y="3023604"/>
            <a:ext cx="6230893" cy="3834396"/>
            <a:chOff x="3675107" y="3023604"/>
            <a:chExt cx="6230893" cy="3834396"/>
          </a:xfrm>
        </p:grpSpPr>
        <p:pic>
          <p:nvPicPr>
            <p:cNvPr id="1026" name="Picture 2" descr="http://www.ams.ethz.ch/instruments/tandy/Tandy_main.jpg?hir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107" y="3023604"/>
              <a:ext cx="6230893" cy="383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113241" y="6167045"/>
              <a:ext cx="2780158" cy="646331"/>
            </a:xfrm>
            <a:prstGeom prst="rect">
              <a:avLst/>
            </a:prstGeom>
            <a:solidFill>
              <a:schemeClr val="bg1">
                <a:lumMod val="65000"/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chemeClr val="tx1"/>
                  </a:solidFill>
                </a:rPr>
                <a:t>ETH Zurich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162" y="3414930"/>
            <a:ext cx="2975621" cy="4295775"/>
            <a:chOff x="0" y="2562225"/>
            <a:chExt cx="2975621" cy="4295775"/>
          </a:xfrm>
        </p:grpSpPr>
        <p:pic>
          <p:nvPicPr>
            <p:cNvPr id="5" name="Picture 2" descr="ANTARES accelerator tank_3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2225"/>
              <a:ext cx="2857500" cy="429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8670" y="5301208"/>
              <a:ext cx="2936951" cy="523220"/>
            </a:xfrm>
            <a:prstGeom prst="rect">
              <a:avLst/>
            </a:prstGeom>
            <a:solidFill>
              <a:schemeClr val="bg1">
                <a:lumMod val="65000"/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</a:rPr>
                <a:t>ANSTO Sydney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140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49E766-8119-422A-A714-1F114C9C1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8FC94-D783-4E38-AC31-742CC144C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155273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1010" y="503675"/>
            <a:ext cx="3770419" cy="521671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550" tIns="41275" rIns="82550" bIns="41275" numCol="1" anchor="t" anchorCtr="0" compatLnSpc="1">
            <a:prstTxWarp prst="textNoShape">
              <a:avLst/>
            </a:prstTxWarp>
          </a:bodyPr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de-AT" sz="3250" kern="0" baseline="30000" dirty="0"/>
              <a:t>244</a:t>
            </a:r>
            <a:r>
              <a:rPr lang="de-AT" sz="3250" kern="0" dirty="0"/>
              <a:t>Pu (t</a:t>
            </a:r>
            <a:r>
              <a:rPr lang="de-AT" sz="3250" kern="0" baseline="-25000" dirty="0"/>
              <a:t>1/2</a:t>
            </a:r>
            <a:r>
              <a:rPr lang="de-AT" sz="3250" kern="0" dirty="0"/>
              <a:t>=80 Myr)</a:t>
            </a:r>
            <a:endParaRPr lang="en-US" sz="325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467502" y="1624284"/>
            <a:ext cx="3640404" cy="33758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167" baseline="30000" dirty="0">
                <a:solidFill>
                  <a:srgbClr val="C00000"/>
                </a:solidFill>
              </a:rPr>
              <a:t>244</a:t>
            </a:r>
            <a:r>
              <a:rPr lang="en-AU" sz="2167" dirty="0">
                <a:solidFill>
                  <a:srgbClr val="C00000"/>
                </a:solidFill>
              </a:rPr>
              <a:t>Pu in terrestrial crust   </a:t>
            </a:r>
            <a:r>
              <a:rPr lang="en-AU" sz="2167" i="0" dirty="0">
                <a:solidFill>
                  <a:srgbClr val="C00000"/>
                </a:solidFill>
              </a:rPr>
              <a:t>(</a:t>
            </a:r>
            <a:r>
              <a:rPr lang="en-AU" sz="2167" dirty="0">
                <a:solidFill>
                  <a:srgbClr val="C00000"/>
                </a:solidFill>
              </a:rPr>
              <a:t>+ AMS at Vienna):</a:t>
            </a:r>
          </a:p>
          <a:p>
            <a:endParaRPr lang="en-AU" sz="2167" dirty="0">
              <a:solidFill>
                <a:srgbClr val="C00000"/>
              </a:solidFill>
            </a:endParaRPr>
          </a:p>
          <a:p>
            <a:pPr marL="309541" indent="-309541">
              <a:buFont typeface="Wingdings" pitchFamily="2" charset="2"/>
              <a:buChar char="§"/>
            </a:pPr>
            <a:r>
              <a:rPr lang="en-AU" sz="2167" dirty="0">
                <a:solidFill>
                  <a:schemeClr val="tx1"/>
                </a:solidFill>
              </a:rPr>
              <a:t>crust: dust collection over 25 </a:t>
            </a:r>
            <a:r>
              <a:rPr lang="en-AU" sz="2167" dirty="0" err="1">
                <a:solidFill>
                  <a:schemeClr val="tx1"/>
                </a:solidFill>
              </a:rPr>
              <a:t>Myr</a:t>
            </a:r>
            <a:endParaRPr lang="en-AU" sz="2167" dirty="0">
              <a:solidFill>
                <a:schemeClr val="tx1"/>
              </a:solidFill>
            </a:endParaRPr>
          </a:p>
          <a:p>
            <a:pPr marL="309541" indent="-309541">
              <a:spcBef>
                <a:spcPts val="1083"/>
              </a:spcBef>
              <a:buFont typeface="Wingdings" pitchFamily="2" charset="2"/>
              <a:buChar char="§"/>
            </a:pPr>
            <a:r>
              <a:rPr lang="en-AU" sz="2167" baseline="30000" dirty="0">
                <a:solidFill>
                  <a:schemeClr val="tx1"/>
                </a:solidFill>
              </a:rPr>
              <a:t>244</a:t>
            </a:r>
            <a:r>
              <a:rPr lang="en-AU" sz="2167" dirty="0">
                <a:solidFill>
                  <a:schemeClr val="tx1"/>
                </a:solidFill>
              </a:rPr>
              <a:t>Pu: time window - alive a few 100 </a:t>
            </a:r>
            <a:r>
              <a:rPr lang="en-AU" sz="2167" dirty="0" err="1">
                <a:solidFill>
                  <a:schemeClr val="tx1"/>
                </a:solidFill>
              </a:rPr>
              <a:t>Myr</a:t>
            </a:r>
            <a:endParaRPr lang="en-AU" sz="2167" dirty="0">
              <a:solidFill>
                <a:schemeClr val="tx1"/>
              </a:solidFill>
            </a:endParaRPr>
          </a:p>
          <a:p>
            <a:pPr marL="309541" indent="-309541">
              <a:spcBef>
                <a:spcPts val="1083"/>
              </a:spcBef>
              <a:buFont typeface="Wingdings" pitchFamily="2" charset="2"/>
              <a:buChar char="§"/>
            </a:pPr>
            <a:r>
              <a:rPr lang="en-AU" sz="2167" dirty="0">
                <a:solidFill>
                  <a:schemeClr val="tx1"/>
                </a:solidFill>
              </a:rPr>
              <a:t>neutron star mergers or other rare process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65861" y="435261"/>
            <a:ext cx="4643644" cy="458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25442" eaLnBrk="1" hangingPunct="1"/>
            <a:r>
              <a:rPr lang="de-DE" sz="2979" i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100:1 estimated vs measured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1" r="18998" b="11202"/>
          <a:stretch/>
        </p:blipFill>
        <p:spPr bwMode="auto">
          <a:xfrm>
            <a:off x="4267652" y="952405"/>
            <a:ext cx="5128992" cy="437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99" y="3689029"/>
            <a:ext cx="5444560" cy="240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2" y="5067949"/>
            <a:ext cx="3820754" cy="128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253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668" y="503675"/>
            <a:ext cx="7410823" cy="50347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0445" y="276650"/>
            <a:ext cx="8891949" cy="682075"/>
          </a:xfrm>
        </p:spPr>
        <p:txBody>
          <a:bodyPr/>
          <a:lstStyle/>
          <a:p>
            <a:r>
              <a:rPr lang="de-AT" sz="3431" baseline="30000" dirty="0"/>
              <a:t>60</a:t>
            </a:r>
            <a:r>
              <a:rPr lang="de-AT" sz="3431" dirty="0"/>
              <a:t>Fe from sediments and crusts</a:t>
            </a:r>
            <a:endParaRPr lang="en-AU" sz="343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1542" y="4804043"/>
            <a:ext cx="2630610" cy="1383403"/>
          </a:xfrm>
        </p:spPr>
        <p:txBody>
          <a:bodyPr/>
          <a:lstStyle/>
          <a:p>
            <a:r>
              <a:rPr lang="en-AU" dirty="0"/>
              <a:t>Deep-sea sediments</a:t>
            </a:r>
          </a:p>
          <a:p>
            <a:r>
              <a:rPr lang="en-AU" dirty="0"/>
              <a:t>Deep-sea crusts</a:t>
            </a:r>
          </a:p>
          <a:p>
            <a:r>
              <a:rPr lang="en-AU" dirty="0"/>
              <a:t>Deep-sea nodules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1541" y="1704753"/>
            <a:ext cx="1090928" cy="1984278"/>
            <a:chOff x="1237752" y="1519064"/>
            <a:chExt cx="1208412" cy="2197969"/>
          </a:xfrm>
        </p:grpSpPr>
        <p:sp>
          <p:nvSpPr>
            <p:cNvPr id="12" name="TextBox 11"/>
            <p:cNvSpPr txBox="1"/>
            <p:nvPr/>
          </p:nvSpPr>
          <p:spPr>
            <a:xfrm rot="16200000">
              <a:off x="490238" y="2376315"/>
              <a:ext cx="2088232" cy="59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80" baseline="30000" dirty="0">
                  <a:solidFill>
                    <a:schemeClr val="tx1"/>
                  </a:solidFill>
                </a:rPr>
                <a:t>60</a:t>
              </a:r>
              <a:r>
                <a:rPr lang="en-AU" sz="2880" dirty="0">
                  <a:solidFill>
                    <a:schemeClr val="tx1"/>
                  </a:solidFill>
                </a:rPr>
                <a:t>Fe flux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 rot="-5400000">
              <a:off x="1041146" y="2312014"/>
              <a:ext cx="2197968" cy="612068"/>
            </a:xfrm>
            <a:prstGeom prst="rightArrow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1250" tIns="42250" rIns="81250" bIns="42250" numCol="1" rtlCol="0" anchor="t" anchorCtr="0" compatLnSpc="1">
              <a:prstTxWarp prst="textNoShape">
                <a:avLst/>
              </a:prstTxWarp>
            </a:bodyPr>
            <a:lstStyle/>
            <a:p>
              <a:pPr indent="-107480" defTabSz="825442"/>
              <a:endParaRPr lang="en-AU" sz="325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60167" y="2882939"/>
            <a:ext cx="2829371" cy="2222987"/>
            <a:chOff x="128464" y="3949541"/>
            <a:chExt cx="3134072" cy="2462386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64" y="3949541"/>
              <a:ext cx="3134072" cy="2462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352599" y="4140190"/>
              <a:ext cx="1681880" cy="34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1pPr>
              <a:lvl2pPr marL="742950" indent="-285750"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2pPr>
              <a:lvl3pPr marL="1143000" indent="-228600"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3pPr>
              <a:lvl4pPr marL="1600200" indent="-228600"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4pPr>
              <a:lvl5pPr marL="2057400" indent="-228600"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i="1">
                  <a:solidFill>
                    <a:srgbClr val="A5002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44" i="0" dirty="0" err="1">
                  <a:solidFill>
                    <a:schemeClr val="tx1"/>
                  </a:solidFill>
                </a:rPr>
                <a:t>Knie</a:t>
              </a:r>
              <a:r>
                <a:rPr lang="en-US" sz="1444" i="0" dirty="0">
                  <a:solidFill>
                    <a:schemeClr val="tx1"/>
                  </a:solidFill>
                </a:rPr>
                <a:t> et al. 2004</a:t>
              </a:r>
              <a:endParaRPr lang="en-US" sz="2167" i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1542" y="5075131"/>
            <a:ext cx="8950852" cy="1318199"/>
            <a:chOff x="0" y="5463375"/>
            <a:chExt cx="9914790" cy="1460159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5733254"/>
              <a:ext cx="9786508" cy="1190280"/>
              <a:chOff x="117952" y="5651495"/>
              <a:chExt cx="9731592" cy="131544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t="42061"/>
              <a:stretch/>
            </p:blipFill>
            <p:spPr>
              <a:xfrm>
                <a:off x="117952" y="5651495"/>
                <a:ext cx="7795201" cy="1315442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985160" y="5891967"/>
                <a:ext cx="1864384" cy="453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806" dirty="0">
                    <a:solidFill>
                      <a:schemeClr val="tx1"/>
                    </a:solidFill>
                  </a:rPr>
                  <a:t> Nature 2016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r="70736" b="73129"/>
            <a:stretch/>
          </p:blipFill>
          <p:spPr>
            <a:xfrm>
              <a:off x="7620702" y="5463375"/>
              <a:ext cx="2294088" cy="552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96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8420" r="12156"/>
          <a:stretch/>
        </p:blipFill>
        <p:spPr>
          <a:xfrm>
            <a:off x="1130576" y="854714"/>
            <a:ext cx="7176797" cy="5669911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16463" y="308653"/>
            <a:ext cx="8915400" cy="1031875"/>
          </a:xfrm>
          <a:prstGeom prst="rect">
            <a:avLst/>
          </a:prstGeom>
        </p:spPr>
        <p:txBody>
          <a:bodyPr/>
          <a:lstStyle>
            <a:lvl1pPr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2pPr>
            <a:lvl3pPr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3pPr>
            <a:lvl4pPr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4pPr>
            <a:lvl5pPr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5pPr>
            <a:lvl6pPr marL="380985"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6pPr>
            <a:lvl7pPr marL="761970"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7pPr>
            <a:lvl8pPr marL="1142954"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8pPr>
            <a:lvl9pPr marL="1523939" indent="-99215" algn="l" rtl="0" eaLnBrk="0" fontAlgn="base" hangingPunct="0">
              <a:spcBef>
                <a:spcPct val="0"/>
              </a:spcBef>
              <a:spcAft>
                <a:spcPct val="0"/>
              </a:spcAft>
              <a:defRPr sz="3333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en-AU" kern="0" dirty="0"/>
              <a:t>New </a:t>
            </a:r>
            <a:r>
              <a:rPr lang="en-AU" kern="0" baseline="30000" dirty="0"/>
              <a:t>244</a:t>
            </a:r>
            <a:r>
              <a:rPr lang="en-AU" kern="0" dirty="0"/>
              <a:t>Pu data – new Crust2 and 3</a:t>
            </a:r>
          </a:p>
        </p:txBody>
      </p:sp>
    </p:spTree>
    <p:extLst>
      <p:ext uri="{BB962C8B-B14F-4D97-AF65-F5344CB8AC3E}">
        <p14:creationId xmlns:p14="http://schemas.microsoft.com/office/powerpoint/2010/main" val="331187472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C07371-22A5-4CB6-86D2-3764105AE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EC29F6-F7CD-43F1-85BE-422506CD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63100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3011" name="Picture 4098" descr="Z:\Linac\Engineering_Award\PRESENTATION_PPT\LINAC 3d 2005 LABEL_R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-6350"/>
            <a:ext cx="6481762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103438"/>
            <a:ext cx="3176588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Title 1"/>
          <p:cNvSpPr>
            <a:spLocks noGrp="1"/>
          </p:cNvSpPr>
          <p:nvPr>
            <p:ph type="title"/>
          </p:nvPr>
        </p:nvSpPr>
        <p:spPr bwMode="auto">
          <a:xfrm>
            <a:off x="128588" y="188913"/>
            <a:ext cx="5472112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en-AU" i="0"/>
              <a:t>ANU (15 MV) - </a:t>
            </a:r>
            <a:r>
              <a:rPr lang="en-AU" sz="3200" i="0"/>
              <a:t>Canberra</a:t>
            </a:r>
            <a:br>
              <a:rPr lang="en-AU" i="0"/>
            </a:br>
            <a:r>
              <a:rPr lang="en-AU" i="0"/>
              <a:t>VERA (3 MV) - </a:t>
            </a:r>
            <a:r>
              <a:rPr lang="en-AU" sz="3200" i="0"/>
              <a:t>Vienna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17754" r="3101" b="3049"/>
          <a:stretch>
            <a:fillRect/>
          </a:stretch>
        </p:blipFill>
        <p:spPr bwMode="auto">
          <a:xfrm>
            <a:off x="15875" y="4387850"/>
            <a:ext cx="25495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07730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r="7279" b="3941"/>
          <a:stretch/>
        </p:blipFill>
        <p:spPr bwMode="auto">
          <a:xfrm>
            <a:off x="0" y="1556792"/>
            <a:ext cx="5477532" cy="288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260648"/>
            <a:ext cx="5116670" cy="833314"/>
          </a:xfrm>
        </p:spPr>
        <p:txBody>
          <a:bodyPr/>
          <a:lstStyle/>
          <a:p>
            <a:r>
              <a:rPr lang="en-AU" dirty="0"/>
              <a:t>ANU’s AMS facility</a:t>
            </a:r>
            <a:endParaRPr lang="de-AT" dirty="0"/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50" y="75406"/>
            <a:ext cx="45168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8695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050" y="115888"/>
            <a:ext cx="89154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AT"/>
              <a:t>European collaborations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4" y="2565400"/>
            <a:ext cx="9339263" cy="431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AT" sz="1800" dirty="0">
                <a:solidFill>
                  <a:srgbClr val="FF0000"/>
                </a:solidFill>
                <a:latin typeface="Arial" charset="0"/>
              </a:rPr>
              <a:t>AMS in Vienna/VERA or at the ANU </a:t>
            </a:r>
            <a:r>
              <a:rPr lang="de-AT" sz="1800" dirty="0">
                <a:solidFill>
                  <a:schemeClr val="tx1"/>
                </a:solidFill>
                <a:latin typeface="Arial" charset="0"/>
              </a:rPr>
              <a:t> – neutron activations at IRMM / KIT / BRR / PTB</a:t>
            </a:r>
            <a:endParaRPr lang="de-AT" sz="18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6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73152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4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852738"/>
            <a:ext cx="9477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40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284538"/>
            <a:ext cx="95059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40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849688"/>
            <a:ext cx="95059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40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4149725"/>
            <a:ext cx="9810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40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508500"/>
            <a:ext cx="94964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40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373688"/>
            <a:ext cx="96678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40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>
            <a:fillRect/>
          </a:stretch>
        </p:blipFill>
        <p:spPr bwMode="auto">
          <a:xfrm>
            <a:off x="2819400" y="0"/>
            <a:ext cx="71024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52400" y="4221088"/>
            <a:ext cx="9705975" cy="2086050"/>
          </a:xfrm>
          <a:prstGeom prst="ellipse">
            <a:avLst/>
          </a:prstGeom>
          <a:noFill/>
          <a:ln w="76200">
            <a:solidFill>
              <a:srgbClr val="8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9666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6456" y="152400"/>
            <a:ext cx="9906000" cy="7563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600" dirty="0"/>
              <a:t>Motivation: </a:t>
            </a:r>
            <a:r>
              <a:rPr lang="de-DE" sz="3600" baseline="30000" dirty="0"/>
              <a:t>235,8</a:t>
            </a:r>
            <a:r>
              <a:rPr lang="de-DE" sz="3600" dirty="0"/>
              <a:t>U(n,</a:t>
            </a:r>
            <a:r>
              <a:rPr lang="de-DE" sz="3600" dirty="0">
                <a:sym typeface="Symbol" pitchFamily="18" charset="2"/>
              </a:rPr>
              <a:t>x)/</a:t>
            </a:r>
            <a:r>
              <a:rPr lang="de-DE" sz="3600" baseline="30000" dirty="0"/>
              <a:t> 232</a:t>
            </a:r>
            <a:r>
              <a:rPr lang="de-DE" sz="3600" dirty="0"/>
              <a:t>Th(n,</a:t>
            </a:r>
            <a:r>
              <a:rPr lang="de-DE" sz="3600" dirty="0">
                <a:sym typeface="Symbol" pitchFamily="18" charset="2"/>
              </a:rPr>
              <a:t>x): E</a:t>
            </a:r>
            <a:r>
              <a:rPr lang="de-DE" sz="3600" baseline="-25000" dirty="0">
                <a:sym typeface="Symbol" pitchFamily="18" charset="2"/>
              </a:rPr>
              <a:t>n</a:t>
            </a:r>
            <a:r>
              <a:rPr lang="de-DE" sz="3600" dirty="0">
                <a:sym typeface="Symbol" pitchFamily="18" charset="2"/>
              </a:rPr>
              <a:t>&gt;thermal</a:t>
            </a:r>
            <a:endParaRPr lang="de-DE" sz="360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0472" y="1066800"/>
            <a:ext cx="4752528" cy="52425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dirty="0">
                <a:solidFill>
                  <a:schemeClr val="tx1"/>
                </a:solidFill>
                <a:cs typeface="Times New Roman" pitchFamily="18" charset="0"/>
              </a:rPr>
              <a:t>ratio of 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capture to fission of the fissile isotopes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existing data: via TOF and detections of prompt </a:t>
            </a:r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-rays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multiple scattering corrections due to large sample size in previous exp.?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HPRL (NEA) listed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discrepancies above thermal E</a:t>
            </a:r>
            <a:r>
              <a:rPr lang="en-US" baseline="-25000" dirty="0">
                <a:solidFill>
                  <a:schemeClr val="tx1"/>
                </a:solidFill>
              </a:rPr>
              <a:t>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activation + AMS (accelerator mass spectrometry) is an independent method; no influence from fission channel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0472" y="4725144"/>
            <a:ext cx="944780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ct val="50000"/>
              </a:spcBef>
              <a:spcAft>
                <a:spcPct val="20000"/>
              </a:spcAft>
            </a:pPr>
            <a:r>
              <a:rPr lang="de-AT" sz="3200" dirty="0">
                <a:latin typeface="+mn-lt"/>
              </a:rPr>
              <a:t>new method – very sensitive </a:t>
            </a:r>
            <a:r>
              <a:rPr lang="de-AT" sz="3200" dirty="0">
                <a:latin typeface="+mn-lt"/>
                <a:cs typeface="Arial" charset="0"/>
              </a:rPr>
              <a:t>→ independent uncertainties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97016" y="980728"/>
            <a:ext cx="4551263" cy="3556132"/>
            <a:chOff x="5097016" y="1385036"/>
            <a:chExt cx="4551263" cy="355613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1" t="56659" r="23236" b="6618"/>
            <a:stretch>
              <a:fillRect/>
            </a:stretch>
          </p:blipFill>
          <p:spPr bwMode="auto">
            <a:xfrm>
              <a:off x="5097016" y="1385036"/>
              <a:ext cx="4551263" cy="355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7099971" y="3284984"/>
              <a:ext cx="433387" cy="824632"/>
            </a:xfrm>
            <a:prstGeom prst="upDownArrow">
              <a:avLst>
                <a:gd name="adj1" fmla="val 50000"/>
                <a:gd name="adj2" fmla="val 69744"/>
              </a:avLst>
            </a:prstGeom>
            <a:solidFill>
              <a:srgbClr val="000000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3" name="Rectangle 2"/>
          <p:cNvSpPr/>
          <p:nvPr/>
        </p:nvSpPr>
        <p:spPr>
          <a:xfrm>
            <a:off x="170161" y="5340101"/>
            <a:ext cx="9735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accent2"/>
                </a:solidFill>
              </a:rPr>
              <a:t>MANTRA: Cross-Sections from </a:t>
            </a:r>
            <a:r>
              <a:rPr lang="en-AU" sz="2800" dirty="0" err="1">
                <a:solidFill>
                  <a:schemeClr val="accent2"/>
                </a:solidFill>
              </a:rPr>
              <a:t>Th</a:t>
            </a:r>
            <a:r>
              <a:rPr lang="en-AU" sz="2800" dirty="0">
                <a:solidFill>
                  <a:schemeClr val="accent2"/>
                </a:solidFill>
              </a:rPr>
              <a:t> to </a:t>
            </a:r>
            <a:r>
              <a:rPr lang="en-AU" sz="2800" dirty="0" err="1">
                <a:solidFill>
                  <a:schemeClr val="accent2"/>
                </a:solidFill>
              </a:rPr>
              <a:t>Cf</a:t>
            </a:r>
            <a:r>
              <a:rPr lang="en-AU" sz="2800" dirty="0">
                <a:solidFill>
                  <a:schemeClr val="accent2"/>
                </a:solidFill>
              </a:rPr>
              <a:t> with AMS </a:t>
            </a:r>
            <a:r>
              <a:rPr lang="en-AU" sz="2800" dirty="0">
                <a:solidFill>
                  <a:srgbClr val="C00000"/>
                </a:solidFill>
              </a:rPr>
              <a:t>– ANL</a:t>
            </a:r>
          </a:p>
          <a:p>
            <a:r>
              <a:rPr lang="en-AU" sz="2800" dirty="0">
                <a:solidFill>
                  <a:schemeClr val="accent2"/>
                </a:solidFill>
              </a:rPr>
              <a:t>X. Wang et al: </a:t>
            </a:r>
            <a:r>
              <a:rPr lang="en-AU" sz="2800" baseline="30000" dirty="0">
                <a:solidFill>
                  <a:schemeClr val="accent2"/>
                </a:solidFill>
              </a:rPr>
              <a:t>238</a:t>
            </a:r>
            <a:r>
              <a:rPr lang="en-AU" sz="2800" dirty="0">
                <a:solidFill>
                  <a:schemeClr val="accent2"/>
                </a:solidFill>
              </a:rPr>
              <a:t>U(n,3n) at 14 MeV </a:t>
            </a:r>
            <a:r>
              <a:rPr lang="en-AU" sz="2800" dirty="0">
                <a:solidFill>
                  <a:srgbClr val="C00000"/>
                </a:solidFill>
              </a:rPr>
              <a:t>– CIAE</a:t>
            </a:r>
          </a:p>
        </p:txBody>
      </p:sp>
    </p:spTree>
    <p:extLst>
      <p:ext uri="{BB962C8B-B14F-4D97-AF65-F5344CB8AC3E}">
        <p14:creationId xmlns:p14="http://schemas.microsoft.com/office/powerpoint/2010/main" val="3122109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568624" y="5373216"/>
            <a:ext cx="7632848" cy="73142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0.3 – 0.8 MeV					1.5 – 10 MeV</a:t>
            </a:r>
            <a:endParaRPr lang="de-AT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8501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baseline="30000" dirty="0">
                <a:solidFill>
                  <a:srgbClr val="990000"/>
                </a:solidFill>
                <a:latin typeface="Arial Narrow" pitchFamily="34" charset="0"/>
              </a:rPr>
              <a:t>232</a:t>
            </a:r>
            <a:r>
              <a:rPr lang="de-AT" dirty="0">
                <a:solidFill>
                  <a:srgbClr val="990000"/>
                </a:solidFill>
                <a:latin typeface="Arial Narrow" pitchFamily="34" charset="0"/>
              </a:rPr>
              <a:t>Th(n,</a:t>
            </a:r>
            <a:r>
              <a:rPr lang="de-AT" dirty="0">
                <a:solidFill>
                  <a:srgbClr val="990000"/>
                </a:solidFill>
                <a:latin typeface="Symbol" pitchFamily="18" charset="2"/>
              </a:rPr>
              <a:t>g</a:t>
            </a:r>
            <a:r>
              <a:rPr lang="de-AT" dirty="0">
                <a:solidFill>
                  <a:srgbClr val="990000"/>
                </a:solidFill>
                <a:latin typeface="Arial Narrow" pitchFamily="34" charset="0"/>
              </a:rPr>
              <a:t>)</a:t>
            </a:r>
            <a:r>
              <a:rPr lang="de-AT" baseline="30000" dirty="0">
                <a:solidFill>
                  <a:srgbClr val="990000"/>
                </a:solidFill>
                <a:latin typeface="Arial Narrow" pitchFamily="34" charset="0"/>
              </a:rPr>
              <a:t>233</a:t>
            </a:r>
            <a:r>
              <a:rPr lang="de-AT" dirty="0">
                <a:solidFill>
                  <a:srgbClr val="990000"/>
                </a:solidFill>
                <a:latin typeface="Arial Narrow" pitchFamily="34" charset="0"/>
              </a:rPr>
              <a:t>Th</a:t>
            </a:r>
            <a:endParaRPr lang="de-AT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1340768"/>
            <a:ext cx="9933052" cy="3840480"/>
            <a:chOff x="0" y="1521389"/>
            <a:chExt cx="9933052" cy="3840480"/>
          </a:xfrm>
        </p:grpSpPr>
        <p:pic>
          <p:nvPicPr>
            <p:cNvPr id="19558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1869"/>
              <a:ext cx="5059680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5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992" y="1521389"/>
              <a:ext cx="5052060" cy="384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23896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0688" y="1833563"/>
            <a:ext cx="9485312" cy="4535487"/>
          </a:xfrm>
        </p:spPr>
        <p:txBody>
          <a:bodyPr/>
          <a:lstStyle/>
          <a:p>
            <a:pPr>
              <a:buFont typeface="Wingdings" pitchFamily="2" charset="2"/>
              <a:buNone/>
              <a:tabLst>
                <a:tab pos="2419350" algn="l"/>
              </a:tabLst>
            </a:pPr>
            <a:r>
              <a:rPr lang="de-AT" dirty="0"/>
              <a:t> (I) Neutron irradiations: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dirty="0">
                <a:solidFill>
                  <a:schemeClr val="tx1"/>
                </a:solidFill>
              </a:rPr>
              <a:t>IRMM Geel</a:t>
            </a:r>
            <a:r>
              <a:rPr lang="de-AT" dirty="0"/>
              <a:t>: 	7 MV Van de Graaff: (T(p,n)</a:t>
            </a:r>
            <a:r>
              <a:rPr lang="de-AT" baseline="30000" dirty="0"/>
              <a:t>3</a:t>
            </a:r>
            <a:r>
              <a:rPr lang="de-AT" dirty="0"/>
              <a:t>He: E</a:t>
            </a:r>
            <a:r>
              <a:rPr lang="de-AT" baseline="-25000" dirty="0"/>
              <a:t>n</a:t>
            </a:r>
            <a:r>
              <a:rPr lang="de-AT" dirty="0"/>
              <a:t> = 0.5 – 2.5 MeV)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dirty="0">
                <a:solidFill>
                  <a:schemeClr val="tx1"/>
                </a:solidFill>
              </a:rPr>
              <a:t>IRMM Geel</a:t>
            </a:r>
            <a:r>
              <a:rPr lang="de-AT" dirty="0"/>
              <a:t>: 	7 MV Van de Graaff: (D(d,n)</a:t>
            </a:r>
            <a:r>
              <a:rPr lang="de-AT" baseline="30000" dirty="0"/>
              <a:t>3</a:t>
            </a:r>
            <a:r>
              <a:rPr lang="de-AT" dirty="0"/>
              <a:t>He: E</a:t>
            </a:r>
            <a:r>
              <a:rPr lang="de-AT" baseline="-25000" dirty="0"/>
              <a:t>n</a:t>
            </a:r>
            <a:r>
              <a:rPr lang="de-AT" dirty="0"/>
              <a:t> = 2 – 5 MeV)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dirty="0">
                <a:solidFill>
                  <a:schemeClr val="tx1"/>
                </a:solidFill>
              </a:rPr>
              <a:t>IRMM Geel</a:t>
            </a:r>
            <a:r>
              <a:rPr lang="de-AT" dirty="0"/>
              <a:t>: 	7 MV Van de Graaff: (T(d,n)</a:t>
            </a:r>
            <a:r>
              <a:rPr lang="de-AT" baseline="30000" dirty="0"/>
              <a:t>4</a:t>
            </a:r>
            <a:r>
              <a:rPr lang="de-AT" dirty="0"/>
              <a:t>He: E</a:t>
            </a:r>
            <a:r>
              <a:rPr lang="de-AT" baseline="-25000" dirty="0"/>
              <a:t>n</a:t>
            </a:r>
            <a:r>
              <a:rPr lang="de-AT" dirty="0"/>
              <a:t> = 18 – 22 MeV)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dirty="0">
                <a:solidFill>
                  <a:schemeClr val="tx1"/>
                </a:solidFill>
              </a:rPr>
              <a:t>IK Karlsruhe</a:t>
            </a:r>
            <a:r>
              <a:rPr lang="de-AT" dirty="0"/>
              <a:t>: 	3.7 MV Van de Graaff: </a:t>
            </a:r>
            <a:r>
              <a:rPr lang="de-AT" baseline="30000" dirty="0"/>
              <a:t>7</a:t>
            </a:r>
            <a:r>
              <a:rPr lang="de-AT" dirty="0"/>
              <a:t>Li(p,n)</a:t>
            </a:r>
            <a:r>
              <a:rPr lang="de-AT" baseline="30000" dirty="0"/>
              <a:t>7</a:t>
            </a:r>
            <a:r>
              <a:rPr lang="de-AT" dirty="0"/>
              <a:t>Be: 25 keV Maxwell-		Boltzmann, 120 keV, 180 keV, 500 keV, ...)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dirty="0">
                <a:solidFill>
                  <a:schemeClr val="tx1"/>
                </a:solidFill>
              </a:rPr>
              <a:t>TU Dresden/Rossendorf</a:t>
            </a:r>
            <a:r>
              <a:rPr lang="de-AT" dirty="0"/>
              <a:t>: 300 kV (T(d,n)</a:t>
            </a:r>
            <a:r>
              <a:rPr lang="de-AT" baseline="30000" dirty="0"/>
              <a:t>4</a:t>
            </a:r>
            <a:r>
              <a:rPr lang="de-AT" dirty="0"/>
              <a:t>He: E</a:t>
            </a:r>
            <a:r>
              <a:rPr lang="de-AT" baseline="-25000" dirty="0"/>
              <a:t>n</a:t>
            </a:r>
            <a:r>
              <a:rPr lang="de-AT" dirty="0"/>
              <a:t> = 13.3 – 14.9 MeV)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dirty="0">
                <a:solidFill>
                  <a:schemeClr val="tx1"/>
                </a:solidFill>
              </a:rPr>
              <a:t>Atominstitut Vienna:</a:t>
            </a:r>
            <a:r>
              <a:rPr lang="de-AT" dirty="0"/>
              <a:t> research reactor, thermal neutrons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dirty="0">
                <a:solidFill>
                  <a:schemeClr val="tx1"/>
                </a:solidFill>
              </a:rPr>
              <a:t>IKI Budapest</a:t>
            </a:r>
            <a:r>
              <a:rPr lang="de-AT" dirty="0"/>
              <a:t>: thermal neutrons; cold neutrons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endParaRPr lang="de-AT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88950" y="104775"/>
            <a:ext cx="8915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-119063" algn="ctr"/>
            <a:r>
              <a:rPr lang="de-AT"/>
              <a:t>Activation (I) </a:t>
            </a:r>
            <a:r>
              <a:rPr lang="de-AT">
                <a:cs typeface="Arial" charset="0"/>
              </a:rPr>
              <a:t>→</a:t>
            </a:r>
            <a:r>
              <a:rPr lang="de-AT"/>
              <a:t> AMS-Measurement (II)</a:t>
            </a:r>
            <a:br>
              <a:rPr lang="de-AT"/>
            </a:br>
            <a:r>
              <a:rPr lang="de-AT">
                <a:solidFill>
                  <a:schemeClr val="tx1"/>
                </a:solidFill>
              </a:rPr>
              <a:t>fusion / fission / ADS products / 	nuclear astrophysics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520" y="4221088"/>
            <a:ext cx="7632402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1"/>
                </a:solidFill>
              </a:rPr>
              <a:t>II) atom counting of the reaction products using the most sensitive technique of AMS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E89F34-7D26-4439-A8CC-564E72312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1844824"/>
            <a:ext cx="8712968" cy="1872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  <a:defRPr sz="20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  <a:tabLst>
                <a:tab pos="2419350" algn="l"/>
              </a:tabLst>
            </a:pPr>
            <a:r>
              <a:rPr lang="de-AT" i="0" kern="0" dirty="0"/>
              <a:t> (I) Most resent neutron irradiations: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i="0" kern="0" dirty="0">
                <a:solidFill>
                  <a:schemeClr val="tx1"/>
                </a:solidFill>
              </a:rPr>
              <a:t>BR1 / ILL Grenoble / FRM II Munich</a:t>
            </a:r>
            <a:r>
              <a:rPr lang="de-AT" i="0" kern="0" dirty="0"/>
              <a:t>: thermal neutrons; cold neutrons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r>
              <a:rPr lang="de-AT" i="0" kern="0" dirty="0">
                <a:solidFill>
                  <a:schemeClr val="tx1"/>
                </a:solidFill>
              </a:rPr>
              <a:t>SARAF / Israel</a:t>
            </a:r>
            <a:r>
              <a:rPr lang="de-AT" i="0" kern="0" dirty="0"/>
              <a:t>: 25 – 40 keV neutrons; Maxw. Boltzmann broad distribution</a:t>
            </a:r>
          </a:p>
          <a:p>
            <a:pPr marL="952500" lvl="1" indent="-381000">
              <a:lnSpc>
                <a:spcPct val="150000"/>
              </a:lnSpc>
              <a:buFont typeface="Wingdings" pitchFamily="2" charset="2"/>
              <a:buChar char="§"/>
              <a:tabLst>
                <a:tab pos="2419350" algn="l"/>
              </a:tabLst>
            </a:pPr>
            <a:endParaRPr lang="de-AT" i="0" kern="0" dirty="0"/>
          </a:p>
        </p:txBody>
      </p:sp>
    </p:spTree>
    <p:extLst>
      <p:ext uri="{BB962C8B-B14F-4D97-AF65-F5344CB8AC3E}">
        <p14:creationId xmlns:p14="http://schemas.microsoft.com/office/powerpoint/2010/main" val="3342360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(n,3n) for </a:t>
            </a:r>
            <a:r>
              <a:rPr lang="en-AU" baseline="30000" dirty="0"/>
              <a:t>238</a:t>
            </a:r>
            <a:r>
              <a:rPr lang="en-AU" dirty="0"/>
              <a:t>U and </a:t>
            </a:r>
            <a:r>
              <a:rPr lang="en-AU" baseline="30000" dirty="0"/>
              <a:t>232</a:t>
            </a:r>
            <a:r>
              <a:rPr lang="en-AU" dirty="0"/>
              <a:t>Th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7730" y="1333500"/>
            <a:ext cx="9702130" cy="4327981"/>
            <a:chOff x="525" y="3588"/>
            <a:chExt cx="12641" cy="4601"/>
          </a:xfrm>
        </p:grpSpPr>
        <p:pic>
          <p:nvPicPr>
            <p:cNvPr id="2150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10"/>
            <a:stretch>
              <a:fillRect/>
            </a:stretch>
          </p:blipFill>
          <p:spPr bwMode="auto">
            <a:xfrm>
              <a:off x="525" y="3588"/>
              <a:ext cx="6374" cy="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10"/>
            <a:stretch>
              <a:fillRect/>
            </a:stretch>
          </p:blipFill>
          <p:spPr bwMode="auto">
            <a:xfrm>
              <a:off x="6809" y="3588"/>
              <a:ext cx="6357" cy="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168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F58120-3329-460D-A686-EBDDA9192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E92E39-EFE3-4859-B1DF-77B2443B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22230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33120" y="1752600"/>
            <a:ext cx="3129930" cy="4114800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>
                <a:solidFill>
                  <a:schemeClr val="tx1"/>
                </a:solidFill>
              </a:rPr>
              <a:t>Can we find isotopic fingerprints of the ISM (interstellar medium) in terrestrial archives?</a:t>
            </a:r>
          </a:p>
          <a:p>
            <a:pPr marL="0" indent="0">
              <a:buNone/>
            </a:pPr>
            <a:r>
              <a:rPr lang="en-AU" sz="2400" dirty="0">
                <a:solidFill>
                  <a:schemeClr val="tx1"/>
                </a:solidFill>
              </a:rPr>
              <a:t>Radionuclides contain time information as they can serve as radioactive clocks!</a:t>
            </a: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9777536" cy="1143000"/>
          </a:xfrm>
        </p:spPr>
        <p:txBody>
          <a:bodyPr/>
          <a:lstStyle/>
          <a:p>
            <a:r>
              <a:rPr lang="en-AU" dirty="0"/>
              <a:t>Extraterrestrial Radionuclides on Earth</a:t>
            </a:r>
            <a:endParaRPr lang="de-AT" dirty="0"/>
          </a:p>
        </p:txBody>
      </p:sp>
      <p:pic>
        <p:nvPicPr>
          <p:cNvPr id="163842" name="Picture 2" descr="http://www.expeditions.udel.edu/antarctica08/images/CrabNebul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7719"/>
            <a:ext cx="53721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8"/>
          <a:stretch/>
        </p:blipFill>
        <p:spPr bwMode="auto">
          <a:xfrm>
            <a:off x="0" y="764704"/>
            <a:ext cx="5759326" cy="569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804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G_12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592" y="116632"/>
            <a:ext cx="7200800" cy="498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48544" y="5157192"/>
            <a:ext cx="84249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 mahogany plantation near Darwin </a:t>
            </a:r>
          </a:p>
          <a:p>
            <a:pPr algn="ctr"/>
            <a:r>
              <a:rPr lang="en-US" sz="2800" dirty="0"/>
              <a:t>– the result of 140 mm of rain in 24 hours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Plutonium-</a:t>
            </a:r>
            <a:r>
              <a:rPr lang="en-US" sz="2800" dirty="0" err="1">
                <a:solidFill>
                  <a:srgbClr val="FF0000"/>
                </a:solidFill>
              </a:rPr>
              <a:t>labelled</a:t>
            </a:r>
            <a:r>
              <a:rPr lang="en-US" sz="2800" dirty="0">
                <a:solidFill>
                  <a:srgbClr val="FF0000"/>
                </a:solidFill>
              </a:rPr>
              <a:t> soil in motion</a:t>
            </a:r>
          </a:p>
        </p:txBody>
      </p:sp>
    </p:spTree>
    <p:extLst>
      <p:ext uri="{BB962C8B-B14F-4D97-AF65-F5344CB8AC3E}">
        <p14:creationId xmlns:p14="http://schemas.microsoft.com/office/powerpoint/2010/main" val="1450915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92" y="980728"/>
            <a:ext cx="6830893" cy="51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30088" y="44624"/>
            <a:ext cx="8915400" cy="11430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pPr algn="ctr"/>
            <a:r>
              <a:rPr lang="en-AU" kern="0" dirty="0"/>
              <a:t>Status </a:t>
            </a:r>
            <a:r>
              <a:rPr lang="en-AU" kern="0" baseline="30000" dirty="0"/>
              <a:t>232</a:t>
            </a:r>
            <a:r>
              <a:rPr lang="en-AU" kern="0" dirty="0"/>
              <a:t>Th(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233</a:t>
            </a:r>
            <a:r>
              <a:rPr lang="en-AU" kern="0" dirty="0"/>
              <a:t>Th &amp; </a:t>
            </a:r>
            <a:r>
              <a:rPr lang="en-AU" kern="0" baseline="30000" dirty="0"/>
              <a:t>238</a:t>
            </a:r>
            <a:r>
              <a:rPr lang="en-AU" kern="0" dirty="0"/>
              <a:t>U(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239</a:t>
            </a:r>
            <a:r>
              <a:rPr lang="en-AU" kern="0" dirty="0"/>
              <a:t>U for 0.5 / 1.0 / 2.1 / 5.0 MeV</a:t>
            </a:r>
            <a:endParaRPr lang="de-AT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42950" y="1536576"/>
            <a:ext cx="8420100" cy="39806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  <a:defRPr sz="20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AU" i="0" kern="0" dirty="0"/>
              <a:t>	AMS @ ANU finished  - for both reactions and all energies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	AMS ratio measurements: uncertainties 5% – 15%</a:t>
            </a:r>
          </a:p>
          <a:p>
            <a:pPr marL="0" indent="0">
              <a:buFont typeface="Wingdings" pitchFamily="2" charset="2"/>
              <a:buNone/>
            </a:pPr>
            <a:endParaRPr lang="en-AU" i="0" kern="0" dirty="0"/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still pending: careful check of neutron energy distribution for final fluence / cross section values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o) low energy component in the distribution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o) T(</a:t>
            </a:r>
            <a:r>
              <a:rPr lang="en-AU" i="0" kern="0" dirty="0" err="1"/>
              <a:t>p,n</a:t>
            </a:r>
            <a:r>
              <a:rPr lang="en-AU" i="0" kern="0" dirty="0"/>
              <a:t>) reaction for neutron production (0.5, 1.0 &amp; 2.1 MeV)</a:t>
            </a:r>
          </a:p>
          <a:p>
            <a:pPr marL="0" indent="0">
              <a:buFont typeface="Wingdings" pitchFamily="2" charset="2"/>
              <a:buNone/>
            </a:pPr>
            <a:r>
              <a:rPr lang="en-AU" i="0" kern="0" dirty="0"/>
              <a:t>o) D(</a:t>
            </a:r>
            <a:r>
              <a:rPr lang="en-AU" i="0" kern="0" dirty="0" err="1"/>
              <a:t>d,n</a:t>
            </a:r>
            <a:r>
              <a:rPr lang="en-AU" i="0" kern="0" dirty="0"/>
              <a:t>) reaction for neutron production (2.1 &amp; 5.0 MeV)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9556" y="1196752"/>
            <a:ext cx="8772190" cy="4859669"/>
            <a:chOff x="369556" y="1196752"/>
            <a:chExt cx="8772190" cy="4859669"/>
          </a:xfrm>
        </p:grpSpPr>
        <p:grpSp>
          <p:nvGrpSpPr>
            <p:cNvPr id="6" name="Group 5"/>
            <p:cNvGrpSpPr/>
            <p:nvPr/>
          </p:nvGrpSpPr>
          <p:grpSpPr>
            <a:xfrm>
              <a:off x="369556" y="1196752"/>
              <a:ext cx="8772190" cy="4859669"/>
              <a:chOff x="369556" y="1196752"/>
              <a:chExt cx="8772190" cy="4859669"/>
            </a:xfrm>
          </p:grpSpPr>
          <p:pic>
            <p:nvPicPr>
              <p:cNvPr id="22016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556" y="1196752"/>
                <a:ext cx="8772190" cy="4320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532620" y="5410090"/>
                <a:ext cx="6840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>
                    <a:solidFill>
                      <a:schemeClr val="tx1"/>
                    </a:solidFill>
                  </a:rPr>
                  <a:t>AMS at the ANU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1532620" y="4437112"/>
              <a:ext cx="756084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421052" y="4437112"/>
              <a:ext cx="1548172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50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0"/>
            <a:ext cx="932000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 bwMode="auto">
          <a:xfrm>
            <a:off x="7408587" y="3659654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3749667" y="2304990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856656" y="1665375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dirty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3800872" y="2298817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2432720" y="1700808"/>
            <a:ext cx="216024" cy="216024"/>
          </a:xfrm>
          <a:prstGeom prst="star5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820081" y="1728926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509284" y="3501008"/>
            <a:ext cx="0" cy="720080"/>
          </a:xfrm>
          <a:prstGeom prst="line">
            <a:avLst/>
          </a:prstGeom>
          <a:solidFill>
            <a:srgbClr val="FFFFFF"/>
          </a:solidFill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5673080" y="1054477"/>
            <a:ext cx="2917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kern="0" baseline="30000" dirty="0"/>
              <a:t>238</a:t>
            </a:r>
            <a:r>
              <a:rPr lang="en-AU" kern="0" dirty="0"/>
              <a:t>U(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239</a:t>
            </a:r>
            <a:r>
              <a:rPr lang="en-AU" kern="0" dirty="0"/>
              <a:t>U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6382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16632"/>
            <a:ext cx="94452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8"/>
          <p:cNvSpPr/>
          <p:nvPr/>
        </p:nvSpPr>
        <p:spPr bwMode="auto">
          <a:xfrm>
            <a:off x="3788028" y="3314460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856656" y="2406829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5745088" y="4469011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8225259" y="5495966"/>
            <a:ext cx="216024" cy="216024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3040" y="1268760"/>
            <a:ext cx="3251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kern="0" baseline="30000" dirty="0"/>
              <a:t>232</a:t>
            </a:r>
            <a:r>
              <a:rPr lang="en-AU" kern="0" dirty="0"/>
              <a:t>Th(</a:t>
            </a:r>
            <a:r>
              <a:rPr lang="en-AU" kern="0" dirty="0" err="1"/>
              <a:t>n,</a:t>
            </a:r>
            <a:r>
              <a:rPr lang="en-AU" kern="0" dirty="0" err="1">
                <a:latin typeface="Symbol" pitchFamily="18" charset="2"/>
              </a:rPr>
              <a:t>g</a:t>
            </a:r>
            <a:r>
              <a:rPr lang="en-AU" kern="0" dirty="0"/>
              <a:t>)</a:t>
            </a:r>
            <a:r>
              <a:rPr lang="en-AU" kern="0" baseline="30000" dirty="0"/>
              <a:t>233</a:t>
            </a:r>
            <a:r>
              <a:rPr lang="en-AU" kern="0" dirty="0"/>
              <a:t>Th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73206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119063"/>
            <a:ext cx="8915400" cy="1143000"/>
          </a:xfrm>
        </p:spPr>
        <p:txBody>
          <a:bodyPr/>
          <a:lstStyle/>
          <a:p>
            <a:r>
              <a:rPr lang="en-AU" dirty="0"/>
              <a:t>First results - </a:t>
            </a:r>
            <a:r>
              <a:rPr lang="en-AU" baseline="30000" dirty="0"/>
              <a:t>238</a:t>
            </a:r>
            <a:r>
              <a:rPr lang="en-AU" dirty="0"/>
              <a:t>U(n,3n)</a:t>
            </a:r>
            <a:r>
              <a:rPr lang="en-AU" baseline="30000" dirty="0"/>
              <a:t>236</a:t>
            </a:r>
            <a:r>
              <a:rPr lang="en-AU" dirty="0"/>
              <a:t>U</a:t>
            </a:r>
            <a:br>
              <a:rPr lang="en-AU" dirty="0"/>
            </a:b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124744"/>
            <a:ext cx="8420100" cy="455672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	17.55 MeV: AMS finished  - ± 2%</a:t>
            </a:r>
          </a:p>
          <a:p>
            <a:pPr marL="0" indent="0">
              <a:buNone/>
            </a:pPr>
            <a:r>
              <a:rPr lang="en-AU" dirty="0"/>
              <a:t>	20.05 MeV: AMS finished  - ± 2%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! Preliminary data: ca. 3-4x previous values ? 	– 17.55 MeV: “</a:t>
            </a:r>
            <a:r>
              <a:rPr lang="en-AU" dirty="0">
                <a:latin typeface="Symbol" pitchFamily="18" charset="2"/>
              </a:rPr>
              <a:t>s</a:t>
            </a:r>
            <a:r>
              <a:rPr lang="en-AU" dirty="0"/>
              <a:t> = (2.69 ± 0.05) barn“</a:t>
            </a:r>
          </a:p>
          <a:p>
            <a:pPr marL="0" indent="0">
              <a:buNone/>
            </a:pPr>
            <a:r>
              <a:rPr lang="en-AU" dirty="0"/>
              <a:t>					– 20.05 MeV: “</a:t>
            </a:r>
            <a:r>
              <a:rPr lang="en-AU" dirty="0">
                <a:latin typeface="Symbol" pitchFamily="18" charset="2"/>
              </a:rPr>
              <a:t>s</a:t>
            </a:r>
            <a:r>
              <a:rPr lang="en-AU" dirty="0"/>
              <a:t> = (3.05 ± 0.05) barn” </a:t>
            </a:r>
          </a:p>
          <a:p>
            <a:pPr marL="0" indent="0">
              <a:buNone/>
            </a:pPr>
            <a:r>
              <a:rPr lang="en-AU" dirty="0"/>
              <a:t>			</a:t>
            </a:r>
            <a:r>
              <a:rPr lang="en-AU" sz="6000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1 set of experimental data or no data at all.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512" y="5733256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Fluence! ↔ number of neutrons/sample</a:t>
            </a:r>
            <a:endParaRPr lang="de-AT" dirty="0"/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076677"/>
            <a:ext cx="64579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67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119063"/>
            <a:ext cx="8915400" cy="1143000"/>
          </a:xfrm>
        </p:spPr>
        <p:txBody>
          <a:bodyPr/>
          <a:lstStyle/>
          <a:p>
            <a:r>
              <a:rPr lang="en-AU" dirty="0"/>
              <a:t>First results - </a:t>
            </a:r>
            <a:r>
              <a:rPr lang="en-AU" baseline="30000" dirty="0"/>
              <a:t>232</a:t>
            </a:r>
            <a:r>
              <a:rPr lang="en-AU" dirty="0"/>
              <a:t>Th(n,2n)</a:t>
            </a:r>
            <a:r>
              <a:rPr lang="en-AU" baseline="30000" dirty="0"/>
              <a:t>231</a:t>
            </a:r>
            <a:r>
              <a:rPr lang="en-AU" dirty="0"/>
              <a:t>Th</a:t>
            </a:r>
            <a:br>
              <a:rPr lang="en-AU" dirty="0"/>
            </a:b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	17.55 MeV: AMS finished  - 3x AMS (Vienna, Zurich, Sydney)</a:t>
            </a:r>
          </a:p>
          <a:p>
            <a:pPr marL="0" indent="0">
              <a:buNone/>
            </a:pPr>
            <a:r>
              <a:rPr lang="en-AU" dirty="0"/>
              <a:t>	18.80 MeV: AMS finished  - 3x AMS (Vienna, Zurich, Sydney)</a:t>
            </a:r>
          </a:p>
          <a:p>
            <a:pPr marL="0" indent="0">
              <a:buNone/>
            </a:pPr>
            <a:r>
              <a:rPr lang="en-AU" dirty="0"/>
              <a:t>	20.05 MeV: AMS finished  - 3x AMS (Vienna, Zurich, Sydney)</a:t>
            </a:r>
          </a:p>
          <a:p>
            <a:pPr marL="0" indent="0">
              <a:buNone/>
            </a:pPr>
            <a:r>
              <a:rPr lang="en-AU" dirty="0"/>
              <a:t>	22.00 MeV: AMS finished  - 3x AMS (Vienna, Zurich, Sydney)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(pending: normalisation)</a:t>
            </a:r>
            <a:endParaRPr lang="de-AT" dirty="0"/>
          </a:p>
        </p:txBody>
      </p:sp>
      <p:grpSp>
        <p:nvGrpSpPr>
          <p:cNvPr id="5" name="Group 4"/>
          <p:cNvGrpSpPr/>
          <p:nvPr/>
        </p:nvGrpSpPr>
        <p:grpSpPr>
          <a:xfrm>
            <a:off x="8408" y="1052736"/>
            <a:ext cx="9777686" cy="4968552"/>
            <a:chOff x="8408" y="1052736"/>
            <a:chExt cx="9777686" cy="4968552"/>
          </a:xfrm>
        </p:grpSpPr>
        <p:pic>
          <p:nvPicPr>
            <p:cNvPr id="22323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" y="1052736"/>
              <a:ext cx="9777686" cy="496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6321152" y="5445224"/>
              <a:ext cx="136815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281043" y="4437112"/>
              <a:ext cx="136815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-1190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3600" b="1" i="1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962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keV</a:t>
            </a:r>
            <a:r>
              <a:rPr lang="en-AU" dirty="0"/>
              <a:t> activations (KIT) &amp; AMS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5168" y="1124744"/>
            <a:ext cx="3175839" cy="4947915"/>
          </a:xfrm>
          <a:prstGeom prst="roundRect">
            <a:avLst>
              <a:gd name="adj" fmla="val 867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980728"/>
            <a:ext cx="3974400" cy="535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35" y="3933056"/>
            <a:ext cx="4308285" cy="25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70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119063"/>
            <a:ext cx="8915400" cy="1143000"/>
          </a:xfrm>
        </p:spPr>
        <p:txBody>
          <a:bodyPr/>
          <a:lstStyle/>
          <a:p>
            <a:r>
              <a:rPr lang="en-AU" dirty="0"/>
              <a:t>First results - </a:t>
            </a:r>
            <a:r>
              <a:rPr lang="en-AU" baseline="30000" dirty="0"/>
              <a:t>232</a:t>
            </a:r>
            <a:r>
              <a:rPr lang="en-AU" dirty="0"/>
              <a:t>Th(n,4n+</a:t>
            </a:r>
            <a:r>
              <a:rPr lang="en-AU" dirty="0">
                <a:latin typeface="Symbol" pitchFamily="18" charset="2"/>
              </a:rPr>
              <a:t>a</a:t>
            </a:r>
            <a:r>
              <a:rPr lang="en-AU" dirty="0"/>
              <a:t>)</a:t>
            </a:r>
            <a:r>
              <a:rPr lang="en-AU" baseline="30000" dirty="0"/>
              <a:t>229</a:t>
            </a:r>
            <a:r>
              <a:rPr lang="en-AU" dirty="0"/>
              <a:t>Th </a:t>
            </a:r>
            <a:endParaRPr lang="de-AT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196752"/>
            <a:ext cx="7552154" cy="40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80584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84" r="2882"/>
          <a:stretch/>
        </p:blipFill>
        <p:spPr>
          <a:xfrm>
            <a:off x="481542" y="308653"/>
            <a:ext cx="9650924" cy="62159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3347" y="6029289"/>
            <a:ext cx="1495166" cy="390043"/>
          </a:xfrm>
        </p:spPr>
        <p:txBody>
          <a:bodyPr/>
          <a:lstStyle/>
          <a:p>
            <a:r>
              <a:rPr lang="en-AU" sz="1806" dirty="0">
                <a:solidFill>
                  <a:schemeClr val="bg1"/>
                </a:solidFill>
              </a:rPr>
              <a:t>ESA/NASA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7516" y="503676"/>
            <a:ext cx="5706596" cy="1105122"/>
          </a:xfrm>
          <a:prstGeom prst="rect">
            <a:avLst/>
          </a:prstGeom>
        </p:spPr>
        <p:txBody>
          <a:bodyPr/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en-AU" sz="2527" kern="0" dirty="0">
                <a:solidFill>
                  <a:schemeClr val="bg1"/>
                </a:solidFill>
              </a:rPr>
              <a:t>SN-rate in our galaxy:</a:t>
            </a:r>
          </a:p>
          <a:p>
            <a:pPr marL="202060" indent="-309541">
              <a:buFont typeface="Arial" panose="020B0604020202020204" pitchFamily="34" charset="0"/>
              <a:buChar char="•"/>
            </a:pPr>
            <a:r>
              <a:rPr lang="en-AU" sz="1806" kern="0" dirty="0">
                <a:solidFill>
                  <a:schemeClr val="bg1"/>
                </a:solidFill>
              </a:rPr>
              <a:t>2 per century</a:t>
            </a:r>
          </a:p>
          <a:p>
            <a:pPr marL="202060" indent="-309541">
              <a:buFont typeface="Arial" panose="020B0604020202020204" pitchFamily="34" charset="0"/>
              <a:buChar char="•"/>
            </a:pPr>
            <a:r>
              <a:rPr lang="en-AU" sz="1806" kern="0" dirty="0">
                <a:solidFill>
                  <a:schemeClr val="bg1"/>
                </a:solidFill>
              </a:rPr>
              <a:t>1 SN per 3 Myr within 100 pc to Earth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1542" y="3103965"/>
            <a:ext cx="8942917" cy="2405268"/>
            <a:chOff x="0" y="3068960"/>
            <a:chExt cx="9906000" cy="2664296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5260529"/>
              <a:ext cx="6321152" cy="472727"/>
            </a:xfrm>
            <a:prstGeom prst="rect">
              <a:avLst/>
            </a:prstGeom>
          </p:spPr>
          <p:txBody>
            <a:bodyPr/>
            <a:lstStyle>
              <a:lvl1pPr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+mj-lt"/>
                  <a:ea typeface="+mj-ea"/>
                  <a:cs typeface="+mj-cs"/>
                </a:defRPr>
              </a:lvl1pPr>
              <a:lvl2pPr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2pPr>
              <a:lvl3pPr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3pPr>
              <a:lvl4pPr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4pPr>
              <a:lvl5pPr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5pPr>
              <a:lvl6pPr marL="457200"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6pPr>
              <a:lvl7pPr marL="914400"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7pPr>
              <a:lvl8pPr marL="1371600"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8pPr>
              <a:lvl9pPr marL="1828800" indent="-119063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A50021"/>
                  </a:solidFill>
                  <a:latin typeface="Arial" charset="0"/>
                </a:defRPr>
              </a:lvl9pPr>
            </a:lstStyle>
            <a:p>
              <a:r>
                <a:rPr lang="en-AU" sz="1806" kern="0" dirty="0">
                  <a:solidFill>
                    <a:schemeClr val="bg1"/>
                  </a:solidFill>
                </a:rPr>
                <a:t>diameter: 40,000 pc (130,000 </a:t>
              </a:r>
              <a:r>
                <a:rPr lang="en-AU" sz="1806" kern="0" dirty="0" err="1">
                  <a:solidFill>
                    <a:schemeClr val="bg1"/>
                  </a:solidFill>
                </a:rPr>
                <a:t>Lyr</a:t>
              </a:r>
              <a:r>
                <a:rPr lang="en-AU" sz="1806" kern="0" dirty="0">
                  <a:solidFill>
                    <a:schemeClr val="bg1"/>
                  </a:solidFill>
                </a:rPr>
                <a:t>)</a:t>
              </a: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272480" y="3068960"/>
              <a:ext cx="9633520" cy="0"/>
            </a:xfrm>
            <a:prstGeom prst="line">
              <a:avLst/>
            </a:prstGeom>
            <a:solidFill>
              <a:srgbClr val="FFFFFF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8" name="5-Point Star 7"/>
          <p:cNvSpPr/>
          <p:nvPr/>
        </p:nvSpPr>
        <p:spPr bwMode="auto">
          <a:xfrm>
            <a:off x="2742754" y="3624022"/>
            <a:ext cx="296043" cy="260029"/>
          </a:xfrm>
          <a:prstGeom prst="star5">
            <a:avLst/>
          </a:prstGeom>
          <a:solidFill>
            <a:srgbClr val="FFFF00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250" tIns="42250" rIns="81250" bIns="42250" numCol="1" rtlCol="0" anchor="t" anchorCtr="0" compatLnSpc="1">
            <a:prstTxWarp prst="textNoShape">
              <a:avLst/>
            </a:prstTxWarp>
          </a:bodyPr>
          <a:lstStyle/>
          <a:p>
            <a:pPr indent="-107480" defTabSz="825442"/>
            <a:endParaRPr lang="en-AU" sz="3250"/>
          </a:p>
        </p:txBody>
      </p:sp>
      <p:sp>
        <p:nvSpPr>
          <p:cNvPr id="9" name="Rectangle 8"/>
          <p:cNvSpPr/>
          <p:nvPr/>
        </p:nvSpPr>
        <p:spPr>
          <a:xfrm>
            <a:off x="7293260" y="894504"/>
            <a:ext cx="133402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80" kern="0" dirty="0">
                <a:solidFill>
                  <a:schemeClr val="bg1"/>
                </a:solidFill>
              </a:rPr>
              <a:t>galaxy</a:t>
            </a:r>
            <a:endParaRPr lang="en-AU" sz="2880" dirty="0"/>
          </a:p>
        </p:txBody>
      </p:sp>
      <p:sp>
        <p:nvSpPr>
          <p:cNvPr id="11" name="Oval 10"/>
          <p:cNvSpPr/>
          <p:nvPr/>
        </p:nvSpPr>
        <p:spPr bwMode="auto">
          <a:xfrm>
            <a:off x="2873155" y="3754036"/>
            <a:ext cx="32500" cy="32500"/>
          </a:xfrm>
          <a:prstGeom prst="ellipse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250" tIns="42250" rIns="81250" bIns="42250" numCol="1" rtlCol="0" anchor="t" anchorCtr="0" compatLnSpc="1">
            <a:prstTxWarp prst="textNoShape">
              <a:avLst/>
            </a:prstTxWarp>
          </a:bodyPr>
          <a:lstStyle/>
          <a:p>
            <a:pPr indent="-107480" defTabSz="825442"/>
            <a:endParaRPr lang="en-AU" sz="3250"/>
          </a:p>
        </p:txBody>
      </p:sp>
    </p:spTree>
    <p:extLst>
      <p:ext uri="{BB962C8B-B14F-4D97-AF65-F5344CB8AC3E}">
        <p14:creationId xmlns:p14="http://schemas.microsoft.com/office/powerpoint/2010/main" val="1961048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BEC2DE"/>
              </a:clrFrom>
              <a:clrTo>
                <a:srgbClr val="BEC2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020" y="1431698"/>
            <a:ext cx="6690923" cy="4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019" y="386662"/>
            <a:ext cx="9789536" cy="632822"/>
          </a:xfrm>
        </p:spPr>
        <p:txBody>
          <a:bodyPr/>
          <a:lstStyle/>
          <a:p>
            <a:pPr algn="l"/>
            <a:r>
              <a:rPr lang="de-AT" sz="4333" baseline="30000" dirty="0">
                <a:solidFill>
                  <a:schemeClr val="tx1"/>
                </a:solidFill>
              </a:rPr>
              <a:t>244</a:t>
            </a:r>
            <a:r>
              <a:rPr lang="de-AT" sz="4333" dirty="0">
                <a:solidFill>
                  <a:schemeClr val="tx1"/>
                </a:solidFill>
              </a:rPr>
              <a:t>Pu </a:t>
            </a:r>
            <a:r>
              <a:rPr lang="de-AT" sz="2889" dirty="0"/>
              <a:t>– monitor of heavy r process nucleosynthesis</a:t>
            </a:r>
          </a:p>
        </p:txBody>
      </p:sp>
      <p:sp>
        <p:nvSpPr>
          <p:cNvPr id="87" name="Rechteck 86"/>
          <p:cNvSpPr/>
          <p:nvPr/>
        </p:nvSpPr>
        <p:spPr>
          <a:xfrm>
            <a:off x="8939218" y="1829833"/>
            <a:ext cx="140849" cy="73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AT" sz="1625" b="0" i="0">
              <a:solidFill>
                <a:prstClr val="white"/>
              </a:solidFill>
            </a:endParaRPr>
          </a:p>
        </p:txBody>
      </p:sp>
      <p:sp>
        <p:nvSpPr>
          <p:cNvPr id="4097" name="Rechteck 4096"/>
          <p:cNvSpPr/>
          <p:nvPr/>
        </p:nvSpPr>
        <p:spPr>
          <a:xfrm>
            <a:off x="6318152" y="5149415"/>
            <a:ext cx="1274750" cy="3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AT" sz="1625" b="0" i="0">
              <a:solidFill>
                <a:prstClr val="white"/>
              </a:solidFill>
            </a:endParaRPr>
          </a:p>
        </p:txBody>
      </p:sp>
      <p:sp>
        <p:nvSpPr>
          <p:cNvPr id="194" name="Rechteck 193"/>
          <p:cNvSpPr/>
          <p:nvPr/>
        </p:nvSpPr>
        <p:spPr>
          <a:xfrm>
            <a:off x="939378" y="4339463"/>
            <a:ext cx="450177" cy="71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AT" sz="1625" b="0" i="0">
              <a:solidFill>
                <a:prstClr val="white"/>
              </a:solidFill>
            </a:endParaRPr>
          </a:p>
        </p:txBody>
      </p:sp>
      <p:sp>
        <p:nvSpPr>
          <p:cNvPr id="148" name="Rechteck 147"/>
          <p:cNvSpPr/>
          <p:nvPr/>
        </p:nvSpPr>
        <p:spPr>
          <a:xfrm flipH="1" flipV="1">
            <a:off x="6459137" y="3010360"/>
            <a:ext cx="60042" cy="93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AT" sz="1625" b="0" i="0">
              <a:solidFill>
                <a:prstClr val="white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968063" y="2011170"/>
            <a:ext cx="3706240" cy="3750003"/>
            <a:chOff x="395536" y="2286164"/>
            <a:chExt cx="3789576" cy="4153849"/>
          </a:xfrm>
        </p:grpSpPr>
        <p:cxnSp>
          <p:nvCxnSpPr>
            <p:cNvPr id="9" name="Gerade Verbindung mit Pfeil 8"/>
            <p:cNvCxnSpPr/>
            <p:nvPr/>
          </p:nvCxnSpPr>
          <p:spPr>
            <a:xfrm flipV="1">
              <a:off x="395536" y="2286164"/>
              <a:ext cx="0" cy="222295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484079" y="2741176"/>
              <a:ext cx="635645" cy="53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AT" sz="2527" i="0" dirty="0">
                  <a:solidFill>
                    <a:prstClr val="black"/>
                  </a:solidFill>
                  <a:latin typeface="Calibri"/>
                </a:rPr>
                <a:t>Z</a:t>
              </a:r>
            </a:p>
          </p:txBody>
        </p:sp>
        <p:cxnSp>
          <p:nvCxnSpPr>
            <p:cNvPr id="120" name="Gerade Verbindung mit Pfeil 119"/>
            <p:cNvCxnSpPr/>
            <p:nvPr/>
          </p:nvCxnSpPr>
          <p:spPr>
            <a:xfrm>
              <a:off x="1948101" y="6406016"/>
              <a:ext cx="22370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feld 122"/>
            <p:cNvSpPr txBox="1"/>
            <p:nvPr/>
          </p:nvSpPr>
          <p:spPr>
            <a:xfrm>
              <a:off x="3363233" y="5906967"/>
              <a:ext cx="635645" cy="53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AT" sz="2527" i="0" dirty="0">
                  <a:solidFill>
                    <a:prstClr val="black"/>
                  </a:solidFill>
                  <a:latin typeface="Calibri"/>
                </a:rPr>
                <a:t>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76326" y="2476629"/>
            <a:ext cx="3965441" cy="494514"/>
            <a:chOff x="1323452" y="2348880"/>
            <a:chExt cx="4392488" cy="54777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1323452" y="2348880"/>
              <a:ext cx="4392488" cy="0"/>
            </a:xfrm>
            <a:prstGeom prst="line">
              <a:avLst/>
            </a:prstGeom>
            <a:solidFill>
              <a:srgbClr val="FFFFFF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1712640" y="2363603"/>
              <a:ext cx="2473813" cy="533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527" dirty="0">
                  <a:solidFill>
                    <a:schemeClr val="accent2"/>
                  </a:solidFill>
                </a:rPr>
                <a:t>s &amp; r process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53001" y="4209087"/>
            <a:ext cx="4355484" cy="92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6" dirty="0">
                <a:solidFill>
                  <a:schemeClr val="tx1"/>
                </a:solidFill>
              </a:rPr>
              <a:t>Neutron capture:</a:t>
            </a:r>
          </a:p>
          <a:p>
            <a:pPr marL="309541" indent="-68786">
              <a:buFont typeface="Wingdings" pitchFamily="2" charset="2"/>
              <a:buChar char="§"/>
            </a:pPr>
            <a:r>
              <a:rPr lang="en-AU" sz="1806" dirty="0">
                <a:solidFill>
                  <a:schemeClr val="tx1"/>
                </a:solidFill>
              </a:rPr>
              <a:t> slow neutron capture (s process)</a:t>
            </a:r>
          </a:p>
          <a:p>
            <a:pPr marL="309541" indent="-68786">
              <a:buFont typeface="Wingdings" pitchFamily="2" charset="2"/>
              <a:buChar char="§"/>
            </a:pPr>
            <a:r>
              <a:rPr lang="en-AU" sz="1806" dirty="0">
                <a:solidFill>
                  <a:schemeClr val="tx1"/>
                </a:solidFill>
              </a:rPr>
              <a:t> rapid neutron capture (r process)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63101" y="3038958"/>
            <a:ext cx="3076116" cy="481843"/>
            <a:chOff x="5961112" y="2996952"/>
            <a:chExt cx="3407390" cy="533733"/>
          </a:xfrm>
        </p:grpSpPr>
        <p:sp>
          <p:nvSpPr>
            <p:cNvPr id="4" name="TextBox 3"/>
            <p:cNvSpPr txBox="1"/>
            <p:nvPr/>
          </p:nvSpPr>
          <p:spPr>
            <a:xfrm>
              <a:off x="6234160" y="2997640"/>
              <a:ext cx="2651377" cy="53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527" dirty="0">
                  <a:solidFill>
                    <a:schemeClr val="accent2"/>
                  </a:solidFill>
                </a:rPr>
                <a:t>r process only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5961112" y="2996952"/>
              <a:ext cx="3407390" cy="0"/>
            </a:xfrm>
            <a:prstGeom prst="line">
              <a:avLst/>
            </a:prstGeom>
            <a:solidFill>
              <a:srgbClr val="FFFFFF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" name="Oval 2"/>
          <p:cNvSpPr/>
          <p:nvPr/>
        </p:nvSpPr>
        <p:spPr bwMode="auto">
          <a:xfrm>
            <a:off x="5213029" y="1153748"/>
            <a:ext cx="4095455" cy="2795311"/>
          </a:xfrm>
          <a:prstGeom prst="ellipse">
            <a:avLst/>
          </a:prstGeom>
          <a:noFill/>
          <a:ln w="107950" cap="rnd" cmpd="sng">
            <a:beve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1250" tIns="42250" rIns="81250" bIns="42250" numCol="1" rtlCol="0" anchor="t" anchorCtr="0" compatLnSpc="1">
            <a:prstTxWarp prst="textNoShape">
              <a:avLst/>
            </a:prstTxWarp>
          </a:bodyPr>
          <a:lstStyle/>
          <a:p>
            <a:pPr indent="-107480" defTabSz="825442"/>
            <a:endParaRPr lang="de-AT" sz="3250">
              <a:solidFill>
                <a:srgbClr val="A5002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1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://fafnir.phyast.pitt.edu/particles/cosmic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" y="0"/>
            <a:ext cx="4893965" cy="630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6629" y="116632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Cosmogenic nuclides</a:t>
            </a:r>
          </a:p>
        </p:txBody>
      </p:sp>
      <p:pic>
        <p:nvPicPr>
          <p:cNvPr id="184324" name="Picture 4" descr="cosmogeni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" y="4221088"/>
            <a:ext cx="30003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11287" y="908720"/>
            <a:ext cx="4940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>
                <a:solidFill>
                  <a:schemeClr val="tx1"/>
                </a:solidFill>
              </a:rPr>
              <a:t>e.g. </a:t>
            </a:r>
            <a:r>
              <a:rPr lang="en-US" altLang="en-US" sz="2400" baseline="30000" dirty="0">
                <a:solidFill>
                  <a:schemeClr val="tx1"/>
                </a:solidFill>
              </a:rPr>
              <a:t>7</a:t>
            </a:r>
            <a:r>
              <a:rPr lang="en-US" altLang="en-US" sz="2400" dirty="0">
                <a:solidFill>
                  <a:schemeClr val="tx1"/>
                </a:solidFill>
              </a:rPr>
              <a:t>Be, </a:t>
            </a:r>
            <a:r>
              <a:rPr lang="en-US" altLang="en-US" sz="2400" baseline="30000" dirty="0">
                <a:solidFill>
                  <a:schemeClr val="tx1"/>
                </a:solidFill>
              </a:rPr>
              <a:t>10</a:t>
            </a:r>
            <a:r>
              <a:rPr lang="en-US" altLang="en-US" sz="2400" dirty="0">
                <a:solidFill>
                  <a:schemeClr val="tx1"/>
                </a:solidFill>
              </a:rPr>
              <a:t>Be, </a:t>
            </a:r>
            <a:r>
              <a:rPr lang="en-US" altLang="en-US" sz="2400" baseline="30000" dirty="0">
                <a:solidFill>
                  <a:schemeClr val="tx1"/>
                </a:solidFill>
              </a:rPr>
              <a:t>14</a:t>
            </a:r>
            <a:r>
              <a:rPr lang="en-US" altLang="en-US" sz="2400" dirty="0">
                <a:solidFill>
                  <a:schemeClr val="tx1"/>
                </a:solidFill>
              </a:rPr>
              <a:t>C, </a:t>
            </a:r>
            <a:r>
              <a:rPr lang="en-US" altLang="en-US" sz="2400" baseline="30000" dirty="0">
                <a:solidFill>
                  <a:schemeClr val="tx1"/>
                </a:solidFill>
              </a:rPr>
              <a:t>21</a:t>
            </a:r>
            <a:r>
              <a:rPr lang="en-US" altLang="en-US" sz="2400" dirty="0">
                <a:solidFill>
                  <a:schemeClr val="tx1"/>
                </a:solidFill>
              </a:rPr>
              <a:t>Ne, </a:t>
            </a:r>
            <a:r>
              <a:rPr lang="en-US" altLang="en-US" sz="2400" baseline="30000" dirty="0">
                <a:solidFill>
                  <a:schemeClr val="tx1"/>
                </a:solidFill>
              </a:rPr>
              <a:t>26</a:t>
            </a:r>
            <a:r>
              <a:rPr lang="en-US" altLang="en-US" sz="2400" dirty="0">
                <a:solidFill>
                  <a:schemeClr val="tx1"/>
                </a:solidFill>
              </a:rPr>
              <a:t>Al, </a:t>
            </a:r>
            <a:r>
              <a:rPr lang="en-US" altLang="en-US" sz="2400" baseline="30000" dirty="0">
                <a:solidFill>
                  <a:schemeClr val="tx1"/>
                </a:solidFill>
              </a:rPr>
              <a:t>36</a:t>
            </a:r>
            <a:r>
              <a:rPr lang="en-US" altLang="en-US" sz="2400" dirty="0">
                <a:solidFill>
                  <a:schemeClr val="tx1"/>
                </a:solidFill>
              </a:rPr>
              <a:t>Cl from O, N, </a:t>
            </a:r>
            <a:r>
              <a:rPr lang="en-US" altLang="en-US" sz="2400" dirty="0" err="1">
                <a:solidFill>
                  <a:schemeClr val="tx1"/>
                </a:solidFill>
              </a:rPr>
              <a:t>Ar</a:t>
            </a:r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1862588"/>
            <a:ext cx="6148908" cy="437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and Space Science</a:t>
            </a:r>
            <a:endParaRPr lang="en-A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Terrestrial cosmogenic nuclide production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Atmospheric processes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Paleoclimatology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Geomorphology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</a:t>
            </a:r>
            <a:r>
              <a:rPr lang="en-AU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Neotectonics</a:t>
            </a: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Glaciology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Hydrology (ground water dating)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Cosmic ray exposure of meteorites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358775" algn="l"/>
              </a:tabLst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	Solar variability </a:t>
            </a:r>
          </a:p>
        </p:txBody>
      </p:sp>
    </p:spTree>
    <p:extLst>
      <p:ext uri="{BB962C8B-B14F-4D97-AF65-F5344CB8AC3E}">
        <p14:creationId xmlns:p14="http://schemas.microsoft.com/office/powerpoint/2010/main" val="1886109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5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0025" y="0"/>
            <a:ext cx="8991600" cy="685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3600"/>
              <a:t>Pu, U in Environmental Samples</a:t>
            </a:r>
            <a:r>
              <a:rPr lang="en-GB" altLang="en-US">
                <a:solidFill>
                  <a:srgbClr val="993300"/>
                </a:solidFill>
              </a:rPr>
              <a:t> </a:t>
            </a:r>
            <a:r>
              <a:rPr lang="en-GB" altLang="en-US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610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268760"/>
            <a:ext cx="6985000" cy="4895850"/>
          </a:xfrm>
        </p:spPr>
        <p:txBody>
          <a:bodyPr/>
          <a:lstStyle/>
          <a:p>
            <a:pPr marL="371475" indent="-371475">
              <a:lnSpc>
                <a:spcPct val="120000"/>
              </a:lnSpc>
            </a:pPr>
            <a:r>
              <a:rPr lang="en-GB" altLang="en-US" dirty="0">
                <a:cs typeface="Times New Roman" pitchFamily="18" charset="0"/>
              </a:rPr>
              <a:t>Pu &amp; U isotopic composition: "fingerprint" of different sources (anthropogenic)</a:t>
            </a:r>
          </a:p>
          <a:p>
            <a:pPr marL="806450" lvl="2" indent="-446088">
              <a:lnSpc>
                <a:spcPct val="120000"/>
              </a:lnSpc>
              <a:buFontTx/>
              <a:buAutoNum type="romanLcPeriod"/>
            </a:pPr>
            <a:r>
              <a:rPr lang="en-GB" altLang="en-US" sz="2000" b="1" dirty="0">
                <a:cs typeface="Times New Roman" pitchFamily="18" charset="0"/>
              </a:rPr>
              <a:t>atmospheric weapons testing</a:t>
            </a:r>
            <a:r>
              <a:rPr lang="en-US" altLang="en-US" sz="2000" b="1" dirty="0"/>
              <a:t> </a:t>
            </a:r>
            <a:endParaRPr lang="de-AT" altLang="en-US" sz="2000" b="1" dirty="0"/>
          </a:p>
          <a:p>
            <a:pPr marL="806450" lvl="2" indent="-446088">
              <a:lnSpc>
                <a:spcPct val="120000"/>
              </a:lnSpc>
              <a:buFontTx/>
              <a:buAutoNum type="romanLcPeriod"/>
            </a:pPr>
            <a:r>
              <a:rPr lang="en-GB" altLang="en-US" sz="2000" b="1" dirty="0">
                <a:cs typeface="Times New Roman" pitchFamily="18" charset="0"/>
              </a:rPr>
              <a:t>direct discharge of radioactive wastes</a:t>
            </a:r>
            <a:r>
              <a:rPr lang="en-US" altLang="en-US" sz="2000" b="1" dirty="0"/>
              <a:t> </a:t>
            </a:r>
            <a:endParaRPr lang="de-AT" altLang="en-US" sz="2000" b="1" dirty="0"/>
          </a:p>
          <a:p>
            <a:pPr marL="806450" lvl="2" indent="-446088">
              <a:lnSpc>
                <a:spcPct val="120000"/>
              </a:lnSpc>
              <a:buFontTx/>
              <a:buAutoNum type="romanLcPeriod"/>
            </a:pPr>
            <a:r>
              <a:rPr lang="en-GB" altLang="en-US" sz="2000" b="1" dirty="0">
                <a:cs typeface="Times New Roman" pitchFamily="18" charset="0"/>
              </a:rPr>
              <a:t>accidental release </a:t>
            </a:r>
          </a:p>
          <a:p>
            <a:pPr marL="806450" lvl="2" indent="-446088">
              <a:lnSpc>
                <a:spcPct val="120000"/>
              </a:lnSpc>
              <a:buFontTx/>
              <a:buAutoNum type="romanLcPeriod"/>
            </a:pPr>
            <a:r>
              <a:rPr lang="en-GB" altLang="en-US" sz="2000" b="1" dirty="0">
                <a:cs typeface="Times New Roman" pitchFamily="18" charset="0"/>
              </a:rPr>
              <a:t>minor sources: … low-level radioactive waste disposal, slight leakage from nuclear</a:t>
            </a:r>
            <a:r>
              <a:rPr lang="de-AT" altLang="en-US" sz="2000" b="1" dirty="0">
                <a:cs typeface="Times New Roman" pitchFamily="18" charset="0"/>
              </a:rPr>
              <a:t> </a:t>
            </a:r>
            <a:r>
              <a:rPr lang="en-GB" altLang="en-US" sz="2000" b="1" dirty="0">
                <a:cs typeface="Times New Roman" pitchFamily="18" charset="0"/>
              </a:rPr>
              <a:t>power plants</a:t>
            </a:r>
            <a:r>
              <a:rPr lang="en-US" altLang="en-US" sz="2000" b="1" dirty="0"/>
              <a:t> </a:t>
            </a:r>
            <a:endParaRPr lang="en-GB" altLang="en-US" sz="2000" b="1" dirty="0">
              <a:cs typeface="Times New Roman" pitchFamily="18" charset="0"/>
            </a:endParaRPr>
          </a:p>
          <a:p>
            <a:pPr marL="806450" lvl="2" indent="-446088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GB" altLang="en-US" sz="2000" b="1" dirty="0">
                <a:cs typeface="Times New Roman" pitchFamily="18" charset="0"/>
              </a:rPr>
              <a:t>erosion studies via Pu-spikes from 60ies (soil and sediment transport &amp; movement)</a:t>
            </a:r>
          </a:p>
          <a:p>
            <a:pPr marL="806450" lvl="2" indent="-446088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AU" altLang="en-US" sz="2000" b="1" dirty="0"/>
              <a:t>Nuclear forensics, uranium exploration, biological uptake of actinides, ocean currents, …</a:t>
            </a:r>
          </a:p>
        </p:txBody>
      </p:sp>
      <p:pic>
        <p:nvPicPr>
          <p:cNvPr id="6105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08050"/>
            <a:ext cx="27432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05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b="23900"/>
          <a:stretch>
            <a:fillRect/>
          </a:stretch>
        </p:blipFill>
        <p:spPr bwMode="auto">
          <a:xfrm>
            <a:off x="7258050" y="3573463"/>
            <a:ext cx="2541588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>
            <a:hlinkClick r:id="rId5" action="ppaction://hlinksldjump"/>
          </p:cNvPr>
          <p:cNvSpPr/>
          <p:nvPr/>
        </p:nvSpPr>
        <p:spPr bwMode="auto">
          <a:xfrm>
            <a:off x="488504" y="6021288"/>
            <a:ext cx="720080" cy="360040"/>
          </a:xfrm>
          <a:prstGeom prst="leftArrow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3600" b="1" i="1" u="none" strike="noStrike" cap="none" normalizeH="0" baseline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2910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7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8450" y="188913"/>
            <a:ext cx="6115050" cy="7620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Isotope ratios</a:t>
            </a:r>
          </a:p>
        </p:txBody>
      </p:sp>
      <p:graphicFrame>
        <p:nvGraphicFramePr>
          <p:cNvPr id="6107139" name="Object 3"/>
          <p:cNvGraphicFramePr>
            <a:graphicFrameLocks noChangeAspect="1"/>
          </p:cNvGraphicFramePr>
          <p:nvPr/>
        </p:nvGraphicFramePr>
        <p:xfrm>
          <a:off x="704850" y="1341438"/>
          <a:ext cx="8267700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05" name="Dokument" r:id="rId4" imgW="8357760" imgH="4371840" progId="Word.Document.8">
                  <p:embed/>
                </p:oleObj>
              </mc:Choice>
              <mc:Fallback>
                <p:oleObj name="Dokument" r:id="rId4" imgW="8357760" imgH="4371840" progId="Word.Document.8">
                  <p:embed/>
                  <p:pic>
                    <p:nvPicPr>
                      <p:cNvPr id="61071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341438"/>
                        <a:ext cx="8267700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07163" name="Rectangle 27"/>
          <p:cNvSpPr>
            <a:spLocks noChangeArrowheads="1"/>
          </p:cNvSpPr>
          <p:nvPr/>
        </p:nvSpPr>
        <p:spPr bwMode="auto">
          <a:xfrm>
            <a:off x="631825" y="5157788"/>
            <a:ext cx="897255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79525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68513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8575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646488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103688" indent="-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560888" indent="-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018088" indent="-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475288" indent="-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altLang="en-US" i="0">
                <a:solidFill>
                  <a:schemeClr val="accent2"/>
                </a:solidFill>
                <a:latin typeface="Arial Narrow" pitchFamily="34" charset="0"/>
              </a:rPr>
              <a:t>and: </a:t>
            </a:r>
            <a:r>
              <a:rPr lang="en-US" altLang="en-US" i="0" baseline="30000">
                <a:solidFill>
                  <a:schemeClr val="accent2"/>
                </a:solidFill>
                <a:latin typeface="Arial Narrow" pitchFamily="34" charset="0"/>
              </a:rPr>
              <a:t>238,241,242,244</a:t>
            </a:r>
            <a:r>
              <a:rPr lang="en-US" altLang="en-US" i="0">
                <a:solidFill>
                  <a:schemeClr val="accent2"/>
                </a:solidFill>
                <a:latin typeface="Arial Narrow" pitchFamily="34" charset="0"/>
              </a:rPr>
              <a:t>Pu/</a:t>
            </a:r>
            <a:r>
              <a:rPr lang="en-US" altLang="en-US" i="0" baseline="30000">
                <a:solidFill>
                  <a:schemeClr val="accent2"/>
                </a:solidFill>
                <a:latin typeface="Arial Narrow" pitchFamily="34" charset="0"/>
              </a:rPr>
              <a:t>239</a:t>
            </a:r>
            <a:r>
              <a:rPr lang="en-US" altLang="en-US" i="0">
                <a:solidFill>
                  <a:schemeClr val="accent2"/>
                </a:solidFill>
                <a:latin typeface="Arial Narrow" pitchFamily="34" charset="0"/>
              </a:rPr>
              <a:t>Pu, </a:t>
            </a:r>
            <a:r>
              <a:rPr lang="en-US" altLang="en-US" i="0" baseline="30000">
                <a:solidFill>
                  <a:schemeClr val="accent2"/>
                </a:solidFill>
                <a:latin typeface="Arial Narrow" pitchFamily="34" charset="0"/>
              </a:rPr>
              <a:t>236</a:t>
            </a:r>
            <a:r>
              <a:rPr lang="en-US" altLang="en-US" i="0">
                <a:solidFill>
                  <a:schemeClr val="accent2"/>
                </a:solidFill>
                <a:latin typeface="Arial Narrow" pitchFamily="34" charset="0"/>
              </a:rPr>
              <a:t>U/</a:t>
            </a:r>
            <a:r>
              <a:rPr lang="en-US" altLang="en-US" i="0" baseline="30000">
                <a:solidFill>
                  <a:schemeClr val="accent2"/>
                </a:solidFill>
                <a:latin typeface="Arial Narrow" pitchFamily="34" charset="0"/>
              </a:rPr>
              <a:t>238</a:t>
            </a:r>
            <a:r>
              <a:rPr lang="en-US" altLang="en-US" i="0">
                <a:solidFill>
                  <a:schemeClr val="accent2"/>
                </a:solidFill>
                <a:latin typeface="Arial Narrow" pitchFamily="34" charset="0"/>
              </a:rPr>
              <a:t>U in the environment as sensitive markers</a:t>
            </a:r>
          </a:p>
          <a:p>
            <a:pPr algn="ctr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altLang="en-US" i="0">
                <a:solidFill>
                  <a:schemeClr val="accent2"/>
                </a:solidFill>
                <a:latin typeface="Arial Narrow" pitchFamily="34" charset="0"/>
              </a:rPr>
              <a:t>-- fingerprints --</a:t>
            </a:r>
            <a:endParaRPr lang="de-AT" altLang="en-US" i="0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58076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-13394"/>
            <a:ext cx="8915400" cy="490066"/>
          </a:xfrm>
        </p:spPr>
        <p:txBody>
          <a:bodyPr/>
          <a:lstStyle/>
          <a:p>
            <a:r>
              <a:rPr lang="en-AU" sz="3200" dirty="0"/>
              <a:t>Summary </a:t>
            </a:r>
            <a:r>
              <a:rPr lang="de-AT" sz="3200" dirty="0"/>
              <a:t>/ Status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476672"/>
            <a:ext cx="980286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05353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-13394"/>
            <a:ext cx="8915400" cy="490066"/>
          </a:xfrm>
        </p:spPr>
        <p:txBody>
          <a:bodyPr/>
          <a:lstStyle/>
          <a:p>
            <a:r>
              <a:rPr lang="en-AU" sz="3200" dirty="0"/>
              <a:t>Summary </a:t>
            </a:r>
            <a:r>
              <a:rPr lang="de-AT" sz="3200" dirty="0"/>
              <a:t>/ Status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476672"/>
            <a:ext cx="980286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83029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99392"/>
            <a:ext cx="9761538" cy="1368152"/>
          </a:xfrm>
        </p:spPr>
        <p:txBody>
          <a:bodyPr/>
          <a:lstStyle/>
          <a:p>
            <a:pPr algn="ctr"/>
            <a:r>
              <a:rPr lang="en-AU" dirty="0"/>
              <a:t>Comparison with recent high precision GELINA data and </a:t>
            </a:r>
            <a:r>
              <a:rPr lang="en-AU" dirty="0" err="1"/>
              <a:t>n_TOF</a:t>
            </a:r>
            <a:r>
              <a:rPr lang="en-AU" dirty="0"/>
              <a:t> (2016)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80" y="3717032"/>
            <a:ext cx="8420100" cy="998240"/>
          </a:xfrm>
        </p:spPr>
        <p:txBody>
          <a:bodyPr/>
          <a:lstStyle/>
          <a:p>
            <a:r>
              <a:rPr lang="en-AU" dirty="0"/>
              <a:t>25 </a:t>
            </a:r>
            <a:r>
              <a:rPr lang="en-AU" dirty="0" err="1"/>
              <a:t>keV</a:t>
            </a:r>
            <a:r>
              <a:rPr lang="en-AU" dirty="0"/>
              <a:t>: KIT &amp; AMS: 391 +- 17 </a:t>
            </a:r>
            <a:r>
              <a:rPr lang="en-AU" dirty="0" err="1"/>
              <a:t>mbarn</a:t>
            </a:r>
            <a:r>
              <a:rPr lang="en-AU" dirty="0"/>
              <a:t> </a:t>
            </a:r>
          </a:p>
          <a:p>
            <a:r>
              <a:rPr lang="en-AU" dirty="0"/>
              <a:t>25 </a:t>
            </a:r>
            <a:r>
              <a:rPr lang="en-AU" dirty="0" err="1"/>
              <a:t>keV</a:t>
            </a:r>
            <a:r>
              <a:rPr lang="en-AU" dirty="0"/>
              <a:t>: GELINA: 407 +- 10 </a:t>
            </a:r>
            <a:r>
              <a:rPr lang="en-AU" dirty="0" err="1"/>
              <a:t>mbarn</a:t>
            </a: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99973" y="1168176"/>
            <a:ext cx="8944557" cy="2558066"/>
            <a:chOff x="99973" y="1168176"/>
            <a:chExt cx="8944557" cy="25580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52158"/>
            <a:stretch/>
          </p:blipFill>
          <p:spPr>
            <a:xfrm>
              <a:off x="99973" y="1168176"/>
              <a:ext cx="8944557" cy="16512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10431" r="60721" b="61821"/>
            <a:stretch/>
          </p:blipFill>
          <p:spPr>
            <a:xfrm>
              <a:off x="115292" y="2768537"/>
              <a:ext cx="3513366" cy="9577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2480" y="1268760"/>
            <a:ext cx="9633520" cy="5077147"/>
            <a:chOff x="272480" y="1234500"/>
            <a:chExt cx="9633520" cy="5077147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538" y="1234500"/>
              <a:ext cx="4953000" cy="382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72480" y="4618876"/>
              <a:ext cx="9633520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spcBef>
                  <a:spcPct val="20000"/>
                </a:spcBef>
                <a:spcAft>
                  <a:spcPct val="20000"/>
                </a:spcAft>
                <a:buFont typeface="Wingdings" pitchFamily="2" charset="2"/>
                <a:buChar char="Ø"/>
              </a:pPr>
              <a:r>
                <a:rPr lang="en-AU" sz="2000" i="0" kern="0" dirty="0" err="1">
                  <a:solidFill>
                    <a:schemeClr val="tx1"/>
                  </a:solidFill>
                  <a:latin typeface="Arial Narrow"/>
                </a:rPr>
                <a:t>n_TOF</a:t>
              </a: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: </a:t>
              </a:r>
              <a:r>
                <a:rPr lang="en-AU" sz="2000" i="0" kern="0" baseline="30000" dirty="0">
                  <a:solidFill>
                    <a:schemeClr val="tx1"/>
                  </a:solidFill>
                  <a:latin typeface="Arial Narrow"/>
                </a:rPr>
                <a:t>238</a:t>
              </a: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U(</a:t>
              </a:r>
              <a:r>
                <a:rPr lang="en-AU" sz="2000" i="0" kern="0" dirty="0" err="1">
                  <a:solidFill>
                    <a:schemeClr val="tx1"/>
                  </a:solidFill>
                  <a:latin typeface="Arial Narrow"/>
                </a:rPr>
                <a:t>n,</a:t>
              </a:r>
              <a:r>
                <a:rPr lang="en-AU" sz="2000" i="0" kern="0" dirty="0" err="1">
                  <a:solidFill>
                    <a:schemeClr val="tx1"/>
                  </a:solidFill>
                  <a:latin typeface="Symbol" panose="05050102010706020507" pitchFamily="18" charset="2"/>
                </a:rPr>
                <a:t>g</a:t>
              </a: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) – new data 1 eV – 700 </a:t>
              </a:r>
              <a:r>
                <a:rPr lang="en-AU" sz="2000" i="0" kern="0" dirty="0" err="1">
                  <a:solidFill>
                    <a:schemeClr val="tx1"/>
                  </a:solidFill>
                  <a:latin typeface="Arial Narrow"/>
                </a:rPr>
                <a:t>keV</a:t>
              </a: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; see F. </a:t>
              </a:r>
              <a:r>
                <a:rPr lang="en-AU" sz="2000" i="0" kern="0" dirty="0" err="1">
                  <a:solidFill>
                    <a:schemeClr val="tx1"/>
                  </a:solidFill>
                  <a:latin typeface="Arial Narrow"/>
                </a:rPr>
                <a:t>Mingrone</a:t>
              </a: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:</a:t>
              </a:r>
            </a:p>
            <a:p>
              <a:pPr marL="1257300" lvl="2" indent="-342900">
                <a:spcBef>
                  <a:spcPct val="20000"/>
                </a:spcBef>
                <a:spcAft>
                  <a:spcPct val="20000"/>
                </a:spcAft>
                <a:buFont typeface="Wingdings" pitchFamily="2" charset="2"/>
                <a:buChar char="Ø"/>
              </a:pP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25 </a:t>
              </a:r>
              <a:r>
                <a:rPr lang="en-AU" sz="2000" i="0" kern="0" dirty="0" err="1">
                  <a:solidFill>
                    <a:schemeClr val="tx1"/>
                  </a:solidFill>
                  <a:latin typeface="Arial Narrow"/>
                </a:rPr>
                <a:t>keV</a:t>
              </a: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: very good agreement</a:t>
              </a:r>
            </a:p>
            <a:p>
              <a:pPr marL="1257300" lvl="2" indent="-342900">
                <a:spcBef>
                  <a:spcPct val="20000"/>
                </a:spcBef>
                <a:spcAft>
                  <a:spcPct val="20000"/>
                </a:spcAft>
                <a:buFont typeface="Wingdings" pitchFamily="2" charset="2"/>
                <a:buChar char="Ø"/>
              </a:pP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0.46 MeV: KIT/AMS is 10% lower</a:t>
              </a:r>
            </a:p>
            <a:p>
              <a:pPr marL="1257300" lvl="2" indent="-342900">
                <a:spcBef>
                  <a:spcPct val="20000"/>
                </a:spcBef>
                <a:spcAft>
                  <a:spcPct val="20000"/>
                </a:spcAft>
                <a:buFont typeface="Wingdings" pitchFamily="2" charset="2"/>
                <a:buChar char="Ø"/>
              </a:pPr>
              <a:r>
                <a:rPr lang="en-AU" sz="2000" i="0" kern="0" dirty="0">
                  <a:solidFill>
                    <a:schemeClr val="tx1"/>
                  </a:solidFill>
                  <a:latin typeface="Arial Narrow"/>
                </a:rPr>
                <a:t>0.52 MeV: JRC/AMS is close to </a:t>
              </a:r>
              <a:r>
                <a:rPr lang="en-AU" sz="2000" i="0" kern="0" dirty="0" err="1">
                  <a:solidFill>
                    <a:schemeClr val="tx1"/>
                  </a:solidFill>
                  <a:latin typeface="Arial Narrow"/>
                </a:rPr>
                <a:t>n_TOF</a:t>
              </a:r>
              <a:endParaRPr lang="en-AU" sz="2000" i="0" kern="0" dirty="0">
                <a:solidFill>
                  <a:schemeClr val="tx1"/>
                </a:solidFill>
                <a:latin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493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2480" y="45119"/>
            <a:ext cx="906621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AT" baseline="30000" dirty="0">
                <a:solidFill>
                  <a:srgbClr val="990000"/>
                </a:solidFill>
              </a:rPr>
              <a:t>238</a:t>
            </a:r>
            <a:r>
              <a:rPr lang="de-AT" dirty="0">
                <a:solidFill>
                  <a:srgbClr val="990000"/>
                </a:solidFill>
              </a:rPr>
              <a:t>U(n,</a:t>
            </a:r>
            <a:r>
              <a:rPr lang="de-AT" dirty="0">
                <a:solidFill>
                  <a:srgbClr val="990000"/>
                </a:solidFill>
                <a:latin typeface="Symbol" pitchFamily="18" charset="2"/>
              </a:rPr>
              <a:t>g</a:t>
            </a:r>
            <a:r>
              <a:rPr lang="de-AT" dirty="0">
                <a:solidFill>
                  <a:srgbClr val="990000"/>
                </a:solidFill>
              </a:rPr>
              <a:t>)</a:t>
            </a:r>
            <a:r>
              <a:rPr lang="de-AT" baseline="30000" dirty="0">
                <a:solidFill>
                  <a:srgbClr val="990000"/>
                </a:solidFill>
              </a:rPr>
              <a:t>239</a:t>
            </a:r>
            <a:r>
              <a:rPr lang="de-AT" dirty="0">
                <a:solidFill>
                  <a:srgbClr val="990000"/>
                </a:solidFill>
              </a:rPr>
              <a:t>U - </a:t>
            </a:r>
            <a:r>
              <a:rPr lang="de-AT" dirty="0"/>
              <a:t>new data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57099" r="22548" b="6672"/>
          <a:stretch/>
        </p:blipFill>
        <p:spPr bwMode="auto">
          <a:xfrm>
            <a:off x="173213" y="764704"/>
            <a:ext cx="7056437" cy="532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5125" name="Oval 5"/>
          <p:cNvSpPr>
            <a:spLocks noChangeArrowheads="1"/>
          </p:cNvSpPr>
          <p:nvPr/>
        </p:nvSpPr>
        <p:spPr bwMode="auto">
          <a:xfrm>
            <a:off x="2360390" y="4077072"/>
            <a:ext cx="360362" cy="1223963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285126" name="AutoShape 6"/>
          <p:cNvSpPr>
            <a:spLocks noChangeArrowheads="1"/>
          </p:cNvSpPr>
          <p:nvPr/>
        </p:nvSpPr>
        <p:spPr bwMode="auto">
          <a:xfrm>
            <a:off x="2432720" y="4581128"/>
            <a:ext cx="217488" cy="217487"/>
          </a:xfrm>
          <a:prstGeom prst="star5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1285128" name="AutoShape 8"/>
          <p:cNvSpPr>
            <a:spLocks noChangeArrowheads="1"/>
          </p:cNvSpPr>
          <p:nvPr/>
        </p:nvSpPr>
        <p:spPr bwMode="auto">
          <a:xfrm>
            <a:off x="1109663" y="1493838"/>
            <a:ext cx="217487" cy="217487"/>
          </a:xfrm>
          <a:prstGeom prst="star5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512840" y="3573016"/>
            <a:ext cx="360362" cy="1223963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D0AA9-7687-44BD-A818-8B00F577AFDA}"/>
              </a:ext>
            </a:extLst>
          </p:cNvPr>
          <p:cNvGrpSpPr/>
          <p:nvPr/>
        </p:nvGrpSpPr>
        <p:grpSpPr>
          <a:xfrm>
            <a:off x="3584848" y="3961054"/>
            <a:ext cx="217488" cy="539154"/>
            <a:chOff x="3584848" y="3961054"/>
            <a:chExt cx="217488" cy="539154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3584848" y="4077072"/>
              <a:ext cx="217488" cy="217487"/>
            </a:xfrm>
            <a:prstGeom prst="star5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AT"/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>
              <a:off x="3701432" y="3961054"/>
              <a:ext cx="0" cy="539154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 bwMode="auto">
          <a:xfrm>
            <a:off x="2549304" y="4509120"/>
            <a:ext cx="0" cy="39513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5-Point Star 3"/>
          <p:cNvSpPr/>
          <p:nvPr/>
        </p:nvSpPr>
        <p:spPr bwMode="auto">
          <a:xfrm>
            <a:off x="6105128" y="188640"/>
            <a:ext cx="432048" cy="400831"/>
          </a:xfrm>
          <a:prstGeom prst="star5">
            <a:avLst/>
          </a:prstGeom>
          <a:solidFill>
            <a:srgbClr val="FFFFFF"/>
          </a:solidFill>
          <a:ln w="412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-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3600" b="1" i="1" u="none" strike="noStrike" cap="none" normalizeH="0" baseline="0" dirty="0">
              <a:ln>
                <a:noFill/>
              </a:ln>
              <a:solidFill>
                <a:srgbClr val="A5002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14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143" y="2636912"/>
            <a:ext cx="1185714" cy="272643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0040" y="125760"/>
            <a:ext cx="9201472" cy="1143000"/>
          </a:xfrm>
        </p:spPr>
        <p:txBody>
          <a:bodyPr/>
          <a:lstStyle/>
          <a:p>
            <a:r>
              <a:rPr lang="en-AU" dirty="0"/>
              <a:t>JRC: 0.5 – 5 MeV neutron spectrum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8" y="836712"/>
            <a:ext cx="8424520" cy="54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238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AU"/>
              <a:t>(II) Nucleosynthesis in the laboratory</a:t>
            </a:r>
          </a:p>
        </p:txBody>
      </p:sp>
      <p:pic>
        <p:nvPicPr>
          <p:cNvPr id="15364" name="Picture 6" descr="Hot_Stellar_Wind-M1-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798638"/>
            <a:ext cx="3519488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99CC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981075"/>
            <a:ext cx="3371850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t="17703" r="2911" b="2751"/>
          <a:stretch>
            <a:fillRect/>
          </a:stretch>
        </p:blipFill>
        <p:spPr bwMode="auto">
          <a:xfrm>
            <a:off x="5168900" y="3529013"/>
            <a:ext cx="337185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3873500" y="3068638"/>
            <a:ext cx="1187450" cy="792162"/>
          </a:xfrm>
          <a:prstGeom prst="rightArrow">
            <a:avLst/>
          </a:prstGeom>
          <a:solidFill>
            <a:schemeClr val="tx1"/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indent="-119063">
              <a:defRPr/>
            </a:pPr>
            <a:endParaRPr lang="en-AU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6854825" y="2967038"/>
            <a:ext cx="305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pitchFamily="34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pitchFamily="34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pitchFamily="34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pitchFamily="34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9pPr>
          </a:lstStyle>
          <a:p>
            <a:r>
              <a:rPr lang="en-AU" sz="2400">
                <a:solidFill>
                  <a:schemeClr val="tx1"/>
                </a:solidFill>
              </a:rPr>
              <a:t>(I) sample exposure </a:t>
            </a:r>
          </a:p>
        </p:txBody>
      </p: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7040563" y="5878513"/>
            <a:ext cx="2744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A50021"/>
                </a:solidFill>
                <a:latin typeface="Arial" pitchFamily="34" charset="0"/>
              </a:defRPr>
            </a:lvl1pPr>
            <a:lvl2pPr marL="742950" indent="-285750">
              <a:defRPr sz="3600" b="1" i="1">
                <a:solidFill>
                  <a:srgbClr val="A50021"/>
                </a:solidFill>
                <a:latin typeface="Arial" pitchFamily="34" charset="0"/>
              </a:defRPr>
            </a:lvl2pPr>
            <a:lvl3pPr marL="1143000" indent="-228600">
              <a:defRPr sz="3600" b="1" i="1">
                <a:solidFill>
                  <a:srgbClr val="A50021"/>
                </a:solidFill>
                <a:latin typeface="Arial" pitchFamily="34" charset="0"/>
              </a:defRPr>
            </a:lvl3pPr>
            <a:lvl4pPr marL="1600200" indent="-228600">
              <a:defRPr sz="3600" b="1" i="1">
                <a:solidFill>
                  <a:srgbClr val="A50021"/>
                </a:solidFill>
                <a:latin typeface="Arial" pitchFamily="34" charset="0"/>
              </a:defRPr>
            </a:lvl4pPr>
            <a:lvl5pPr marL="2057400" indent="-228600">
              <a:defRPr sz="3600" b="1" i="1">
                <a:solidFill>
                  <a:srgbClr val="A5002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A50021"/>
                </a:solidFill>
                <a:latin typeface="Arial" pitchFamily="34" charset="0"/>
              </a:defRPr>
            </a:lvl9pPr>
          </a:lstStyle>
          <a:p>
            <a:r>
              <a:rPr lang="en-AU" sz="2400">
                <a:solidFill>
                  <a:schemeClr val="tx1"/>
                </a:solidFill>
              </a:rPr>
              <a:t>(II) AMS: analysis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5745163" y="3068638"/>
            <a:ext cx="215900" cy="396875"/>
          </a:xfrm>
          <a:prstGeom prst="downArrow">
            <a:avLst/>
          </a:prstGeom>
          <a:solidFill>
            <a:schemeClr val="tx1"/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indent="-119063">
              <a:defRPr/>
            </a:pPr>
            <a:endParaRPr lang="en-AU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0790" y="5420094"/>
            <a:ext cx="4860202" cy="95632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AU" dirty="0"/>
              <a:t>stellar nucleosynthesis → 	laboratory studies</a:t>
            </a:r>
          </a:p>
          <a:p>
            <a:pPr marL="0" indent="0">
              <a:buFont typeface="Wingdings" pitchFamily="2" charset="2"/>
              <a:buNone/>
            </a:pPr>
            <a:r>
              <a:rPr lang="en-AU" dirty="0"/>
              <a:t>			e.g. activation </a:t>
            </a:r>
          </a:p>
        </p:txBody>
      </p:sp>
    </p:spTree>
    <p:extLst>
      <p:ext uri="{BB962C8B-B14F-4D97-AF65-F5344CB8AC3E}">
        <p14:creationId xmlns:p14="http://schemas.microsoft.com/office/powerpoint/2010/main" val="327021649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836712"/>
            <a:ext cx="3816424" cy="1143000"/>
          </a:xfrm>
        </p:spPr>
        <p:txBody>
          <a:bodyPr/>
          <a:lstStyle/>
          <a:p>
            <a:r>
              <a:rPr lang="de-AT" dirty="0"/>
              <a:t>Fe – AMS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6832"/>
            <a:ext cx="5434186" cy="3250704"/>
          </a:xfrm>
        </p:spPr>
        <p:txBody>
          <a:bodyPr/>
          <a:lstStyle/>
          <a:p>
            <a:pPr marL="0" indent="0">
              <a:buNone/>
            </a:pPr>
            <a:r>
              <a:rPr lang="de-AT" sz="3200" dirty="0"/>
              <a:t>long-lived reaction</a:t>
            </a:r>
          </a:p>
          <a:p>
            <a:pPr marL="0" indent="0">
              <a:buNone/>
            </a:pPr>
            <a:r>
              <a:rPr lang="de-AT" sz="3200" dirty="0"/>
              <a:t>products:</a:t>
            </a:r>
          </a:p>
          <a:p>
            <a:pPr marL="450850" lvl="1" indent="-365125"/>
            <a:r>
              <a:rPr lang="de-AT" sz="2400" baseline="30000" dirty="0">
                <a:solidFill>
                  <a:schemeClr val="tx1"/>
                </a:solidFill>
              </a:rPr>
              <a:t>56</a:t>
            </a:r>
            <a:r>
              <a:rPr lang="de-AT" sz="2400" dirty="0">
                <a:solidFill>
                  <a:schemeClr val="tx1"/>
                </a:solidFill>
              </a:rPr>
              <a:t>Fe(n,2n)</a:t>
            </a:r>
            <a:r>
              <a:rPr lang="de-AT" sz="2400" baseline="30000" dirty="0">
                <a:solidFill>
                  <a:schemeClr val="tx1"/>
                </a:solidFill>
              </a:rPr>
              <a:t>55</a:t>
            </a:r>
            <a:r>
              <a:rPr lang="de-AT" sz="2400" dirty="0">
                <a:solidFill>
                  <a:schemeClr val="tx1"/>
                </a:solidFill>
              </a:rPr>
              <a:t>Fe</a:t>
            </a:r>
          </a:p>
          <a:p>
            <a:pPr marL="450850" lvl="1" indent="-365125"/>
            <a:r>
              <a:rPr lang="de-AT" sz="2400" baseline="30000" dirty="0">
                <a:solidFill>
                  <a:schemeClr val="tx1"/>
                </a:solidFill>
              </a:rPr>
              <a:t>54</a:t>
            </a:r>
            <a:r>
              <a:rPr lang="de-AT" sz="2400" dirty="0">
                <a:solidFill>
                  <a:schemeClr val="tx1"/>
                </a:solidFill>
              </a:rPr>
              <a:t>Fe(n,2n)</a:t>
            </a:r>
            <a:r>
              <a:rPr lang="de-AT" sz="2400" baseline="30000" dirty="0">
                <a:solidFill>
                  <a:schemeClr val="tx1"/>
                </a:solidFill>
              </a:rPr>
              <a:t>53</a:t>
            </a:r>
            <a:r>
              <a:rPr lang="de-AT" sz="2400" dirty="0">
                <a:solidFill>
                  <a:schemeClr val="tx1"/>
                </a:solidFill>
              </a:rPr>
              <a:t>Fe  [→ </a:t>
            </a:r>
            <a:r>
              <a:rPr lang="de-AT" sz="2400" baseline="30000" dirty="0">
                <a:solidFill>
                  <a:schemeClr val="tx1"/>
                </a:solidFill>
              </a:rPr>
              <a:t>53</a:t>
            </a:r>
            <a:r>
              <a:rPr lang="de-AT" sz="2400" dirty="0">
                <a:solidFill>
                  <a:schemeClr val="tx1"/>
                </a:solidFill>
              </a:rPr>
              <a:t>Mn]</a:t>
            </a:r>
          </a:p>
          <a:p>
            <a:pPr marL="450850" lvl="1" indent="-365125"/>
            <a:r>
              <a:rPr lang="de-AT" sz="2400" baseline="30000" dirty="0">
                <a:solidFill>
                  <a:schemeClr val="tx1"/>
                </a:solidFill>
              </a:rPr>
              <a:t>54</a:t>
            </a:r>
            <a:r>
              <a:rPr lang="de-AT" sz="2400" dirty="0">
                <a:solidFill>
                  <a:schemeClr val="tx1"/>
                </a:solidFill>
              </a:rPr>
              <a:t>Fe(n,</a:t>
            </a:r>
            <a:r>
              <a:rPr lang="de-AT" sz="2400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de-AT" sz="2400" dirty="0">
                <a:solidFill>
                  <a:schemeClr val="tx1"/>
                </a:solidFill>
              </a:rPr>
              <a:t>)</a:t>
            </a:r>
            <a:r>
              <a:rPr lang="de-AT" sz="2400" baseline="30000" dirty="0">
                <a:solidFill>
                  <a:schemeClr val="tx1"/>
                </a:solidFill>
              </a:rPr>
              <a:t>55</a:t>
            </a:r>
            <a:r>
              <a:rPr lang="de-AT" sz="2400" dirty="0">
                <a:solidFill>
                  <a:schemeClr val="tx1"/>
                </a:solidFill>
              </a:rPr>
              <a:t>Fe</a:t>
            </a:r>
          </a:p>
          <a:p>
            <a:pPr marL="450850" lvl="1" indent="-365125"/>
            <a:r>
              <a:rPr lang="de-AT" sz="2400" baseline="30000" dirty="0">
                <a:solidFill>
                  <a:schemeClr val="tx1"/>
                </a:solidFill>
              </a:rPr>
              <a:t>54</a:t>
            </a:r>
            <a:r>
              <a:rPr lang="de-AT" sz="2400" dirty="0">
                <a:solidFill>
                  <a:schemeClr val="tx1"/>
                </a:solidFill>
              </a:rPr>
              <a:t>Fe(n,np+d)</a:t>
            </a:r>
            <a:r>
              <a:rPr lang="de-AT" sz="2400" baseline="30000" dirty="0">
                <a:solidFill>
                  <a:schemeClr val="tx1"/>
                </a:solidFill>
              </a:rPr>
              <a:t>53</a:t>
            </a:r>
            <a:r>
              <a:rPr lang="de-AT" sz="2400" dirty="0">
                <a:solidFill>
                  <a:schemeClr val="tx1"/>
                </a:solidFill>
              </a:rPr>
              <a:t>Fe → </a:t>
            </a:r>
            <a:r>
              <a:rPr lang="de-AT" sz="2400" baseline="30000" dirty="0">
                <a:solidFill>
                  <a:schemeClr val="tx1"/>
                </a:solidFill>
              </a:rPr>
              <a:t>53</a:t>
            </a:r>
            <a:r>
              <a:rPr lang="de-AT" sz="2400" dirty="0">
                <a:solidFill>
                  <a:schemeClr val="tx1"/>
                </a:solidFill>
              </a:rPr>
              <a:t>Mn</a:t>
            </a:r>
          </a:p>
          <a:p>
            <a:pPr marL="450850" lvl="1" indent="-365125"/>
            <a:r>
              <a:rPr lang="de-AT" sz="2400" baseline="30000" dirty="0">
                <a:solidFill>
                  <a:schemeClr val="tx1"/>
                </a:solidFill>
              </a:rPr>
              <a:t>58</a:t>
            </a:r>
            <a:r>
              <a:rPr lang="de-AT" sz="2400" dirty="0">
                <a:solidFill>
                  <a:schemeClr val="tx1"/>
                </a:solidFill>
              </a:rPr>
              <a:t>Ni(n,</a:t>
            </a:r>
            <a:r>
              <a:rPr lang="de-AT" sz="24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de-AT" sz="2400" dirty="0">
                <a:solidFill>
                  <a:schemeClr val="tx1"/>
                </a:solidFill>
              </a:rPr>
              <a:t>)</a:t>
            </a:r>
            <a:r>
              <a:rPr lang="de-AT" sz="2400" baseline="30000" dirty="0">
                <a:solidFill>
                  <a:schemeClr val="tx1"/>
                </a:solidFill>
              </a:rPr>
              <a:t>55</a:t>
            </a:r>
            <a:r>
              <a:rPr lang="de-AT" sz="2400" dirty="0">
                <a:solidFill>
                  <a:schemeClr val="tx1"/>
                </a:solidFill>
              </a:rPr>
              <a:t>Fe</a:t>
            </a: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r="3838"/>
          <a:stretch/>
        </p:blipFill>
        <p:spPr bwMode="auto">
          <a:xfrm>
            <a:off x="3224808" y="-27384"/>
            <a:ext cx="6681192" cy="573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0672" y="5708652"/>
            <a:ext cx="3815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aseline="30000" dirty="0">
                <a:solidFill>
                  <a:schemeClr val="tx1"/>
                </a:solidFill>
              </a:rPr>
              <a:t>55</a:t>
            </a:r>
            <a:r>
              <a:rPr lang="de-AT" dirty="0">
                <a:solidFill>
                  <a:schemeClr val="tx1"/>
                </a:solidFill>
              </a:rPr>
              <a:t>Fe - AMS: ± 2%</a:t>
            </a:r>
            <a:endParaRPr lang="de-AT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2480" y="-27384"/>
            <a:ext cx="3816424" cy="1143000"/>
          </a:xfrm>
          <a:prstGeom prst="rect">
            <a:avLst/>
          </a:prstGeom>
        </p:spPr>
        <p:txBody>
          <a:bodyPr/>
          <a:lstStyle>
            <a:lvl1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2pPr>
            <a:lvl3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3pPr>
            <a:lvl4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4pPr>
            <a:lvl5pPr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5pPr>
            <a:lvl6pPr marL="4572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6pPr>
            <a:lvl7pPr marL="9144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7pPr>
            <a:lvl8pPr marL="13716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8pPr>
            <a:lvl9pPr marL="1828800" indent="-119063"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de-AT" kern="0" dirty="0">
                <a:solidFill>
                  <a:schemeClr val="tx1"/>
                </a:solidFill>
              </a:rPr>
              <a:t>addendum:</a:t>
            </a:r>
          </a:p>
        </p:txBody>
      </p:sp>
      <p:sp>
        <p:nvSpPr>
          <p:cNvPr id="7" name="Rectangle 6"/>
          <p:cNvSpPr/>
          <p:nvPr/>
        </p:nvSpPr>
        <p:spPr>
          <a:xfrm>
            <a:off x="4592960" y="524075"/>
            <a:ext cx="5057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1"/>
                </a:solidFill>
              </a:rPr>
              <a:t>new data: 14 – 20 MeV</a:t>
            </a:r>
          </a:p>
        </p:txBody>
      </p:sp>
    </p:spTree>
    <p:extLst>
      <p:ext uri="{BB962C8B-B14F-4D97-AF65-F5344CB8AC3E}">
        <p14:creationId xmlns:p14="http://schemas.microsoft.com/office/powerpoint/2010/main" val="88599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188640"/>
            <a:ext cx="2880320" cy="1143000"/>
          </a:xfrm>
        </p:spPr>
        <p:txBody>
          <a:bodyPr/>
          <a:lstStyle/>
          <a:p>
            <a:r>
              <a:rPr lang="de-AT" baseline="30000" dirty="0"/>
              <a:t>53</a:t>
            </a:r>
            <a:r>
              <a:rPr lang="de-AT" dirty="0"/>
              <a:t>Fe / </a:t>
            </a:r>
            <a:r>
              <a:rPr lang="de-AT" baseline="30000" dirty="0"/>
              <a:t>53</a:t>
            </a:r>
            <a:r>
              <a:rPr lang="de-AT" dirty="0"/>
              <a:t>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80" y="1052736"/>
            <a:ext cx="3096344" cy="576064"/>
          </a:xfrm>
        </p:spPr>
        <p:txBody>
          <a:bodyPr/>
          <a:lstStyle/>
          <a:p>
            <a:pPr marL="0" indent="0">
              <a:buNone/>
            </a:pPr>
            <a:r>
              <a:rPr lang="de-AT" sz="2800" baseline="30000" dirty="0"/>
              <a:t>53</a:t>
            </a:r>
            <a:r>
              <a:rPr lang="de-AT" sz="2800" dirty="0"/>
              <a:t>Mn: t</a:t>
            </a:r>
            <a:r>
              <a:rPr lang="de-AT" sz="2800" baseline="-25000" dirty="0"/>
              <a:t>1/2</a:t>
            </a:r>
            <a:r>
              <a:rPr lang="de-AT" sz="2800" dirty="0"/>
              <a:t> = 3.7 My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2748"/>
          <a:stretch/>
        </p:blipFill>
        <p:spPr bwMode="auto">
          <a:xfrm>
            <a:off x="3910895" y="0"/>
            <a:ext cx="6010657" cy="504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2768"/>
          <a:stretch/>
        </p:blipFill>
        <p:spPr bwMode="auto">
          <a:xfrm>
            <a:off x="-15552" y="2348880"/>
            <a:ext cx="625504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157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274638"/>
            <a:ext cx="4464496" cy="2146250"/>
          </a:xfrm>
        </p:spPr>
        <p:txBody>
          <a:bodyPr/>
          <a:lstStyle/>
          <a:p>
            <a:r>
              <a:rPr lang="en-AU" dirty="0"/>
              <a:t>JRC/</a:t>
            </a:r>
            <a:r>
              <a:rPr lang="en-AU" dirty="0" err="1"/>
              <a:t>Geel</a:t>
            </a:r>
            <a:r>
              <a:rPr lang="en-AU" dirty="0"/>
              <a:t> – </a:t>
            </a:r>
            <a:br>
              <a:rPr lang="en-AU" dirty="0"/>
            </a:br>
            <a:r>
              <a:rPr lang="en-AU" dirty="0"/>
              <a:t>fast neutron spectrum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1" y="2761106"/>
            <a:ext cx="5976663" cy="405227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335807"/>
              </p:ext>
            </p:extLst>
          </p:nvPr>
        </p:nvGraphicFramePr>
        <p:xfrm>
          <a:off x="4402124" y="0"/>
          <a:ext cx="5534422" cy="33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33740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88913"/>
            <a:ext cx="8915400" cy="86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/>
            <a:r>
              <a:rPr lang="de-AT"/>
              <a:t>How to derive cross sections?</a:t>
            </a:r>
            <a:endParaRPr lang="en-US"/>
          </a:p>
        </p:txBody>
      </p:sp>
      <p:graphicFrame>
        <p:nvGraphicFramePr>
          <p:cNvPr id="1359875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792413" y="1196975"/>
          <a:ext cx="5773737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06" name="Equation" r:id="rId4" imgW="2628720" imgH="1371600" progId="Equation.3">
                  <p:embed/>
                </p:oleObj>
              </mc:Choice>
              <mc:Fallback>
                <p:oleObj name="Equation" r:id="rId4" imgW="2628720" imgH="1371600" progId="Equation.3">
                  <p:embed/>
                  <p:pic>
                    <p:nvPicPr>
                      <p:cNvPr id="13598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413" y="1196975"/>
                        <a:ext cx="5773737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9876" name="Line 4"/>
          <p:cNvSpPr>
            <a:spLocks noChangeShapeType="1"/>
          </p:cNvSpPr>
          <p:nvPr/>
        </p:nvSpPr>
        <p:spPr bwMode="auto">
          <a:xfrm flipV="1">
            <a:off x="4305300" y="4365625"/>
            <a:ext cx="503238" cy="115093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359877" name="Line 5"/>
          <p:cNvSpPr>
            <a:spLocks noChangeShapeType="1"/>
          </p:cNvSpPr>
          <p:nvPr/>
        </p:nvSpPr>
        <p:spPr bwMode="auto">
          <a:xfrm flipH="1" flipV="1">
            <a:off x="5745163" y="4365625"/>
            <a:ext cx="431800" cy="122396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359878" name="Text Box 6"/>
          <p:cNvSpPr txBox="1">
            <a:spLocks noChangeArrowheads="1"/>
          </p:cNvSpPr>
          <p:nvPr/>
        </p:nvSpPr>
        <p:spPr bwMode="auto">
          <a:xfrm>
            <a:off x="3657600" y="5589588"/>
            <a:ext cx="10874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de-AT" sz="3200">
                <a:solidFill>
                  <a:schemeClr val="accent2"/>
                </a:solidFill>
              </a:rPr>
              <a:t>AMS</a:t>
            </a:r>
            <a:endParaRPr lang="en-US" sz="3200">
              <a:solidFill>
                <a:schemeClr val="accent2"/>
              </a:solidFill>
            </a:endParaRPr>
          </a:p>
        </p:txBody>
      </p:sp>
      <p:sp>
        <p:nvSpPr>
          <p:cNvPr id="1359879" name="Text Box 7"/>
          <p:cNvSpPr txBox="1">
            <a:spLocks noChangeArrowheads="1"/>
          </p:cNvSpPr>
          <p:nvPr/>
        </p:nvSpPr>
        <p:spPr bwMode="auto">
          <a:xfrm>
            <a:off x="4945063" y="5589588"/>
            <a:ext cx="4310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de-AT" sz="3200">
                <a:solidFill>
                  <a:schemeClr val="accent2"/>
                </a:solidFill>
              </a:rPr>
              <a:t>monitor reaction (Au)</a:t>
            </a:r>
            <a:endParaRPr lang="en-US" sz="3200">
              <a:solidFill>
                <a:schemeClr val="accent2"/>
              </a:solidFill>
            </a:endParaRPr>
          </a:p>
        </p:txBody>
      </p:sp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013" y="1033463"/>
            <a:ext cx="66579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66819" y="1141427"/>
            <a:ext cx="4320480" cy="1975734"/>
            <a:chOff x="-66819" y="1141427"/>
            <a:chExt cx="4320480" cy="1975734"/>
          </a:xfrm>
        </p:grpSpPr>
        <p:sp>
          <p:nvSpPr>
            <p:cNvPr id="9" name="TextBox 8"/>
            <p:cNvSpPr txBox="1"/>
            <p:nvPr/>
          </p:nvSpPr>
          <p:spPr>
            <a:xfrm>
              <a:off x="-66819" y="1141427"/>
              <a:ext cx="432048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AMS: mg samples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66819" y="1916832"/>
              <a:ext cx="4083715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AMS: single atom counting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809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CC00FF"/>
      </a:folHlink>
    </a:clrScheme>
    <a:fontScheme name="Standard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-11906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1" i="1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-11906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1" i="1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3871</TotalTime>
  <Words>2405</Words>
  <Application>Microsoft Office PowerPoint</Application>
  <PresentationFormat>A4 Paper (210x297 mm)</PresentationFormat>
  <Paragraphs>411</Paragraphs>
  <Slides>72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Aharoni</vt:lpstr>
      <vt:lpstr>Arial</vt:lpstr>
      <vt:lpstr>Arial Narrow</vt:lpstr>
      <vt:lpstr>Calibri</vt:lpstr>
      <vt:lpstr>Symbol</vt:lpstr>
      <vt:lpstr>Times New Roman</vt:lpstr>
      <vt:lpstr>Wingdings</vt:lpstr>
      <vt:lpstr>Standarddesign</vt:lpstr>
      <vt:lpstr>Dokument</vt:lpstr>
      <vt:lpstr>Equation</vt:lpstr>
      <vt:lpstr>Recent AMS measurements on neutron-induced reactions + outlook</vt:lpstr>
      <vt:lpstr>Accelerator mass spectrometry (AMS) </vt:lpstr>
      <vt:lpstr>Some radionuclides measured with AMS</vt:lpstr>
      <vt:lpstr>AMS at different labs</vt:lpstr>
      <vt:lpstr>PowerPoint Presentation</vt:lpstr>
      <vt:lpstr>keV activations (KIT) &amp; AMS</vt:lpstr>
      <vt:lpstr>JRC: 0.5 – 5 MeV neutron spectrum</vt:lpstr>
      <vt:lpstr>JRC/Geel –  fast neutron spectrum</vt:lpstr>
      <vt:lpstr>How to derive cross sections?</vt:lpstr>
      <vt:lpstr>236U &amp; 239U: Production &amp; Decay</vt:lpstr>
      <vt:lpstr>238U(n,g)239U -&gt; 239Np -&gt; 239Pu (24 kyr)</vt:lpstr>
      <vt:lpstr>Fast neutron induced reactions: Th / U</vt:lpstr>
      <vt:lpstr>232Th &amp; 238U: Production &amp; Decay: (n,x)</vt:lpstr>
      <vt:lpstr>Analytical Strategy - Th</vt:lpstr>
      <vt:lpstr>PowerPoint Presentation</vt:lpstr>
      <vt:lpstr>PowerPoint Presentation</vt:lpstr>
      <vt:lpstr>PowerPoint Presentation</vt:lpstr>
      <vt:lpstr>First results - 238U(n,3n)236U </vt:lpstr>
      <vt:lpstr>New AMS results: 238U(n,3n)</vt:lpstr>
      <vt:lpstr>First results - 232Th(n,2n)231Th </vt:lpstr>
      <vt:lpstr>First results - 232Th(n,4n+a)229Th </vt:lpstr>
      <vt:lpstr>First results - 232Th(n,4n+a)229Th </vt:lpstr>
      <vt:lpstr>13C(n,g) and 14N(n,p) &amp; AMS of 14C</vt:lpstr>
      <vt:lpstr>54Fe(n,g)55Fe</vt:lpstr>
      <vt:lpstr>PowerPoint Presentation</vt:lpstr>
      <vt:lpstr>PowerPoint Presentation</vt:lpstr>
      <vt:lpstr>Comparison AMS – other meas. / ENDF</vt:lpstr>
      <vt:lpstr>typical AMS-spectrum for Pu measurements</vt:lpstr>
      <vt:lpstr>Measurement of Cross Sections</vt:lpstr>
      <vt:lpstr>PowerPoint Presentation</vt:lpstr>
      <vt:lpstr>244Pu AMS measurement: Collaboration Mike Hotchkis (ANSTO)</vt:lpstr>
      <vt:lpstr>Conclusion</vt:lpstr>
      <vt:lpstr>AMS for PFNS – mapping the high energy part? –  SPA data via integral experiments</vt:lpstr>
      <vt:lpstr>PowerPoint Presentation</vt:lpstr>
      <vt:lpstr>PowerPoint Presentation</vt:lpstr>
      <vt:lpstr>Comparison AMS – other meas. / ENDF</vt:lpstr>
      <vt:lpstr>AMS: limitations</vt:lpstr>
      <vt:lpstr>Examples  -  limitations</vt:lpstr>
      <vt:lpstr>Extension to other minor actinides</vt:lpstr>
      <vt:lpstr>PowerPoint Presentation</vt:lpstr>
      <vt:lpstr>PowerPoint Presentation</vt:lpstr>
      <vt:lpstr>60Fe from sediments and crusts</vt:lpstr>
      <vt:lpstr>New 244Pu data – new Crust2 and 3</vt:lpstr>
      <vt:lpstr>PowerPoint Presentation</vt:lpstr>
      <vt:lpstr>ANU (15 MV) - Canberra VERA (3 MV) - Vienna</vt:lpstr>
      <vt:lpstr>ANU’s AMS facility</vt:lpstr>
      <vt:lpstr>European collaborations</vt:lpstr>
      <vt:lpstr>Motivation: 235,8U(n,x)/ 232Th(n,x): En&gt;thermal</vt:lpstr>
      <vt:lpstr>232Th(n,g)233Th</vt:lpstr>
      <vt:lpstr>(n,3n) for 238U and 232Th</vt:lpstr>
      <vt:lpstr>PowerPoint Presentation</vt:lpstr>
      <vt:lpstr>Extraterrestrial Radionuclides on Earth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results - 238U(n,3n)236U </vt:lpstr>
      <vt:lpstr>First results - 232Th(n,2n)231Th </vt:lpstr>
      <vt:lpstr>First results - 232Th(n,4n+a)229Th </vt:lpstr>
      <vt:lpstr>ESA/NASA</vt:lpstr>
      <vt:lpstr>244Pu – monitor of heavy r process nucleosynthesis</vt:lpstr>
      <vt:lpstr>PowerPoint Presentation</vt:lpstr>
      <vt:lpstr>Pu, U in Environmental Samples Motivation</vt:lpstr>
      <vt:lpstr>Isotope ratios</vt:lpstr>
      <vt:lpstr>Summary / Status</vt:lpstr>
      <vt:lpstr>Summary / Status</vt:lpstr>
      <vt:lpstr>Comparison with recent high precision GELINA data and n_TOF (2016)</vt:lpstr>
      <vt:lpstr>238U(n,g)239U - new data</vt:lpstr>
      <vt:lpstr>(II) Nucleosynthesis in the laboratory</vt:lpstr>
      <vt:lpstr>Fe – AMS data</vt:lpstr>
      <vt:lpstr>53Fe / 53Mn</vt:lpstr>
    </vt:vector>
  </TitlesOfParts>
  <Company>Uni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WALLNER Anton</dc:creator>
  <cp:lastModifiedBy>Toni Wallner</cp:lastModifiedBy>
  <cp:revision>674</cp:revision>
  <cp:lastPrinted>2000-11-21T11:09:18Z</cp:lastPrinted>
  <dcterms:created xsi:type="dcterms:W3CDTF">1998-10-14T13:34:59Z</dcterms:created>
  <dcterms:modified xsi:type="dcterms:W3CDTF">2017-12-19T08:21:04Z</dcterms:modified>
</cp:coreProperties>
</file>