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notesSlides/notesSlide11.xml" ContentType="application/vnd.openxmlformats-officedocument.presentationml.notesSlide+xml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embeddings/oleObject17.bin" ContentType="application/vnd.openxmlformats-officedocument.oleObject"/>
  <Override PartName="/ppt/notesSlides/notesSlide13.xml" ContentType="application/vnd.openxmlformats-officedocument.presentationml.notesSlide+xml"/>
  <Override PartName="/ppt/embeddings/oleObject18.bin" ContentType="application/vnd.openxmlformats-officedocument.oleObject"/>
  <Override PartName="/ppt/notesSlides/notesSlide14.xml" ContentType="application/vnd.openxmlformats-officedocument.presentationml.notesSlide+xml"/>
  <Override PartName="/ppt/embeddings/oleObject19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407" r:id="rId3"/>
    <p:sldId id="408" r:id="rId4"/>
    <p:sldId id="414" r:id="rId5"/>
    <p:sldId id="415" r:id="rId6"/>
    <p:sldId id="416" r:id="rId7"/>
    <p:sldId id="413" r:id="rId8"/>
    <p:sldId id="412" r:id="rId9"/>
    <p:sldId id="411" r:id="rId10"/>
    <p:sldId id="417" r:id="rId11"/>
    <p:sldId id="423" r:id="rId12"/>
    <p:sldId id="420" r:id="rId13"/>
    <p:sldId id="419" r:id="rId14"/>
    <p:sldId id="421" r:id="rId15"/>
    <p:sldId id="422" r:id="rId16"/>
    <p:sldId id="424" r:id="rId17"/>
    <p:sldId id="409" r:id="rId18"/>
    <p:sldId id="42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EB50A"/>
    <a:srgbClr val="FF33CC"/>
    <a:srgbClr val="F709A2"/>
    <a:srgbClr val="000099"/>
    <a:srgbClr val="FFFFCC"/>
    <a:srgbClr val="99FF99"/>
    <a:srgbClr val="B26A1A"/>
    <a:srgbClr val="CCD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672" autoAdjust="0"/>
    <p:restoredTop sz="90054" autoAdjust="0"/>
  </p:normalViewPr>
  <p:slideViewPr>
    <p:cSldViewPr snapToGrid="0">
      <p:cViewPr>
        <p:scale>
          <a:sx n="95" d="100"/>
          <a:sy n="95" d="100"/>
        </p:scale>
        <p:origin x="-1616" y="-336"/>
      </p:cViewPr>
      <p:guideLst>
        <p:guide orient="horz" pos="1745"/>
        <p:guide pos="2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C8D7-C99A-43D6-B809-EE0DF763BB9D}" type="datetimeFigureOut">
              <a:rPr lang="en-US" smtClean="0"/>
              <a:pPr/>
              <a:t>28/04/15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E82E8-B564-4665-9A12-FD145CFDED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5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E82E8-B564-4665-9A12-FD145CFDED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O:\Advertising Unit\ANU 2009 Human Resource advertising\Revised PowerPoint template\PowerPoint title page (Corporat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35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7772400" cy="838200"/>
          </a:xfrm>
        </p:spPr>
        <p:txBody>
          <a:bodyPr/>
          <a:lstStyle>
            <a:lvl1pPr>
              <a:defRPr>
                <a:solidFill>
                  <a:srgbClr val="BCA638"/>
                </a:solidFill>
              </a:defRPr>
            </a:lvl1pPr>
          </a:lstStyle>
          <a:p>
            <a:r>
              <a:rPr lang="en-US"/>
              <a:t>Title Two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295400"/>
            <a:ext cx="21145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295400"/>
            <a:ext cx="61912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1336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:\Advertising Unit\ANU 2009 Human Resource advertising\Revised PowerPoint template\PowerPoint header (Corporate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95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copy</a:t>
            </a:r>
          </a:p>
          <a:p>
            <a:pPr lvl="1"/>
            <a:r>
              <a:rPr lang="en-US" smtClean="0"/>
              <a:t>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BCA638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2731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922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1113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5685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30257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4829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94017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7.emf"/><Relationship Id="rId6" Type="http://schemas.openxmlformats.org/officeDocument/2006/relationships/hyperlink" Target="http://www.gnuplot.info" TargetMode="Externa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7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7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7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emf"/><Relationship Id="rId7" Type="http://schemas.openxmlformats.org/officeDocument/2006/relationships/image" Target="../media/image11.pn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04864"/>
            <a:ext cx="8359080" cy="1447800"/>
          </a:xfrm>
        </p:spPr>
        <p:txBody>
          <a:bodyPr/>
          <a:lstStyle/>
          <a:p>
            <a:pPr algn="ctr"/>
            <a:r>
              <a:rPr lang="en-AU" sz="3200" b="1" i="1" dirty="0" smtClean="0">
                <a:latin typeface="Comic Sans MS" pitchFamily="66" charset="0"/>
              </a:rPr>
              <a:t>Evaluating </a:t>
            </a:r>
            <a:r>
              <a:rPr lang="en-AU" sz="3200" b="1" i="1" dirty="0" err="1" smtClean="0">
                <a:latin typeface="Comic Sans MS" pitchFamily="66" charset="0"/>
              </a:rPr>
              <a:t>multipole</a:t>
            </a:r>
            <a:r>
              <a:rPr lang="en-AU" sz="3200" b="1" i="1" dirty="0" smtClean="0">
                <a:latin typeface="Comic Sans MS" pitchFamily="66" charset="0"/>
              </a:rPr>
              <a:t> mixing ratio from conversion electron data</a:t>
            </a:r>
            <a:endParaRPr lang="en-US" sz="3200" b="1" i="1" dirty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047" y="4098815"/>
            <a:ext cx="8219256" cy="968486"/>
          </a:xfrm>
        </p:spPr>
        <p:txBody>
          <a:bodyPr/>
          <a:lstStyle/>
          <a:p>
            <a:r>
              <a:rPr lang="en-US" u="sng" dirty="0" smtClean="0"/>
              <a:t>Tibor </a:t>
            </a:r>
            <a:r>
              <a:rPr lang="en-US" u="sng" dirty="0" err="1" smtClean="0"/>
              <a:t>Kib</a:t>
            </a:r>
            <a:r>
              <a:rPr lang="en-US" i="1" u="sng" dirty="0" err="1" smtClean="0"/>
              <a:t>è</a:t>
            </a:r>
            <a:r>
              <a:rPr lang="en-US" u="sng" dirty="0" err="1" smtClean="0"/>
              <a:t>di</a:t>
            </a:r>
            <a:endParaRPr lang="en-US" u="sng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8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9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How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handles uncertainties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34(5) </a:t>
            </a:r>
            <a:r>
              <a:rPr lang="en-US" sz="2800" dirty="0" err="1">
                <a:solidFill>
                  <a:srgbClr val="FEB50A"/>
                </a:solidFill>
                <a:latin typeface="Comic Sans MS"/>
                <a:cs typeface="Comic Sans MS"/>
              </a:rPr>
              <a:t>keV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E4 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transition in </a:t>
            </a:r>
            <a:r>
              <a:rPr lang="en-US" sz="2800" baseline="30000" dirty="0">
                <a:solidFill>
                  <a:srgbClr val="FEB50A"/>
                </a:solidFill>
                <a:latin typeface="Comic Sans MS"/>
                <a:cs typeface="Comic Sans MS"/>
              </a:rPr>
              <a:t>211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Po</a:t>
            </a: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pic>
        <p:nvPicPr>
          <p:cNvPr id="3" name="Picture 2" descr="211Po_34Kev_BrI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4" y="1203539"/>
            <a:ext cx="2403728" cy="385402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9151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56463"/>
              </p:ext>
            </p:extLst>
          </p:nvPr>
        </p:nvGraphicFramePr>
        <p:xfrm>
          <a:off x="2769520" y="2359527"/>
          <a:ext cx="6626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Worksheet" r:id="rId8" imgW="9296400" imgH="5702300" progId="Excel.Sheet.8">
                  <p:embed/>
                </p:oleObj>
              </mc:Choice>
              <mc:Fallback>
                <p:oleObj name="Worksheet" r:id="rId8" imgW="9296400" imgH="5702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9520" y="2359527"/>
                        <a:ext cx="66262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59374" y="1230576"/>
            <a:ext cx="3735668" cy="1692771"/>
            <a:chOff x="4661198" y="1209916"/>
            <a:chExt cx="3735668" cy="1692771"/>
          </a:xfrm>
        </p:grpSpPr>
        <p:sp>
          <p:nvSpPr>
            <p:cNvPr id="13" name="TextBox 12"/>
            <p:cNvSpPr txBox="1"/>
            <p:nvPr/>
          </p:nvSpPr>
          <p:spPr>
            <a:xfrm>
              <a:off x="4661198" y="1209916"/>
              <a:ext cx="3735668" cy="1692771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endParaRPr lang="en-US" sz="800" dirty="0" smtClean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  <a:p>
              <a:r>
                <a:rPr lang="en-US" dirty="0" err="1" smtClean="0">
                  <a:solidFill>
                    <a:srgbClr val="CCFFCC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err="1" smtClean="0">
                  <a:solidFill>
                    <a:srgbClr val="CCFFCC"/>
                  </a:solidFill>
                  <a:latin typeface="Comic Sans MS"/>
                  <a:cs typeface="Comic Sans MS"/>
                </a:rPr>
                <a:t>T</a:t>
              </a:r>
              <a:r>
                <a:rPr lang="en-US" baseline="-25000" dirty="0" smtClean="0">
                  <a:solidFill>
                    <a:srgbClr val="CCFFCC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>
                  <a:solidFill>
                    <a:srgbClr val="CCFFCC"/>
                  </a:solidFill>
                  <a:latin typeface="Comic Sans MS"/>
                  <a:cs typeface="Comic Sans MS"/>
                </a:rPr>
                <a:t>=</a:t>
              </a:r>
              <a:r>
                <a:rPr lang="en-US" dirty="0">
                  <a:solidFill>
                    <a:schemeClr val="bg1"/>
                  </a:solidFill>
                  <a:latin typeface="Comic Sans MS"/>
                  <a:cs typeface="Comic Sans MS"/>
                </a:rPr>
                <a:t>  </a:t>
              </a:r>
              <a:r>
                <a:rPr lang="en-US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  </a:t>
              </a:r>
              <a:r>
                <a:rPr lang="en-US" dirty="0" smtClean="0"/>
                <a:t>1.53E6</a:t>
              </a:r>
              <a:r>
                <a:rPr lang="en-US" dirty="0" smtClean="0">
                  <a:latin typeface="Comic Sans MS"/>
                  <a:cs typeface="Comic Sans MS"/>
                </a:rPr>
                <a:t> (35+5 </a:t>
              </a:r>
              <a:r>
                <a:rPr lang="en-US" dirty="0" err="1">
                  <a:latin typeface="Comic Sans MS"/>
                  <a:cs typeface="Comic Sans MS"/>
                </a:rPr>
                <a:t>keV</a:t>
              </a:r>
              <a:r>
                <a:rPr lang="en-US" dirty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 smtClean="0">
                <a:latin typeface="Symbol" charset="2"/>
                <a:cs typeface="Symbol" charset="2"/>
              </a:endParaRPr>
            </a:p>
            <a:p>
              <a:r>
                <a:rPr lang="en-US" dirty="0" smtClean="0">
                  <a:latin typeface="Comic Sans MS"/>
                  <a:cs typeface="Comic Sans MS"/>
                </a:rPr>
                <a:t>CC</a:t>
              </a:r>
              <a:r>
                <a:rPr lang="en-US" baseline="-25000" dirty="0" smtClean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=    3.87E6 (34 </a:t>
              </a:r>
              <a:r>
                <a:rPr lang="en-US" dirty="0" err="1" smtClean="0">
                  <a:latin typeface="Comic Sans MS"/>
                  <a:cs typeface="Comic Sans MS"/>
                </a:rPr>
                <a:t>keV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>
                <a:latin typeface="Comic Sans MS"/>
                <a:cs typeface="Comic Sans MS"/>
              </a:endParaRPr>
            </a:p>
            <a:p>
              <a:r>
                <a:rPr lang="en-US" dirty="0" err="1">
                  <a:solidFill>
                    <a:srgbClr val="CCFFCC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err="1">
                  <a:solidFill>
                    <a:srgbClr val="CCFFCC"/>
                  </a:solidFill>
                  <a:latin typeface="Comic Sans MS"/>
                  <a:cs typeface="Comic Sans MS"/>
                </a:rPr>
                <a:t>T</a:t>
              </a:r>
              <a:r>
                <a:rPr lang="en-US" baseline="-25000" dirty="0">
                  <a:solidFill>
                    <a:srgbClr val="CCFFCC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>
                  <a:solidFill>
                    <a:srgbClr val="CCFFCC"/>
                  </a:solidFill>
                  <a:latin typeface="Comic Sans MS"/>
                  <a:cs typeface="Comic Sans MS"/>
                </a:rPr>
                <a:t>=  </a:t>
              </a:r>
              <a:r>
                <a:rPr lang="en-US" dirty="0" smtClean="0">
                  <a:solidFill>
                    <a:srgbClr val="CCFFCC"/>
                  </a:solidFill>
                  <a:latin typeface="Comic Sans MS"/>
                  <a:cs typeface="Comic Sans MS"/>
                </a:rPr>
                <a:t>  </a:t>
              </a:r>
              <a:r>
                <a:rPr lang="en-US" dirty="0" smtClean="0"/>
                <a:t>1.16E7</a:t>
              </a:r>
              <a:r>
                <a:rPr lang="en-US" dirty="0" smtClean="0">
                  <a:latin typeface="Comic Sans MS"/>
                  <a:cs typeface="Comic Sans MS"/>
                </a:rPr>
                <a:t> (35-5 </a:t>
              </a:r>
              <a:r>
                <a:rPr lang="en-US" dirty="0" err="1">
                  <a:latin typeface="Comic Sans MS"/>
                  <a:cs typeface="Comic Sans MS"/>
                </a:rPr>
                <a:t>keV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>
                <a:latin typeface="Comic Sans MS"/>
                <a:cs typeface="Comic Sans MS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5328955" y="1374873"/>
              <a:ext cx="261864" cy="13879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6410699" y="4685451"/>
            <a:ext cx="0" cy="1029368"/>
          </a:xfrm>
          <a:prstGeom prst="line">
            <a:avLst/>
          </a:prstGeom>
          <a:ln>
            <a:solidFill>
              <a:srgbClr val="F709A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71888" y="4702432"/>
            <a:ext cx="2725352" cy="20594"/>
          </a:xfrm>
          <a:prstGeom prst="line">
            <a:avLst/>
          </a:prstGeom>
          <a:ln>
            <a:solidFill>
              <a:srgbClr val="F709A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993027" y="4503351"/>
            <a:ext cx="7153" cy="1240300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06813" y="4510325"/>
            <a:ext cx="2270587" cy="20489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09946" y="4874054"/>
            <a:ext cx="1662" cy="870970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671888" y="4875536"/>
            <a:ext cx="3130669" cy="19113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" name="16-Point Star 6144"/>
          <p:cNvSpPr/>
          <p:nvPr/>
        </p:nvSpPr>
        <p:spPr>
          <a:xfrm>
            <a:off x="2348415" y="1256631"/>
            <a:ext cx="1831473" cy="1176421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scale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02720" y="3308028"/>
            <a:ext cx="4933805" cy="3293209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CC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 [1.16E7 + 1.53E6] / 2</a:t>
            </a:r>
          </a:p>
          <a:p>
            <a:r>
              <a:rPr lang="en-US" dirty="0" smtClean="0">
                <a:solidFill>
                  <a:srgbClr val="CCFFCC"/>
                </a:solidFill>
                <a:latin typeface="Comic Sans MS"/>
                <a:cs typeface="Comic Sans MS"/>
              </a:rPr>
              <a:t>CC</a:t>
            </a:r>
            <a:r>
              <a:rPr lang="en-US" dirty="0" smtClean="0">
                <a:latin typeface="Comic Sans MS"/>
                <a:cs typeface="Comic Sans MS"/>
              </a:rPr>
              <a:t> = 6.57E+6</a:t>
            </a:r>
          </a:p>
          <a:p>
            <a:endParaRPr lang="en-US" sz="800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DCC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[1.16E7 </a:t>
            </a:r>
            <a:r>
              <a:rPr lang="en-US" dirty="0" smtClean="0">
                <a:latin typeface="Comic Sans MS"/>
                <a:cs typeface="Comic Sans MS"/>
              </a:rPr>
              <a:t>- </a:t>
            </a:r>
            <a:r>
              <a:rPr lang="en-US" dirty="0">
                <a:latin typeface="Comic Sans MS"/>
                <a:cs typeface="Comic Sans MS"/>
              </a:rPr>
              <a:t>1.53E6] / 2</a:t>
            </a:r>
          </a:p>
          <a:p>
            <a:r>
              <a:rPr lang="en-US" dirty="0" smtClean="0">
                <a:solidFill>
                  <a:srgbClr val="CCFFCC"/>
                </a:solidFill>
                <a:latin typeface="Comic Sans MS"/>
                <a:cs typeface="Comic Sans MS"/>
              </a:rPr>
              <a:t>CC</a:t>
            </a:r>
            <a:r>
              <a:rPr lang="en-US" dirty="0" smtClean="0">
                <a:latin typeface="Comic Sans MS"/>
                <a:cs typeface="Comic Sans MS"/>
              </a:rPr>
              <a:t>   = 5.04E+6</a:t>
            </a:r>
          </a:p>
          <a:p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Adopt CC= 6.6E+6 50</a:t>
            </a:r>
          </a:p>
          <a:p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Edit “</a:t>
            </a:r>
            <a:r>
              <a:rPr lang="en-US" dirty="0" err="1" smtClean="0">
                <a:latin typeface="Comic Sans MS"/>
                <a:cs typeface="Comic Sans MS"/>
              </a:rPr>
              <a:t>Cards.new</a:t>
            </a:r>
            <a:r>
              <a:rPr lang="en-US" dirty="0" smtClean="0">
                <a:latin typeface="Comic Sans MS"/>
                <a:cs typeface="Comic Sans MS"/>
              </a:rPr>
              <a:t>” before running</a:t>
            </a:r>
          </a:p>
          <a:p>
            <a:r>
              <a:rPr lang="en-US" dirty="0" smtClean="0">
                <a:latin typeface="Comic Sans MS"/>
                <a:cs typeface="Comic Sans MS"/>
              </a:rPr>
              <a:t>“</a:t>
            </a:r>
            <a:r>
              <a:rPr lang="en-US" dirty="0" err="1" smtClean="0">
                <a:latin typeface="Comic Sans MS"/>
                <a:cs typeface="Comic Sans MS"/>
              </a:rPr>
              <a:t>bricc</a:t>
            </a:r>
            <a:r>
              <a:rPr lang="en-US" dirty="0" smtClean="0">
                <a:latin typeface="Comic Sans MS"/>
                <a:cs typeface="Comic Sans MS"/>
              </a:rPr>
              <a:t> 211Po_IT.ens merge”</a:t>
            </a:r>
          </a:p>
          <a:p>
            <a:endParaRPr lang="en-US" sz="800" dirty="0"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2315" y="4932946"/>
            <a:ext cx="191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6.5E+6 50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n ENSDF</a:t>
            </a:r>
          </a:p>
        </p:txBody>
      </p:sp>
    </p:spTree>
    <p:extLst>
      <p:ext uri="{BB962C8B-B14F-4D97-AF65-F5344CB8AC3E}">
        <p14:creationId xmlns:p14="http://schemas.microsoft.com/office/powerpoint/2010/main" val="123494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3200"/>
            <a:ext cx="9144000" cy="3894003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How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handles uncertainties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1754.9(6) </a:t>
            </a:r>
            <a:r>
              <a:rPr lang="en-US" sz="2800" dirty="0" err="1">
                <a:solidFill>
                  <a:srgbClr val="FEB50A"/>
                </a:solidFill>
                <a:latin typeface="Comic Sans MS"/>
                <a:cs typeface="Comic Sans MS"/>
              </a:rPr>
              <a:t>keV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M1+E2 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transition in </a:t>
            </a:r>
            <a:r>
              <a:rPr lang="en-US" sz="2800" baseline="30000" dirty="0" smtClean="0">
                <a:solidFill>
                  <a:srgbClr val="FEB50A"/>
                </a:solidFill>
                <a:latin typeface="Comic Sans MS"/>
                <a:cs typeface="Comic Sans MS"/>
              </a:rPr>
              <a:t>16</a:t>
            </a: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O</a:t>
            </a: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5853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62000" y="1606884"/>
            <a:ext cx="1884946" cy="2994526"/>
            <a:chOff x="762000" y="1577473"/>
            <a:chExt cx="1884946" cy="2994526"/>
          </a:xfrm>
        </p:grpSpPr>
        <p:sp>
          <p:nvSpPr>
            <p:cNvPr id="7" name="Rectangle 6"/>
            <p:cNvSpPr/>
            <p:nvPr/>
          </p:nvSpPr>
          <p:spPr>
            <a:xfrm>
              <a:off x="762000" y="2058736"/>
              <a:ext cx="1884946" cy="251326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6105" y="1577473"/>
              <a:ext cx="122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Pure</a:t>
              </a:r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1895" y="1606884"/>
            <a:ext cx="1625890" cy="2994526"/>
            <a:chOff x="3261894" y="1596189"/>
            <a:chExt cx="1684421" cy="2994526"/>
          </a:xfrm>
        </p:grpSpPr>
        <p:sp>
          <p:nvSpPr>
            <p:cNvPr id="14" name="Rectangle 13"/>
            <p:cNvSpPr/>
            <p:nvPr/>
          </p:nvSpPr>
          <p:spPr>
            <a:xfrm>
              <a:off x="3261894" y="2077452"/>
              <a:ext cx="1684421" cy="251326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0925" y="1596189"/>
              <a:ext cx="1229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mixed</a:t>
              </a:r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4518" y="1407441"/>
            <a:ext cx="2245895" cy="3193969"/>
            <a:chOff x="4604518" y="1388725"/>
            <a:chExt cx="2245895" cy="3193969"/>
          </a:xfrm>
        </p:grpSpPr>
        <p:sp>
          <p:nvSpPr>
            <p:cNvPr id="16" name="Rectangle 15"/>
            <p:cNvSpPr/>
            <p:nvPr/>
          </p:nvSpPr>
          <p:spPr>
            <a:xfrm>
              <a:off x="4892842" y="2069431"/>
              <a:ext cx="1818105" cy="251326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4518" y="1388725"/>
              <a:ext cx="2245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Unc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from MR </a:t>
              </a:r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663" y="1620252"/>
            <a:ext cx="2245895" cy="2981158"/>
            <a:chOff x="6475663" y="1620252"/>
            <a:chExt cx="2245895" cy="2981158"/>
          </a:xfrm>
        </p:grpSpPr>
        <p:sp>
          <p:nvSpPr>
            <p:cNvPr id="18" name="Rectangle 17"/>
            <p:cNvSpPr/>
            <p:nvPr/>
          </p:nvSpPr>
          <p:spPr>
            <a:xfrm>
              <a:off x="6729663" y="2088147"/>
              <a:ext cx="1818105" cy="251326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5663" y="1620252"/>
              <a:ext cx="2245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Unc</a:t>
              </a:r>
              <a:r>
                <a:rPr lang="en-US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from E </a:t>
              </a:r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55895" y="5601368"/>
            <a:ext cx="19250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CC &lt; 1E-4 !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9685" y="4799263"/>
            <a:ext cx="815474" cy="20052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3" idx="2"/>
          </p:cNvCxnSpPr>
          <p:nvPr/>
        </p:nvCxnSpPr>
        <p:spPr>
          <a:xfrm flipH="1" flipV="1">
            <a:off x="6637422" y="4999789"/>
            <a:ext cx="180473" cy="601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Using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BrIccMixing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/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471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1136316"/>
            <a:ext cx="9144000" cy="577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err="1" smtClean="0">
                <a:latin typeface="Comic Sans MS"/>
                <a:cs typeface="Comic Sans MS"/>
              </a:rPr>
              <a:t>BrIccMixing</a:t>
            </a:r>
            <a:r>
              <a:rPr lang="en-US" dirty="0" smtClean="0">
                <a:latin typeface="Comic Sans MS"/>
                <a:cs typeface="Comic Sans MS"/>
              </a:rPr>
              <a:t> can be used to determine the ABSOLUTE value of the </a:t>
            </a:r>
            <a:r>
              <a:rPr lang="en-US" dirty="0" err="1" smtClean="0">
                <a:latin typeface="Comic Sans MS"/>
                <a:cs typeface="Comic Sans MS"/>
              </a:rPr>
              <a:t>multipole</a:t>
            </a:r>
            <a:r>
              <a:rPr lang="en-US" dirty="0" smtClean="0">
                <a:latin typeface="Comic Sans MS"/>
                <a:cs typeface="Comic Sans MS"/>
              </a:rPr>
              <a:t> MIXING RATIO, “MR” 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err="1" smtClean="0">
                <a:latin typeface="Comic Sans MS"/>
                <a:cs typeface="Comic Sans MS"/>
              </a:rPr>
              <a:t>BrIcc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GnuPlot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dirty="0" smtClean="0">
                <a:latin typeface="Comic Sans MS"/>
                <a:cs typeface="Comic Sans MS"/>
                <a:hlinkClick r:id="rId6"/>
              </a:rPr>
              <a:t>http://www.gnuplot.info</a:t>
            </a:r>
            <a:r>
              <a:rPr lang="en-US" dirty="0" smtClean="0">
                <a:latin typeface="Comic Sans MS"/>
                <a:cs typeface="Comic Sans MS"/>
              </a:rPr>
              <a:t>) to be installed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Available on 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yENSDF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Accepts various types of measured data with symmetric uncertainties; free format, NDS uncertainties:</a:t>
            </a:r>
          </a:p>
          <a:p>
            <a:pPr lvl="1">
              <a:spcAft>
                <a:spcPts val="2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“NSR-key”</a:t>
            </a:r>
            <a:r>
              <a:rPr lang="en-US" dirty="0" smtClean="0">
                <a:latin typeface="Comic Sans MS"/>
                <a:cs typeface="Comic Sans MS"/>
              </a:rPr>
              <a:t>(max 20 char) 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“SHELL”  </a:t>
            </a:r>
            <a:r>
              <a:rPr lang="en-US" dirty="0" smtClean="0">
                <a:solidFill>
                  <a:srgbClr val="000099"/>
                </a:solidFill>
                <a:latin typeface="Comic Sans MS"/>
                <a:cs typeface="Comic Sans MS"/>
              </a:rPr>
              <a:t>“VAL”  </a:t>
            </a:r>
            <a:r>
              <a:rPr lang="en-US" dirty="0" smtClean="0">
                <a:solidFill>
                  <a:srgbClr val="FF6600"/>
                </a:solidFill>
                <a:latin typeface="Comic Sans MS"/>
                <a:cs typeface="Comic Sans MS"/>
              </a:rPr>
              <a:t>“UNC” 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“TYPE”</a:t>
            </a:r>
          </a:p>
          <a:p>
            <a:pPr lvl="1">
              <a:spcAft>
                <a:spcPts val="200"/>
              </a:spcAft>
            </a:pPr>
            <a:r>
              <a:rPr lang="pl-PL" dirty="0" smtClean="0">
                <a:solidFill>
                  <a:srgbClr val="FF0000"/>
                </a:solidFill>
                <a:latin typeface="Comic Sans MS"/>
                <a:cs typeface="Comic Sans MS"/>
              </a:rPr>
              <a:t>1968GeZW</a:t>
            </a:r>
            <a:r>
              <a:rPr lang="pl-PL" dirty="0" smtClean="0">
                <a:latin typeface="Comic Sans MS"/>
                <a:cs typeface="Comic Sans MS"/>
              </a:rPr>
              <a:t>                        </a:t>
            </a:r>
            <a:r>
              <a:rPr lang="pl-PL" dirty="0" smtClean="0">
                <a:solidFill>
                  <a:srgbClr val="008000"/>
                </a:solidFill>
                <a:latin typeface="Comic Sans MS"/>
                <a:cs typeface="Comic Sans MS"/>
              </a:rPr>
              <a:t>L1</a:t>
            </a:r>
            <a:r>
              <a:rPr lang="pl-PL" dirty="0">
                <a:solidFill>
                  <a:srgbClr val="008000"/>
                </a:solidFill>
                <a:latin typeface="Comic Sans MS"/>
                <a:cs typeface="Comic Sans MS"/>
              </a:rPr>
              <a:t>/L3</a:t>
            </a:r>
            <a:r>
              <a:rPr lang="pl-PL" dirty="0">
                <a:latin typeface="Comic Sans MS"/>
                <a:cs typeface="Comic Sans MS"/>
              </a:rPr>
              <a:t>  </a:t>
            </a:r>
            <a:r>
              <a:rPr lang="pl-PL" dirty="0" smtClean="0">
                <a:latin typeface="Comic Sans MS"/>
                <a:cs typeface="Comic Sans MS"/>
              </a:rPr>
              <a:t>    </a:t>
            </a:r>
            <a:r>
              <a:rPr lang="pl-PL" dirty="0" smtClean="0">
                <a:solidFill>
                  <a:srgbClr val="000099"/>
                </a:solidFill>
                <a:latin typeface="Comic Sans MS"/>
                <a:cs typeface="Comic Sans MS"/>
              </a:rPr>
              <a:t>23.0 </a:t>
            </a:r>
            <a:r>
              <a:rPr lang="pl-PL" dirty="0" smtClean="0">
                <a:latin typeface="Comic Sans MS"/>
                <a:cs typeface="Comic Sans MS"/>
              </a:rPr>
              <a:t>     </a:t>
            </a:r>
            <a:r>
              <a:rPr lang="pl-PL" dirty="0">
                <a:solidFill>
                  <a:srgbClr val="FF6600"/>
                </a:solidFill>
                <a:latin typeface="Comic Sans MS"/>
                <a:cs typeface="Comic Sans MS"/>
              </a:rPr>
              <a:t>16</a:t>
            </a:r>
            <a:r>
              <a:rPr lang="pl-PL" dirty="0">
                <a:latin typeface="Comic Sans MS"/>
                <a:cs typeface="Comic Sans MS"/>
              </a:rPr>
              <a:t>  </a:t>
            </a:r>
            <a:r>
              <a:rPr lang="pl-PL" dirty="0" smtClean="0">
                <a:latin typeface="Comic Sans MS"/>
                <a:cs typeface="Comic Sans MS"/>
              </a:rPr>
              <a:t>       </a:t>
            </a:r>
            <a:r>
              <a:rPr lang="pl-PL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0100" lvl="1" indent="-342900">
              <a:spcAft>
                <a:spcPts val="0"/>
              </a:spcAft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Conversion </a:t>
            </a:r>
            <a:r>
              <a:rPr lang="en-US" dirty="0" smtClean="0">
                <a:latin typeface="Comic Sans MS"/>
                <a:cs typeface="Comic Sans MS"/>
              </a:rPr>
              <a:t>coefficients (Absolute values, A): </a:t>
            </a:r>
          </a:p>
          <a:p>
            <a:pPr lvl="3">
              <a:spcAft>
                <a:spcPts val="2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K, L2, M23 </a:t>
            </a:r>
            <a:r>
              <a:rPr lang="en-US" dirty="0" smtClean="0">
                <a:latin typeface="Comic Sans MS"/>
                <a:cs typeface="Comic Sans MS"/>
              </a:rPr>
              <a:t>(M2 + M3)</a:t>
            </a:r>
          </a:p>
          <a:p>
            <a:pPr marL="800100" lvl="1" indent="-342900"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Ratios of conv. </a:t>
            </a:r>
            <a:r>
              <a:rPr lang="en-US" dirty="0" err="1" smtClean="0">
                <a:latin typeface="Comic Sans MS"/>
                <a:cs typeface="Comic Sans MS"/>
              </a:rPr>
              <a:t>coeff</a:t>
            </a:r>
            <a:r>
              <a:rPr lang="en-US" dirty="0" smtClean="0">
                <a:latin typeface="Comic Sans MS"/>
                <a:cs typeface="Comic Sans MS"/>
              </a:rPr>
              <a:t>. or intensities (Relative values, R):</a:t>
            </a:r>
          </a:p>
          <a:p>
            <a:pPr lvl="3">
              <a:spcAft>
                <a:spcPts val="2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K/L, L12/M34 </a:t>
            </a:r>
            <a:r>
              <a:rPr lang="en-US" dirty="0" smtClean="0">
                <a:latin typeface="Comic Sans MS"/>
                <a:cs typeface="Comic Sans MS"/>
              </a:rPr>
              <a:t>([L1+L2]/[M3+M4])</a:t>
            </a:r>
          </a:p>
          <a:p>
            <a:pPr marL="800100" lvl="1" indent="-342900"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Mixing ratios</a:t>
            </a:r>
            <a:r>
              <a:rPr lang="en-US" dirty="0">
                <a:latin typeface="Comic Sans MS"/>
                <a:cs typeface="Comic Sans MS"/>
              </a:rPr>
              <a:t>(Absolute values, A): </a:t>
            </a:r>
            <a:endParaRPr lang="en-US" dirty="0" smtClean="0">
              <a:latin typeface="Comic Sans MS"/>
              <a:cs typeface="Comic Sans MS"/>
            </a:endParaRPr>
          </a:p>
          <a:p>
            <a:pPr lvl="3"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376661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BrIccMixing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– Input file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786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24525"/>
            <a:ext cx="8074939" cy="4866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9473" y="1724527"/>
            <a:ext cx="76941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Titile</a:t>
            </a:r>
            <a:endParaRPr lang="en-US" sz="1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4610" y="2064086"/>
            <a:ext cx="384529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Transition to load </a:t>
            </a:r>
            <a:r>
              <a:rPr lang="en-US" sz="1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BrIcc</a:t>
            </a:r>
            <a:r>
              <a:rPr lang="en-US"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 table and</a:t>
            </a: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Specity</a:t>
            </a:r>
            <a:r>
              <a:rPr lang="en-US"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multipolarity</a:t>
            </a:r>
            <a:endParaRPr lang="en-US" sz="1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7536" y="2770188"/>
            <a:ext cx="127221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Comments</a:t>
            </a:r>
            <a:endParaRPr lang="en-US" sz="1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932947" y="2900947"/>
            <a:ext cx="1296737" cy="53474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21685" y="3315368"/>
            <a:ext cx="681789" cy="2606843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1830" y="6264693"/>
            <a:ext cx="155016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New dataset</a:t>
            </a:r>
            <a:endParaRPr lang="en-US" sz="1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5985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" y="2217821"/>
            <a:ext cx="7085263" cy="425115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Running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BrIccMixing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/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68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790" y="1216526"/>
            <a:ext cx="4451684" cy="400110"/>
          </a:xfrm>
          <a:prstGeom prst="rect">
            <a:avLst/>
          </a:prstGeom>
          <a:solidFill>
            <a:schemeClr val="accent1">
              <a:lumMod val="60000"/>
              <a:lumOff val="40000"/>
              <a:alpha val="38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briccmixing</a:t>
            </a:r>
            <a:r>
              <a:rPr lang="en-US" sz="2000" dirty="0">
                <a:latin typeface="Comic Sans MS"/>
                <a:cs typeface="Comic Sans MS"/>
              </a:rPr>
              <a:t> 99Tc_BrIccMixing.in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001" y="1096211"/>
            <a:ext cx="431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Method of solution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(a) CFIT 1980Ry04</a:t>
            </a:r>
          </a:p>
          <a:p>
            <a:r>
              <a:rPr lang="en-US" dirty="0" smtClean="0">
                <a:latin typeface="Comic Sans MS"/>
                <a:cs typeface="Comic Sans MS"/>
              </a:rPr>
              <a:t>(b) Searching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i="1" dirty="0" err="1" smtClean="0">
                <a:latin typeface="Lucida Grande"/>
                <a:ea typeface="Lucida Grande"/>
                <a:cs typeface="Lucida Grande"/>
              </a:rPr>
              <a:t>v.s</a:t>
            </a:r>
            <a:r>
              <a:rPr lang="en-US" i="1" dirty="0" smtClean="0">
                <a:latin typeface="Lucida Grande"/>
                <a:ea typeface="Lucida Grande"/>
                <a:cs typeface="Lucida Grande"/>
              </a:rPr>
              <a:t>.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MR</a:t>
            </a:r>
          </a:p>
          <a:p>
            <a:pPr lvl="1"/>
            <a:r>
              <a:rPr lang="en-US" dirty="0" smtClean="0">
                <a:latin typeface="Comic Sans MS"/>
                <a:ea typeface="Lucida Grande"/>
                <a:cs typeface="Comic Sans MS"/>
              </a:rPr>
              <a:t> hyper surface</a:t>
            </a:r>
          </a:p>
          <a:p>
            <a:pPr lvl="1"/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9129" y="5446296"/>
            <a:ext cx="4826000" cy="120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Find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Χ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/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minimum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MR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  <a:sym typeface="Wingdings"/>
              </a:rPr>
              <a:t>Find DMR_L &amp; DMR_H where </a:t>
            </a:r>
          </a:p>
          <a:p>
            <a:pPr lvl="1"/>
            <a:r>
              <a:rPr lang="en-US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/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risen by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421" y="5574632"/>
            <a:ext cx="882316" cy="828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>
            <a:off x="1550737" y="5708316"/>
            <a:ext cx="2286000" cy="280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78421" y="3088104"/>
            <a:ext cx="2366211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39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Running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BrIccMixing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/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4551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52074"/>
            <a:ext cx="81280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0632" y="5133474"/>
            <a:ext cx="431799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Find minimum, but no lower limit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427" t="5154" r="54910" b="4417"/>
          <a:stretch/>
        </p:blipFill>
        <p:spPr>
          <a:xfrm>
            <a:off x="1629600" y="3596104"/>
            <a:ext cx="1540663" cy="2055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561474" y="4759158"/>
            <a:ext cx="882316" cy="828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5" idx="7"/>
          </p:cNvCxnSpPr>
          <p:nvPr/>
        </p:nvCxnSpPr>
        <p:spPr>
          <a:xfrm flipV="1">
            <a:off x="1314578" y="4384842"/>
            <a:ext cx="837738" cy="49569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99790" y="2529557"/>
            <a:ext cx="2366211" cy="240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56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Measuring conversion coefficients</a:t>
            </a:r>
            <a:b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pic>
        <p:nvPicPr>
          <p:cNvPr id="6" name="Picture 5" descr="137BaM4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5728" r="6782" b="11015"/>
          <a:stretch/>
        </p:blipFill>
        <p:spPr>
          <a:xfrm>
            <a:off x="401054" y="1107180"/>
            <a:ext cx="5641474" cy="55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1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Measuring conversion coefficients</a:t>
            </a:r>
            <a:b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97545" y="1132662"/>
            <a:ext cx="6846455" cy="5470106"/>
            <a:chOff x="1720272" y="1144208"/>
            <a:chExt cx="6846455" cy="54701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272" y="1144208"/>
              <a:ext cx="6846455" cy="5470106"/>
            </a:xfrm>
            <a:prstGeom prst="rect">
              <a:avLst/>
            </a:prstGeom>
          </p:spPr>
        </p:pic>
        <p:sp>
          <p:nvSpPr>
            <p:cNvPr id="8" name="Pentagon 7"/>
            <p:cNvSpPr/>
            <p:nvPr/>
          </p:nvSpPr>
          <p:spPr>
            <a:xfrm>
              <a:off x="5264727" y="1373909"/>
              <a:ext cx="254000" cy="173182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5264727" y="2138219"/>
              <a:ext cx="254000" cy="173182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5264727" y="3211946"/>
              <a:ext cx="254000" cy="173182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5264727" y="5440219"/>
              <a:ext cx="254000" cy="173182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000" y="2274455"/>
            <a:ext cx="6015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1952He18  reported EKC=</a:t>
            </a:r>
            <a:r>
              <a:rPr lang="en-US" dirty="0">
                <a:latin typeface="Comic Sans MS"/>
                <a:cs typeface="Comic Sans MS"/>
              </a:rPr>
              <a:t>XPG; 0.095 </a:t>
            </a:r>
            <a:r>
              <a:rPr lang="en-US" dirty="0" smtClean="0">
                <a:latin typeface="Comic Sans MS"/>
                <a:cs typeface="Comic Sans MS"/>
              </a:rPr>
              <a:t>5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Assuming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>
                <a:latin typeface="Comic Sans MS"/>
                <a:cs typeface="Comic Sans MS"/>
              </a:rPr>
              <a:t>K</a:t>
            </a:r>
            <a:r>
              <a:rPr lang="en-US" dirty="0">
                <a:latin typeface="Comic Sans MS"/>
                <a:cs typeface="Comic Sans MS"/>
              </a:rPr>
              <a:t>(Ba)=0.87 1 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Using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latin typeface="Comic Sans MS"/>
                <a:cs typeface="Comic Sans MS"/>
              </a:rPr>
              <a:t>K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Ba)=0.900 4 (1996SCo6) </a:t>
            </a:r>
          </a:p>
          <a:p>
            <a:r>
              <a:rPr lang="en-US" dirty="0" smtClean="0">
                <a:latin typeface="Comic Sans MS"/>
                <a:cs typeface="Comic Sans MS"/>
              </a:rPr>
              <a:t>EKC=0.092 5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0641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Measuring conversion coefficients</a:t>
            </a:r>
            <a:b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16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see In Proc. Internal Conversion Process,</a:t>
            </a:r>
            <a:br>
              <a:rPr lang="en-US" sz="16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16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ed.by</a:t>
            </a:r>
            <a:r>
              <a:rPr lang="en-US" sz="16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rgbClr val="FEB50A"/>
                </a:solidFill>
                <a:latin typeface="Comic Sans MS"/>
                <a:cs typeface="Comic Sans MS"/>
              </a:rPr>
              <a:t>Hamilton, J.H., North-Holland, 1975 </a:t>
            </a:r>
            <a:endParaRPr 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2947"/>
            <a:ext cx="4558633" cy="55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Conversion coefficients</a:t>
            </a:r>
            <a:endParaRPr 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3881932" y="1278256"/>
            <a:ext cx="4811712" cy="144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latin typeface="Comic Sans MS"/>
                <a:cs typeface="Comic Sans MS"/>
              </a:rPr>
              <a:t>Transition probability</a:t>
            </a:r>
            <a:endParaRPr lang="en-US" sz="2400" b="1" dirty="0">
              <a:latin typeface="Comic Sans MS"/>
              <a:cs typeface="Comic Sans MS"/>
            </a:endParaRPr>
          </a:p>
          <a:p>
            <a:pPr lvl="1" eaLnBrk="1" hangingPunct="1"/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/>
              <a:t>T</a:t>
            </a:r>
            <a:r>
              <a:rPr lang="en-US" sz="2400" b="1" dirty="0"/>
              <a:t> = </a:t>
            </a:r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>
                <a:latin typeface="Symbol" charset="0"/>
              </a:rPr>
              <a:t>g</a:t>
            </a:r>
            <a:r>
              <a:rPr lang="en-US" sz="2400" b="1" dirty="0"/>
              <a:t> + </a:t>
            </a:r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/>
              <a:t>K</a:t>
            </a:r>
            <a:r>
              <a:rPr lang="en-US" sz="2400" b="1" dirty="0"/>
              <a:t> + </a:t>
            </a:r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/>
              <a:t>L</a:t>
            </a:r>
            <a:r>
              <a:rPr lang="en-US" sz="2400" b="1" dirty="0"/>
              <a:t> + </a:t>
            </a:r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/>
              <a:t>M</a:t>
            </a:r>
            <a:r>
              <a:rPr lang="en-US" sz="2400" b="1" dirty="0"/>
              <a:t>…… + </a:t>
            </a:r>
            <a:r>
              <a:rPr lang="en-US" sz="2400" b="1" dirty="0" err="1">
                <a:latin typeface="Symbol" charset="0"/>
              </a:rPr>
              <a:t>l</a:t>
            </a:r>
            <a:r>
              <a:rPr lang="en-US" sz="2400" b="1" baseline="-25000" dirty="0" err="1">
                <a:latin typeface="Symbol" charset="0"/>
              </a:rPr>
              <a:t>p</a:t>
            </a:r>
            <a:endParaRPr lang="en-US" sz="2400" b="1" baseline="-25000" dirty="0">
              <a:latin typeface="Symbol" charset="0"/>
            </a:endParaRPr>
          </a:p>
          <a:p>
            <a:pPr eaLnBrk="1" hangingPunct="1"/>
            <a:endParaRPr lang="en-US" sz="2400" b="1" baseline="-25000" dirty="0">
              <a:latin typeface="Symbol" charset="0"/>
            </a:endParaRPr>
          </a:p>
          <a:p>
            <a:pPr eaLnBrk="1" hangingPunct="1"/>
            <a:r>
              <a:rPr lang="en-US" sz="2400" b="1" i="1" dirty="0">
                <a:latin typeface="Comic Sans MS"/>
                <a:cs typeface="Comic Sans MS"/>
              </a:rPr>
              <a:t>Conversion </a:t>
            </a:r>
            <a:r>
              <a:rPr lang="en-US" sz="2400" b="1" i="1" dirty="0" smtClean="0">
                <a:latin typeface="Comic Sans MS"/>
                <a:cs typeface="Comic Sans MS"/>
              </a:rPr>
              <a:t>Coefficient</a:t>
            </a:r>
            <a:endParaRPr lang="en-US" sz="2400" b="1" i="1" dirty="0"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405" y="1302667"/>
            <a:ext cx="3389587" cy="1983935"/>
            <a:chOff x="119404" y="1302667"/>
            <a:chExt cx="4069897" cy="2377368"/>
          </a:xfrm>
        </p:grpSpPr>
        <p:sp>
          <p:nvSpPr>
            <p:cNvPr id="3" name="Rounded Rectangle 2"/>
            <p:cNvSpPr/>
            <p:nvPr/>
          </p:nvSpPr>
          <p:spPr>
            <a:xfrm>
              <a:off x="119404" y="1302667"/>
              <a:ext cx="3985871" cy="23773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7912" y="1355041"/>
              <a:ext cx="3961389" cy="2073959"/>
              <a:chOff x="-239713" y="1044306"/>
              <a:chExt cx="6695228" cy="3072082"/>
            </a:xfrm>
          </p:grpSpPr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4055214" y="1044306"/>
                <a:ext cx="2400301" cy="775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FF6600"/>
                    </a:solidFill>
                    <a:latin typeface="Comic Sans MS"/>
                    <a:cs typeface="Comic Sans MS"/>
                  </a:rPr>
                  <a:t>Electron conversion</a:t>
                </a:r>
              </a:p>
            </p:txBody>
          </p:sp>
          <p:sp>
            <p:nvSpPr>
              <p:cNvPr id="11" name="Oval 17"/>
              <p:cNvSpPr>
                <a:spLocks noChangeAspect="1" noChangeArrowheads="1"/>
              </p:cNvSpPr>
              <p:nvPr/>
            </p:nvSpPr>
            <p:spPr bwMode="auto">
              <a:xfrm>
                <a:off x="5024438" y="2017713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2" name="Oval 18"/>
              <p:cNvSpPr>
                <a:spLocks noChangeAspect="1" noChangeArrowheads="1"/>
              </p:cNvSpPr>
              <p:nvPr/>
            </p:nvSpPr>
            <p:spPr bwMode="auto">
              <a:xfrm>
                <a:off x="4164013" y="3475038"/>
                <a:ext cx="107950" cy="10795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271463" y="3040063"/>
                <a:ext cx="5222875" cy="1047750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4" name="Oval 21"/>
              <p:cNvSpPr>
                <a:spLocks noChangeAspect="1" noChangeArrowheads="1"/>
              </p:cNvSpPr>
              <p:nvPr/>
            </p:nvSpPr>
            <p:spPr bwMode="auto">
              <a:xfrm>
                <a:off x="371475" y="368300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5" name="Oval 22"/>
              <p:cNvSpPr>
                <a:spLocks noChangeAspect="1" noChangeArrowheads="1"/>
              </p:cNvSpPr>
              <p:nvPr/>
            </p:nvSpPr>
            <p:spPr bwMode="auto">
              <a:xfrm>
                <a:off x="1404938" y="306705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6" name="Oval 23"/>
              <p:cNvSpPr>
                <a:spLocks noChangeAspect="1" noChangeArrowheads="1"/>
              </p:cNvSpPr>
              <p:nvPr/>
            </p:nvSpPr>
            <p:spPr bwMode="auto">
              <a:xfrm>
                <a:off x="3132138" y="2987675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7" name="Oval 24"/>
              <p:cNvSpPr>
                <a:spLocks noChangeAspect="1" noChangeArrowheads="1"/>
              </p:cNvSpPr>
              <p:nvPr/>
            </p:nvSpPr>
            <p:spPr bwMode="auto">
              <a:xfrm>
                <a:off x="3638550" y="400843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8" name="Oval 25"/>
              <p:cNvSpPr>
                <a:spLocks noChangeAspect="1" noChangeArrowheads="1"/>
              </p:cNvSpPr>
              <p:nvPr/>
            </p:nvSpPr>
            <p:spPr bwMode="auto">
              <a:xfrm>
                <a:off x="5172075" y="376078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19" name="Oval 26"/>
              <p:cNvSpPr>
                <a:spLocks noChangeAspect="1" noChangeArrowheads="1"/>
              </p:cNvSpPr>
              <p:nvPr/>
            </p:nvSpPr>
            <p:spPr bwMode="auto">
              <a:xfrm>
                <a:off x="1665288" y="3990975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rrowheads="1"/>
              </p:cNvSpPr>
              <p:nvPr/>
            </p:nvSpPr>
            <p:spPr bwMode="auto">
              <a:xfrm>
                <a:off x="1343025" y="3138488"/>
                <a:ext cx="2876550" cy="835025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21" name="Oval 28"/>
              <p:cNvSpPr>
                <a:spLocks noChangeAspect="1" noChangeArrowheads="1"/>
              </p:cNvSpPr>
              <p:nvPr/>
            </p:nvSpPr>
            <p:spPr bwMode="auto">
              <a:xfrm>
                <a:off x="1323975" y="3402013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444500" y="3094038"/>
                <a:ext cx="4876800" cy="941387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23" name="Oval 30"/>
              <p:cNvSpPr>
                <a:spLocks noChangeAspect="1" noChangeArrowheads="1"/>
              </p:cNvSpPr>
              <p:nvPr/>
            </p:nvSpPr>
            <p:spPr bwMode="auto">
              <a:xfrm>
                <a:off x="839788" y="325120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4" name="Oval 31"/>
              <p:cNvSpPr>
                <a:spLocks noChangeAspect="1" noChangeArrowheads="1"/>
              </p:cNvSpPr>
              <p:nvPr/>
            </p:nvSpPr>
            <p:spPr bwMode="auto">
              <a:xfrm>
                <a:off x="4794250" y="377825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2030413" y="1516063"/>
                <a:ext cx="1135726" cy="455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F6600"/>
                    </a:solidFill>
                    <a:latin typeface="Symbol" charset="0"/>
                  </a:rPr>
                  <a:t>g</a:t>
                </a:r>
                <a:r>
                  <a:rPr lang="en-US" sz="1400" b="1" dirty="0">
                    <a:solidFill>
                      <a:srgbClr val="FF6600"/>
                    </a:solidFill>
                    <a:latin typeface="Comic Sans MS"/>
                    <a:cs typeface="Comic Sans MS"/>
                  </a:rPr>
                  <a:t>-ray</a:t>
                </a:r>
              </a:p>
            </p:txBody>
          </p:sp>
          <p:grpSp>
            <p:nvGrpSpPr>
              <p:cNvPr id="26" name="Group 33"/>
              <p:cNvGrpSpPr>
                <a:grpSpLocks/>
              </p:cNvGrpSpPr>
              <p:nvPr/>
            </p:nvGrpSpPr>
            <p:grpSpPr bwMode="auto">
              <a:xfrm>
                <a:off x="2416175" y="1949450"/>
                <a:ext cx="419100" cy="1262063"/>
                <a:chOff x="1672" y="814"/>
                <a:chExt cx="264" cy="795"/>
              </a:xfrm>
            </p:grpSpPr>
            <p:sp>
              <p:nvSpPr>
                <p:cNvPr id="27" name="Arc 34"/>
                <p:cNvSpPr>
                  <a:spLocks/>
                </p:cNvSpPr>
                <p:nvPr/>
              </p:nvSpPr>
              <p:spPr bwMode="auto">
                <a:xfrm rot="-6017452">
                  <a:off x="1844" y="1342"/>
                  <a:ext cx="75" cy="109"/>
                </a:xfrm>
                <a:custGeom>
                  <a:avLst/>
                  <a:gdLst>
                    <a:gd name="G0" fmla="+- 21301 0 0"/>
                    <a:gd name="G1" fmla="+- 0 0 0"/>
                    <a:gd name="G2" fmla="+- 21600 0 0"/>
                    <a:gd name="T0" fmla="*/ 42240 w 42240"/>
                    <a:gd name="T1" fmla="*/ 5304 h 21600"/>
                    <a:gd name="T2" fmla="*/ 0 w 42240"/>
                    <a:gd name="T3" fmla="*/ 3583 h 21600"/>
                    <a:gd name="T4" fmla="*/ 21301 w 4224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40" h="21600" fill="none" extrusionOk="0">
                      <a:moveTo>
                        <a:pt x="42239" y="5303"/>
                      </a:moveTo>
                      <a:cubicBezTo>
                        <a:pt x="39812" y="14887"/>
                        <a:pt x="31187" y="21599"/>
                        <a:pt x="21301" y="21599"/>
                      </a:cubicBezTo>
                      <a:cubicBezTo>
                        <a:pt x="10754" y="21599"/>
                        <a:pt x="1749" y="13983"/>
                        <a:pt x="0" y="3582"/>
                      </a:cubicBezTo>
                    </a:path>
                    <a:path w="42240" h="21600" stroke="0" extrusionOk="0">
                      <a:moveTo>
                        <a:pt x="42239" y="5303"/>
                      </a:moveTo>
                      <a:cubicBezTo>
                        <a:pt x="39812" y="14887"/>
                        <a:pt x="31187" y="21599"/>
                        <a:pt x="21301" y="21599"/>
                      </a:cubicBezTo>
                      <a:cubicBezTo>
                        <a:pt x="10754" y="21599"/>
                        <a:pt x="1749" y="13983"/>
                        <a:pt x="0" y="3582"/>
                      </a:cubicBezTo>
                      <a:lnTo>
                        <a:pt x="21301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0" name="Arc 35"/>
                <p:cNvSpPr>
                  <a:spLocks/>
                </p:cNvSpPr>
                <p:nvPr/>
              </p:nvSpPr>
              <p:spPr bwMode="auto">
                <a:xfrm rot="-6017452">
                  <a:off x="1861" y="1554"/>
                  <a:ext cx="82" cy="28"/>
                </a:xfrm>
                <a:custGeom>
                  <a:avLst/>
                  <a:gdLst>
                    <a:gd name="G0" fmla="+- 0 0 0"/>
                    <a:gd name="G1" fmla="+- 1596 0 0"/>
                    <a:gd name="G2" fmla="+- 21600 0 0"/>
                    <a:gd name="T0" fmla="*/ 21541 w 21600"/>
                    <a:gd name="T1" fmla="*/ 0 h 23196"/>
                    <a:gd name="T2" fmla="*/ 0 w 21600"/>
                    <a:gd name="T3" fmla="*/ 23196 h 23196"/>
                    <a:gd name="T4" fmla="*/ 0 w 21600"/>
                    <a:gd name="T5" fmla="*/ 1596 h 23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3196" fill="none" extrusionOk="0">
                      <a:moveTo>
                        <a:pt x="21540" y="0"/>
                      </a:moveTo>
                      <a:cubicBezTo>
                        <a:pt x="21580" y="531"/>
                        <a:pt x="21600" y="1063"/>
                        <a:pt x="21600" y="1596"/>
                      </a:cubicBezTo>
                      <a:cubicBezTo>
                        <a:pt x="21600" y="13525"/>
                        <a:pt x="11929" y="23196"/>
                        <a:pt x="-1" y="23196"/>
                      </a:cubicBezTo>
                    </a:path>
                    <a:path w="21600" h="23196" stroke="0" extrusionOk="0">
                      <a:moveTo>
                        <a:pt x="21540" y="0"/>
                      </a:moveTo>
                      <a:cubicBezTo>
                        <a:pt x="21580" y="531"/>
                        <a:pt x="21600" y="1063"/>
                        <a:pt x="21600" y="1596"/>
                      </a:cubicBezTo>
                      <a:cubicBezTo>
                        <a:pt x="21600" y="13525"/>
                        <a:pt x="11929" y="23196"/>
                        <a:pt x="-1" y="23196"/>
                      </a:cubicBezTo>
                      <a:lnTo>
                        <a:pt x="0" y="159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1" name="Arc 36"/>
                <p:cNvSpPr>
                  <a:spLocks/>
                </p:cNvSpPr>
                <p:nvPr/>
              </p:nvSpPr>
              <p:spPr bwMode="auto">
                <a:xfrm rot="-6017452">
                  <a:off x="1807" y="1209"/>
                  <a:ext cx="67" cy="109"/>
                </a:xfrm>
                <a:custGeom>
                  <a:avLst/>
                  <a:gdLst>
                    <a:gd name="G0" fmla="+- 21246 0 0"/>
                    <a:gd name="G1" fmla="+- 0 0 0"/>
                    <a:gd name="G2" fmla="+- 21600 0 0"/>
                    <a:gd name="T0" fmla="*/ 42182 w 42182"/>
                    <a:gd name="T1" fmla="*/ 5314 h 21600"/>
                    <a:gd name="T2" fmla="*/ 0 w 42182"/>
                    <a:gd name="T3" fmla="*/ 3894 h 21600"/>
                    <a:gd name="T4" fmla="*/ 21246 w 42182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182" h="21600" fill="none" extrusionOk="0">
                      <a:moveTo>
                        <a:pt x="42182" y="5314"/>
                      </a:moveTo>
                      <a:cubicBezTo>
                        <a:pt x="39750" y="14892"/>
                        <a:pt x="31128" y="21599"/>
                        <a:pt x="21246" y="21599"/>
                      </a:cubicBezTo>
                      <a:cubicBezTo>
                        <a:pt x="10818" y="21599"/>
                        <a:pt x="1879" y="14150"/>
                        <a:pt x="-1" y="3894"/>
                      </a:cubicBezTo>
                    </a:path>
                    <a:path w="42182" h="21600" stroke="0" extrusionOk="0">
                      <a:moveTo>
                        <a:pt x="42182" y="5314"/>
                      </a:moveTo>
                      <a:cubicBezTo>
                        <a:pt x="39750" y="14892"/>
                        <a:pt x="31128" y="21599"/>
                        <a:pt x="21246" y="21599"/>
                      </a:cubicBezTo>
                      <a:cubicBezTo>
                        <a:pt x="10818" y="21599"/>
                        <a:pt x="1879" y="14150"/>
                        <a:pt x="-1" y="3894"/>
                      </a:cubicBezTo>
                      <a:lnTo>
                        <a:pt x="21246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2" name="Arc 37"/>
                <p:cNvSpPr>
                  <a:spLocks/>
                </p:cNvSpPr>
                <p:nvPr/>
              </p:nvSpPr>
              <p:spPr bwMode="auto">
                <a:xfrm rot="-6017452">
                  <a:off x="1767" y="1286"/>
                  <a:ext cx="67" cy="106"/>
                </a:xfrm>
                <a:custGeom>
                  <a:avLst/>
                  <a:gdLst>
                    <a:gd name="G0" fmla="+- 21233 0 0"/>
                    <a:gd name="G1" fmla="+- 21600 0 0"/>
                    <a:gd name="G2" fmla="+- 21600 0 0"/>
                    <a:gd name="T0" fmla="*/ 0 w 42043"/>
                    <a:gd name="T1" fmla="*/ 17634 h 21600"/>
                    <a:gd name="T2" fmla="*/ 42043 w 42043"/>
                    <a:gd name="T3" fmla="*/ 15811 h 21600"/>
                    <a:gd name="T4" fmla="*/ 21233 w 4204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43" h="21600" fill="none" extrusionOk="0">
                      <a:moveTo>
                        <a:pt x="0" y="17634"/>
                      </a:moveTo>
                      <a:cubicBezTo>
                        <a:pt x="1909" y="7410"/>
                        <a:pt x="10833" y="-1"/>
                        <a:pt x="21233" y="-1"/>
                      </a:cubicBezTo>
                      <a:cubicBezTo>
                        <a:pt x="30932" y="-1"/>
                        <a:pt x="39443" y="6466"/>
                        <a:pt x="42042" y="15811"/>
                      </a:cubicBezTo>
                    </a:path>
                    <a:path w="42043" h="21600" stroke="0" extrusionOk="0">
                      <a:moveTo>
                        <a:pt x="0" y="17634"/>
                      </a:moveTo>
                      <a:cubicBezTo>
                        <a:pt x="1909" y="7410"/>
                        <a:pt x="10833" y="-1"/>
                        <a:pt x="21233" y="-1"/>
                      </a:cubicBezTo>
                      <a:cubicBezTo>
                        <a:pt x="30932" y="-1"/>
                        <a:pt x="39443" y="6466"/>
                        <a:pt x="42042" y="15811"/>
                      </a:cubicBezTo>
                      <a:lnTo>
                        <a:pt x="2123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3" name="Arc 38"/>
                <p:cNvSpPr>
                  <a:spLocks/>
                </p:cNvSpPr>
                <p:nvPr/>
              </p:nvSpPr>
              <p:spPr bwMode="auto">
                <a:xfrm rot="-6017452">
                  <a:off x="1726" y="1152"/>
                  <a:ext cx="75" cy="106"/>
                </a:xfrm>
                <a:custGeom>
                  <a:avLst/>
                  <a:gdLst>
                    <a:gd name="G0" fmla="+- 21233 0 0"/>
                    <a:gd name="G1" fmla="+- 21600 0 0"/>
                    <a:gd name="G2" fmla="+- 21600 0 0"/>
                    <a:gd name="T0" fmla="*/ 0 w 42043"/>
                    <a:gd name="T1" fmla="*/ 17634 h 21600"/>
                    <a:gd name="T2" fmla="*/ 42043 w 42043"/>
                    <a:gd name="T3" fmla="*/ 15811 h 21600"/>
                    <a:gd name="T4" fmla="*/ 21233 w 4204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43" h="21600" fill="none" extrusionOk="0">
                      <a:moveTo>
                        <a:pt x="0" y="17634"/>
                      </a:moveTo>
                      <a:cubicBezTo>
                        <a:pt x="1909" y="7410"/>
                        <a:pt x="10833" y="-1"/>
                        <a:pt x="21233" y="-1"/>
                      </a:cubicBezTo>
                      <a:cubicBezTo>
                        <a:pt x="30932" y="-1"/>
                        <a:pt x="39443" y="6466"/>
                        <a:pt x="42042" y="15811"/>
                      </a:cubicBezTo>
                    </a:path>
                    <a:path w="42043" h="21600" stroke="0" extrusionOk="0">
                      <a:moveTo>
                        <a:pt x="0" y="17634"/>
                      </a:moveTo>
                      <a:cubicBezTo>
                        <a:pt x="1909" y="7410"/>
                        <a:pt x="10833" y="-1"/>
                        <a:pt x="21233" y="-1"/>
                      </a:cubicBezTo>
                      <a:cubicBezTo>
                        <a:pt x="30932" y="-1"/>
                        <a:pt x="39443" y="6466"/>
                        <a:pt x="42042" y="15811"/>
                      </a:cubicBezTo>
                      <a:lnTo>
                        <a:pt x="2123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4" name="Arc 39"/>
                <p:cNvSpPr>
                  <a:spLocks/>
                </p:cNvSpPr>
                <p:nvPr/>
              </p:nvSpPr>
              <p:spPr bwMode="auto">
                <a:xfrm rot="-6017452">
                  <a:off x="1772" y="1071"/>
                  <a:ext cx="68" cy="109"/>
                </a:xfrm>
                <a:custGeom>
                  <a:avLst/>
                  <a:gdLst>
                    <a:gd name="G0" fmla="+- 21239 0 0"/>
                    <a:gd name="G1" fmla="+- 0 0 0"/>
                    <a:gd name="G2" fmla="+- 21600 0 0"/>
                    <a:gd name="T0" fmla="*/ 42189 w 42189"/>
                    <a:gd name="T1" fmla="*/ 5258 h 21600"/>
                    <a:gd name="T2" fmla="*/ 0 w 42189"/>
                    <a:gd name="T3" fmla="*/ 3933 h 21600"/>
                    <a:gd name="T4" fmla="*/ 21239 w 4218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189" h="21600" fill="none" extrusionOk="0">
                      <a:moveTo>
                        <a:pt x="42189" y="5258"/>
                      </a:moveTo>
                      <a:cubicBezTo>
                        <a:pt x="39778" y="14864"/>
                        <a:pt x="31143" y="21599"/>
                        <a:pt x="21239" y="21599"/>
                      </a:cubicBezTo>
                      <a:cubicBezTo>
                        <a:pt x="10826" y="21599"/>
                        <a:pt x="1896" y="14171"/>
                        <a:pt x="0" y="3932"/>
                      </a:cubicBezTo>
                    </a:path>
                    <a:path w="42189" h="21600" stroke="0" extrusionOk="0">
                      <a:moveTo>
                        <a:pt x="42189" y="5258"/>
                      </a:moveTo>
                      <a:cubicBezTo>
                        <a:pt x="39778" y="14864"/>
                        <a:pt x="31143" y="21599"/>
                        <a:pt x="21239" y="21599"/>
                      </a:cubicBezTo>
                      <a:cubicBezTo>
                        <a:pt x="10826" y="21599"/>
                        <a:pt x="1896" y="14171"/>
                        <a:pt x="0" y="3932"/>
                      </a:cubicBezTo>
                      <a:lnTo>
                        <a:pt x="21239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5" name="Arc 40"/>
                <p:cNvSpPr>
                  <a:spLocks/>
                </p:cNvSpPr>
                <p:nvPr/>
              </p:nvSpPr>
              <p:spPr bwMode="auto">
                <a:xfrm rot="-6017452">
                  <a:off x="1740" y="932"/>
                  <a:ext cx="68" cy="109"/>
                </a:xfrm>
                <a:custGeom>
                  <a:avLst/>
                  <a:gdLst>
                    <a:gd name="G0" fmla="+- 21301 0 0"/>
                    <a:gd name="G1" fmla="+- 0 0 0"/>
                    <a:gd name="G2" fmla="+- 21600 0 0"/>
                    <a:gd name="T0" fmla="*/ 42240 w 42240"/>
                    <a:gd name="T1" fmla="*/ 5304 h 21600"/>
                    <a:gd name="T2" fmla="*/ 0 w 42240"/>
                    <a:gd name="T3" fmla="*/ 3583 h 21600"/>
                    <a:gd name="T4" fmla="*/ 21301 w 4224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40" h="21600" fill="none" extrusionOk="0">
                      <a:moveTo>
                        <a:pt x="42239" y="5303"/>
                      </a:moveTo>
                      <a:cubicBezTo>
                        <a:pt x="39812" y="14887"/>
                        <a:pt x="31187" y="21599"/>
                        <a:pt x="21301" y="21599"/>
                      </a:cubicBezTo>
                      <a:cubicBezTo>
                        <a:pt x="10754" y="21599"/>
                        <a:pt x="1749" y="13983"/>
                        <a:pt x="0" y="3582"/>
                      </a:cubicBezTo>
                    </a:path>
                    <a:path w="42240" h="21600" stroke="0" extrusionOk="0">
                      <a:moveTo>
                        <a:pt x="42239" y="5303"/>
                      </a:moveTo>
                      <a:cubicBezTo>
                        <a:pt x="39812" y="14887"/>
                        <a:pt x="31187" y="21599"/>
                        <a:pt x="21301" y="21599"/>
                      </a:cubicBezTo>
                      <a:cubicBezTo>
                        <a:pt x="10754" y="21599"/>
                        <a:pt x="1749" y="13983"/>
                        <a:pt x="0" y="3582"/>
                      </a:cubicBezTo>
                      <a:lnTo>
                        <a:pt x="21301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6" name="Arc 41"/>
                <p:cNvSpPr>
                  <a:spLocks/>
                </p:cNvSpPr>
                <p:nvPr/>
              </p:nvSpPr>
              <p:spPr bwMode="auto">
                <a:xfrm rot="-6017452">
                  <a:off x="1690" y="1012"/>
                  <a:ext cx="74" cy="109"/>
                </a:xfrm>
                <a:custGeom>
                  <a:avLst/>
                  <a:gdLst>
                    <a:gd name="G0" fmla="+- 21166 0 0"/>
                    <a:gd name="G1" fmla="+- 21600 0 0"/>
                    <a:gd name="G2" fmla="+- 21600 0 0"/>
                    <a:gd name="T0" fmla="*/ 0 w 41882"/>
                    <a:gd name="T1" fmla="*/ 17292 h 21600"/>
                    <a:gd name="T2" fmla="*/ 41882 w 41882"/>
                    <a:gd name="T3" fmla="*/ 15483 h 21600"/>
                    <a:gd name="T4" fmla="*/ 21166 w 4188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82" h="21600" fill="none" extrusionOk="0">
                      <a:moveTo>
                        <a:pt x="-1" y="17291"/>
                      </a:moveTo>
                      <a:cubicBezTo>
                        <a:pt x="2048" y="7229"/>
                        <a:pt x="10897" y="-1"/>
                        <a:pt x="21166" y="-1"/>
                      </a:cubicBezTo>
                      <a:cubicBezTo>
                        <a:pt x="30739" y="-1"/>
                        <a:pt x="39170" y="6301"/>
                        <a:pt x="41881" y="15483"/>
                      </a:cubicBezTo>
                    </a:path>
                    <a:path w="41882" h="21600" stroke="0" extrusionOk="0">
                      <a:moveTo>
                        <a:pt x="-1" y="17291"/>
                      </a:moveTo>
                      <a:cubicBezTo>
                        <a:pt x="2048" y="7229"/>
                        <a:pt x="10897" y="-1"/>
                        <a:pt x="21166" y="-1"/>
                      </a:cubicBezTo>
                      <a:cubicBezTo>
                        <a:pt x="30739" y="-1"/>
                        <a:pt x="39170" y="6301"/>
                        <a:pt x="41881" y="15483"/>
                      </a:cubicBezTo>
                      <a:lnTo>
                        <a:pt x="21166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7" name="Arc 42"/>
                <p:cNvSpPr>
                  <a:spLocks/>
                </p:cNvSpPr>
                <p:nvPr/>
              </p:nvSpPr>
              <p:spPr bwMode="auto">
                <a:xfrm rot="-6017452">
                  <a:off x="1634" y="871"/>
                  <a:ext cx="148" cy="3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21600"/>
                    <a:gd name="T1" fmla="*/ 21811 h 21811"/>
                    <a:gd name="T2" fmla="*/ 21497 w 21600"/>
                    <a:gd name="T3" fmla="*/ 0 h 21811"/>
                    <a:gd name="T4" fmla="*/ 21600 w 21600"/>
                    <a:gd name="T5" fmla="*/ 21600 h 21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811" fill="none" extrusionOk="0">
                      <a:moveTo>
                        <a:pt x="1" y="21810"/>
                      </a:moveTo>
                      <a:cubicBezTo>
                        <a:pt x="0" y="21740"/>
                        <a:pt x="0" y="21670"/>
                        <a:pt x="0" y="21600"/>
                      </a:cubicBezTo>
                      <a:cubicBezTo>
                        <a:pt x="0" y="9710"/>
                        <a:pt x="9607" y="56"/>
                        <a:pt x="21497" y="0"/>
                      </a:cubicBezTo>
                    </a:path>
                    <a:path w="21600" h="21811" stroke="0" extrusionOk="0">
                      <a:moveTo>
                        <a:pt x="1" y="21810"/>
                      </a:moveTo>
                      <a:cubicBezTo>
                        <a:pt x="0" y="21740"/>
                        <a:pt x="0" y="21670"/>
                        <a:pt x="0" y="21600"/>
                      </a:cubicBezTo>
                      <a:cubicBezTo>
                        <a:pt x="0" y="9710"/>
                        <a:pt x="9607" y="56"/>
                        <a:pt x="21497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8" name="Arc 43"/>
                <p:cNvSpPr>
                  <a:spLocks/>
                </p:cNvSpPr>
                <p:nvPr/>
              </p:nvSpPr>
              <p:spPr bwMode="auto">
                <a:xfrm rot="-6017452">
                  <a:off x="1799" y="1444"/>
                  <a:ext cx="91" cy="90"/>
                </a:xfrm>
                <a:custGeom>
                  <a:avLst/>
                  <a:gdLst>
                    <a:gd name="G0" fmla="+- 21139 0 0"/>
                    <a:gd name="G1" fmla="+- 21600 0 0"/>
                    <a:gd name="G2" fmla="+- 21600 0 0"/>
                    <a:gd name="T0" fmla="*/ 0 w 41891"/>
                    <a:gd name="T1" fmla="*/ 17160 h 21600"/>
                    <a:gd name="T2" fmla="*/ 41891 w 41891"/>
                    <a:gd name="T3" fmla="*/ 15607 h 21600"/>
                    <a:gd name="T4" fmla="*/ 21139 w 418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891" h="21600" fill="none" extrusionOk="0">
                      <a:moveTo>
                        <a:pt x="0" y="17160"/>
                      </a:moveTo>
                      <a:cubicBezTo>
                        <a:pt x="2100" y="7160"/>
                        <a:pt x="10920" y="-1"/>
                        <a:pt x="21139" y="-1"/>
                      </a:cubicBezTo>
                      <a:cubicBezTo>
                        <a:pt x="30760" y="-1"/>
                        <a:pt x="39221" y="6363"/>
                        <a:pt x="41890" y="15607"/>
                      </a:cubicBezTo>
                    </a:path>
                    <a:path w="41891" h="21600" stroke="0" extrusionOk="0">
                      <a:moveTo>
                        <a:pt x="0" y="17160"/>
                      </a:moveTo>
                      <a:cubicBezTo>
                        <a:pt x="2100" y="7160"/>
                        <a:pt x="10920" y="-1"/>
                        <a:pt x="21139" y="-1"/>
                      </a:cubicBezTo>
                      <a:cubicBezTo>
                        <a:pt x="30760" y="-1"/>
                        <a:pt x="39221" y="6363"/>
                        <a:pt x="41890" y="15607"/>
                      </a:cubicBezTo>
                      <a:lnTo>
                        <a:pt x="21139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39" name="Rectangle 44"/>
              <p:cNvSpPr>
                <a:spLocks noChangeArrowheads="1"/>
              </p:cNvSpPr>
              <p:nvPr/>
            </p:nvSpPr>
            <p:spPr bwMode="auto">
              <a:xfrm>
                <a:off x="1009651" y="3378200"/>
                <a:ext cx="507175" cy="455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6600"/>
                    </a:solidFill>
                    <a:latin typeface="Comic Sans MS"/>
                    <a:cs typeface="Comic Sans MS"/>
                  </a:rPr>
                  <a:t>K</a:t>
                </a:r>
              </a:p>
            </p:txBody>
          </p:sp>
          <p:sp>
            <p:nvSpPr>
              <p:cNvPr id="40" name="Rectangle 45"/>
              <p:cNvSpPr>
                <a:spLocks noChangeArrowheads="1"/>
              </p:cNvSpPr>
              <p:nvPr/>
            </p:nvSpPr>
            <p:spPr bwMode="auto">
              <a:xfrm>
                <a:off x="423863" y="3389314"/>
                <a:ext cx="485501" cy="455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6600"/>
                    </a:solidFill>
                    <a:latin typeface="Comic Sans MS"/>
                    <a:cs typeface="Comic Sans MS"/>
                  </a:rPr>
                  <a:t>L</a:t>
                </a:r>
              </a:p>
            </p:txBody>
          </p:sp>
          <p:sp>
            <p:nvSpPr>
              <p:cNvPr id="41" name="Rectangle 46"/>
              <p:cNvSpPr>
                <a:spLocks noChangeArrowheads="1"/>
              </p:cNvSpPr>
              <p:nvPr/>
            </p:nvSpPr>
            <p:spPr bwMode="auto">
              <a:xfrm>
                <a:off x="1" y="3405188"/>
                <a:ext cx="579987" cy="455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FF6600"/>
                    </a:solidFill>
                    <a:latin typeface="Comic Sans MS"/>
                    <a:cs typeface="Comic Sans MS"/>
                  </a:rPr>
                  <a:t>M</a:t>
                </a:r>
              </a:p>
            </p:txBody>
          </p:sp>
          <p:grpSp>
            <p:nvGrpSpPr>
              <p:cNvPr id="43" name="Group 49"/>
              <p:cNvGrpSpPr>
                <a:grpSpLocks/>
              </p:cNvGrpSpPr>
              <p:nvPr/>
            </p:nvGrpSpPr>
            <p:grpSpPr bwMode="auto">
              <a:xfrm>
                <a:off x="-239713" y="1295401"/>
                <a:ext cx="2676526" cy="2195513"/>
                <a:chOff x="-119" y="849"/>
                <a:chExt cx="1686" cy="1383"/>
              </a:xfrm>
            </p:grpSpPr>
            <p:sp>
              <p:nvSpPr>
                <p:cNvPr id="44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388" y="1366"/>
                  <a:ext cx="1169" cy="86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5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587" y="1110"/>
                  <a:ext cx="980" cy="111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6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639" y="1549"/>
                  <a:ext cx="68" cy="6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825" y="1384"/>
                  <a:ext cx="68" cy="68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8" name="Rectangle 54"/>
                <p:cNvSpPr>
                  <a:spLocks noChangeArrowheads="1"/>
                </p:cNvSpPr>
                <p:nvPr/>
              </p:nvSpPr>
              <p:spPr bwMode="auto">
                <a:xfrm>
                  <a:off x="-119" y="849"/>
                  <a:ext cx="848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6600"/>
                      </a:solidFill>
                      <a:latin typeface="Comic Sans MS"/>
                      <a:cs typeface="Comic Sans MS"/>
                    </a:rPr>
                    <a:t>e</a:t>
                  </a:r>
                  <a:r>
                    <a:rPr lang="en-US" sz="1400" b="1" baseline="30000" dirty="0">
                      <a:solidFill>
                        <a:srgbClr val="FF6600"/>
                      </a:solidFill>
                      <a:latin typeface="Comic Sans MS"/>
                      <a:cs typeface="Comic Sans MS"/>
                    </a:rPr>
                    <a:t>-</a:t>
                  </a:r>
                  <a:r>
                    <a:rPr lang="en-US" sz="1400" b="1" dirty="0">
                      <a:solidFill>
                        <a:srgbClr val="FF6600"/>
                      </a:solidFill>
                      <a:latin typeface="Comic Sans MS"/>
                      <a:cs typeface="Comic Sans MS"/>
                    </a:rPr>
                    <a:t> - e</a:t>
                  </a:r>
                  <a:r>
                    <a:rPr lang="en-US" sz="1400" b="1" baseline="30000" dirty="0">
                      <a:solidFill>
                        <a:srgbClr val="FF6600"/>
                      </a:solidFill>
                      <a:latin typeface="Comic Sans MS"/>
                      <a:cs typeface="Comic Sans MS"/>
                    </a:rPr>
                    <a:t>+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FF6600"/>
                      </a:solidFill>
                      <a:latin typeface="Comic Sans MS"/>
                      <a:cs typeface="Comic Sans MS"/>
                    </a:rPr>
                    <a:t>pair</a:t>
                  </a:r>
                </a:p>
              </p:txBody>
            </p:sp>
          </p:grpSp>
          <p:grpSp>
            <p:nvGrpSpPr>
              <p:cNvPr id="49" name="Group 55"/>
              <p:cNvGrpSpPr>
                <a:grpSpLocks/>
              </p:cNvGrpSpPr>
              <p:nvPr/>
            </p:nvGrpSpPr>
            <p:grpSpPr bwMode="auto">
              <a:xfrm>
                <a:off x="2473325" y="3146425"/>
                <a:ext cx="727075" cy="800100"/>
                <a:chOff x="2688" y="1920"/>
                <a:chExt cx="746" cy="728"/>
              </a:xfrm>
            </p:grpSpPr>
            <p:sp>
              <p:nvSpPr>
                <p:cNvPr id="50" name="Oval 56"/>
                <p:cNvSpPr>
                  <a:spLocks noChangeArrowheads="1"/>
                </p:cNvSpPr>
                <p:nvPr/>
              </p:nvSpPr>
              <p:spPr bwMode="auto">
                <a:xfrm>
                  <a:off x="3079" y="2321"/>
                  <a:ext cx="169" cy="162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1" name="Oval 57"/>
                <p:cNvSpPr>
                  <a:spLocks noChangeArrowheads="1"/>
                </p:cNvSpPr>
                <p:nvPr/>
              </p:nvSpPr>
              <p:spPr bwMode="auto">
                <a:xfrm>
                  <a:off x="3034" y="2059"/>
                  <a:ext cx="169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2" name="Oval 58"/>
                <p:cNvSpPr>
                  <a:spLocks noChangeArrowheads="1"/>
                </p:cNvSpPr>
                <p:nvPr/>
              </p:nvSpPr>
              <p:spPr bwMode="auto">
                <a:xfrm>
                  <a:off x="2944" y="2010"/>
                  <a:ext cx="170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3" name="Oval 59"/>
                <p:cNvSpPr>
                  <a:spLocks noChangeArrowheads="1"/>
                </p:cNvSpPr>
                <p:nvPr/>
              </p:nvSpPr>
              <p:spPr bwMode="auto">
                <a:xfrm>
                  <a:off x="2944" y="2181"/>
                  <a:ext cx="170" cy="16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4" name="Oval 60"/>
                <p:cNvSpPr>
                  <a:spLocks noChangeArrowheads="1"/>
                </p:cNvSpPr>
                <p:nvPr/>
              </p:nvSpPr>
              <p:spPr bwMode="auto">
                <a:xfrm>
                  <a:off x="2735" y="2020"/>
                  <a:ext cx="169" cy="16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5" name="Oval 61"/>
                <p:cNvSpPr>
                  <a:spLocks noChangeArrowheads="1"/>
                </p:cNvSpPr>
                <p:nvPr/>
              </p:nvSpPr>
              <p:spPr bwMode="auto">
                <a:xfrm>
                  <a:off x="2688" y="2170"/>
                  <a:ext cx="169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6" name="Oval 62"/>
                <p:cNvSpPr>
                  <a:spLocks noChangeArrowheads="1"/>
                </p:cNvSpPr>
                <p:nvPr/>
              </p:nvSpPr>
              <p:spPr bwMode="auto">
                <a:xfrm>
                  <a:off x="2811" y="2181"/>
                  <a:ext cx="169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7" name="Oval 63"/>
                <p:cNvSpPr>
                  <a:spLocks noChangeArrowheads="1"/>
                </p:cNvSpPr>
                <p:nvPr/>
              </p:nvSpPr>
              <p:spPr bwMode="auto">
                <a:xfrm>
                  <a:off x="3034" y="2190"/>
                  <a:ext cx="169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8" name="Oval 64"/>
                <p:cNvSpPr>
                  <a:spLocks noChangeArrowheads="1"/>
                </p:cNvSpPr>
                <p:nvPr/>
              </p:nvSpPr>
              <p:spPr bwMode="auto">
                <a:xfrm>
                  <a:off x="3025" y="1920"/>
                  <a:ext cx="168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9" name="Oval 65"/>
                <p:cNvSpPr>
                  <a:spLocks noChangeArrowheads="1"/>
                </p:cNvSpPr>
                <p:nvPr/>
              </p:nvSpPr>
              <p:spPr bwMode="auto">
                <a:xfrm>
                  <a:off x="3251" y="2221"/>
                  <a:ext cx="169" cy="163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0" name="Oval 66"/>
                <p:cNvSpPr>
                  <a:spLocks noChangeArrowheads="1"/>
                </p:cNvSpPr>
                <p:nvPr/>
              </p:nvSpPr>
              <p:spPr bwMode="auto">
                <a:xfrm>
                  <a:off x="2855" y="1924"/>
                  <a:ext cx="171" cy="16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1" name="Oval 67"/>
                <p:cNvSpPr>
                  <a:spLocks noChangeArrowheads="1"/>
                </p:cNvSpPr>
                <p:nvPr/>
              </p:nvSpPr>
              <p:spPr bwMode="auto">
                <a:xfrm>
                  <a:off x="2954" y="2321"/>
                  <a:ext cx="170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2" name="Oval 68"/>
                <p:cNvSpPr>
                  <a:spLocks noChangeArrowheads="1"/>
                </p:cNvSpPr>
                <p:nvPr/>
              </p:nvSpPr>
              <p:spPr bwMode="auto">
                <a:xfrm>
                  <a:off x="2903" y="2486"/>
                  <a:ext cx="171" cy="162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3" name="Oval 69"/>
                <p:cNvSpPr>
                  <a:spLocks noChangeArrowheads="1"/>
                </p:cNvSpPr>
                <p:nvPr/>
              </p:nvSpPr>
              <p:spPr bwMode="auto">
                <a:xfrm>
                  <a:off x="3220" y="2304"/>
                  <a:ext cx="169" cy="16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4" name="Oval 70"/>
                <p:cNvSpPr>
                  <a:spLocks noChangeArrowheads="1"/>
                </p:cNvSpPr>
                <p:nvPr/>
              </p:nvSpPr>
              <p:spPr bwMode="auto">
                <a:xfrm>
                  <a:off x="3142" y="1953"/>
                  <a:ext cx="147" cy="146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5" name="Oval 71"/>
                <p:cNvSpPr>
                  <a:spLocks noChangeArrowheads="1"/>
                </p:cNvSpPr>
                <p:nvPr/>
              </p:nvSpPr>
              <p:spPr bwMode="auto">
                <a:xfrm>
                  <a:off x="3034" y="2439"/>
                  <a:ext cx="169" cy="162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6" name="Oval 72"/>
                <p:cNvSpPr>
                  <a:spLocks noChangeArrowheads="1"/>
                </p:cNvSpPr>
                <p:nvPr/>
              </p:nvSpPr>
              <p:spPr bwMode="auto">
                <a:xfrm>
                  <a:off x="2845" y="2070"/>
                  <a:ext cx="168" cy="163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7" name="Oval 73"/>
                <p:cNvSpPr>
                  <a:spLocks noChangeArrowheads="1"/>
                </p:cNvSpPr>
                <p:nvPr/>
              </p:nvSpPr>
              <p:spPr bwMode="auto">
                <a:xfrm>
                  <a:off x="2855" y="2267"/>
                  <a:ext cx="171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8" name="Oval 74"/>
                <p:cNvSpPr>
                  <a:spLocks noChangeArrowheads="1"/>
                </p:cNvSpPr>
                <p:nvPr/>
              </p:nvSpPr>
              <p:spPr bwMode="auto">
                <a:xfrm>
                  <a:off x="2944" y="2181"/>
                  <a:ext cx="170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9" name="Oval 75"/>
                <p:cNvSpPr>
                  <a:spLocks noChangeArrowheads="1"/>
                </p:cNvSpPr>
                <p:nvPr/>
              </p:nvSpPr>
              <p:spPr bwMode="auto">
                <a:xfrm>
                  <a:off x="2735" y="2321"/>
                  <a:ext cx="169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0" name="Oval 76"/>
                <p:cNvSpPr>
                  <a:spLocks noChangeArrowheads="1"/>
                </p:cNvSpPr>
                <p:nvPr/>
              </p:nvSpPr>
              <p:spPr bwMode="auto">
                <a:xfrm>
                  <a:off x="3189" y="2003"/>
                  <a:ext cx="171" cy="16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1" name="Oval 77"/>
                <p:cNvSpPr>
                  <a:spLocks noChangeArrowheads="1"/>
                </p:cNvSpPr>
                <p:nvPr/>
              </p:nvSpPr>
              <p:spPr bwMode="auto">
                <a:xfrm>
                  <a:off x="3173" y="2438"/>
                  <a:ext cx="169" cy="163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2" name="Oval 78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170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3" name="Oval 79"/>
                <p:cNvSpPr>
                  <a:spLocks noChangeArrowheads="1"/>
                </p:cNvSpPr>
                <p:nvPr/>
              </p:nvSpPr>
              <p:spPr bwMode="auto">
                <a:xfrm>
                  <a:off x="3204" y="2087"/>
                  <a:ext cx="169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4" name="Oval 80"/>
                <p:cNvSpPr>
                  <a:spLocks noChangeArrowheads="1"/>
                </p:cNvSpPr>
                <p:nvPr/>
              </p:nvSpPr>
              <p:spPr bwMode="auto">
                <a:xfrm>
                  <a:off x="3122" y="2181"/>
                  <a:ext cx="169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5" name="Oval 81"/>
                <p:cNvSpPr>
                  <a:spLocks noChangeArrowheads="1"/>
                </p:cNvSpPr>
                <p:nvPr/>
              </p:nvSpPr>
              <p:spPr bwMode="auto">
                <a:xfrm>
                  <a:off x="2845" y="2388"/>
                  <a:ext cx="169" cy="16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76" name="Oval 82"/>
                <p:cNvSpPr>
                  <a:spLocks noChangeArrowheads="1"/>
                </p:cNvSpPr>
                <p:nvPr/>
              </p:nvSpPr>
              <p:spPr bwMode="auto">
                <a:xfrm>
                  <a:off x="2928" y="1920"/>
                  <a:ext cx="171" cy="164"/>
                </a:xfrm>
                <a:prstGeom prst="ellipse">
                  <a:avLst/>
                </a:prstGeom>
                <a:solidFill>
                  <a:srgbClr val="0D00F4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40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77" name="Line 93"/>
              <p:cNvSpPr>
                <a:spLocks noChangeShapeType="1"/>
              </p:cNvSpPr>
              <p:nvPr/>
            </p:nvSpPr>
            <p:spPr bwMode="auto">
              <a:xfrm flipV="1">
                <a:off x="4217988" y="1792288"/>
                <a:ext cx="1019175" cy="1743075"/>
              </a:xfrm>
              <a:prstGeom prst="line">
                <a:avLst/>
              </a:prstGeom>
              <a:noFill/>
              <a:ln w="19050">
                <a:solidFill>
                  <a:srgbClr val="CA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FF6600"/>
                  </a:solidFill>
                </a:endParaRPr>
              </a:p>
            </p:txBody>
          </p:sp>
        </p:grp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28809"/>
              </p:ext>
            </p:extLst>
          </p:nvPr>
        </p:nvGraphicFramePr>
        <p:xfrm>
          <a:off x="4083050" y="2659120"/>
          <a:ext cx="47958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4" imgW="2501900" imgH="457200" progId="Equation.3">
                  <p:embed/>
                </p:oleObj>
              </mc:Choice>
              <mc:Fallback>
                <p:oleObj name="Equation" r:id="rId4" imgW="2501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3050" y="2659120"/>
                        <a:ext cx="4795837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171450" y="3699677"/>
            <a:ext cx="3613150" cy="4700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 smtClean="0">
                <a:latin typeface="Comic Sans MS"/>
                <a:cs typeface="Comic Sans MS"/>
              </a:rPr>
              <a:t>Mixed transition</a:t>
            </a:r>
            <a:endParaRPr lang="en-US" sz="2400" b="1" i="1" dirty="0">
              <a:latin typeface="Comic Sans MS"/>
              <a:cs typeface="Comic Sans MS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03471"/>
              </p:ext>
            </p:extLst>
          </p:nvPr>
        </p:nvGraphicFramePr>
        <p:xfrm>
          <a:off x="4206904" y="3496531"/>
          <a:ext cx="38719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6" imgW="2019300" imgH="457200" progId="Equation.3">
                  <p:embed/>
                </p:oleObj>
              </mc:Choice>
              <mc:Fallback>
                <p:oleObj name="Equation" r:id="rId6" imgW="2019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6904" y="3496531"/>
                        <a:ext cx="3871913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158356" y="4670680"/>
            <a:ext cx="4064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 smtClean="0">
                <a:latin typeface="Comic Sans MS"/>
                <a:cs typeface="Comic Sans MS"/>
              </a:rPr>
              <a:t>or </a:t>
            </a:r>
            <a:r>
              <a:rPr lang="en-US" b="1" i="1" dirty="0" smtClean="0">
                <a:latin typeface="Comic Sans MS"/>
                <a:cs typeface="Comic Sans MS"/>
              </a:rPr>
              <a:t>using the </a:t>
            </a:r>
            <a:r>
              <a:rPr lang="en-US" sz="2400" b="1" i="1" dirty="0" smtClean="0">
                <a:latin typeface="Comic Sans MS"/>
                <a:cs typeface="Comic Sans MS"/>
              </a:rPr>
              <a:t>Mixing ratio</a:t>
            </a:r>
            <a:endParaRPr lang="en-US" sz="2400" b="1" i="1" dirty="0">
              <a:latin typeface="Comic Sans MS"/>
              <a:cs typeface="Comic Sans MS"/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0636"/>
              </p:ext>
            </p:extLst>
          </p:nvPr>
        </p:nvGraphicFramePr>
        <p:xfrm>
          <a:off x="4308037" y="4512575"/>
          <a:ext cx="4505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8" imgW="2349500" imgH="406400" progId="Equation.3">
                  <p:embed/>
                </p:oleObj>
              </mc:Choice>
              <mc:Fallback>
                <p:oleObj name="Equation" r:id="rId8" imgW="2349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8037" y="4512575"/>
                        <a:ext cx="4505325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34123"/>
              </p:ext>
            </p:extLst>
          </p:nvPr>
        </p:nvGraphicFramePr>
        <p:xfrm>
          <a:off x="656669" y="5455484"/>
          <a:ext cx="26304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10" imgW="1371600" imgH="469900" progId="Equation.3">
                  <p:embed/>
                </p:oleObj>
              </mc:Choice>
              <mc:Fallback>
                <p:oleObj name="Equation" r:id="rId10" imgW="1371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6669" y="5455484"/>
                        <a:ext cx="2630488" cy="900113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39757" y="6075631"/>
            <a:ext cx="421602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Special class: M1+E2+E0 …</a:t>
            </a:r>
          </a:p>
        </p:txBody>
      </p:sp>
    </p:spTree>
    <p:extLst>
      <p:ext uri="{BB962C8B-B14F-4D97-AF65-F5344CB8AC3E}">
        <p14:creationId xmlns:p14="http://schemas.microsoft.com/office/powerpoint/2010/main" val="40909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Using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/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1655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0631" y="1136316"/>
            <a:ext cx="8903369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Put all </a:t>
            </a:r>
            <a:r>
              <a:rPr lang="en-US" dirty="0" err="1" smtClean="0">
                <a:latin typeface="Comic Sans MS"/>
                <a:cs typeface="Comic Sans MS"/>
              </a:rPr>
              <a:t>BrIcc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BrIccMixing</a:t>
            </a:r>
            <a:r>
              <a:rPr lang="en-US" dirty="0" smtClean="0">
                <a:latin typeface="Comic Sans MS"/>
                <a:cs typeface="Comic Sans MS"/>
              </a:rPr>
              <a:t> files into one directory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Include this folder into the “PATH” variable 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Set the “</a:t>
            </a:r>
            <a:r>
              <a:rPr lang="en-US" dirty="0" err="1" smtClean="0">
                <a:latin typeface="Comic Sans MS"/>
                <a:cs typeface="Comic Sans MS"/>
              </a:rPr>
              <a:t>BrIccHome</a:t>
            </a:r>
            <a:r>
              <a:rPr lang="en-US" dirty="0" smtClean="0">
                <a:latin typeface="Comic Sans MS"/>
                <a:cs typeface="Comic Sans MS"/>
              </a:rPr>
              <a:t>” variable to point to this folder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Windows installation script will do it automatically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Use the “SET” command to verify these settings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err="1" smtClean="0">
                <a:latin typeface="Comic Sans MS"/>
                <a:cs typeface="Comic Sans MS"/>
              </a:rPr>
              <a:t>BrIcc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dirty="0" err="1" smtClean="0">
                <a:latin typeface="Comic Sans MS"/>
                <a:cs typeface="Comic Sans MS"/>
              </a:rPr>
              <a:t>BrIccMixing</a:t>
            </a:r>
            <a:r>
              <a:rPr lang="en-US" dirty="0" smtClean="0">
                <a:latin typeface="Comic Sans MS"/>
                <a:cs typeface="Comic Sans MS"/>
              </a:rPr>
              <a:t> are console applications and should run from a console terminal window from any directory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Always use the latest version!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Basic help can be obtained by “</a:t>
            </a:r>
            <a:r>
              <a:rPr lang="en-US" dirty="0" err="1" smtClean="0">
                <a:latin typeface="Comic Sans MS"/>
                <a:cs typeface="Comic Sans MS"/>
              </a:rPr>
              <a:t>bricc</a:t>
            </a:r>
            <a:r>
              <a:rPr lang="en-US" dirty="0" smtClean="0">
                <a:latin typeface="Comic Sans MS"/>
                <a:cs typeface="Comic Sans MS"/>
              </a:rPr>
              <a:t> ?” and “</a:t>
            </a:r>
            <a:r>
              <a:rPr lang="en-US" dirty="0" err="1" smtClean="0">
                <a:latin typeface="Comic Sans MS"/>
                <a:cs typeface="Comic Sans MS"/>
              </a:rPr>
              <a:t>briccmixing</a:t>
            </a:r>
            <a:r>
              <a:rPr lang="en-US" dirty="0" smtClean="0">
                <a:latin typeface="Comic Sans MS"/>
                <a:cs typeface="Comic Sans MS"/>
              </a:rPr>
              <a:t> ?”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Examine 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- calculation report file (“</a:t>
            </a:r>
            <a:r>
              <a:rPr lang="en-US" dirty="0" err="1" smtClean="0">
                <a:latin typeface="Comic Sans MS"/>
                <a:cs typeface="Comic Sans MS"/>
              </a:rPr>
              <a:t>BrIcc.lst</a:t>
            </a:r>
            <a:r>
              <a:rPr lang="en-US" dirty="0" smtClean="0">
                <a:latin typeface="Comic Sans MS"/>
                <a:cs typeface="Comic Sans MS"/>
              </a:rPr>
              <a:t>”)</a:t>
            </a:r>
          </a:p>
          <a:p>
            <a:pPr lvl="1">
              <a:spcAft>
                <a:spcPts val="800"/>
              </a:spcAft>
            </a:pPr>
            <a:r>
              <a:rPr lang="en-US" dirty="0" smtClean="0">
                <a:latin typeface="Comic Sans MS"/>
                <a:cs typeface="Comic Sans MS"/>
              </a:rPr>
              <a:t>		- records to be INSERTED, DELETED or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  </a:t>
            </a:r>
            <a:r>
              <a:rPr lang="en-US" dirty="0">
                <a:latin typeface="Comic Sans MS"/>
                <a:cs typeface="Comic Sans MS"/>
              </a:rPr>
              <a:t> REPLACED </a:t>
            </a:r>
            <a:r>
              <a:rPr lang="en-US" dirty="0" smtClean="0">
                <a:latin typeface="Comic Sans MS"/>
                <a:cs typeface="Comic Sans MS"/>
              </a:rPr>
              <a:t>(“</a:t>
            </a:r>
            <a:r>
              <a:rPr lang="en-US" dirty="0" err="1" smtClean="0">
                <a:latin typeface="Comic Sans MS"/>
                <a:cs typeface="Comic Sans MS"/>
              </a:rPr>
              <a:t>Cards.new</a:t>
            </a:r>
            <a:r>
              <a:rPr lang="en-US" dirty="0" smtClean="0">
                <a:latin typeface="Comic Sans MS"/>
                <a:cs typeface="Comic Sans MS"/>
              </a:rPr>
              <a:t>”)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068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- Calculation report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065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68126" y="1510631"/>
            <a:ext cx="9208529" cy="4077369"/>
            <a:chOff x="-68126" y="1510631"/>
            <a:chExt cx="9208529" cy="40773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8126" y="1564105"/>
              <a:ext cx="9208529" cy="402389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20737" y="1510631"/>
              <a:ext cx="2874210" cy="387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0927" y="3922294"/>
              <a:ext cx="6170862" cy="7165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37875" y="4812631"/>
              <a:ext cx="2200441" cy="2727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3118" y="5285873"/>
              <a:ext cx="818146" cy="2486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35053" y="3596105"/>
            <a:ext cx="275389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Can be changed 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1579" y="3823368"/>
            <a:ext cx="1283371" cy="213895"/>
          </a:xfrm>
          <a:prstGeom prst="straightConnector1">
            <a:avLst/>
          </a:prstGeom>
          <a:ln w="44450">
            <a:solidFill>
              <a:srgbClr val="4F81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6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25" y="1262646"/>
            <a:ext cx="8864397" cy="3245733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– new cards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0477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82841" y="2473159"/>
            <a:ext cx="3328737" cy="414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203118" y="5285873"/>
            <a:ext cx="818146" cy="24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7" y="5179594"/>
            <a:ext cx="8864396" cy="105009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237789" y="3130550"/>
            <a:ext cx="4906211" cy="1869240"/>
          </a:xfrm>
          <a:prstGeom prst="wedgeRoundRectCallout">
            <a:avLst>
              <a:gd name="adj1" fmla="val -46551"/>
              <a:gd name="adj2" fmla="val -779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Versions since 31-Mar-20008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9-Jul-2008, 20-Jan-2009, 19-Oct-2009, 18-Apr-2011, 13-Aug-2011, 9-Oct-2012, 29-Mar-2013, 28-Jun-2013, 7-Aug-2013, </a:t>
            </a:r>
          </a:p>
          <a:p>
            <a:pPr algn="ctr"/>
            <a:r>
              <a:rPr lang="en-US" sz="1800" dirty="0" smtClean="0">
                <a:latin typeface="Comic Sans MS"/>
                <a:cs typeface="Comic Sans MS"/>
              </a:rPr>
              <a:t>16-Dec-2014</a:t>
            </a:r>
          </a:p>
        </p:txBody>
      </p:sp>
    </p:spTree>
    <p:extLst>
      <p:ext uri="{BB962C8B-B14F-4D97-AF65-F5344CB8AC3E}">
        <p14:creationId xmlns:p14="http://schemas.microsoft.com/office/powerpoint/2010/main" val="8085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25" y="1262646"/>
            <a:ext cx="8864397" cy="3245733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– new cards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4806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203118" y="5285873"/>
            <a:ext cx="818146" cy="24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7" y="5179594"/>
            <a:ext cx="8864396" cy="105009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144210" y="2662655"/>
            <a:ext cx="4906211" cy="1428082"/>
          </a:xfrm>
          <a:prstGeom prst="wedgeRoundRectCallout">
            <a:avLst>
              <a:gd name="adj1" fmla="val -11128"/>
              <a:gd name="adj2" fmla="val 1132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CC-DCC_L overlaps with ZERO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Non-Physical</a:t>
            </a:r>
          </a:p>
          <a:p>
            <a:pPr algn="ctr"/>
            <a:r>
              <a:rPr lang="en-US" dirty="0" err="1" smtClean="0">
                <a:latin typeface="Comic Sans MS"/>
                <a:cs typeface="Comic Sans MS"/>
              </a:rPr>
              <a:t>Balraj</a:t>
            </a:r>
            <a:r>
              <a:rPr lang="en-US" dirty="0" smtClean="0">
                <a:latin typeface="Comic Sans MS"/>
                <a:cs typeface="Comic Sans MS"/>
              </a:rPr>
              <a:t> Sing (26-Sep-2012)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94421" y="5120105"/>
            <a:ext cx="1203158" cy="267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90104" y="4291263"/>
            <a:ext cx="1911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6.5E+6 50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 ENSDF</a:t>
            </a:r>
          </a:p>
        </p:txBody>
      </p:sp>
    </p:spTree>
    <p:extLst>
      <p:ext uri="{BB962C8B-B14F-4D97-AF65-F5344CB8AC3E}">
        <p14:creationId xmlns:p14="http://schemas.microsoft.com/office/powerpoint/2010/main" val="375667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Check uncertainties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34(5) </a:t>
            </a:r>
            <a:r>
              <a:rPr lang="en-US" sz="2800" dirty="0" err="1">
                <a:solidFill>
                  <a:srgbClr val="FEB50A"/>
                </a:solidFill>
                <a:latin typeface="Comic Sans MS"/>
                <a:cs typeface="Comic Sans MS"/>
              </a:rPr>
              <a:t>keV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E4 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transition in </a:t>
            </a:r>
            <a:r>
              <a:rPr lang="en-US" sz="2800" baseline="30000" dirty="0">
                <a:solidFill>
                  <a:srgbClr val="FEB50A"/>
                </a:solidFill>
                <a:latin typeface="Comic Sans MS"/>
                <a:cs typeface="Comic Sans MS"/>
              </a:rPr>
              <a:t>211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Po</a:t>
            </a: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pic>
        <p:nvPicPr>
          <p:cNvPr id="3" name="Picture 2" descr="211Po_34Kev_BrI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4" y="1203539"/>
            <a:ext cx="2403728" cy="3854022"/>
          </a:xfrm>
          <a:prstGeom prst="rect">
            <a:avLst/>
          </a:prstGeom>
        </p:spPr>
      </p:pic>
      <p:pic>
        <p:nvPicPr>
          <p:cNvPr id="6" name="Picture 5" descr="211Po_34KeV_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12" y="1497263"/>
            <a:ext cx="6147040" cy="521997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6118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9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976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1274095"/>
            <a:ext cx="9130456" cy="4982326"/>
            <a:chOff x="0" y="1274095"/>
            <a:chExt cx="9130456" cy="49823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74095"/>
              <a:ext cx="9130456" cy="49823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1590842"/>
              <a:ext cx="7098632" cy="200526"/>
            </a:xfrm>
            <a:prstGeom prst="rect">
              <a:avLst/>
            </a:prstGeom>
            <a:solidFill>
              <a:srgbClr val="FFFF00">
                <a:alpha val="13000"/>
              </a:srgbClr>
            </a:solidFill>
            <a:ln w="19050">
              <a:solidFill>
                <a:srgbClr val="FF00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26742" y="1925734"/>
              <a:ext cx="3735668" cy="1692771"/>
              <a:chOff x="4661198" y="1209916"/>
              <a:chExt cx="3735668" cy="169277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661198" y="1209916"/>
                <a:ext cx="3735668" cy="1692771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endParaRPr lang="en-US" sz="800" dirty="0" smtClean="0">
                  <a:solidFill>
                    <a:schemeClr val="bg1"/>
                  </a:solidFill>
                  <a:latin typeface="Symbol" charset="2"/>
                  <a:cs typeface="Symbol" charset="2"/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baseline="-25000" dirty="0" err="1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T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=  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dirty="0" smtClean="0"/>
                  <a:t>1.53E6</a:t>
                </a:r>
                <a:r>
                  <a:rPr lang="en-US" dirty="0" smtClean="0">
                    <a:latin typeface="Comic Sans MS"/>
                    <a:cs typeface="Comic Sans MS"/>
                  </a:rPr>
                  <a:t> (35+5 </a:t>
                </a:r>
                <a:r>
                  <a:rPr lang="en-US" dirty="0" err="1">
                    <a:latin typeface="Comic Sans MS"/>
                    <a:cs typeface="Comic Sans MS"/>
                  </a:rPr>
                  <a:t>keV</a:t>
                </a:r>
                <a:r>
                  <a:rPr lang="en-US" dirty="0">
                    <a:latin typeface="Comic Sans MS"/>
                    <a:cs typeface="Comic Sans MS"/>
                  </a:rPr>
                  <a:t>)</a:t>
                </a:r>
              </a:p>
              <a:p>
                <a:endParaRPr lang="en-US" sz="800" dirty="0" smtClean="0">
                  <a:latin typeface="Symbol" charset="2"/>
                  <a:cs typeface="Symbol" charset="2"/>
                </a:endParaRPr>
              </a:p>
              <a:p>
                <a:r>
                  <a:rPr lang="en-US" dirty="0" smtClean="0">
                    <a:latin typeface="Comic Sans MS"/>
                    <a:cs typeface="Comic Sans MS"/>
                  </a:rPr>
                  <a:t>CC</a:t>
                </a:r>
                <a:r>
                  <a:rPr lang="en-US" baseline="-25000" dirty="0" smtClean="0">
                    <a:latin typeface="Comic Sans MS"/>
                    <a:cs typeface="Comic Sans MS"/>
                  </a:rPr>
                  <a:t> </a:t>
                </a:r>
                <a:r>
                  <a:rPr lang="en-US" dirty="0" smtClean="0">
                    <a:latin typeface="Comic Sans MS"/>
                    <a:cs typeface="Comic Sans MS"/>
                  </a:rPr>
                  <a:t>=    3.87E6 (34 </a:t>
                </a:r>
                <a:r>
                  <a:rPr lang="en-US" dirty="0" err="1" smtClean="0">
                    <a:latin typeface="Comic Sans MS"/>
                    <a:cs typeface="Comic Sans MS"/>
                  </a:rPr>
                  <a:t>keV</a:t>
                </a:r>
                <a:r>
                  <a:rPr lang="en-US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en-US" sz="800" dirty="0">
                  <a:latin typeface="Comic Sans MS"/>
                  <a:cs typeface="Comic Sans MS"/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baseline="-25000" dirty="0" err="1">
                    <a:solidFill>
                      <a:schemeClr val="bg1"/>
                    </a:solidFill>
                    <a:latin typeface="Comic Sans MS"/>
                    <a:cs typeface="Comic Sans MS"/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=  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dirty="0" smtClean="0"/>
                  <a:t>1.16E7</a:t>
                </a:r>
                <a:r>
                  <a:rPr lang="en-US" dirty="0" smtClean="0">
                    <a:latin typeface="Comic Sans MS"/>
                    <a:cs typeface="Comic Sans MS"/>
                  </a:rPr>
                  <a:t> (35-5 </a:t>
                </a:r>
                <a:r>
                  <a:rPr lang="en-US" dirty="0" err="1">
                    <a:latin typeface="Comic Sans MS"/>
                    <a:cs typeface="Comic Sans MS"/>
                  </a:rPr>
                  <a:t>keV</a:t>
                </a:r>
                <a:r>
                  <a:rPr lang="en-US" dirty="0" smtClean="0">
                    <a:latin typeface="Comic Sans MS"/>
                    <a:cs typeface="Comic Sans MS"/>
                  </a:rPr>
                  <a:t>)</a:t>
                </a:r>
              </a:p>
              <a:p>
                <a:endParaRPr lang="en-US" sz="8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25" name="Left Brace 24"/>
              <p:cNvSpPr/>
              <p:nvPr/>
            </p:nvSpPr>
            <p:spPr>
              <a:xfrm>
                <a:off x="5328955" y="1374873"/>
                <a:ext cx="261864" cy="138796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0" y="4657558"/>
              <a:ext cx="4304632" cy="221916"/>
            </a:xfrm>
            <a:prstGeom prst="rect">
              <a:avLst/>
            </a:prstGeom>
            <a:solidFill>
              <a:srgbClr val="FFFF00">
                <a:alpha val="13000"/>
              </a:srgbClr>
            </a:solidFill>
            <a:ln w="19050">
              <a:solidFill>
                <a:srgbClr val="FF00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0737" y="5652167"/>
              <a:ext cx="949158" cy="256675"/>
            </a:xfrm>
            <a:prstGeom prst="rect">
              <a:avLst/>
            </a:prstGeom>
            <a:solidFill>
              <a:srgbClr val="FFFF00">
                <a:alpha val="13000"/>
              </a:srgbClr>
            </a:solidFill>
            <a:ln w="19050">
              <a:solidFill>
                <a:srgbClr val="FF00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31894" y="6027003"/>
            <a:ext cx="2807369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CC±DCC overlaps with zero!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235413" y="0"/>
            <a:ext cx="7849579" cy="11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BCA638"/>
                </a:solidFill>
                <a:latin typeface="Arial" charset="0"/>
              </a:defRPr>
            </a:lvl9pPr>
          </a:lstStyle>
          <a:p>
            <a:pPr algn="r"/>
            <a:r>
              <a:rPr lang="en-US" sz="2800" b="1" smtClean="0">
                <a:solidFill>
                  <a:srgbClr val="FEB50A"/>
                </a:solidFill>
                <a:latin typeface="Comic Sans MS"/>
                <a:cs typeface="Comic Sans MS"/>
              </a:rPr>
              <a:t>How BrIcc handles uncertainties</a:t>
            </a:r>
            <a:br>
              <a:rPr lang="en-US" sz="2800" b="1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2800" smtClean="0">
                <a:solidFill>
                  <a:srgbClr val="FEB50A"/>
                </a:solidFill>
                <a:latin typeface="Comic Sans MS"/>
                <a:cs typeface="Comic Sans MS"/>
              </a:rPr>
              <a:t>34(5) keV E4 transition in </a:t>
            </a:r>
            <a:r>
              <a:rPr lang="en-US" sz="2800" baseline="30000" smtClean="0">
                <a:solidFill>
                  <a:srgbClr val="FEB50A"/>
                </a:solidFill>
                <a:latin typeface="Comic Sans MS"/>
                <a:cs typeface="Comic Sans MS"/>
              </a:rPr>
              <a:t>211</a:t>
            </a:r>
            <a:r>
              <a:rPr lang="en-US" sz="2800" smtClean="0">
                <a:solidFill>
                  <a:srgbClr val="FEB50A"/>
                </a:solidFill>
                <a:latin typeface="Comic Sans MS"/>
                <a:cs typeface="Comic Sans MS"/>
              </a:rPr>
              <a:t>Po</a:t>
            </a: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119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555425"/>
              </p:ext>
            </p:extLst>
          </p:nvPr>
        </p:nvGraphicFramePr>
        <p:xfrm>
          <a:off x="2769520" y="2359527"/>
          <a:ext cx="6626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5" imgW="9296400" imgH="5702300" progId="Excel.Sheet.8">
                  <p:embed/>
                </p:oleObj>
              </mc:Choice>
              <mc:Fallback>
                <p:oleObj name="Worksheet" r:id="rId5" imgW="9296400" imgH="5702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9520" y="2359527"/>
                        <a:ext cx="66262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413" y="0"/>
            <a:ext cx="7849579" cy="1113817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How </a:t>
            </a:r>
            <a:r>
              <a:rPr lang="en-US" sz="2800" b="1" dirty="0" err="1" smtClean="0">
                <a:solidFill>
                  <a:srgbClr val="FEB50A"/>
                </a:solidFill>
                <a:latin typeface="Comic Sans MS"/>
                <a:cs typeface="Comic Sans MS"/>
              </a:rPr>
              <a:t>BrIcc</a:t>
            </a:r>
            <a: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  <a:t> handles uncertainties</a:t>
            </a:r>
            <a:br>
              <a:rPr lang="en-US" sz="2800" b="1" dirty="0" smtClean="0">
                <a:solidFill>
                  <a:srgbClr val="FEB50A"/>
                </a:solidFill>
                <a:latin typeface="Comic Sans MS"/>
                <a:cs typeface="Comic Sans MS"/>
              </a:rPr>
            </a:b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34(5) </a:t>
            </a:r>
            <a:r>
              <a:rPr lang="en-US" sz="2800" dirty="0" err="1">
                <a:solidFill>
                  <a:srgbClr val="FEB50A"/>
                </a:solidFill>
                <a:latin typeface="Comic Sans MS"/>
                <a:cs typeface="Comic Sans MS"/>
              </a:rPr>
              <a:t>keV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FEB50A"/>
                </a:solidFill>
                <a:latin typeface="Comic Sans MS"/>
                <a:cs typeface="Comic Sans MS"/>
              </a:rPr>
              <a:t>E4 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transition in </a:t>
            </a:r>
            <a:r>
              <a:rPr lang="en-US" sz="2800" baseline="30000" dirty="0">
                <a:solidFill>
                  <a:srgbClr val="FEB50A"/>
                </a:solidFill>
                <a:latin typeface="Comic Sans MS"/>
                <a:cs typeface="Comic Sans MS"/>
              </a:rPr>
              <a:t>211</a:t>
            </a:r>
            <a:r>
              <a:rPr lang="en-US" sz="2800" dirty="0">
                <a:solidFill>
                  <a:srgbClr val="FEB50A"/>
                </a:solidFill>
                <a:latin typeface="Comic Sans MS"/>
                <a:cs typeface="Comic Sans MS"/>
              </a:rPr>
              <a:t>Po</a:t>
            </a:r>
            <a:endParaRPr lang="en-US" sz="2800" b="1" dirty="0">
              <a:solidFill>
                <a:srgbClr val="FEB50A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849" y="6643687"/>
            <a:ext cx="9074152" cy="258763"/>
            <a:chOff x="69849" y="6643687"/>
            <a:chExt cx="9074152" cy="258763"/>
          </a:xfrm>
        </p:grpSpPr>
        <p:sp>
          <p:nvSpPr>
            <p:cNvPr id="5" name="Text Box 92"/>
            <p:cNvSpPr txBox="1">
              <a:spLocks noChangeArrowheads="1"/>
            </p:cNvSpPr>
            <p:nvPr/>
          </p:nvSpPr>
          <p:spPr bwMode="auto">
            <a:xfrm>
              <a:off x="69849" y="6643687"/>
              <a:ext cx="5256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i="1" dirty="0">
                  <a:latin typeface="Albertus" pitchFamily="34" charset="0"/>
                </a:rPr>
                <a:t>Tibor </a:t>
              </a:r>
              <a:r>
                <a:rPr lang="en-US" sz="1000" b="0" i="1" dirty="0" err="1">
                  <a:latin typeface="Albertus" pitchFamily="34" charset="0"/>
                </a:rPr>
                <a:t>Kibèdi</a:t>
              </a:r>
              <a:r>
                <a:rPr lang="en-US" sz="1000" b="0" i="1" dirty="0">
                  <a:latin typeface="Albertus" pitchFamily="34" charset="0"/>
                </a:rPr>
                <a:t>, Dep. of Nuclear Physics, Australian National University</a:t>
              </a:r>
            </a:p>
          </p:txBody>
        </p:sp>
        <p:sp>
          <p:nvSpPr>
            <p:cNvPr id="28" name="Text Box 93"/>
            <p:cNvSpPr txBox="1">
              <a:spLocks noChangeArrowheads="1"/>
            </p:cNvSpPr>
            <p:nvPr/>
          </p:nvSpPr>
          <p:spPr bwMode="auto">
            <a:xfrm>
              <a:off x="5364163" y="6657975"/>
              <a:ext cx="37798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en-AU" sz="1000" b="0" i="1" dirty="0" smtClean="0">
                  <a:latin typeface="Albertus" pitchFamily="34" charset="0"/>
                </a:rPr>
                <a:t>28-Apr-2015, IAEA NSDD Workshop</a:t>
              </a:r>
              <a:endParaRPr lang="en-US" sz="1000" dirty="0">
                <a:latin typeface="Albertus" pitchFamily="34" charset="0"/>
              </a:endParaRPr>
            </a:p>
          </p:txBody>
        </p:sp>
      </p:grpSp>
      <p:pic>
        <p:nvPicPr>
          <p:cNvPr id="3" name="Picture 2" descr="211Po_34Kev_BrIc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4" y="1203539"/>
            <a:ext cx="2403728" cy="385402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9714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59374" y="1230576"/>
            <a:ext cx="3735668" cy="1692771"/>
            <a:chOff x="4661198" y="1209916"/>
            <a:chExt cx="3735668" cy="1692771"/>
          </a:xfrm>
        </p:grpSpPr>
        <p:sp>
          <p:nvSpPr>
            <p:cNvPr id="13" name="TextBox 12"/>
            <p:cNvSpPr txBox="1"/>
            <p:nvPr/>
          </p:nvSpPr>
          <p:spPr>
            <a:xfrm>
              <a:off x="4661198" y="1209916"/>
              <a:ext cx="3735668" cy="1692771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endParaRPr lang="en-US" sz="800" dirty="0" smtClean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  <a:p>
              <a:r>
                <a:rPr lang="en-US" dirty="0" err="1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T</a:t>
              </a:r>
              <a:r>
                <a:rPr lang="en-US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omic Sans MS"/>
                  <a:cs typeface="Comic Sans MS"/>
                </a:rPr>
                <a:t>=  </a:t>
              </a:r>
              <a:r>
                <a:rPr lang="en-US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  </a:t>
              </a:r>
              <a:r>
                <a:rPr lang="en-US" dirty="0" smtClean="0"/>
                <a:t>1.53E6</a:t>
              </a:r>
              <a:r>
                <a:rPr lang="en-US" dirty="0" smtClean="0">
                  <a:latin typeface="Comic Sans MS"/>
                  <a:cs typeface="Comic Sans MS"/>
                </a:rPr>
                <a:t> (34+5 </a:t>
              </a:r>
              <a:r>
                <a:rPr lang="en-US" dirty="0" err="1">
                  <a:latin typeface="Comic Sans MS"/>
                  <a:cs typeface="Comic Sans MS"/>
                </a:rPr>
                <a:t>keV</a:t>
              </a:r>
              <a:r>
                <a:rPr lang="en-US" dirty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 smtClean="0">
                <a:latin typeface="Symbol" charset="2"/>
                <a:cs typeface="Symbol" charset="2"/>
              </a:endParaRPr>
            </a:p>
            <a:p>
              <a:r>
                <a:rPr lang="en-US" dirty="0" smtClean="0">
                  <a:latin typeface="Comic Sans MS"/>
                  <a:cs typeface="Comic Sans MS"/>
                </a:rPr>
                <a:t>CC</a:t>
              </a:r>
              <a:r>
                <a:rPr lang="en-US" baseline="-25000" dirty="0" smtClean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=    3.87E6 (34 </a:t>
              </a:r>
              <a:r>
                <a:rPr lang="en-US" dirty="0" err="1" smtClean="0">
                  <a:latin typeface="Comic Sans MS"/>
                  <a:cs typeface="Comic Sans MS"/>
                </a:rPr>
                <a:t>keV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>
                <a:latin typeface="Comic Sans MS"/>
                <a:cs typeface="Comic Sans MS"/>
              </a:endParaRPr>
            </a:p>
            <a:p>
              <a:r>
                <a:rPr lang="en-US" dirty="0" err="1">
                  <a:solidFill>
                    <a:schemeClr val="bg1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err="1">
                  <a:solidFill>
                    <a:schemeClr val="bg1"/>
                  </a:solidFill>
                  <a:latin typeface="Comic Sans MS"/>
                  <a:cs typeface="Comic Sans MS"/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omic Sans MS"/>
                  <a:cs typeface="Comic Sans MS"/>
                </a:rPr>
                <a:t>=  </a:t>
              </a:r>
              <a:r>
                <a:rPr lang="en-US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  </a:t>
              </a:r>
              <a:r>
                <a:rPr lang="en-US" dirty="0" smtClean="0"/>
                <a:t>1.16E7</a:t>
              </a:r>
              <a:r>
                <a:rPr lang="en-US" dirty="0" smtClean="0">
                  <a:latin typeface="Comic Sans MS"/>
                  <a:cs typeface="Comic Sans MS"/>
                </a:rPr>
                <a:t> (34-5 </a:t>
              </a:r>
              <a:r>
                <a:rPr lang="en-US" dirty="0" err="1">
                  <a:latin typeface="Comic Sans MS"/>
                  <a:cs typeface="Comic Sans MS"/>
                </a:rPr>
                <a:t>keV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endParaRPr lang="en-US" sz="800" dirty="0">
                <a:latin typeface="Comic Sans MS"/>
                <a:cs typeface="Comic Sans MS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5328955" y="1374873"/>
              <a:ext cx="261864" cy="13879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6410699" y="4685451"/>
            <a:ext cx="0" cy="1029368"/>
          </a:xfrm>
          <a:prstGeom prst="line">
            <a:avLst/>
          </a:prstGeom>
          <a:ln>
            <a:solidFill>
              <a:srgbClr val="F709A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71888" y="4702432"/>
            <a:ext cx="2725352" cy="20594"/>
          </a:xfrm>
          <a:prstGeom prst="line">
            <a:avLst/>
          </a:prstGeom>
          <a:ln>
            <a:solidFill>
              <a:srgbClr val="F709A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993027" y="4503351"/>
            <a:ext cx="7153" cy="1240300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06813" y="4510325"/>
            <a:ext cx="2270587" cy="20489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09946" y="4874054"/>
            <a:ext cx="1662" cy="870970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671888" y="4875536"/>
            <a:ext cx="3130669" cy="19113"/>
          </a:xfrm>
          <a:prstGeom prst="line">
            <a:avLst/>
          </a:prstGeom>
          <a:ln>
            <a:solidFill>
              <a:srgbClr val="F709A2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" name="16-Point Star 6144"/>
          <p:cNvSpPr/>
          <p:nvPr/>
        </p:nvSpPr>
        <p:spPr>
          <a:xfrm>
            <a:off x="2348415" y="1256631"/>
            <a:ext cx="1831473" cy="1176421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20573</TotalTime>
  <Words>1072</Words>
  <Application>Microsoft Macintosh PowerPoint</Application>
  <PresentationFormat>On-screen Show (4:3)</PresentationFormat>
  <Paragraphs>196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Worksheet</vt:lpstr>
      <vt:lpstr>Evaluating multipole mixing ratio from conversion electron data</vt:lpstr>
      <vt:lpstr>Conversion coefficients</vt:lpstr>
      <vt:lpstr>Using BrIcc </vt:lpstr>
      <vt:lpstr>BrIcc - Calculation report </vt:lpstr>
      <vt:lpstr>BrIcc – new cards </vt:lpstr>
      <vt:lpstr>BrIcc – new cards </vt:lpstr>
      <vt:lpstr>Check uncertainties 34(5) keV E4 transition in 211Po</vt:lpstr>
      <vt:lpstr>PowerPoint Presentation</vt:lpstr>
      <vt:lpstr>How BrIcc handles uncertainties 34(5) keV E4 transition in 211Po</vt:lpstr>
      <vt:lpstr>How BrIcc handles uncertainties 34(5) keV E4 transition in 211Po</vt:lpstr>
      <vt:lpstr>How BrIcc handles uncertainties 1754.9(6) keV M1+E2 transition in 16O</vt:lpstr>
      <vt:lpstr>Using BrIccMixing </vt:lpstr>
      <vt:lpstr>BrIccMixing – Input file </vt:lpstr>
      <vt:lpstr>Running BrIccMixing </vt:lpstr>
      <vt:lpstr>Running BrIccMixing </vt:lpstr>
      <vt:lpstr>Measuring conversion coefficients </vt:lpstr>
      <vt:lpstr>Measuring conversion coefficients </vt:lpstr>
      <vt:lpstr>Measuring conversion coefficients see In Proc. Internal Conversion Process, ed.by Hamilton, J.H., North-Holland, 1975 </vt:lpstr>
    </vt:vector>
  </TitlesOfParts>
  <Company>Australian 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u3593744</dc:creator>
  <cp:lastModifiedBy>Tibor Kibedi</cp:lastModifiedBy>
  <cp:revision>1045</cp:revision>
  <dcterms:created xsi:type="dcterms:W3CDTF">2009-08-04T05:30:51Z</dcterms:created>
  <dcterms:modified xsi:type="dcterms:W3CDTF">2015-04-28T14:02:48Z</dcterms:modified>
</cp:coreProperties>
</file>