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57" r:id="rId2"/>
    <p:sldId id="349" r:id="rId3"/>
    <p:sldId id="358" r:id="rId4"/>
    <p:sldId id="350" r:id="rId5"/>
    <p:sldId id="351" r:id="rId6"/>
    <p:sldId id="352" r:id="rId7"/>
    <p:sldId id="353" r:id="rId8"/>
    <p:sldId id="359" r:id="rId9"/>
    <p:sldId id="354" r:id="rId10"/>
    <p:sldId id="355" r:id="rId11"/>
    <p:sldId id="356" r:id="rId12"/>
  </p:sldIdLst>
  <p:sldSz cx="9144000" cy="7772400"/>
  <p:notesSz cx="7023100" cy="92837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2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99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8" d="100"/>
          <a:sy n="48" d="100"/>
        </p:scale>
        <p:origin x="-1315" y="-62"/>
      </p:cViewPr>
      <p:guideLst>
        <p:guide orient="horz" pos="2448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9" d="100"/>
          <a:sy n="29" d="100"/>
        </p:scale>
        <p:origin x="-1181" y="-72"/>
      </p:cViewPr>
      <p:guideLst>
        <p:guide orient="horz" pos="292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t" anchorCtr="0" compatLnSpc="1">
            <a:prstTxWarp prst="textNoShape">
              <a:avLst/>
            </a:prstTxWarp>
          </a:bodyPr>
          <a:lstStyle>
            <a:lvl1pPr algn="l" defTabSz="936625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t" anchorCtr="0" compatLnSpc="1">
            <a:prstTxWarp prst="textNoShape">
              <a:avLst/>
            </a:prstTxWarp>
          </a:bodyPr>
          <a:lstStyle>
            <a:lvl1pPr algn="r" defTabSz="936625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1738"/>
            <a:ext cx="3043238" cy="4619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b" anchorCtr="0" compatLnSpc="1">
            <a:prstTxWarp prst="textNoShape">
              <a:avLst/>
            </a:prstTxWarp>
          </a:bodyPr>
          <a:lstStyle>
            <a:lvl1pPr algn="l" defTabSz="936625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21738"/>
            <a:ext cx="3043237" cy="4619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b" anchorCtr="0" compatLnSpc="1">
            <a:prstTxWarp prst="textNoShape">
              <a:avLst/>
            </a:prstTxWarp>
          </a:bodyPr>
          <a:lstStyle>
            <a:lvl1pPr algn="r" defTabSz="936625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AC0C73-5E94-40B9-AC25-7DC6169B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t" anchorCtr="0" compatLnSpc="1">
            <a:prstTxWarp prst="textNoShape">
              <a:avLst/>
            </a:prstTxWarp>
          </a:bodyPr>
          <a:lstStyle>
            <a:lvl1pPr algn="l" defTabSz="936625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t" anchorCtr="0" compatLnSpc="1">
            <a:prstTxWarp prst="textNoShape">
              <a:avLst/>
            </a:prstTxWarp>
          </a:bodyPr>
          <a:lstStyle>
            <a:lvl1pPr algn="r" defTabSz="936625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66850" y="696913"/>
            <a:ext cx="4094163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410075"/>
            <a:ext cx="5146675" cy="417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1738"/>
            <a:ext cx="3043238" cy="4619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b" anchorCtr="0" compatLnSpc="1">
            <a:prstTxWarp prst="textNoShape">
              <a:avLst/>
            </a:prstTxWarp>
          </a:bodyPr>
          <a:lstStyle>
            <a:lvl1pPr algn="l" defTabSz="936625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21738"/>
            <a:ext cx="3043237" cy="4619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50" tIns="46826" rIns="93650" bIns="46826" numCol="1" anchor="b" anchorCtr="0" compatLnSpc="1">
            <a:prstTxWarp prst="textNoShape">
              <a:avLst/>
            </a:prstTxWarp>
          </a:bodyPr>
          <a:lstStyle>
            <a:lvl1pPr algn="r" defTabSz="936625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24D98D4-7F68-4328-90D9-195D431E6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AC59C-5058-42A7-AAC7-40C77C7043CA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695325"/>
            <a:ext cx="4095750" cy="34813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10075"/>
            <a:ext cx="5616575" cy="4178300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12B32-3839-4564-87CF-7FCB502CB81B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5263" y="696913"/>
            <a:ext cx="4095750" cy="3481387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11663"/>
            <a:ext cx="5149850" cy="41751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6" tIns="46663" rIns="93326" bIns="46663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0E902-BD78-4EF0-9B5F-C1DBEAA4D8EA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5263" y="696913"/>
            <a:ext cx="40957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11663"/>
            <a:ext cx="5149850" cy="4175125"/>
          </a:xfrm>
          <a:noFill/>
          <a:ln/>
        </p:spPr>
        <p:txBody>
          <a:bodyPr lIns="93326" tIns="46663" rIns="93326" bIns="46663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B8EC5-0F60-4375-B6EC-577AFB3C134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5263" y="696913"/>
            <a:ext cx="4095750" cy="3481387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11663"/>
            <a:ext cx="5149850" cy="41751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6" tIns="46663" rIns="93326" bIns="46663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4588"/>
            <a:ext cx="7772400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03725"/>
            <a:ext cx="6400800" cy="1987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A71F-29FF-4EF3-A3C9-84754FF16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12925"/>
            <a:ext cx="8229600" cy="513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10163-138E-466A-AD6C-4D4E9E9EA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94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943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1FD7-D5CB-4305-9F6F-56624971D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2925"/>
            <a:ext cx="8229600" cy="5130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B0456-3F0F-4974-AE33-02074B817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94275"/>
            <a:ext cx="7772400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4063"/>
            <a:ext cx="777240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5801-0E6D-4287-87C5-6D1D5FE0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2925"/>
            <a:ext cx="4038600" cy="5130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2925"/>
            <a:ext cx="4038600" cy="5130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09557-3A3E-42EA-831D-EFC51D766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9900"/>
            <a:ext cx="4040188" cy="7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5388"/>
            <a:ext cx="4040188" cy="44783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9900"/>
            <a:ext cx="4041775" cy="7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5388"/>
            <a:ext cx="4041775" cy="44783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A3D2-E8D5-463E-B9F4-95152E7A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1A14-5E5A-40D9-A62B-1FF4D0B78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4397-249F-45F8-9130-EFD9A3C2F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63"/>
            <a:ext cx="3008313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09563"/>
            <a:ext cx="5111750" cy="66341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7188"/>
            <a:ext cx="3008313" cy="5316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326A-7243-4F43-97DE-2380493AF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40363"/>
            <a:ext cx="5486400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3738"/>
            <a:ext cx="5486400" cy="4664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83300"/>
            <a:ext cx="5486400" cy="911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14A8A-6224-4FF8-AC88-5B9C5413B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6738" y="7354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7DCE138-CEB5-4E02-9FC8-2871E17A0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4116" name="Line 4"/>
          <p:cNvSpPr>
            <a:spLocks noChangeShapeType="1"/>
          </p:cNvSpPr>
          <p:nvPr userDrawn="1"/>
        </p:nvSpPr>
        <p:spPr bwMode="auto">
          <a:xfrm>
            <a:off x="455613" y="1036638"/>
            <a:ext cx="822642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" descr="barnlogo_100trx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450" y="7148513"/>
            <a:ext cx="5476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4118" name="Rectangle 6"/>
          <p:cNvSpPr>
            <a:spLocks noChangeArrowheads="1"/>
          </p:cNvSpPr>
          <p:nvPr userDrawn="1"/>
        </p:nvSpPr>
        <p:spPr bwMode="auto">
          <a:xfrm>
            <a:off x="533400" y="7340600"/>
            <a:ext cx="2286000" cy="258763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1200" i="1">
                <a:solidFill>
                  <a:schemeClr val="bg2"/>
                </a:solidFill>
                <a:latin typeface="Arial" charset="0"/>
                <a:cs typeface="Times New Roman" charset="0"/>
              </a:rPr>
              <a:t>Jag Tuli</a:t>
            </a:r>
          </a:p>
        </p:txBody>
      </p:sp>
      <p:pic>
        <p:nvPicPr>
          <p:cNvPr id="1031" name="Picture 7" descr="bnllogo2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94588" y="7043738"/>
            <a:ext cx="15716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4120" name="Line 8"/>
          <p:cNvSpPr>
            <a:spLocks noChangeShapeType="1"/>
          </p:cNvSpPr>
          <p:nvPr userDrawn="1"/>
        </p:nvSpPr>
        <p:spPr bwMode="auto">
          <a:xfrm>
            <a:off x="685800" y="7254875"/>
            <a:ext cx="671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4121" name="Rectangle 9"/>
          <p:cNvSpPr>
            <a:spLocks noChangeArrowheads="1"/>
          </p:cNvSpPr>
          <p:nvPr userDrawn="1"/>
        </p:nvSpPr>
        <p:spPr bwMode="auto">
          <a:xfrm>
            <a:off x="5181600" y="7254875"/>
            <a:ext cx="2286000" cy="517525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1200" i="1">
                <a:solidFill>
                  <a:schemeClr val="bg2"/>
                </a:solidFill>
                <a:latin typeface="Arial" charset="0"/>
                <a:cs typeface="Times New Roman" charset="0"/>
              </a:rPr>
              <a:t>NSDD, Vienna, 4/2015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12813" y="309563"/>
            <a:ext cx="7313612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en-US" sz="4000" b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2051" name="Picture 3" descr="bnllogo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0050" y="7254875"/>
            <a:ext cx="1123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7250113"/>
            <a:ext cx="776922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3" name="Picture 5" descr="aerial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" y="3175"/>
            <a:ext cx="9140825" cy="776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oe_osthumb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475" y="103188"/>
            <a:ext cx="9144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89666" y="1758950"/>
            <a:ext cx="626004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4000" b="0" dirty="0" smtClean="0">
                <a:solidFill>
                  <a:srgbClr val="008000"/>
                </a:solidFill>
                <a:latin typeface="Arial" charset="0"/>
              </a:rPr>
              <a:t>Evaluator Reminders 4/15 </a:t>
            </a:r>
            <a:endParaRPr lang="en-US" sz="4000" b="0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sz="4000" b="0" dirty="0">
              <a:solidFill>
                <a:srgbClr val="FF660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3200" b="0" i="1" dirty="0">
                <a:solidFill>
                  <a:srgbClr val="0000FF"/>
                </a:solidFill>
                <a:latin typeface="Arial" charset="0"/>
              </a:rPr>
              <a:t>Jagdish Tuli*</a:t>
            </a:r>
          </a:p>
          <a:p>
            <a:pPr eaLnBrk="1" hangingPunct="1">
              <a:lnSpc>
                <a:spcPct val="100000"/>
              </a:lnSpc>
            </a:pPr>
            <a:r>
              <a:rPr lang="en-US" sz="2800" b="0" i="1" dirty="0">
                <a:solidFill>
                  <a:schemeClr val="tx1"/>
                </a:solidFill>
                <a:latin typeface="Arial" charset="0"/>
              </a:rPr>
              <a:t>National Nuclear Data Center</a:t>
            </a:r>
          </a:p>
          <a:p>
            <a:pPr eaLnBrk="1" hangingPunct="1">
              <a:lnSpc>
                <a:spcPct val="100000"/>
              </a:lnSpc>
            </a:pPr>
            <a:r>
              <a:rPr lang="en-US" sz="2800" b="0" i="1" dirty="0">
                <a:solidFill>
                  <a:schemeClr val="tx1"/>
                </a:solidFill>
                <a:latin typeface="Arial" charset="0"/>
              </a:rPr>
              <a:t>Brookhaven National Laboratory</a:t>
            </a:r>
          </a:p>
          <a:p>
            <a:pPr eaLnBrk="1" hangingPunct="1">
              <a:lnSpc>
                <a:spcPct val="100000"/>
              </a:lnSpc>
            </a:pPr>
            <a:endParaRPr lang="en-US" sz="3200" b="0" i="1" dirty="0">
              <a:solidFill>
                <a:srgbClr val="FF660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400" b="0" i="1" dirty="0">
                <a:solidFill>
                  <a:srgbClr val="0000FF"/>
                </a:solidFill>
                <a:latin typeface="Arial" charset="0"/>
              </a:rPr>
              <a:t>*Email: Tuli@bnl.gov</a:t>
            </a:r>
          </a:p>
        </p:txBody>
      </p:sp>
      <p:pic>
        <p:nvPicPr>
          <p:cNvPr id="2056" name="Picture 8" descr="SC-Banner-CMYK-whitethumb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223125"/>
            <a:ext cx="1243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bnllogo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94588" y="7148513"/>
            <a:ext cx="1571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98813" y="7254875"/>
            <a:ext cx="3308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solidFill>
                  <a:schemeClr val="tx1"/>
                </a:solidFill>
                <a:latin typeface="Arial" charset="0"/>
              </a:rPr>
              <a:t>Brookhaven Science Associates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Systematics</a:t>
            </a:r>
          </a:p>
        </p:txBody>
      </p:sp>
      <p:sp>
        <p:nvSpPr>
          <p:cNvPr id="28675" name="Rectangle 3075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LogT1/2(alpha) vs Log E(alpha) is linear</a:t>
            </a:r>
          </a:p>
          <a:p>
            <a:pPr eaLnBrk="1" hangingPunct="1"/>
            <a:r>
              <a:rPr lang="en-US" dirty="0" smtClean="0"/>
              <a:t>Takahashi’s gross beta decay theory reliable to better than a factor of 3</a:t>
            </a:r>
          </a:p>
          <a:p>
            <a:pPr eaLnBrk="1" hangingPunct="1"/>
            <a:r>
              <a:rPr lang="en-US" dirty="0" smtClean="0"/>
              <a:t>Alpha Decay HF</a:t>
            </a:r>
          </a:p>
          <a:p>
            <a:pPr eaLnBrk="1" hangingPunct="1"/>
            <a:r>
              <a:rPr lang="en-US" dirty="0" smtClean="0"/>
              <a:t>Certain pairs of configurations lead to isomeric transitions</a:t>
            </a:r>
          </a:p>
          <a:p>
            <a:pPr eaLnBrk="1" hangingPunct="1"/>
            <a:r>
              <a:rPr lang="en-US" dirty="0" smtClean="0"/>
              <a:t>GS feeding from local systematics</a:t>
            </a:r>
          </a:p>
          <a:p>
            <a:pPr eaLnBrk="1" hangingPunct="1"/>
            <a:r>
              <a:rPr lang="en-US" dirty="0" smtClean="0"/>
              <a:t>Mass systematics from Audi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APS style adopted</a:t>
            </a:r>
          </a:p>
          <a:p>
            <a:pPr eaLnBrk="1" hangingPunct="1"/>
            <a:r>
              <a:rPr lang="en-US" smtClean="0"/>
              <a:t>American spellings</a:t>
            </a:r>
          </a:p>
          <a:p>
            <a:pPr eaLnBrk="1" hangingPunct="1"/>
            <a:r>
              <a:rPr lang="en-US" smtClean="0"/>
              <a:t>Accepted abbreviations</a:t>
            </a:r>
          </a:p>
          <a:p>
            <a:pPr eaLnBrk="1" hangingPunct="1"/>
            <a:r>
              <a:rPr lang="en-US" smtClean="0"/>
              <a:t>Key number when used as proper noun is plural. </a:t>
            </a:r>
          </a:p>
          <a:p>
            <a:pPr eaLnBrk="1" hangingPunct="1"/>
            <a:r>
              <a:rPr lang="en-US" smtClean="0"/>
              <a:t>Space after `,’ except between key numbers, etc.</a:t>
            </a:r>
          </a:p>
          <a:p>
            <a:pPr eaLnBrk="1" hangingPunct="1"/>
            <a:r>
              <a:rPr lang="en-US" smtClean="0"/>
              <a:t>Evaluator not compiler</a:t>
            </a:r>
          </a:p>
          <a:p>
            <a:pPr eaLnBrk="1" hangingPunct="1"/>
            <a:r>
              <a:rPr lang="en-US" smtClean="0"/>
              <a:t>Uncertainty not error.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Adopted-Reminder</a:t>
            </a:r>
          </a:p>
        </p:txBody>
      </p:sp>
      <p:sp>
        <p:nvSpPr>
          <p:cNvPr id="457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7626350" cy="52673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Adopted Properties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Q-record – must be given -even if nothing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         known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Values from 2012, Audi masses (2012Wa38)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Give Systematic uncertainties as comments.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Adopted-Reminder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7626350" cy="52673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Adopted Properties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 XREF even if only one data set with gammas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BAND Identification only on first record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Adopted-Reminder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7626350" cy="52673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Adopted Properties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Levels: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 GS and Isomers: Decay Modes and moments must be given, if known, on the continuation records. Any comments on these should be on the comment records only.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 T1/2 from </a:t>
            </a:r>
            <a:r>
              <a:rPr lang="en-US" sz="2800" dirty="0" err="1" smtClean="0"/>
              <a:t>keyno</a:t>
            </a:r>
            <a:r>
              <a:rPr lang="en-US" sz="2800" dirty="0" smtClean="0"/>
              <a:t>. is not enough, include DSID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Moments – Check Nick Stone’s latest </a:t>
            </a:r>
            <a:r>
              <a:rPr lang="en-US" sz="2800" dirty="0" smtClean="0"/>
              <a:t>compilation</a:t>
            </a:r>
            <a:endParaRPr lang="en-US" sz="28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Isomer is a level with T1/2&gt;=1 NS or if it has an IT dataset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/>
              <a:t>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Extraction of data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Quote authors’ measured quantities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Document any deviations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Note authors’ assumptions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Check for missed references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Check authors’ quoted older values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of data-1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Order of Comments</a:t>
            </a:r>
          </a:p>
          <a:p>
            <a:pPr eaLnBrk="1" hangingPunct="1"/>
            <a:r>
              <a:rPr lang="en-US" smtClean="0"/>
              <a:t>E= not needed for reaction</a:t>
            </a:r>
          </a:p>
          <a:p>
            <a:pPr eaLnBrk="1" hangingPunct="1"/>
            <a:r>
              <a:rPr lang="en-US" smtClean="0"/>
              <a:t>Target JPI should be given</a:t>
            </a:r>
          </a:p>
          <a:p>
            <a:pPr eaLnBrk="1" hangingPunct="1"/>
            <a:r>
              <a:rPr lang="en-US" smtClean="0"/>
              <a:t>Style - Keyno: measured, etc.</a:t>
            </a:r>
          </a:p>
          <a:p>
            <a:pPr eaLnBrk="1" hangingPunct="1"/>
            <a:r>
              <a:rPr lang="en-US" smtClean="0"/>
              <a:t>Do not combine different kinds of data sets</a:t>
            </a:r>
          </a:p>
          <a:p>
            <a:pPr eaLnBrk="1" hangingPunct="1"/>
            <a:r>
              <a:rPr lang="en-US" smtClean="0"/>
              <a:t>Specify source of data</a:t>
            </a:r>
          </a:p>
          <a:p>
            <a:pPr eaLnBrk="1" hangingPunct="1"/>
            <a:r>
              <a:rPr lang="en-US" smtClean="0"/>
              <a:t>Ensure accuracy of values from adopted set</a:t>
            </a:r>
          </a:p>
          <a:p>
            <a:pPr eaLnBrk="1" hangingPunct="1"/>
            <a:r>
              <a:rPr lang="en-US" smtClean="0"/>
              <a:t>Do not say “from ENSDF”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Presentation-2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Gammas order by increasing Eg</a:t>
            </a:r>
          </a:p>
          <a:p>
            <a:pPr eaLnBrk="1" hangingPunct="1"/>
            <a:r>
              <a:rPr lang="en-US" smtClean="0"/>
              <a:t>Significant digits</a:t>
            </a:r>
          </a:p>
          <a:p>
            <a:pPr eaLnBrk="1" hangingPunct="1"/>
            <a:r>
              <a:rPr lang="en-US" smtClean="0"/>
              <a:t>Uncertainty of 25 no longer a rigid rule</a:t>
            </a:r>
          </a:p>
          <a:p>
            <a:pPr eaLnBrk="1" hangingPunct="1"/>
            <a:r>
              <a:rPr lang="en-US" smtClean="0"/>
              <a:t>Multiplets</a:t>
            </a:r>
          </a:p>
          <a:p>
            <a:pPr eaLnBrk="1" hangingPunct="1"/>
            <a:r>
              <a:rPr lang="en-US" smtClean="0"/>
              <a:t>Xsection,Analyzing-power values not given</a:t>
            </a:r>
          </a:p>
          <a:p>
            <a:pPr eaLnBrk="1" hangingPunct="1"/>
            <a:r>
              <a:rPr lang="en-US" smtClean="0"/>
              <a:t>A2, A4, DCO ratios given with definition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Presentation-3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BEL up for levels, down for gammas.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Delayed gammas - give as IT decay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Presentation-4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Normalization condition should be given</a:t>
            </a:r>
          </a:p>
          <a:p>
            <a:pPr eaLnBrk="1" hangingPunct="1"/>
            <a:r>
              <a:rPr lang="en-US" smtClean="0"/>
              <a:t>Parent record, all fields should be given</a:t>
            </a:r>
          </a:p>
          <a:p>
            <a:pPr eaLnBrk="1" hangingPunct="1"/>
            <a:r>
              <a:rPr lang="en-US" smtClean="0"/>
              <a:t>Replace `/’ by `:’ for multiple ratios</a:t>
            </a:r>
          </a:p>
          <a:p>
            <a:pPr eaLnBrk="1" hangingPunct="1"/>
            <a:r>
              <a:rPr lang="en-US" smtClean="0"/>
              <a:t>Unresolved discrepancies should be pointed out</a:t>
            </a:r>
          </a:p>
          <a:p>
            <a:pPr eaLnBrk="1" hangingPunct="1"/>
            <a:r>
              <a:rPr lang="en-US" smtClean="0"/>
              <a:t>E(ec),E(b-) only when accurate, measured</a:t>
            </a:r>
          </a:p>
          <a:p>
            <a:pPr eaLnBrk="1" hangingPunct="1"/>
            <a:r>
              <a:rPr lang="en-US" smtClean="0"/>
              <a:t>XUNDL data use - its evaluators’ responsibility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13803</TotalTime>
  <Words>347</Words>
  <Application>Microsoft Office PowerPoint</Application>
  <PresentationFormat>Custom</PresentationFormat>
  <Paragraphs>96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PowerPoint Presentation</vt:lpstr>
      <vt:lpstr>Adopted-Reminder</vt:lpstr>
      <vt:lpstr>Adopted-Reminder</vt:lpstr>
      <vt:lpstr>Adopted-Reminder</vt:lpstr>
      <vt:lpstr>Extraction of data</vt:lpstr>
      <vt:lpstr>Presentation of data-1</vt:lpstr>
      <vt:lpstr>Presentation-2</vt:lpstr>
      <vt:lpstr>Presentation-3</vt:lpstr>
      <vt:lpstr>Presentation-4</vt:lpstr>
      <vt:lpstr>Systematics</vt:lpstr>
      <vt:lpstr>Style</vt:lpstr>
    </vt:vector>
  </TitlesOfParts>
  <Company>Brookhaven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OFFICE OF NONPROLIFERATION &amp; NATIONAL SECURITY</dc:title>
  <dc:creator>Michael Losquadro</dc:creator>
  <cp:lastModifiedBy>Jagdish Tuli</cp:lastModifiedBy>
  <cp:revision>527</cp:revision>
  <cp:lastPrinted>1999-10-29T15:26:50Z</cp:lastPrinted>
  <dcterms:created xsi:type="dcterms:W3CDTF">1999-01-07T19:19:27Z</dcterms:created>
  <dcterms:modified xsi:type="dcterms:W3CDTF">2015-04-26T14:23:55Z</dcterms:modified>
</cp:coreProperties>
</file>