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1"/>
  </p:notesMasterIdLst>
  <p:handoutMasterIdLst>
    <p:handoutMasterId r:id="rId22"/>
  </p:handoutMasterIdLst>
  <p:sldIdLst>
    <p:sldId id="357" r:id="rId2"/>
    <p:sldId id="360" r:id="rId3"/>
    <p:sldId id="361" r:id="rId4"/>
    <p:sldId id="362"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7" r:id="rId18"/>
    <p:sldId id="378" r:id="rId19"/>
    <p:sldId id="376" r:id="rId20"/>
  </p:sldIdLst>
  <p:sldSz cx="9144000" cy="7772400"/>
  <p:notesSz cx="7023100" cy="9283700"/>
  <p:defaultTextStyle>
    <a:defPPr>
      <a:defRPr lang="en-US"/>
    </a:defPPr>
    <a:lvl1pPr algn="ctr" rtl="0" eaLnBrk="0" fontAlgn="base" hangingPunct="0">
      <a:lnSpc>
        <a:spcPct val="90000"/>
      </a:lnSpc>
      <a:spcBef>
        <a:spcPct val="0"/>
      </a:spcBef>
      <a:spcAft>
        <a:spcPct val="0"/>
      </a:spcAft>
      <a:defRPr sz="3600" b="1" kern="1200">
        <a:solidFill>
          <a:schemeClr val="tx2"/>
        </a:solidFill>
        <a:latin typeface="Arial Narrow" pitchFamily="34" charset="0"/>
        <a:ea typeface="+mn-ea"/>
        <a:cs typeface="+mn-cs"/>
      </a:defRPr>
    </a:lvl1pPr>
    <a:lvl2pPr marL="457200" algn="ctr" rtl="0" eaLnBrk="0" fontAlgn="base" hangingPunct="0">
      <a:lnSpc>
        <a:spcPct val="90000"/>
      </a:lnSpc>
      <a:spcBef>
        <a:spcPct val="0"/>
      </a:spcBef>
      <a:spcAft>
        <a:spcPct val="0"/>
      </a:spcAft>
      <a:defRPr sz="3600" b="1" kern="1200">
        <a:solidFill>
          <a:schemeClr val="tx2"/>
        </a:solidFill>
        <a:latin typeface="Arial Narrow" pitchFamily="34" charset="0"/>
        <a:ea typeface="+mn-ea"/>
        <a:cs typeface="+mn-cs"/>
      </a:defRPr>
    </a:lvl2pPr>
    <a:lvl3pPr marL="914400" algn="ctr" rtl="0" eaLnBrk="0" fontAlgn="base" hangingPunct="0">
      <a:lnSpc>
        <a:spcPct val="90000"/>
      </a:lnSpc>
      <a:spcBef>
        <a:spcPct val="0"/>
      </a:spcBef>
      <a:spcAft>
        <a:spcPct val="0"/>
      </a:spcAft>
      <a:defRPr sz="3600" b="1" kern="1200">
        <a:solidFill>
          <a:schemeClr val="tx2"/>
        </a:solidFill>
        <a:latin typeface="Arial Narrow" pitchFamily="34" charset="0"/>
        <a:ea typeface="+mn-ea"/>
        <a:cs typeface="+mn-cs"/>
      </a:defRPr>
    </a:lvl3pPr>
    <a:lvl4pPr marL="1371600" algn="ctr" rtl="0" eaLnBrk="0" fontAlgn="base" hangingPunct="0">
      <a:lnSpc>
        <a:spcPct val="90000"/>
      </a:lnSpc>
      <a:spcBef>
        <a:spcPct val="0"/>
      </a:spcBef>
      <a:spcAft>
        <a:spcPct val="0"/>
      </a:spcAft>
      <a:defRPr sz="3600" b="1" kern="1200">
        <a:solidFill>
          <a:schemeClr val="tx2"/>
        </a:solidFill>
        <a:latin typeface="Arial Narrow" pitchFamily="34" charset="0"/>
        <a:ea typeface="+mn-ea"/>
        <a:cs typeface="+mn-cs"/>
      </a:defRPr>
    </a:lvl4pPr>
    <a:lvl5pPr marL="1828800" algn="ctr" rtl="0" eaLnBrk="0" fontAlgn="base" hangingPunct="0">
      <a:lnSpc>
        <a:spcPct val="90000"/>
      </a:lnSpc>
      <a:spcBef>
        <a:spcPct val="0"/>
      </a:spcBef>
      <a:spcAft>
        <a:spcPct val="0"/>
      </a:spcAft>
      <a:defRPr sz="3600" b="1" kern="1200">
        <a:solidFill>
          <a:schemeClr val="tx2"/>
        </a:solidFill>
        <a:latin typeface="Arial Narrow" pitchFamily="34" charset="0"/>
        <a:ea typeface="+mn-ea"/>
        <a:cs typeface="+mn-cs"/>
      </a:defRPr>
    </a:lvl5pPr>
    <a:lvl6pPr marL="2286000" algn="l" defTabSz="914400" rtl="0" eaLnBrk="1" latinLnBrk="0" hangingPunct="1">
      <a:defRPr sz="3600" b="1" kern="1200">
        <a:solidFill>
          <a:schemeClr val="tx2"/>
        </a:solidFill>
        <a:latin typeface="Arial Narrow" pitchFamily="34" charset="0"/>
        <a:ea typeface="+mn-ea"/>
        <a:cs typeface="+mn-cs"/>
      </a:defRPr>
    </a:lvl6pPr>
    <a:lvl7pPr marL="2743200" algn="l" defTabSz="914400" rtl="0" eaLnBrk="1" latinLnBrk="0" hangingPunct="1">
      <a:defRPr sz="3600" b="1" kern="1200">
        <a:solidFill>
          <a:schemeClr val="tx2"/>
        </a:solidFill>
        <a:latin typeface="Arial Narrow" pitchFamily="34" charset="0"/>
        <a:ea typeface="+mn-ea"/>
        <a:cs typeface="+mn-cs"/>
      </a:defRPr>
    </a:lvl7pPr>
    <a:lvl8pPr marL="3200400" algn="l" defTabSz="914400" rtl="0" eaLnBrk="1" latinLnBrk="0" hangingPunct="1">
      <a:defRPr sz="3600" b="1" kern="1200">
        <a:solidFill>
          <a:schemeClr val="tx2"/>
        </a:solidFill>
        <a:latin typeface="Arial Narrow" pitchFamily="34" charset="0"/>
        <a:ea typeface="+mn-ea"/>
        <a:cs typeface="+mn-cs"/>
      </a:defRPr>
    </a:lvl8pPr>
    <a:lvl9pPr marL="3657600" algn="l" defTabSz="914400" rtl="0" eaLnBrk="1" latinLnBrk="0" hangingPunct="1">
      <a:defRPr sz="3600" b="1" kern="1200">
        <a:solidFill>
          <a:schemeClr val="tx2"/>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6699FF"/>
    <a:srgbClr val="33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varScale="1">
        <p:scale>
          <a:sx n="72" d="100"/>
          <a:sy n="72" d="100"/>
        </p:scale>
        <p:origin x="-930" y="-96"/>
      </p:cViewPr>
      <p:guideLst>
        <p:guide orient="horz" pos="2448"/>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9" d="100"/>
          <a:sy n="29" d="100"/>
        </p:scale>
        <p:origin x="-1181" y="-72"/>
      </p:cViewPr>
      <p:guideLst>
        <p:guide orient="horz" pos="2923"/>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43238" cy="461963"/>
          </a:xfrm>
          <a:prstGeom prst="rect">
            <a:avLst/>
          </a:prstGeom>
          <a:noFill/>
          <a:ln w="9525">
            <a:noFill/>
            <a:miter lim="800000"/>
            <a:headEnd type="none" w="sm" len="sm"/>
            <a:tailEnd type="none" w="sm" len="sm"/>
          </a:ln>
          <a:effectLst/>
        </p:spPr>
        <p:txBody>
          <a:bodyPr vert="horz" wrap="square" lIns="93650" tIns="46826" rIns="93650" bIns="46826" numCol="1" anchor="t" anchorCtr="0" compatLnSpc="1">
            <a:prstTxWarp prst="textNoShape">
              <a:avLst/>
            </a:prstTxWarp>
          </a:bodyPr>
          <a:lstStyle>
            <a:lvl1pPr algn="l" defTabSz="936625">
              <a:lnSpc>
                <a:spcPct val="100000"/>
              </a:lnSpc>
              <a:defRPr sz="1200" b="0">
                <a:solidFill>
                  <a:schemeClr val="tx1"/>
                </a:solidFill>
              </a:defRPr>
            </a:lvl1pPr>
          </a:lstStyle>
          <a:p>
            <a:pPr>
              <a:defRPr/>
            </a:pPr>
            <a:endParaRPr lang="en-US"/>
          </a:p>
        </p:txBody>
      </p:sp>
      <p:sp>
        <p:nvSpPr>
          <p:cNvPr id="68611" name="Rectangle 3"/>
          <p:cNvSpPr>
            <a:spLocks noGrp="1" noChangeArrowheads="1"/>
          </p:cNvSpPr>
          <p:nvPr>
            <p:ph type="dt" sz="quarter" idx="1"/>
          </p:nvPr>
        </p:nvSpPr>
        <p:spPr bwMode="auto">
          <a:xfrm>
            <a:off x="3979863" y="0"/>
            <a:ext cx="3043237" cy="461963"/>
          </a:xfrm>
          <a:prstGeom prst="rect">
            <a:avLst/>
          </a:prstGeom>
          <a:noFill/>
          <a:ln w="9525">
            <a:noFill/>
            <a:miter lim="800000"/>
            <a:headEnd type="none" w="sm" len="sm"/>
            <a:tailEnd type="none" w="sm" len="sm"/>
          </a:ln>
          <a:effectLst/>
        </p:spPr>
        <p:txBody>
          <a:bodyPr vert="horz" wrap="square" lIns="93650" tIns="46826" rIns="93650" bIns="46826" numCol="1" anchor="t" anchorCtr="0" compatLnSpc="1">
            <a:prstTxWarp prst="textNoShape">
              <a:avLst/>
            </a:prstTxWarp>
          </a:bodyPr>
          <a:lstStyle>
            <a:lvl1pPr algn="r" defTabSz="936625">
              <a:lnSpc>
                <a:spcPct val="100000"/>
              </a:lnSpc>
              <a:defRPr sz="1200" b="0">
                <a:solidFill>
                  <a:schemeClr val="tx1"/>
                </a:solidFill>
              </a:defRPr>
            </a:lvl1pPr>
          </a:lstStyle>
          <a:p>
            <a:pPr>
              <a:defRPr/>
            </a:pPr>
            <a:endParaRPr lang="en-US"/>
          </a:p>
        </p:txBody>
      </p:sp>
      <p:sp>
        <p:nvSpPr>
          <p:cNvPr id="68612" name="Rectangle 4"/>
          <p:cNvSpPr>
            <a:spLocks noGrp="1" noChangeArrowheads="1"/>
          </p:cNvSpPr>
          <p:nvPr>
            <p:ph type="ftr" sz="quarter" idx="2"/>
          </p:nvPr>
        </p:nvSpPr>
        <p:spPr bwMode="auto">
          <a:xfrm>
            <a:off x="0" y="8821738"/>
            <a:ext cx="3043238" cy="461962"/>
          </a:xfrm>
          <a:prstGeom prst="rect">
            <a:avLst/>
          </a:prstGeom>
          <a:noFill/>
          <a:ln w="9525">
            <a:noFill/>
            <a:miter lim="800000"/>
            <a:headEnd type="none" w="sm" len="sm"/>
            <a:tailEnd type="none" w="sm" len="sm"/>
          </a:ln>
          <a:effectLst/>
        </p:spPr>
        <p:txBody>
          <a:bodyPr vert="horz" wrap="square" lIns="93650" tIns="46826" rIns="93650" bIns="46826" numCol="1" anchor="b" anchorCtr="0" compatLnSpc="1">
            <a:prstTxWarp prst="textNoShape">
              <a:avLst/>
            </a:prstTxWarp>
          </a:bodyPr>
          <a:lstStyle>
            <a:lvl1pPr algn="l" defTabSz="936625">
              <a:lnSpc>
                <a:spcPct val="100000"/>
              </a:lnSpc>
              <a:defRPr sz="1200" b="0">
                <a:solidFill>
                  <a:schemeClr val="tx1"/>
                </a:solidFill>
              </a:defRPr>
            </a:lvl1pPr>
          </a:lstStyle>
          <a:p>
            <a:pPr>
              <a:defRPr/>
            </a:pPr>
            <a:endParaRPr lang="en-US"/>
          </a:p>
        </p:txBody>
      </p:sp>
      <p:sp>
        <p:nvSpPr>
          <p:cNvPr id="68613" name="Rectangle 5"/>
          <p:cNvSpPr>
            <a:spLocks noGrp="1" noChangeArrowheads="1"/>
          </p:cNvSpPr>
          <p:nvPr>
            <p:ph type="sldNum" sz="quarter" idx="3"/>
          </p:nvPr>
        </p:nvSpPr>
        <p:spPr bwMode="auto">
          <a:xfrm>
            <a:off x="3979863" y="8821738"/>
            <a:ext cx="3043237" cy="461962"/>
          </a:xfrm>
          <a:prstGeom prst="rect">
            <a:avLst/>
          </a:prstGeom>
          <a:noFill/>
          <a:ln w="9525">
            <a:noFill/>
            <a:miter lim="800000"/>
            <a:headEnd type="none" w="sm" len="sm"/>
            <a:tailEnd type="none" w="sm" len="sm"/>
          </a:ln>
          <a:effectLst/>
        </p:spPr>
        <p:txBody>
          <a:bodyPr vert="horz" wrap="square" lIns="93650" tIns="46826" rIns="93650" bIns="46826" numCol="1" anchor="b" anchorCtr="0" compatLnSpc="1">
            <a:prstTxWarp prst="textNoShape">
              <a:avLst/>
            </a:prstTxWarp>
          </a:bodyPr>
          <a:lstStyle>
            <a:lvl1pPr algn="r" defTabSz="936625">
              <a:lnSpc>
                <a:spcPct val="100000"/>
              </a:lnSpc>
              <a:defRPr sz="1200" b="0">
                <a:solidFill>
                  <a:schemeClr val="tx1"/>
                </a:solidFill>
              </a:defRPr>
            </a:lvl1pPr>
          </a:lstStyle>
          <a:p>
            <a:pPr>
              <a:defRPr/>
            </a:pPr>
            <a:fld id="{91AC0C73-5E94-40B9-AC25-7DC6169B34B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238" cy="461963"/>
          </a:xfrm>
          <a:prstGeom prst="rect">
            <a:avLst/>
          </a:prstGeom>
          <a:noFill/>
          <a:ln w="9525">
            <a:noFill/>
            <a:miter lim="800000"/>
            <a:headEnd type="none" w="sm" len="sm"/>
            <a:tailEnd type="none" w="sm" len="sm"/>
          </a:ln>
          <a:effectLst/>
        </p:spPr>
        <p:txBody>
          <a:bodyPr vert="horz" wrap="square" lIns="93650" tIns="46826" rIns="93650" bIns="46826" numCol="1" anchor="t" anchorCtr="0" compatLnSpc="1">
            <a:prstTxWarp prst="textNoShape">
              <a:avLst/>
            </a:prstTxWarp>
          </a:bodyPr>
          <a:lstStyle>
            <a:lvl1pPr algn="l" defTabSz="936625">
              <a:lnSpc>
                <a:spcPct val="100000"/>
              </a:lnSpc>
              <a:defRPr sz="1200" b="0">
                <a:solidFill>
                  <a:schemeClr val="tx1"/>
                </a:solidFill>
                <a:latin typeface="Times New Roman" charset="0"/>
              </a:defRPr>
            </a:lvl1pPr>
          </a:lstStyle>
          <a:p>
            <a:pPr>
              <a:defRPr/>
            </a:pPr>
            <a:endParaRPr lang="en-US"/>
          </a:p>
        </p:txBody>
      </p:sp>
      <p:sp>
        <p:nvSpPr>
          <p:cNvPr id="25603" name="Rectangle 3"/>
          <p:cNvSpPr>
            <a:spLocks noGrp="1" noChangeArrowheads="1"/>
          </p:cNvSpPr>
          <p:nvPr>
            <p:ph type="dt" idx="1"/>
          </p:nvPr>
        </p:nvSpPr>
        <p:spPr bwMode="auto">
          <a:xfrm>
            <a:off x="3979863" y="0"/>
            <a:ext cx="3043237" cy="461963"/>
          </a:xfrm>
          <a:prstGeom prst="rect">
            <a:avLst/>
          </a:prstGeom>
          <a:noFill/>
          <a:ln w="9525">
            <a:noFill/>
            <a:miter lim="800000"/>
            <a:headEnd type="none" w="sm" len="sm"/>
            <a:tailEnd type="none" w="sm" len="sm"/>
          </a:ln>
          <a:effectLst/>
        </p:spPr>
        <p:txBody>
          <a:bodyPr vert="horz" wrap="square" lIns="93650" tIns="46826" rIns="93650" bIns="46826" numCol="1" anchor="t" anchorCtr="0" compatLnSpc="1">
            <a:prstTxWarp prst="textNoShape">
              <a:avLst/>
            </a:prstTxWarp>
          </a:bodyPr>
          <a:lstStyle>
            <a:lvl1pPr algn="r" defTabSz="936625">
              <a:lnSpc>
                <a:spcPct val="100000"/>
              </a:lnSpc>
              <a:defRPr sz="1200" b="0">
                <a:solidFill>
                  <a:schemeClr val="tx1"/>
                </a:solidFill>
                <a:latin typeface="Times New Roman"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466850" y="696913"/>
            <a:ext cx="4094163" cy="34798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38213" y="4410075"/>
            <a:ext cx="5146675" cy="4176713"/>
          </a:xfrm>
          <a:prstGeom prst="rect">
            <a:avLst/>
          </a:prstGeom>
          <a:noFill/>
          <a:ln w="9525">
            <a:noFill/>
            <a:miter lim="800000"/>
            <a:headEnd type="none" w="sm" len="sm"/>
            <a:tailEnd type="none" w="sm" len="sm"/>
          </a:ln>
          <a:effectLst/>
        </p:spPr>
        <p:txBody>
          <a:bodyPr vert="horz" wrap="square" lIns="93650" tIns="46826" rIns="93650" bIns="4682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821738"/>
            <a:ext cx="3043238" cy="461962"/>
          </a:xfrm>
          <a:prstGeom prst="rect">
            <a:avLst/>
          </a:prstGeom>
          <a:noFill/>
          <a:ln w="9525">
            <a:noFill/>
            <a:miter lim="800000"/>
            <a:headEnd type="none" w="sm" len="sm"/>
            <a:tailEnd type="none" w="sm" len="sm"/>
          </a:ln>
          <a:effectLst/>
        </p:spPr>
        <p:txBody>
          <a:bodyPr vert="horz" wrap="square" lIns="93650" tIns="46826" rIns="93650" bIns="46826" numCol="1" anchor="b" anchorCtr="0" compatLnSpc="1">
            <a:prstTxWarp prst="textNoShape">
              <a:avLst/>
            </a:prstTxWarp>
          </a:bodyPr>
          <a:lstStyle>
            <a:lvl1pPr algn="l" defTabSz="936625">
              <a:lnSpc>
                <a:spcPct val="100000"/>
              </a:lnSpc>
              <a:defRPr sz="1200" b="0">
                <a:solidFill>
                  <a:schemeClr val="tx1"/>
                </a:solidFill>
                <a:latin typeface="Times New Roman" charset="0"/>
              </a:defRPr>
            </a:lvl1pPr>
          </a:lstStyle>
          <a:p>
            <a:pPr>
              <a:defRPr/>
            </a:pPr>
            <a:endParaRPr lang="en-US"/>
          </a:p>
        </p:txBody>
      </p:sp>
      <p:sp>
        <p:nvSpPr>
          <p:cNvPr id="25607" name="Rectangle 7"/>
          <p:cNvSpPr>
            <a:spLocks noGrp="1" noChangeArrowheads="1"/>
          </p:cNvSpPr>
          <p:nvPr>
            <p:ph type="sldNum" sz="quarter" idx="5"/>
          </p:nvPr>
        </p:nvSpPr>
        <p:spPr bwMode="auto">
          <a:xfrm>
            <a:off x="3979863" y="8821738"/>
            <a:ext cx="3043237" cy="461962"/>
          </a:xfrm>
          <a:prstGeom prst="rect">
            <a:avLst/>
          </a:prstGeom>
          <a:noFill/>
          <a:ln w="9525">
            <a:noFill/>
            <a:miter lim="800000"/>
            <a:headEnd type="none" w="sm" len="sm"/>
            <a:tailEnd type="none" w="sm" len="sm"/>
          </a:ln>
          <a:effectLst/>
        </p:spPr>
        <p:txBody>
          <a:bodyPr vert="horz" wrap="square" lIns="93650" tIns="46826" rIns="93650" bIns="46826" numCol="1" anchor="b" anchorCtr="0" compatLnSpc="1">
            <a:prstTxWarp prst="textNoShape">
              <a:avLst/>
            </a:prstTxWarp>
          </a:bodyPr>
          <a:lstStyle>
            <a:lvl1pPr algn="r" defTabSz="936625">
              <a:lnSpc>
                <a:spcPct val="100000"/>
              </a:lnSpc>
              <a:defRPr sz="1200" b="0">
                <a:solidFill>
                  <a:schemeClr val="tx1"/>
                </a:solidFill>
                <a:latin typeface="Times New Roman" charset="0"/>
              </a:defRPr>
            </a:lvl1pPr>
          </a:lstStyle>
          <a:p>
            <a:pPr>
              <a:defRPr/>
            </a:pPr>
            <a:fld id="{324D98D4-7F68-4328-90D9-195D431E620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F7AC59C-5058-42A7-AAC7-40C77C7043CA}" type="slidenum">
              <a:rPr lang="en-US" smtClean="0">
                <a:latin typeface="Times New Roman" pitchFamily="18" charset="0"/>
              </a:rPr>
              <a:pPr/>
              <a:t>1</a:t>
            </a:fld>
            <a:endParaRPr lang="en-US" smtClean="0">
              <a:latin typeface="Times New Roman" pitchFamily="18" charset="0"/>
            </a:endParaRPr>
          </a:p>
        </p:txBody>
      </p:sp>
      <p:sp>
        <p:nvSpPr>
          <p:cNvPr id="31747" name="Rectangle 2"/>
          <p:cNvSpPr>
            <a:spLocks noGrp="1" noRot="1" noChangeAspect="1" noChangeArrowheads="1" noTextEdit="1"/>
          </p:cNvSpPr>
          <p:nvPr>
            <p:ph type="sldImg"/>
          </p:nvPr>
        </p:nvSpPr>
        <p:spPr>
          <a:xfrm>
            <a:off x="1463675" y="695325"/>
            <a:ext cx="4095750" cy="3481388"/>
          </a:xfrm>
          <a:ln/>
        </p:spPr>
      </p:sp>
      <p:sp>
        <p:nvSpPr>
          <p:cNvPr id="31748" name="Rectangle 3"/>
          <p:cNvSpPr>
            <a:spLocks noGrp="1" noChangeArrowheads="1"/>
          </p:cNvSpPr>
          <p:nvPr>
            <p:ph type="body" idx="1"/>
          </p:nvPr>
        </p:nvSpPr>
        <p:spPr>
          <a:xfrm>
            <a:off x="703263" y="4410075"/>
            <a:ext cx="5616575" cy="4178300"/>
          </a:xfrm>
          <a:noFill/>
          <a:ln/>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4588"/>
            <a:ext cx="7772400"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403725"/>
            <a:ext cx="6400800" cy="19875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C2C3A71F-29FF-4EF3-A3C9-84754FF163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12925"/>
            <a:ext cx="8229600" cy="5130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2EB10163-138E-466A-AD6C-4D4E9E9EAF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94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943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CB4E1FD7-D5CB-4305-9F6F-56624971D5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812925"/>
            <a:ext cx="8229600" cy="5130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09AB0456-3F0F-4974-AE33-02074B817B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994275"/>
            <a:ext cx="7772400"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3294063"/>
            <a:ext cx="7772400" cy="170021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97AA5801-0E6D-4287-87C5-6D1D5FE0DC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12925"/>
            <a:ext cx="4038600"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12925"/>
            <a:ext cx="4038600"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60409557-3A3E-42EA-831D-EFC51D766E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11150"/>
            <a:ext cx="822960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39900"/>
            <a:ext cx="4040188"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65388"/>
            <a:ext cx="4040188"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9900"/>
            <a:ext cx="4041775"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65388"/>
            <a:ext cx="4041775"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005DA3D2-E8D5-463E-B9F4-95152E7AC7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4AF91A14-5E5A-40D9-A62B-1FF4D0B78F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A9374397-249F-45F8-9130-EFD9A3C2F7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9563"/>
            <a:ext cx="3008313"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09563"/>
            <a:ext cx="5111750" cy="66341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27188"/>
            <a:ext cx="3008313" cy="53165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BCFD326A-7243-4F43-97DE-2380493AF2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40363"/>
            <a:ext cx="5486400"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93738"/>
            <a:ext cx="5486400" cy="4664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6083300"/>
            <a:ext cx="5486400" cy="9112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5CA14A8A-6224-4FF8-AC88-5B9C5413BE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4115" name="Rectangle 3"/>
          <p:cNvSpPr>
            <a:spLocks noGrp="1" noChangeArrowheads="1"/>
          </p:cNvSpPr>
          <p:nvPr>
            <p:ph type="sldNum" sz="quarter" idx="4"/>
          </p:nvPr>
        </p:nvSpPr>
        <p:spPr bwMode="auto">
          <a:xfrm>
            <a:off x="3106738" y="7354888"/>
            <a:ext cx="914400" cy="36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chemeClr val="tx1"/>
                </a:solidFill>
                <a:latin typeface="+mn-lt"/>
              </a:defRPr>
            </a:lvl1pPr>
          </a:lstStyle>
          <a:p>
            <a:pPr>
              <a:defRPr/>
            </a:pPr>
            <a:fld id="{77DCE138-CEB5-4E02-9FC8-2871E17A0F2A}" type="slidenum">
              <a:rPr lang="en-US"/>
              <a:pPr>
                <a:defRPr/>
              </a:pPr>
              <a:t>‹#›</a:t>
            </a:fld>
            <a:endParaRPr lang="en-US"/>
          </a:p>
        </p:txBody>
      </p:sp>
      <p:sp>
        <p:nvSpPr>
          <p:cNvPr id="474116" name="Line 4"/>
          <p:cNvSpPr>
            <a:spLocks noChangeShapeType="1"/>
          </p:cNvSpPr>
          <p:nvPr userDrawn="1"/>
        </p:nvSpPr>
        <p:spPr bwMode="auto">
          <a:xfrm>
            <a:off x="455613" y="1036638"/>
            <a:ext cx="8226425" cy="0"/>
          </a:xfrm>
          <a:prstGeom prst="line">
            <a:avLst/>
          </a:prstGeom>
          <a:noFill/>
          <a:ln w="28575">
            <a:solidFill>
              <a:srgbClr val="FF6600"/>
            </a:solidFill>
            <a:round/>
            <a:headEnd/>
            <a:tailEnd/>
          </a:ln>
          <a:effectLst/>
        </p:spPr>
        <p:txBody>
          <a:bodyPr/>
          <a:lstStyle/>
          <a:p>
            <a:pPr>
              <a:defRPr/>
            </a:pPr>
            <a:endParaRPr lang="en-US"/>
          </a:p>
        </p:txBody>
      </p:sp>
      <p:pic>
        <p:nvPicPr>
          <p:cNvPr id="1029" name="Picture 5" descr="barnlogo_100trx"/>
          <p:cNvPicPr>
            <a:picLocks noChangeAspect="1" noChangeArrowheads="1"/>
          </p:cNvPicPr>
          <p:nvPr userDrawn="1"/>
        </p:nvPicPr>
        <p:blipFill>
          <a:blip r:embed="rId13" cstate="print"/>
          <a:srcRect/>
          <a:stretch>
            <a:fillRect/>
          </a:stretch>
        </p:blipFill>
        <p:spPr bwMode="auto">
          <a:xfrm>
            <a:off x="44450" y="7148513"/>
            <a:ext cx="547688" cy="620712"/>
          </a:xfrm>
          <a:prstGeom prst="rect">
            <a:avLst/>
          </a:prstGeom>
          <a:noFill/>
          <a:ln w="9525">
            <a:noFill/>
            <a:miter lim="800000"/>
            <a:headEnd/>
            <a:tailEnd/>
          </a:ln>
        </p:spPr>
      </p:pic>
      <p:sp>
        <p:nvSpPr>
          <p:cNvPr id="474118" name="Rectangle 6"/>
          <p:cNvSpPr>
            <a:spLocks noChangeArrowheads="1"/>
          </p:cNvSpPr>
          <p:nvPr userDrawn="1"/>
        </p:nvSpPr>
        <p:spPr bwMode="auto">
          <a:xfrm>
            <a:off x="533400" y="7340600"/>
            <a:ext cx="2286000" cy="258763"/>
          </a:xfrm>
          <a:prstGeom prst="rect">
            <a:avLst/>
          </a:prstGeom>
          <a:noFill/>
          <a:ln w="9525">
            <a:noFill/>
            <a:prstDash val="lgDash"/>
            <a:miter lim="800000"/>
            <a:headEnd/>
            <a:tailEnd/>
          </a:ln>
          <a:effectLst/>
        </p:spPr>
        <p:txBody>
          <a:bodyPr/>
          <a:lstStyle/>
          <a:p>
            <a:pPr eaLnBrk="1" hangingPunct="1">
              <a:lnSpc>
                <a:spcPct val="100000"/>
              </a:lnSpc>
              <a:spcBef>
                <a:spcPct val="50000"/>
              </a:spcBef>
              <a:defRPr/>
            </a:pPr>
            <a:r>
              <a:rPr lang="en-US" sz="1200" i="1">
                <a:solidFill>
                  <a:schemeClr val="bg2"/>
                </a:solidFill>
                <a:latin typeface="Arial" charset="0"/>
                <a:cs typeface="Times New Roman" charset="0"/>
              </a:rPr>
              <a:t>Jag Tuli</a:t>
            </a:r>
          </a:p>
        </p:txBody>
      </p:sp>
      <p:pic>
        <p:nvPicPr>
          <p:cNvPr id="1031" name="Picture 7" descr="bnllogo2"/>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7494588" y="7043738"/>
            <a:ext cx="1571625" cy="725487"/>
          </a:xfrm>
          <a:prstGeom prst="rect">
            <a:avLst/>
          </a:prstGeom>
          <a:noFill/>
          <a:ln w="9525">
            <a:noFill/>
            <a:miter lim="800000"/>
            <a:headEnd/>
            <a:tailEnd/>
          </a:ln>
        </p:spPr>
      </p:pic>
      <p:sp>
        <p:nvSpPr>
          <p:cNvPr id="474120" name="Line 8"/>
          <p:cNvSpPr>
            <a:spLocks noChangeShapeType="1"/>
          </p:cNvSpPr>
          <p:nvPr userDrawn="1"/>
        </p:nvSpPr>
        <p:spPr bwMode="auto">
          <a:xfrm>
            <a:off x="685800" y="7254875"/>
            <a:ext cx="6718300" cy="0"/>
          </a:xfrm>
          <a:prstGeom prst="line">
            <a:avLst/>
          </a:prstGeom>
          <a:noFill/>
          <a:ln w="19050">
            <a:solidFill>
              <a:schemeClr val="tx1"/>
            </a:solidFill>
            <a:round/>
            <a:headEnd/>
            <a:tailEnd/>
          </a:ln>
          <a:effectLst/>
        </p:spPr>
        <p:txBody>
          <a:bodyPr/>
          <a:lstStyle/>
          <a:p>
            <a:pPr>
              <a:defRPr/>
            </a:pPr>
            <a:endParaRPr lang="en-US"/>
          </a:p>
        </p:txBody>
      </p:sp>
      <p:sp>
        <p:nvSpPr>
          <p:cNvPr id="474121" name="Rectangle 9"/>
          <p:cNvSpPr>
            <a:spLocks noChangeArrowheads="1"/>
          </p:cNvSpPr>
          <p:nvPr userDrawn="1"/>
        </p:nvSpPr>
        <p:spPr bwMode="auto">
          <a:xfrm>
            <a:off x="5181600" y="7254875"/>
            <a:ext cx="2286000" cy="517525"/>
          </a:xfrm>
          <a:prstGeom prst="rect">
            <a:avLst/>
          </a:prstGeom>
          <a:noFill/>
          <a:ln w="9525">
            <a:noFill/>
            <a:prstDash val="lgDash"/>
            <a:miter lim="800000"/>
            <a:headEnd/>
            <a:tailEnd/>
          </a:ln>
          <a:effectLst/>
        </p:spPr>
        <p:txBody>
          <a:bodyPr/>
          <a:lstStyle/>
          <a:p>
            <a:pPr eaLnBrk="1" hangingPunct="1">
              <a:lnSpc>
                <a:spcPct val="100000"/>
              </a:lnSpc>
              <a:spcBef>
                <a:spcPct val="50000"/>
              </a:spcBef>
              <a:defRPr/>
            </a:pPr>
            <a:r>
              <a:rPr lang="en-US" sz="1200" i="1">
                <a:solidFill>
                  <a:schemeClr val="bg2"/>
                </a:solidFill>
                <a:latin typeface="Arial" charset="0"/>
                <a:cs typeface="Times New Roman" charset="0"/>
              </a:rPr>
              <a:t>NSDD, Vienna, 4/2015</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912813" y="309563"/>
            <a:ext cx="7313612" cy="795337"/>
          </a:xfrm>
          <a:prstGeom prst="rect">
            <a:avLst/>
          </a:prstGeom>
          <a:noFill/>
          <a:ln w="9525">
            <a:noFill/>
            <a:miter lim="800000"/>
            <a:headEnd/>
            <a:tailEnd/>
          </a:ln>
        </p:spPr>
        <p:txBody>
          <a:bodyPr/>
          <a:lstStyle/>
          <a:p>
            <a:pPr eaLnBrk="1" hangingPunct="1">
              <a:lnSpc>
                <a:spcPct val="100000"/>
              </a:lnSpc>
            </a:pPr>
            <a:endParaRPr lang="en-US" sz="4000" b="0">
              <a:solidFill>
                <a:srgbClr val="FF6600"/>
              </a:solidFill>
              <a:latin typeface="Arial" charset="0"/>
            </a:endParaRPr>
          </a:p>
        </p:txBody>
      </p:sp>
      <p:pic>
        <p:nvPicPr>
          <p:cNvPr id="2051" name="Picture 3" descr="bnllogo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020050" y="7254875"/>
            <a:ext cx="1123950" cy="517525"/>
          </a:xfrm>
          <a:prstGeom prst="rect">
            <a:avLst/>
          </a:prstGeom>
          <a:noFill/>
          <a:ln w="9525">
            <a:noFill/>
            <a:miter lim="800000"/>
            <a:headEnd/>
            <a:tailEnd/>
          </a:ln>
        </p:spPr>
      </p:pic>
      <p:sp>
        <p:nvSpPr>
          <p:cNvPr id="2052" name="Line 4"/>
          <p:cNvSpPr>
            <a:spLocks noChangeShapeType="1"/>
          </p:cNvSpPr>
          <p:nvPr/>
        </p:nvSpPr>
        <p:spPr bwMode="auto">
          <a:xfrm>
            <a:off x="0" y="7250113"/>
            <a:ext cx="7769225" cy="0"/>
          </a:xfrm>
          <a:prstGeom prst="line">
            <a:avLst/>
          </a:prstGeom>
          <a:noFill/>
          <a:ln w="19050">
            <a:solidFill>
              <a:schemeClr val="bg2"/>
            </a:solidFill>
            <a:round/>
            <a:headEnd/>
            <a:tailEnd/>
          </a:ln>
        </p:spPr>
        <p:txBody>
          <a:bodyPr/>
          <a:lstStyle/>
          <a:p>
            <a:endParaRPr lang="en-US"/>
          </a:p>
        </p:txBody>
      </p:sp>
      <p:pic>
        <p:nvPicPr>
          <p:cNvPr id="2053" name="Picture 5" descr="aerial1"/>
          <p:cNvPicPr>
            <a:picLocks noChangeAspect="1" noChangeArrowheads="1"/>
          </p:cNvPicPr>
          <p:nvPr/>
        </p:nvPicPr>
        <p:blipFill>
          <a:blip r:embed="rId4" cstate="print"/>
          <a:srcRect/>
          <a:stretch>
            <a:fillRect/>
          </a:stretch>
        </p:blipFill>
        <p:spPr bwMode="auto">
          <a:xfrm>
            <a:off x="3175" y="3175"/>
            <a:ext cx="9140825" cy="7769225"/>
          </a:xfrm>
          <a:prstGeom prst="rect">
            <a:avLst/>
          </a:prstGeom>
          <a:noFill/>
          <a:ln w="9525">
            <a:noFill/>
            <a:miter lim="800000"/>
            <a:headEnd/>
            <a:tailEnd/>
          </a:ln>
        </p:spPr>
      </p:pic>
      <p:pic>
        <p:nvPicPr>
          <p:cNvPr id="2054" name="Picture 6" descr="doe_osthumb[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7475" y="103188"/>
            <a:ext cx="914400" cy="1035050"/>
          </a:xfrm>
          <a:prstGeom prst="rect">
            <a:avLst/>
          </a:prstGeom>
          <a:noFill/>
          <a:ln w="9525">
            <a:noFill/>
            <a:miter lim="800000"/>
            <a:headEnd/>
            <a:tailEnd/>
          </a:ln>
        </p:spPr>
      </p:pic>
      <p:sp>
        <p:nvSpPr>
          <p:cNvPr id="2055" name="Text Box 7"/>
          <p:cNvSpPr txBox="1">
            <a:spLocks noChangeArrowheads="1"/>
          </p:cNvSpPr>
          <p:nvPr/>
        </p:nvSpPr>
        <p:spPr bwMode="auto">
          <a:xfrm>
            <a:off x="2471738" y="1758950"/>
            <a:ext cx="5295900" cy="3505200"/>
          </a:xfrm>
          <a:prstGeom prst="rect">
            <a:avLst/>
          </a:prstGeom>
          <a:noFill/>
          <a:ln w="9525">
            <a:noFill/>
            <a:miter lim="800000"/>
            <a:headEnd/>
            <a:tailEnd/>
          </a:ln>
        </p:spPr>
        <p:txBody>
          <a:bodyPr wrap="none">
            <a:spAutoFit/>
          </a:bodyPr>
          <a:lstStyle/>
          <a:p>
            <a:pPr eaLnBrk="1" hangingPunct="1">
              <a:lnSpc>
                <a:spcPct val="100000"/>
              </a:lnSpc>
            </a:pPr>
            <a:r>
              <a:rPr lang="en-US" sz="4000" b="0">
                <a:solidFill>
                  <a:srgbClr val="008000"/>
                </a:solidFill>
                <a:latin typeface="Arial" charset="0"/>
              </a:rPr>
              <a:t>ENSDF Policies 4/15 </a:t>
            </a:r>
          </a:p>
          <a:p>
            <a:pPr eaLnBrk="1" hangingPunct="1">
              <a:lnSpc>
                <a:spcPct val="100000"/>
              </a:lnSpc>
            </a:pPr>
            <a:endParaRPr lang="en-US" sz="4000" b="0">
              <a:solidFill>
                <a:srgbClr val="FF6600"/>
              </a:solidFill>
              <a:latin typeface="Arial" charset="0"/>
            </a:endParaRPr>
          </a:p>
          <a:p>
            <a:pPr eaLnBrk="1" hangingPunct="1">
              <a:lnSpc>
                <a:spcPct val="100000"/>
              </a:lnSpc>
            </a:pPr>
            <a:r>
              <a:rPr lang="en-US" sz="3200" b="0" i="1">
                <a:solidFill>
                  <a:srgbClr val="0000FF"/>
                </a:solidFill>
                <a:latin typeface="Arial" charset="0"/>
              </a:rPr>
              <a:t>Jagdish Tuli*</a:t>
            </a:r>
          </a:p>
          <a:p>
            <a:pPr eaLnBrk="1" hangingPunct="1">
              <a:lnSpc>
                <a:spcPct val="100000"/>
              </a:lnSpc>
            </a:pPr>
            <a:r>
              <a:rPr lang="en-US" sz="2800" b="0" i="1">
                <a:solidFill>
                  <a:schemeClr val="tx1"/>
                </a:solidFill>
                <a:latin typeface="Arial" charset="0"/>
              </a:rPr>
              <a:t>National Nuclear Data Center</a:t>
            </a:r>
          </a:p>
          <a:p>
            <a:pPr eaLnBrk="1" hangingPunct="1">
              <a:lnSpc>
                <a:spcPct val="100000"/>
              </a:lnSpc>
            </a:pPr>
            <a:r>
              <a:rPr lang="en-US" sz="2800" b="0" i="1">
                <a:solidFill>
                  <a:schemeClr val="tx1"/>
                </a:solidFill>
                <a:latin typeface="Arial" charset="0"/>
              </a:rPr>
              <a:t>Brookhaven National Laboratory</a:t>
            </a:r>
          </a:p>
          <a:p>
            <a:pPr eaLnBrk="1" hangingPunct="1">
              <a:lnSpc>
                <a:spcPct val="100000"/>
              </a:lnSpc>
            </a:pPr>
            <a:endParaRPr lang="en-US" sz="3200" b="0" i="1">
              <a:solidFill>
                <a:srgbClr val="FF6600"/>
              </a:solidFill>
              <a:latin typeface="Arial" charset="0"/>
            </a:endParaRPr>
          </a:p>
          <a:p>
            <a:pPr eaLnBrk="1" hangingPunct="1">
              <a:lnSpc>
                <a:spcPct val="100000"/>
              </a:lnSpc>
            </a:pPr>
            <a:r>
              <a:rPr lang="en-US" sz="2400" b="0" i="1">
                <a:solidFill>
                  <a:srgbClr val="0000FF"/>
                </a:solidFill>
                <a:latin typeface="Arial" charset="0"/>
              </a:rPr>
              <a:t>*Email: Tuli@bnl.gov</a:t>
            </a:r>
          </a:p>
        </p:txBody>
      </p:sp>
      <p:pic>
        <p:nvPicPr>
          <p:cNvPr id="2056" name="Picture 8" descr="SC-Banner-CMYK-whitethumb[1]"/>
          <p:cNvPicPr>
            <a:picLocks noChangeAspect="1" noChangeArrowheads="1"/>
          </p:cNvPicPr>
          <p:nvPr/>
        </p:nvPicPr>
        <p:blipFill>
          <a:blip r:embed="rId6" cstate="print"/>
          <a:srcRect/>
          <a:stretch>
            <a:fillRect/>
          </a:stretch>
        </p:blipFill>
        <p:spPr bwMode="auto">
          <a:xfrm>
            <a:off x="0" y="7223125"/>
            <a:ext cx="1243013" cy="549275"/>
          </a:xfrm>
          <a:prstGeom prst="rect">
            <a:avLst/>
          </a:prstGeom>
          <a:noFill/>
          <a:ln w="9525">
            <a:noFill/>
            <a:miter lim="800000"/>
            <a:headEnd/>
            <a:tailEnd/>
          </a:ln>
        </p:spPr>
      </p:pic>
      <p:pic>
        <p:nvPicPr>
          <p:cNvPr id="2057" name="Picture 9" descr="bnllogo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94588" y="7148513"/>
            <a:ext cx="1571625" cy="723900"/>
          </a:xfrm>
          <a:prstGeom prst="rect">
            <a:avLst/>
          </a:prstGeom>
          <a:noFill/>
          <a:ln w="9525">
            <a:noFill/>
            <a:miter lim="800000"/>
            <a:headEnd/>
            <a:tailEnd/>
          </a:ln>
        </p:spPr>
      </p:pic>
      <p:sp>
        <p:nvSpPr>
          <p:cNvPr id="2058" name="Text Box 10"/>
          <p:cNvSpPr txBox="1">
            <a:spLocks noChangeArrowheads="1"/>
          </p:cNvSpPr>
          <p:nvPr/>
        </p:nvSpPr>
        <p:spPr bwMode="auto">
          <a:xfrm>
            <a:off x="3198813" y="7254875"/>
            <a:ext cx="3308350" cy="381000"/>
          </a:xfrm>
          <a:prstGeom prst="rect">
            <a:avLst/>
          </a:prstGeom>
          <a:noFill/>
          <a:ln w="9525">
            <a:noFill/>
            <a:miter lim="800000"/>
            <a:headEnd/>
            <a:tailEnd/>
          </a:ln>
        </p:spPr>
        <p:txBody>
          <a:bodyPr wrap="none">
            <a:spAutoFit/>
          </a:bodyPr>
          <a:lstStyle/>
          <a:p>
            <a:pPr eaLnBrk="1" hangingPunct="1">
              <a:lnSpc>
                <a:spcPct val="100000"/>
              </a:lnSpc>
            </a:pPr>
            <a:r>
              <a:rPr lang="en-US" sz="1600">
                <a:solidFill>
                  <a:schemeClr val="tx1"/>
                </a:solidFill>
                <a:latin typeface="Arial" charset="0"/>
              </a:rPr>
              <a:t>Brookhaven Science Associates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Adopted</a:t>
            </a:r>
          </a:p>
        </p:txBody>
      </p:sp>
      <p:sp>
        <p:nvSpPr>
          <p:cNvPr id="1126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For γ-ray and E0 transitions:</a:t>
            </a:r>
          </a:p>
          <a:p>
            <a:pPr>
              <a:buFontTx/>
              <a:buNone/>
            </a:pPr>
            <a:r>
              <a:rPr lang="en-US" sz="2000" smtClean="0"/>
              <a:t>1. </a:t>
            </a:r>
            <a:r>
              <a:rPr lang="en-US" sz="2000" b="1" smtClean="0"/>
              <a:t>Placement in level scheme.</a:t>
            </a:r>
          </a:p>
          <a:p>
            <a:pPr>
              <a:buFontTx/>
              <a:buNone/>
            </a:pPr>
            <a:r>
              <a:rPr lang="en-US" sz="2000" smtClean="0"/>
              <a:t>2. </a:t>
            </a:r>
            <a:r>
              <a:rPr lang="en-US" sz="2000" b="1" smtClean="0"/>
              <a:t>Eγ: Measured γ-ray or E0 transition energy.</a:t>
            </a:r>
          </a:p>
          <a:p>
            <a:pPr>
              <a:buFontTx/>
              <a:buNone/>
            </a:pPr>
            <a:r>
              <a:rPr lang="en-US" sz="2000" smtClean="0"/>
              <a:t>3. </a:t>
            </a:r>
            <a:r>
              <a:rPr lang="en-US" sz="2000" b="1" smtClean="0"/>
              <a:t>Iγ: Relative photon intensity from each level.</a:t>
            </a:r>
          </a:p>
          <a:p>
            <a:pPr>
              <a:buFontTx/>
              <a:buNone/>
            </a:pPr>
            <a:r>
              <a:rPr lang="en-US" sz="2000" smtClean="0"/>
              <a:t>4. </a:t>
            </a:r>
            <a:r>
              <a:rPr lang="en-US" sz="2000" b="1" smtClean="0"/>
              <a:t>Mult,δ: Electric or magnetic multipole character, the mixing ratio, and </a:t>
            </a:r>
            <a:r>
              <a:rPr lang="en-US" sz="2000" smtClean="0"/>
              <a:t>nuclear penetration parameter.</a:t>
            </a:r>
          </a:p>
          <a:p>
            <a:pPr>
              <a:buFontTx/>
              <a:buNone/>
            </a:pPr>
            <a:r>
              <a:rPr lang="en-US" sz="2000" smtClean="0"/>
              <a:t>5. </a:t>
            </a:r>
            <a:r>
              <a:rPr lang="en-US" sz="2000" b="1" smtClean="0"/>
              <a:t>CC: Total internal-conversion coefficient (when ≥1.0x10-4).</a:t>
            </a:r>
          </a:p>
          <a:p>
            <a:pPr>
              <a:buFontTx/>
              <a:buNone/>
            </a:pPr>
            <a:r>
              <a:rPr lang="en-US" sz="2000" smtClean="0"/>
              <a:t>6. </a:t>
            </a:r>
            <a:r>
              <a:rPr lang="en-US" sz="2000" b="1" smtClean="0"/>
              <a:t>B(EL)(W.u.),B(M1)(W.u.),..: Reduced transition probabilities in</a:t>
            </a:r>
          </a:p>
          <a:p>
            <a:pPr>
              <a:buFontTx/>
              <a:buNone/>
            </a:pPr>
            <a:r>
              <a:rPr lang="en-US" sz="2000" smtClean="0"/>
              <a:t>    Weisskopf units.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Reaction, Decay Data</a:t>
            </a:r>
          </a:p>
        </p:txBody>
      </p:sp>
      <p:sp>
        <p:nvSpPr>
          <p:cNvPr id="1536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1. The JΠ values in the decay data sets {</a:t>
            </a:r>
            <a:r>
              <a:rPr lang="en-US" sz="2000" u="sng" smtClean="0"/>
              <a:t>and reaction data sets with gammas} </a:t>
            </a:r>
            <a:r>
              <a:rPr lang="en-US" sz="2000" smtClean="0"/>
              <a:t>are taken from the associated Adopted Levels, Gammas data set. For other reaction data sets the JΠ values are from the reaction data. The JΠ value to the capture state in thermal-neutron capture is assigned assuming s-wave capture.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Reaction, Decay Data</a:t>
            </a:r>
          </a:p>
        </p:txBody>
      </p:sp>
      <p:sp>
        <p:nvSpPr>
          <p:cNvPr id="1638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2. The character of a γ ray and its mixing ratio </a:t>
            </a:r>
            <a:r>
              <a:rPr lang="en-US" sz="2000" u="sng" smtClean="0"/>
              <a:t>{in decay datasets} </a:t>
            </a:r>
            <a:r>
              <a:rPr lang="en-US" sz="2000" smtClean="0"/>
              <a:t>are from the associated  Adopted </a:t>
            </a:r>
            <a:r>
              <a:rPr lang="el-GR" sz="2000" smtClean="0"/>
              <a:t>γ </a:t>
            </a:r>
            <a:r>
              <a:rPr lang="en-US" sz="2000" smtClean="0"/>
              <a:t>radiation table.</a:t>
            </a:r>
          </a:p>
          <a:p>
            <a:pPr>
              <a:buFontTx/>
              <a:buNone/>
            </a:pPr>
            <a:r>
              <a:rPr lang="en-US" sz="2000" smtClean="0"/>
              <a:t>3. The term "absolute intensity" has the same meaning as the term</a:t>
            </a:r>
          </a:p>
          <a:p>
            <a:pPr>
              <a:buFontTx/>
              <a:buNone/>
            </a:pPr>
            <a:r>
              <a:rPr lang="en-US" sz="2000" smtClean="0"/>
              <a:t>"emission probability", and the term "relative intensity" is equivalent</a:t>
            </a:r>
          </a:p>
          <a:p>
            <a:pPr>
              <a:buFontTx/>
              <a:buNone/>
            </a:pPr>
            <a:r>
              <a:rPr lang="en-US" sz="2000" smtClean="0"/>
              <a:t>to "relative emission probability" or "relative emission rate." The</a:t>
            </a:r>
          </a:p>
          <a:p>
            <a:pPr>
              <a:buFontTx/>
              <a:buNone/>
            </a:pPr>
            <a:r>
              <a:rPr lang="en-US" sz="2000" smtClean="0"/>
              <a:t>former are given as intensities per 100 decays.</a:t>
            </a:r>
          </a:p>
          <a:p>
            <a:pPr>
              <a:buFontTx/>
              <a:buNone/>
            </a:pPr>
            <a:r>
              <a:rPr lang="en-US" sz="2000" smtClean="0"/>
              <a:t>4. Beta and electron-capture intensities are per 100 decays of the</a:t>
            </a:r>
          </a:p>
          <a:p>
            <a:pPr>
              <a:buFontTx/>
              <a:buNone/>
            </a:pPr>
            <a:r>
              <a:rPr lang="en-US" sz="2000" smtClean="0"/>
              <a:t>parent and are usually deduced from γ intensity imbalance for the</a:t>
            </a:r>
          </a:p>
          <a:p>
            <a:pPr>
              <a:buFontTx/>
              <a:buNone/>
            </a:pPr>
            <a:r>
              <a:rPr lang="en-US" sz="2000" smtClean="0"/>
              <a:t>levels fed. The separation of I(ε+β+) into I(ε) and I(β+) is based on</a:t>
            </a:r>
          </a:p>
          <a:p>
            <a:pPr>
              <a:buFontTx/>
              <a:buNone/>
            </a:pPr>
            <a:r>
              <a:rPr lang="en-US" sz="2000" smtClean="0"/>
              <a:t>theoretical ε/β+ ratios. The log </a:t>
            </a:r>
            <a:r>
              <a:rPr lang="en-US" sz="2000" i="1" smtClean="0"/>
              <a:t>ft values for nonunique transitions are</a:t>
            </a:r>
          </a:p>
          <a:p>
            <a:pPr>
              <a:buFontTx/>
              <a:buNone/>
            </a:pPr>
            <a:r>
              <a:rPr lang="en-US" sz="2000" smtClean="0"/>
              <a:t>calculated as for allowed transitions.</a:t>
            </a:r>
          </a:p>
          <a:p>
            <a:pPr>
              <a:buFontTx/>
              <a:buNone/>
            </a:pPr>
            <a:r>
              <a:rPr lang="en-US" sz="2000" smtClean="0"/>
              <a:t>5. Particle transition intensities (other than β’s) are per 100 particle</a:t>
            </a:r>
          </a:p>
          <a:p>
            <a:pPr>
              <a:buFontTx/>
              <a:buNone/>
            </a:pPr>
            <a:r>
              <a:rPr lang="en-US" sz="2000" smtClean="0"/>
              <a:t>decays. {</a:t>
            </a:r>
            <a:r>
              <a:rPr lang="en-US" sz="2000" u="sng" smtClean="0"/>
              <a:t>The total particle branching is given both in the drawings</a:t>
            </a:r>
          </a:p>
          <a:p>
            <a:pPr>
              <a:buFontTx/>
              <a:buNone/>
            </a:pPr>
            <a:r>
              <a:rPr lang="en-US" sz="2000" u="sng" smtClean="0"/>
              <a:t>and in the tables</a:t>
            </a:r>
            <a:r>
              <a:rPr lang="en-US" sz="200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Reaction, Decay Data</a:t>
            </a:r>
          </a:p>
        </p:txBody>
      </p:sp>
      <p:sp>
        <p:nvSpPr>
          <p:cNvPr id="1741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6. Tabular γ-ray intensities are relative values. The normalization</a:t>
            </a:r>
          </a:p>
          <a:p>
            <a:pPr>
              <a:buFontTx/>
              <a:buNone/>
            </a:pPr>
            <a:r>
              <a:rPr lang="en-US" sz="2000" smtClean="0"/>
              <a:t>factor to convert them to absolute intensities [photons per 100 decays</a:t>
            </a:r>
          </a:p>
          <a:p>
            <a:pPr>
              <a:buFontTx/>
              <a:buNone/>
            </a:pPr>
            <a:r>
              <a:rPr lang="en-US" sz="2000" smtClean="0"/>
              <a:t>of the parent for decay data sets, or photons per 100 neutron</a:t>
            </a:r>
          </a:p>
          <a:p>
            <a:pPr>
              <a:buFontTx/>
              <a:buNone/>
            </a:pPr>
            <a:r>
              <a:rPr lang="en-US" sz="2000" smtClean="0"/>
              <a:t>captures for (n,γ) data sets, </a:t>
            </a:r>
            <a:r>
              <a:rPr lang="en-US" sz="2000" i="1" smtClean="0"/>
              <a:t>etc</a:t>
            </a:r>
            <a:r>
              <a:rPr lang="en-US" sz="2000" smtClean="0"/>
              <a:t>.] is {mostly} given in a footnote</a:t>
            </a:r>
            <a:r>
              <a:rPr lang="en-US" sz="2000" i="1" smtClean="0"/>
              <a:t>.</a:t>
            </a:r>
          </a:p>
          <a:p>
            <a:pPr>
              <a:buFontTx/>
              <a:buNone/>
            </a:pPr>
            <a:r>
              <a:rPr lang="en-US" sz="2000" smtClean="0"/>
              <a:t>7. Radiations from the decay of neutron or proton resonances are not</a:t>
            </a:r>
          </a:p>
          <a:p>
            <a:pPr>
              <a:buFontTx/>
              <a:buNone/>
            </a:pPr>
            <a:r>
              <a:rPr lang="en-US" sz="2000" smtClean="0"/>
              <a:t>presented. The energies and other level properties for bound levels</a:t>
            </a:r>
          </a:p>
          <a:p>
            <a:pPr>
              <a:buFontTx/>
              <a:buNone/>
            </a:pPr>
            <a:r>
              <a:rPr lang="en-US" sz="2000" smtClean="0"/>
              <a:t>deduced from resonance experiments are included. Primary as well</a:t>
            </a:r>
          </a:p>
          <a:p>
            <a:pPr>
              <a:buFontTx/>
              <a:buNone/>
            </a:pPr>
            <a:r>
              <a:rPr lang="en-US" sz="2000" smtClean="0"/>
              <a:t>as secondary γ’s following thermal-neutron capture are generally</a:t>
            </a:r>
          </a:p>
          <a:p>
            <a:pPr>
              <a:buFontTx/>
              <a:buNone/>
            </a:pPr>
            <a:r>
              <a:rPr lang="en-US" sz="2000" smtClean="0"/>
              <a:t>included. ??</a:t>
            </a:r>
          </a:p>
          <a:p>
            <a:pPr>
              <a:buFontTx/>
              <a:buNone/>
            </a:pPr>
            <a:r>
              <a:rPr lang="en-US" sz="2000" smtClean="0"/>
              <a:t>8. BEλ, BMλ for the excitation of levels are generally given.</a:t>
            </a:r>
          </a:p>
          <a:p>
            <a:pPr>
              <a:buFontTx/>
              <a:buNone/>
            </a:pPr>
            <a:r>
              <a:rPr lang="en-US" sz="2000" smtClean="0"/>
              <a:t>9. Up to three references that make major contributions to the</a:t>
            </a:r>
          </a:p>
          <a:p>
            <a:pPr>
              <a:buFontTx/>
              <a:buNone/>
            </a:pPr>
            <a:r>
              <a:rPr lang="en-US" sz="2000" smtClean="0"/>
              <a:t>information in a specific data set are given in the data set heading.</a:t>
            </a:r>
          </a:p>
          <a:p>
            <a:pPr>
              <a:buFontTx/>
              <a:buNone/>
            </a:pPr>
            <a:r>
              <a:rPr lang="en-US" sz="2000" smtClean="0"/>
              <a:t>{</a:t>
            </a:r>
            <a:r>
              <a:rPr lang="en-US" sz="2000" u="sng" smtClean="0"/>
              <a:t>These major references also appear in the drawings</a:t>
            </a:r>
            <a:r>
              <a:rPr lang="en-US" sz="200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Organization</a:t>
            </a:r>
          </a:p>
        </p:txBody>
      </p:sp>
      <p:sp>
        <p:nvSpPr>
          <p:cNvPr id="1843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1.</a:t>
            </a:r>
          </a:p>
          <a:p>
            <a:pPr>
              <a:buFontTx/>
              <a:buNone/>
            </a:pPr>
            <a:r>
              <a:rPr lang="en-US" sz="2000" smtClean="0"/>
              <a:t>2.</a:t>
            </a:r>
          </a:p>
          <a:p>
            <a:pPr>
              <a:buFontTx/>
              <a:buNone/>
            </a:pPr>
            <a:r>
              <a:rPr lang="en-US" sz="2000" smtClean="0"/>
              <a:t>3.</a:t>
            </a:r>
          </a:p>
          <a:p>
            <a:pPr>
              <a:buFontTx/>
              <a:buNone/>
            </a:pPr>
            <a:r>
              <a:rPr lang="en-US" sz="2000" smtClean="0"/>
              <a:t>4.</a:t>
            </a:r>
          </a:p>
          <a:p>
            <a:pPr>
              <a:buFontTx/>
              <a:buNone/>
            </a:pPr>
            <a:r>
              <a:rPr lang="en-US" sz="2000" smtClean="0"/>
              <a:t>5. Levels and γ rays in AZ from nuclear reactions - Reactions are ordered by increasing A, Z of the target, then by increasing A, Z of the incident nucleus. A heading is given for each reaction.</a:t>
            </a:r>
          </a:p>
          <a:p>
            <a:pPr>
              <a:buFontTx/>
              <a:buNone/>
            </a:pPr>
            <a:r>
              <a:rPr lang="en-US" sz="2000" smtClean="0"/>
              <a:t>a. Table of levels deduced from the reaction.</a:t>
            </a:r>
          </a:p>
          <a:p>
            <a:pPr>
              <a:buFontTx/>
              <a:buNone/>
            </a:pPr>
            <a:r>
              <a:rPr lang="en-US" sz="2000" smtClean="0"/>
              <a:t>b. Table of γ rays observed in the reaction, if any.</a:t>
            </a:r>
          </a:p>
          <a:p>
            <a:pPr>
              <a:buFontTx/>
              <a:buNone/>
            </a:pPr>
            <a:r>
              <a:rPr lang="en-US" sz="2000" smtClean="0"/>
              <a:t>{c. Optionally, Level Scheme, if γ rays were observed and placed.}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Theory</a:t>
            </a:r>
          </a:p>
        </p:txBody>
      </p:sp>
      <p:sp>
        <p:nvSpPr>
          <p:cNvPr id="1945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b="1" smtClean="0"/>
              <a:t>Internal Conversion Coefficients</a:t>
            </a:r>
          </a:p>
          <a:p>
            <a:pPr>
              <a:buFontTx/>
              <a:buNone/>
            </a:pPr>
            <a:r>
              <a:rPr lang="en-US" sz="2000" smtClean="0"/>
              <a:t>Theoretical conversion electron coefficients are obtained by cubic spline interpolation (BrIcc, 2005KiZT) from tables calculated using the relativistic Dirac-Fock method and the so called .Frozen Orbitals. Approximation (2002Ba85,2002Ra45). These tables cover the K, L1, L2, ... R2 shells, E1.E5 and M1.M5 multipolarity, Z=10 to 95 atomic numbers and Eγ transition energies from 1 keV above shell binding energy up to 6000 keV. Conversion electron coefficients for transitions outside the Eγ, A, or Z ranges of BrIcc are obtained as follows: for Eγ &lt; 6000 keV and Z=3 and interpolation from the tables of Band, </a:t>
            </a:r>
            <a:r>
              <a:rPr lang="en-US" sz="2000" i="1" smtClean="0"/>
              <a:t>et  al. (1976Ba63); for Eγ &gt; 6000 keV, by graphical </a:t>
            </a:r>
            <a:r>
              <a:rPr lang="en-US" sz="2000" smtClean="0"/>
              <a:t>interpolation from the tables of Trusov (1972Tr09). For Z&gt;95 atomic numbers  theoretical conversion electron coefficients are obtained by cubic spline interpolation from the tables of Band, </a:t>
            </a:r>
            <a:r>
              <a:rPr lang="en-US" sz="2000" i="1" smtClean="0"/>
              <a:t>et  al.  (2002Ba85) and Kibedi, et al. </a:t>
            </a:r>
            <a:r>
              <a:rPr lang="en-US" sz="2000" smtClean="0"/>
              <a:t>(2005KiZT).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Theory</a:t>
            </a:r>
          </a:p>
        </p:txBody>
      </p:sp>
      <p:sp>
        <p:nvSpPr>
          <p:cNvPr id="2048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b="1" dirty="0" smtClean="0"/>
              <a:t>Penetration Parameters</a:t>
            </a:r>
          </a:p>
          <a:p>
            <a:pPr>
              <a:buFontTx/>
              <a:buNone/>
            </a:pPr>
            <a:r>
              <a:rPr lang="en-US" sz="2000" dirty="0" smtClean="0"/>
              <a:t>Penetration parameters required for the analysis of internal conversion data</a:t>
            </a:r>
          </a:p>
          <a:p>
            <a:pPr>
              <a:buFontTx/>
              <a:buNone/>
            </a:pPr>
            <a:r>
              <a:rPr lang="en-US" sz="2000" dirty="0" smtClean="0"/>
              <a:t>and angular correlation or distribution data involving electrons are obtained</a:t>
            </a:r>
          </a:p>
          <a:p>
            <a:pPr>
              <a:buFontTx/>
              <a:buNone/>
            </a:pPr>
            <a:r>
              <a:rPr lang="en-US" sz="2000" dirty="0" smtClean="0"/>
              <a:t>by graphical interpolation from tables of Hager and Seltzer (1969Ha61).</a:t>
            </a:r>
          </a:p>
          <a:p>
            <a:pPr>
              <a:buFontTx/>
              <a:buNone/>
            </a:pPr>
            <a:r>
              <a:rPr lang="en-US" sz="2000" b="1" dirty="0" smtClean="0"/>
              <a:t>Internal Pair Conversion Coefficients</a:t>
            </a:r>
          </a:p>
          <a:p>
            <a:r>
              <a:rPr lang="en-US" sz="2000" dirty="0" smtClean="0"/>
              <a:t>Theoretical pair conversion coefficients for E1-E3 and M1.M3 </a:t>
            </a:r>
            <a:r>
              <a:rPr lang="en-US" sz="2000" dirty="0" err="1" smtClean="0"/>
              <a:t>multipolarities</a:t>
            </a:r>
            <a:r>
              <a:rPr lang="en-US" sz="2000" dirty="0" smtClean="0"/>
              <a:t> are obtained by cubic </a:t>
            </a:r>
            <a:r>
              <a:rPr lang="en-US" sz="2000" dirty="0" err="1" smtClean="0"/>
              <a:t>spline</a:t>
            </a:r>
            <a:r>
              <a:rPr lang="en-US" sz="2000" dirty="0" smtClean="0"/>
              <a:t> interpolation (2005KiZT) from tables of </a:t>
            </a:r>
            <a:r>
              <a:rPr lang="en-US" sz="2000" dirty="0" err="1" smtClean="0"/>
              <a:t>Schluter</a:t>
            </a:r>
            <a:r>
              <a:rPr lang="en-US" sz="2000" dirty="0" smtClean="0"/>
              <a:t> and </a:t>
            </a:r>
            <a:r>
              <a:rPr lang="en-US" sz="2000" dirty="0" err="1" smtClean="0"/>
              <a:t>Soff</a:t>
            </a:r>
            <a:r>
              <a:rPr lang="en-US" sz="2000" dirty="0" smtClean="0"/>
              <a:t> (1979Sc31) for Z=1.49 and from Hofmann and </a:t>
            </a:r>
            <a:r>
              <a:rPr lang="en-US" sz="2000" dirty="0" err="1" smtClean="0"/>
              <a:t>Soff</a:t>
            </a:r>
            <a:r>
              <a:rPr lang="en-US" sz="2000" dirty="0" smtClean="0"/>
              <a:t> (1996Ho21) for Z=50-100</a:t>
            </a:r>
            <a:r>
              <a:rPr lang="en-US" dirty="0" smtClean="0"/>
              <a:t>.</a:t>
            </a:r>
            <a:r>
              <a:rPr lang="en-US" b="1"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Theory</a:t>
            </a:r>
          </a:p>
        </p:txBody>
      </p:sp>
      <p:sp>
        <p:nvSpPr>
          <p:cNvPr id="2048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t>E0 Electronic Factors</a:t>
            </a:r>
          </a:p>
          <a:p>
            <a:pPr>
              <a:buNone/>
            </a:pPr>
            <a:r>
              <a:rPr lang="en-US" dirty="0" smtClean="0"/>
              <a:t>For E0 transitions, electronic factors are obtained by cubic </a:t>
            </a:r>
            <a:r>
              <a:rPr lang="en-US" dirty="0" err="1" smtClean="0"/>
              <a:t>spline</a:t>
            </a:r>
            <a:r>
              <a:rPr lang="en-US" dirty="0" smtClean="0"/>
              <a:t> interpolation (2005KiZT) from tables of Hager and Seltzer (1969Ha61) for Z=30.38, L1and L2 shell and transition energies starting 6 </a:t>
            </a:r>
            <a:r>
              <a:rPr lang="en-US" dirty="0" err="1" smtClean="0"/>
              <a:t>keV</a:t>
            </a:r>
            <a:r>
              <a:rPr lang="en-US" dirty="0" smtClean="0"/>
              <a:t> above K-shell binding energy up to 1500 </a:t>
            </a:r>
            <a:r>
              <a:rPr lang="en-US" dirty="0" err="1" smtClean="0"/>
              <a:t>keV</a:t>
            </a:r>
            <a:r>
              <a:rPr lang="en-US" dirty="0" smtClean="0"/>
              <a:t>; Bell et al., (1970Be87) for Z=40.102, K, L1 and L2 shell and transition energies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Theory</a:t>
            </a:r>
          </a:p>
        </p:txBody>
      </p:sp>
      <p:sp>
        <p:nvSpPr>
          <p:cNvPr id="2048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t>E0 Electronic Factors</a:t>
            </a:r>
          </a:p>
          <a:p>
            <a:pPr>
              <a:buNone/>
            </a:pPr>
            <a:r>
              <a:rPr lang="en-US" dirty="0" smtClean="0"/>
              <a:t> starting from 51.1 </a:t>
            </a:r>
            <a:r>
              <a:rPr lang="en-US" dirty="0" err="1" smtClean="0"/>
              <a:t>keV</a:t>
            </a:r>
            <a:r>
              <a:rPr lang="en-US" dirty="0" smtClean="0"/>
              <a:t> (Z=40.58), 102.2 </a:t>
            </a:r>
            <a:r>
              <a:rPr lang="en-US" dirty="0" err="1" smtClean="0"/>
              <a:t>keV</a:t>
            </a:r>
            <a:endParaRPr lang="en-US" dirty="0" smtClean="0"/>
          </a:p>
          <a:p>
            <a:pPr>
              <a:buNone/>
            </a:pPr>
            <a:r>
              <a:rPr lang="en-US" dirty="0" smtClean="0"/>
              <a:t>   </a:t>
            </a:r>
            <a:r>
              <a:rPr lang="pl-PL" dirty="0" smtClean="0"/>
              <a:t>(Z=60.82), 153.3 keV (Z=84.96), 204.4 keV (Z=98.102) up to 2555 keV;</a:t>
            </a:r>
            <a:r>
              <a:rPr lang="en-US" dirty="0" smtClean="0"/>
              <a:t> and </a:t>
            </a:r>
            <a:r>
              <a:rPr lang="en-US" dirty="0" err="1" smtClean="0"/>
              <a:t>Passoja</a:t>
            </a:r>
            <a:r>
              <a:rPr lang="en-US" dirty="0" smtClean="0"/>
              <a:t> and </a:t>
            </a:r>
            <a:r>
              <a:rPr lang="en-US" dirty="0" err="1" smtClean="0"/>
              <a:t>Salonen</a:t>
            </a:r>
            <a:r>
              <a:rPr lang="en-US" dirty="0" smtClean="0"/>
              <a:t> (1986PaZM) for </a:t>
            </a:r>
            <a:r>
              <a:rPr lang="en-US" dirty="0" err="1" smtClean="0"/>
              <a:t>K.shell</a:t>
            </a:r>
            <a:r>
              <a:rPr lang="en-US" dirty="0" smtClean="0"/>
              <a:t>, Z=8.38, transition energies of 511 </a:t>
            </a:r>
            <a:r>
              <a:rPr lang="en-US" dirty="0" err="1" smtClean="0"/>
              <a:t>keV</a:t>
            </a:r>
            <a:r>
              <a:rPr lang="en-US" dirty="0" smtClean="0"/>
              <a:t> to 12775 </a:t>
            </a:r>
            <a:r>
              <a:rPr lang="en-US" dirty="0" err="1" smtClean="0"/>
              <a:t>keV</a:t>
            </a:r>
            <a:r>
              <a:rPr lang="en-US" dirty="0" smtClean="0"/>
              <a:t> and for pair conversion, Z=8.40, transition energies of 1430.8 </a:t>
            </a:r>
            <a:r>
              <a:rPr lang="en-US" dirty="0" err="1" smtClean="0"/>
              <a:t>keV</a:t>
            </a:r>
            <a:r>
              <a:rPr lang="en-US" dirty="0" smtClean="0"/>
              <a:t> to 12775 </a:t>
            </a:r>
            <a:r>
              <a:rPr lang="en-US" dirty="0" err="1" smtClean="0"/>
              <a:t>keV</a:t>
            </a:r>
            <a:r>
              <a:rPr lang="en-US"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Theory</a:t>
            </a:r>
          </a:p>
        </p:txBody>
      </p:sp>
      <p:sp>
        <p:nvSpPr>
          <p:cNvPr id="2253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b="1" dirty="0" smtClean="0"/>
              <a:t>Beta Transitions (β-, β+, and ε decays) </a:t>
            </a:r>
          </a:p>
          <a:p>
            <a:pPr>
              <a:buFontTx/>
              <a:buNone/>
            </a:pPr>
            <a:endParaRPr lang="en-US" sz="2000" b="1" dirty="0" smtClean="0"/>
          </a:p>
          <a:p>
            <a:pPr>
              <a:buFontTx/>
              <a:buNone/>
            </a:pPr>
            <a:r>
              <a:rPr lang="en-US" sz="2000" b="1" dirty="0" smtClean="0"/>
              <a:t>Atomic Processes</a:t>
            </a:r>
          </a:p>
          <a:p>
            <a:pPr>
              <a:buFontTx/>
              <a:buNone/>
            </a:pPr>
            <a:endParaRPr lang="en-US" sz="2000" b="1" dirty="0" smtClean="0"/>
          </a:p>
          <a:p>
            <a:pPr>
              <a:buFontTx/>
              <a:buNone/>
            </a:pPr>
            <a:r>
              <a:rPr lang="en-US" sz="2000" b="1" dirty="0" smtClean="0"/>
              <a:t>Alpha-Decay Hindrance Factors </a:t>
            </a:r>
          </a:p>
          <a:p>
            <a:pPr>
              <a:buFontTx/>
              <a:buNone/>
            </a:pPr>
            <a:endParaRPr lang="en-US" sz="2000" b="1" dirty="0" smtClean="0"/>
          </a:p>
          <a:p>
            <a:pPr>
              <a:buFontTx/>
              <a:buNone/>
            </a:pPr>
            <a:r>
              <a:rPr lang="en-US" sz="2000" b="1" dirty="0" smtClean="0"/>
              <a:t>Electromagnetic Transition Rates</a:t>
            </a:r>
          </a:p>
          <a:p>
            <a:pPr>
              <a:buFontTx/>
              <a:buNone/>
            </a:pPr>
            <a:endParaRPr lang="en-US" sz="2000" b="1" dirty="0" smtClean="0"/>
          </a:p>
          <a:p>
            <a:pPr>
              <a:buFontTx/>
              <a:buNone/>
            </a:pPr>
            <a:r>
              <a:rPr lang="en-US" sz="2000" b="1" dirty="0" err="1" smtClean="0"/>
              <a:t>Unweighted</a:t>
            </a:r>
            <a:r>
              <a:rPr lang="en-US" sz="2000" b="1" dirty="0" smtClean="0"/>
              <a:t> and Weighted Averages</a:t>
            </a:r>
          </a:p>
          <a:p>
            <a:pPr>
              <a:buFontTx/>
              <a:buNone/>
            </a:pPr>
            <a:endParaRPr lang="en-US" sz="2000" b="1" dirty="0" smtClean="0"/>
          </a:p>
          <a:p>
            <a:pPr>
              <a:buFontTx/>
              <a:buNone/>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General </a:t>
            </a:r>
          </a:p>
        </p:txBody>
      </p:sp>
      <p:sp>
        <p:nvSpPr>
          <p:cNvPr id="307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t>1. The excitation energies of levels connected by γ transitions are from a  </a:t>
            </a:r>
          </a:p>
          <a:p>
            <a:pPr>
              <a:buFontTx/>
              <a:buNone/>
            </a:pPr>
            <a:r>
              <a:rPr lang="en-US" smtClean="0"/>
              <a:t>  least-squares fit to the adopted γ energies.</a:t>
            </a:r>
          </a:p>
          <a:p>
            <a:pPr>
              <a:buFontTx/>
              <a:buNone/>
            </a:pPr>
            <a:endParaRPr lang="en-US" smtClean="0"/>
          </a:p>
          <a:p>
            <a:pPr>
              <a:buFontTx/>
              <a:buNone/>
            </a:pPr>
            <a:r>
              <a:rPr lang="en-US" i="1" smtClean="0">
                <a:solidFill>
                  <a:srgbClr val="0066FF"/>
                </a:solidFill>
              </a:rPr>
              <a:t>All energies are given in Laboratory coordinates.</a:t>
            </a:r>
          </a:p>
          <a:p>
            <a:pPr>
              <a:buFontTx/>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General-2</a:t>
            </a:r>
          </a:p>
        </p:txBody>
      </p:sp>
      <p:sp>
        <p:nvSpPr>
          <p:cNvPr id="409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t>2. Dominant decay branches (</a:t>
            </a:r>
            <a:r>
              <a:rPr lang="en-US" i="1" smtClean="0"/>
              <a:t>i.e., for the decay of ground states and </a:t>
            </a:r>
            <a:r>
              <a:rPr lang="en-US" smtClean="0"/>
              <a:t>isomeric states) are rounded off to 100 when the competing branches total less than approximately 0.001%. When only one branch has been observed and no estimate can be made for expected competing branches,the observed branch is given as &lt;100 and the competing branch(es) as "%branching=?".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General-3</a:t>
            </a:r>
          </a:p>
        </p:txBody>
      </p:sp>
      <p:sp>
        <p:nvSpPr>
          <p:cNvPr id="512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t>3.Total internal-conversion coefficients (α) for each transition are theoretical values corresponding to the listed radiation character (</a:t>
            </a:r>
            <a:r>
              <a:rPr lang="en-US" i="1" smtClean="0"/>
              <a:t>i.e.,</a:t>
            </a:r>
            <a:r>
              <a:rPr lang="en-US" smtClean="0"/>
              <a:t>multipolarity) and mixing ratio (δ). For a transition of mixed character(two or more multipolarities) and unknown mixing ratio, α is theaverage of the possible extremes and the uncertainty overlaps the fullrange of values.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General-3 contd.</a:t>
            </a:r>
          </a:p>
        </p:txBody>
      </p:sp>
      <p:sp>
        <p:nvSpPr>
          <p:cNvPr id="614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t>In all calculations by the evaluator involving internal-conversion coefficients, a 1.4% uncertainty is assumed for the theoretical</a:t>
            </a:r>
          </a:p>
          <a:p>
            <a:pPr>
              <a:buFontTx/>
              <a:buNone/>
            </a:pPr>
            <a:r>
              <a:rPr lang="en-US" smtClean="0"/>
              <a:t>   coefficients</a:t>
            </a:r>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General-4</a:t>
            </a:r>
          </a:p>
        </p:txBody>
      </p:sp>
      <p:sp>
        <p:nvSpPr>
          <p:cNvPr id="717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t>The cross reference flags (XREF), defined in the Adopted Levels table are given for each adopted level. When a level in an individual reaction or decay data set may correspond to more than one adopted level, the flag for that data set is given in lower case. In case of ambiguity, the</a:t>
            </a:r>
          </a:p>
          <a:p>
            <a:pPr>
              <a:buFontTx/>
              <a:buNone/>
            </a:pPr>
            <a:r>
              <a:rPr lang="en-US" smtClean="0"/>
              <a:t>   energy from a particular data set is given as a comment. (move to adopted?)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p:txBody>
          <a:bodyPr/>
          <a:lstStyle/>
          <a:p>
            <a:r>
              <a:rPr lang="en-US" smtClean="0"/>
              <a:t>Adopted</a:t>
            </a:r>
          </a:p>
        </p:txBody>
      </p:sp>
      <p:sp>
        <p:nvSpPr>
          <p:cNvPr id="3" name="Content Placeholder 2"/>
          <p:cNvSpPr>
            <a:spLocks noGrp="1"/>
          </p:cNvSpPr>
          <p:nvPr>
            <p:ph idx="1"/>
          </p:nvPr>
        </p:nvSpPr>
        <p:spPr/>
        <p:txBody>
          <a:bodyPr/>
          <a:lstStyle/>
          <a:p>
            <a:pPr lvl="8">
              <a:buFontTx/>
              <a:buNone/>
              <a:defRPr/>
            </a:pPr>
            <a:r>
              <a:rPr lang="en-US" dirty="0" smtClean="0"/>
              <a:t>For the nuclide:</a:t>
            </a:r>
          </a:p>
          <a:p>
            <a:pPr>
              <a:defRPr/>
            </a:pPr>
            <a:r>
              <a:rPr lang="en-US" dirty="0" smtClean="0"/>
              <a:t>1. Q(β-): β- decay energy [always presented as Q(β-)=M(A,Z)−M(A,Z+1)] and α decay energy [Q(α)] for the ground state.</a:t>
            </a:r>
          </a:p>
          <a:p>
            <a:pPr>
              <a:defRPr/>
            </a:pPr>
            <a:r>
              <a:rPr lang="en-US" dirty="0" smtClean="0"/>
              <a:t>2. S(n) and S(p): Neutron and proton separation energies.</a:t>
            </a:r>
          </a:p>
          <a:p>
            <a:pPr>
              <a:defRPr/>
            </a:pPr>
            <a:r>
              <a:rPr lang="en-US" dirty="0" smtClean="0"/>
              <a:t>3. XREF: Cross-reference symbol assignments for the various experimental data sets.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Adopted</a:t>
            </a:r>
          </a:p>
        </p:txBody>
      </p:sp>
      <p:sp>
        <p:nvSpPr>
          <p:cNvPr id="9219" name="Content Placeholder 2"/>
          <p:cNvSpPr>
            <a:spLocks noGrp="1"/>
          </p:cNvSpPr>
          <p:nvPr>
            <p:ph idx="1"/>
          </p:nvPr>
        </p:nvSpPr>
        <p:spPr bwMode="auto">
          <a:xfrm>
            <a:off x="457200" y="1143000"/>
            <a:ext cx="8229600" cy="5800725"/>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For each level:</a:t>
            </a:r>
          </a:p>
          <a:p>
            <a:pPr>
              <a:buFontTx/>
              <a:buNone/>
            </a:pPr>
            <a:r>
              <a:rPr lang="en-US" sz="2000" smtClean="0"/>
              <a:t>1. </a:t>
            </a:r>
            <a:r>
              <a:rPr lang="en-US" sz="2000" b="1" smtClean="0"/>
              <a:t>E(lev): Excitation energy (relative to the ground state).</a:t>
            </a:r>
          </a:p>
          <a:p>
            <a:pPr>
              <a:buFontTx/>
              <a:buNone/>
            </a:pPr>
            <a:r>
              <a:rPr lang="en-US" sz="2000" smtClean="0"/>
              <a:t>2. </a:t>
            </a:r>
            <a:r>
              <a:rPr lang="en-US" sz="2000" b="1" smtClean="0"/>
              <a:t>JΠ: Spin and parity with arguments supporting the assignment.</a:t>
            </a:r>
          </a:p>
          <a:p>
            <a:pPr>
              <a:buFontTx/>
              <a:buNone/>
            </a:pPr>
            <a:r>
              <a:rPr lang="en-US" sz="2000" smtClean="0"/>
              <a:t>3. </a:t>
            </a:r>
            <a:r>
              <a:rPr lang="en-US" sz="2000" b="1" smtClean="0"/>
              <a:t>T1/2 or Γ: Half-life or total width in center of mass.</a:t>
            </a:r>
          </a:p>
          <a:p>
            <a:pPr>
              <a:buFontTx/>
              <a:buNone/>
            </a:pPr>
            <a:r>
              <a:rPr lang="en-US" sz="2000" smtClean="0"/>
              <a:t>4. </a:t>
            </a:r>
            <a:r>
              <a:rPr lang="en-US" sz="2000" b="1" smtClean="0"/>
              <a:t>Decay branching for the ground state and isomers (an isomer is</a:t>
            </a:r>
          </a:p>
          <a:p>
            <a:r>
              <a:rPr lang="en-US" sz="2000" smtClean="0"/>
              <a:t>defined as a nuclear level with T1/2≥0.1 s or one for which a separate</a:t>
            </a:r>
          </a:p>
          <a:p>
            <a:r>
              <a:rPr lang="en-US" sz="2000" smtClean="0"/>
              <a:t>decay data set is given in ENSDF).</a:t>
            </a:r>
          </a:p>
          <a:p>
            <a:r>
              <a:rPr lang="en-US" sz="2000" smtClean="0"/>
              <a:t>5. </a:t>
            </a:r>
            <a:r>
              <a:rPr lang="en-US" sz="2000" b="1" smtClean="0"/>
              <a:t>Q,μ: Static electric and magnetic moments.</a:t>
            </a:r>
          </a:p>
          <a:p>
            <a:r>
              <a:rPr lang="en-US" sz="2000" smtClean="0"/>
              <a:t>6. </a:t>
            </a:r>
            <a:r>
              <a:rPr lang="en-US" sz="2000" b="1" smtClean="0"/>
              <a:t>XREF Flags to indicate in which reaction and/or decay data sets the</a:t>
            </a:r>
          </a:p>
          <a:p>
            <a:r>
              <a:rPr lang="en-US" sz="2000" smtClean="0"/>
              <a:t>level is seen.</a:t>
            </a:r>
          </a:p>
          <a:p>
            <a:r>
              <a:rPr lang="en-US" sz="2000" smtClean="0"/>
              <a:t>7. </a:t>
            </a:r>
            <a:r>
              <a:rPr lang="en-US" sz="2000" b="1" smtClean="0"/>
              <a:t>Configuration assignments (</a:t>
            </a:r>
            <a:r>
              <a:rPr lang="en-US" sz="2000" b="1" i="1" smtClean="0"/>
              <a:t>e.g., Nilsson orbitals in deformed nuclei, </a:t>
            </a:r>
            <a:r>
              <a:rPr lang="en-US" sz="2000" smtClean="0"/>
              <a:t>shell-model assignments in spherical nuclei).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Adopted</a:t>
            </a:r>
          </a:p>
        </p:txBody>
      </p:sp>
      <p:sp>
        <p:nvSpPr>
          <p:cNvPr id="102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8. </a:t>
            </a:r>
            <a:r>
              <a:rPr lang="en-US" sz="2000" b="1" smtClean="0"/>
              <a:t>Band assignments and possibly band parameters (</a:t>
            </a:r>
            <a:r>
              <a:rPr lang="en-US" sz="2000" b="1" i="1" smtClean="0"/>
              <a:t>e.g., rotational </a:t>
            </a:r>
            <a:r>
              <a:rPr lang="en-US" sz="2000" smtClean="0"/>
              <a:t>bands in deformed regions).</a:t>
            </a:r>
          </a:p>
          <a:p>
            <a:pPr>
              <a:buFontTx/>
              <a:buNone/>
            </a:pPr>
            <a:r>
              <a:rPr lang="en-US" sz="2000" smtClean="0"/>
              <a:t>9. Isomer and isotope shifts (usually only a literature reference is given).</a:t>
            </a:r>
          </a:p>
          <a:p>
            <a:pPr>
              <a:buFontTx/>
              <a:buNone/>
            </a:pPr>
            <a:r>
              <a:rPr lang="en-US" sz="2000" smtClean="0"/>
              <a:t>10. Charge distribution of ground states (usually only a literature reference is given).</a:t>
            </a:r>
          </a:p>
          <a:p>
            <a:pPr>
              <a:buFontTx/>
              <a:buNone/>
            </a:pPr>
            <a:r>
              <a:rPr lang="en-US" sz="2000" smtClean="0"/>
              <a:t>11. Deformation parameters.</a:t>
            </a:r>
          </a:p>
          <a:p>
            <a:pPr>
              <a:buFontTx/>
              <a:buNone/>
            </a:pPr>
            <a:r>
              <a:rPr lang="en-US" sz="2000" smtClean="0"/>
              <a:t>12. </a:t>
            </a:r>
            <a:r>
              <a:rPr lang="en-US" sz="2000" b="1" smtClean="0"/>
              <a:t>B(E2)↑,B(M1)↑,..: Electric or magnetic excitation probabilities when t</a:t>
            </a:r>
            <a:r>
              <a:rPr lang="en-US" sz="2000" smtClean="0"/>
              <a:t>he level half-life or the ground-state branching is not known.</a:t>
            </a:r>
          </a:p>
          <a:p>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sz="3600" b="1" i="0" u="none" strike="noStrike" cap="none" normalizeH="0" baseline="0" smtClean="0">
            <a:ln>
              <a:noFill/>
            </a:ln>
            <a:solidFill>
              <a:schemeClr val="tx2"/>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sz="3600" b="1" i="0" u="none" strike="noStrike" cap="none" normalizeH="0" baseline="0" smtClean="0">
            <a:ln>
              <a:noFill/>
            </a:ln>
            <a:solidFill>
              <a:schemeClr val="tx2"/>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13784</TotalTime>
  <Words>1535</Words>
  <Application>Microsoft Office PowerPoint</Application>
  <PresentationFormat>Custom</PresentationFormat>
  <Paragraphs>122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Custom Design</vt:lpstr>
      <vt:lpstr>Slide 1</vt:lpstr>
      <vt:lpstr>General </vt:lpstr>
      <vt:lpstr>General-2</vt:lpstr>
      <vt:lpstr>General-3</vt:lpstr>
      <vt:lpstr>General-3 contd.</vt:lpstr>
      <vt:lpstr>General-4</vt:lpstr>
      <vt:lpstr>Adopted</vt:lpstr>
      <vt:lpstr>Adopted</vt:lpstr>
      <vt:lpstr>Adopted</vt:lpstr>
      <vt:lpstr>Adopted</vt:lpstr>
      <vt:lpstr>Reaction, Decay Data</vt:lpstr>
      <vt:lpstr>Reaction, Decay Data</vt:lpstr>
      <vt:lpstr>Reaction, Decay Data</vt:lpstr>
      <vt:lpstr>Organization</vt:lpstr>
      <vt:lpstr>Theory</vt:lpstr>
      <vt:lpstr>Theory</vt:lpstr>
      <vt:lpstr>Theory</vt:lpstr>
      <vt:lpstr>Theory</vt:lpstr>
      <vt:lpstr>Theory</vt:lpstr>
    </vt:vector>
  </TitlesOfParts>
  <Company>Brookhaven National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OFFICE OF NONPROLIFERATION &amp; NATIONAL SECURITY</dc:title>
  <dc:creator>Michael Losquadro</dc:creator>
  <cp:lastModifiedBy>tuli</cp:lastModifiedBy>
  <cp:revision>524</cp:revision>
  <cp:lastPrinted>1999-10-29T15:26:50Z</cp:lastPrinted>
  <dcterms:created xsi:type="dcterms:W3CDTF">1999-01-07T19:19:27Z</dcterms:created>
  <dcterms:modified xsi:type="dcterms:W3CDTF">2015-04-16T18:54:59Z</dcterms:modified>
</cp:coreProperties>
</file>