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9" r:id="rId2"/>
    <p:sldId id="391" r:id="rId3"/>
    <p:sldId id="363" r:id="rId4"/>
    <p:sldId id="388" r:id="rId5"/>
    <p:sldId id="393" r:id="rId6"/>
    <p:sldId id="394" r:id="rId7"/>
    <p:sldId id="361" r:id="rId8"/>
    <p:sldId id="362" r:id="rId9"/>
    <p:sldId id="372" r:id="rId10"/>
    <p:sldId id="373" r:id="rId11"/>
    <p:sldId id="390" r:id="rId12"/>
    <p:sldId id="375" r:id="rId13"/>
    <p:sldId id="380" r:id="rId14"/>
    <p:sldId id="396" r:id="rId15"/>
    <p:sldId id="376" r:id="rId16"/>
    <p:sldId id="398" r:id="rId17"/>
    <p:sldId id="377" r:id="rId18"/>
    <p:sldId id="400" r:id="rId19"/>
    <p:sldId id="381" r:id="rId20"/>
    <p:sldId id="382" r:id="rId21"/>
    <p:sldId id="383" r:id="rId22"/>
    <p:sldId id="384" r:id="rId23"/>
    <p:sldId id="385" r:id="rId24"/>
    <p:sldId id="366" r:id="rId25"/>
    <p:sldId id="378" r:id="rId26"/>
    <p:sldId id="379" r:id="rId27"/>
    <p:sldId id="387" r:id="rId28"/>
    <p:sldId id="367" r:id="rId29"/>
    <p:sldId id="395" r:id="rId30"/>
    <p:sldId id="39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4F81BD"/>
    <a:srgbClr val="E6B9B8"/>
    <a:srgbClr val="D99694"/>
    <a:srgbClr val="FF6699"/>
    <a:srgbClr val="C00000"/>
    <a:srgbClr val="FF3399"/>
    <a:srgbClr val="37609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23645-B59A-4A9A-8751-5F86E19D8E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394115" y="1922131"/>
            <a:ext cx="7750627" cy="863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Decay Scheme Normalizations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147918"/>
            <a:ext cx="4975412" cy="65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707777" y="1"/>
            <a:ext cx="3859306" cy="6858000"/>
          </a:xfrm>
          <a:prstGeom prst="ellipse">
            <a:avLst/>
          </a:prstGeom>
          <a:solidFill>
            <a:srgbClr val="4F81BD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9163" y="147918"/>
            <a:ext cx="3294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Absolute Intensity of                1348</a:t>
            </a:r>
            <a:r>
              <a:rPr lang="en-US" dirty="0" smtClean="0">
                <a:latin typeface="+mj-lt"/>
                <a:sym typeface="Symbol"/>
              </a:rPr>
              <a:t></a:t>
            </a:r>
            <a:r>
              <a:rPr lang="en-US" dirty="0" smtClean="0">
                <a:latin typeface="+mj-lt"/>
              </a:rPr>
              <a:t> = 28.4(10) %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152" y="389648"/>
            <a:ext cx="537882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7850" y="1310533"/>
            <a:ext cx="1788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NR=</a:t>
            </a:r>
          </a:p>
          <a:p>
            <a:endParaRPr lang="en-US" dirty="0" smtClean="0"/>
          </a:p>
          <a:p>
            <a:r>
              <a:rPr lang="en-US" dirty="0" smtClean="0"/>
              <a:t>BR=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5" r="25277" b="11581"/>
          <a:stretch/>
        </p:blipFill>
        <p:spPr bwMode="auto">
          <a:xfrm>
            <a:off x="188258" y="3429001"/>
            <a:ext cx="8907510" cy="220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2079" y="1310533"/>
            <a:ext cx="1529603" cy="53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0.284 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2079" y="2147571"/>
            <a:ext cx="1529603" cy="53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0.628 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73505" y="3396914"/>
            <a:ext cx="779930" cy="322729"/>
          </a:xfrm>
          <a:prstGeom prst="ellipse">
            <a:avLst/>
          </a:prstGeom>
          <a:solidFill>
            <a:srgbClr val="FFFF0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3517" y="5311589"/>
            <a:ext cx="779930" cy="322729"/>
          </a:xfrm>
          <a:prstGeom prst="ellipse">
            <a:avLst/>
          </a:prstGeom>
          <a:solidFill>
            <a:srgbClr val="FFFF0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 bwMode="auto">
          <a:xfrm>
            <a:off x="137834" y="2773738"/>
            <a:ext cx="481993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0" y="1177461"/>
            <a:ext cx="4914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934" y="18254"/>
            <a:ext cx="633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details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2892" y="721333"/>
            <a:ext cx="306593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49470" y="1177461"/>
            <a:ext cx="2864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Pn</a:t>
            </a:r>
            <a:endParaRPr lang="en-US" dirty="0" smtClean="0"/>
          </a:p>
          <a:p>
            <a:r>
              <a:rPr lang="en-US" dirty="0" smtClean="0"/>
              <a:t>BR=0.628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2660" y="3422278"/>
            <a:ext cx="2178424" cy="255494"/>
          </a:xfrm>
          <a:prstGeom prst="rect">
            <a:avLst/>
          </a:prstGeom>
          <a:solidFill>
            <a:srgbClr val="FF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0261" y="2655823"/>
            <a:ext cx="45451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28.4 is I</a:t>
            </a:r>
            <a:r>
              <a:rPr lang="en-US" dirty="0" smtClean="0">
                <a:sym typeface="Symbol"/>
              </a:rPr>
              <a:t> per 100 decays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Through the decay branch, you need :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0.284/0.628 = 0.425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     NR=0.425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25" y="0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How to define NP?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8260" y="640652"/>
            <a:ext cx="407109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" y="2057397"/>
            <a:ext cx="8453063" cy="35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335" y="882697"/>
            <a:ext cx="678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Example of B-N and B-2N Decay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3071" y="2043950"/>
            <a:ext cx="10085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88465" y="4410635"/>
            <a:ext cx="766483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26865" y="3751726"/>
            <a:ext cx="766483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6"/>
          <a:stretch/>
        </p:blipFill>
        <p:spPr bwMode="auto">
          <a:xfrm>
            <a:off x="222438" y="1075762"/>
            <a:ext cx="3838574" cy="44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5" y="0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Start with the “easy” beta-decay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8260" y="640652"/>
            <a:ext cx="68042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43234" y="4047564"/>
            <a:ext cx="900138" cy="1300787"/>
            <a:chOff x="3267639" y="4132729"/>
            <a:chExt cx="656705" cy="1097263"/>
          </a:xfrm>
        </p:grpSpPr>
        <p:sp>
          <p:nvSpPr>
            <p:cNvPr id="5" name="Oval 4"/>
            <p:cNvSpPr/>
            <p:nvPr/>
          </p:nvSpPr>
          <p:spPr>
            <a:xfrm>
              <a:off x="3534380" y="4920709"/>
              <a:ext cx="389964" cy="309283"/>
            </a:xfrm>
            <a:prstGeom prst="ellipse">
              <a:avLst/>
            </a:prstGeom>
            <a:solidFill>
              <a:srgbClr val="FFFF66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267639" y="4442012"/>
              <a:ext cx="383239" cy="309283"/>
            </a:xfrm>
            <a:prstGeom prst="ellipse">
              <a:avLst/>
            </a:prstGeom>
            <a:solidFill>
              <a:srgbClr val="FFFF66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67639" y="4132729"/>
              <a:ext cx="389964" cy="309283"/>
            </a:xfrm>
            <a:prstGeom prst="ellipse">
              <a:avLst/>
            </a:prstGeom>
            <a:solidFill>
              <a:srgbClr val="FFFF66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89319" y="806822"/>
            <a:ext cx="470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Intensities are again given 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 Absolute Ig / 100 decays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3341" y="1855697"/>
            <a:ext cx="326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 =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3341" y="2517870"/>
            <a:ext cx="326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R =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4472" y="3119721"/>
            <a:ext cx="405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Keeping in mind that </a:t>
            </a:r>
            <a:r>
              <a:rPr lang="en-US" dirty="0" err="1" smtClean="0"/>
              <a:t>Pn</a:t>
            </a:r>
            <a:r>
              <a:rPr lang="en-US" dirty="0" smtClean="0"/>
              <a:t>=33% and P2n=12%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92730" y="4237183"/>
            <a:ext cx="366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 Beta Feeding 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92730" y="4981701"/>
            <a:ext cx="3865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100-Pn-P2n-</a:t>
            </a:r>
            <a:r>
              <a:rPr lang="en-US" dirty="0" smtClean="0">
                <a:sym typeface="Symbol"/>
              </a:rPr>
              <a:t>I(to </a:t>
            </a:r>
            <a:r>
              <a:rPr lang="en-US" dirty="0" err="1" smtClean="0">
                <a:sym typeface="Symbol"/>
              </a:rPr>
              <a:t>gs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r>
              <a:rPr lang="en-US" dirty="0" smtClean="0"/>
              <a:t>100-33-12-24 </a:t>
            </a:r>
          </a:p>
          <a:p>
            <a:r>
              <a:rPr lang="en-US" dirty="0"/>
              <a:t>  </a:t>
            </a:r>
            <a:r>
              <a:rPr lang="en-US" dirty="0" smtClean="0"/>
              <a:t> &lt;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" y="2057397"/>
            <a:ext cx="8453063" cy="35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5" y="0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B-N Branch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8260" y="640652"/>
            <a:ext cx="407109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54545" y="4424082"/>
            <a:ext cx="766483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03408" y="1156447"/>
            <a:ext cx="3437733" cy="4679577"/>
          </a:xfrm>
          <a:prstGeom prst="ellipse">
            <a:avLst/>
          </a:prstGeom>
          <a:solidFill>
            <a:srgbClr val="4F81BD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89618" y="3738279"/>
            <a:ext cx="766483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2" t="7968" r="32533" b="32175"/>
          <a:stretch/>
        </p:blipFill>
        <p:spPr bwMode="auto">
          <a:xfrm>
            <a:off x="309002" y="263851"/>
            <a:ext cx="3220570" cy="2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0130" y="4262717"/>
            <a:ext cx="658905" cy="407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1707" y="257723"/>
            <a:ext cx="4122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Branching ratio is given</a:t>
            </a:r>
          </a:p>
          <a:p>
            <a:pPr algn="ctr"/>
            <a:r>
              <a:rPr lang="en-US" dirty="0" smtClean="0">
                <a:latin typeface="+mj-lt"/>
              </a:rPr>
              <a:t>  BR=0.33  3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8684" y="1329956"/>
            <a:ext cx="497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Neutron and Gamma Intensities given in absolute units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34016" r="34786" b="37371"/>
          <a:stretch/>
        </p:blipFill>
        <p:spPr bwMode="auto">
          <a:xfrm>
            <a:off x="369796" y="3100824"/>
            <a:ext cx="8274251" cy="205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6" t="78677" r="43902" b="10662"/>
          <a:stretch/>
        </p:blipFill>
        <p:spPr bwMode="auto">
          <a:xfrm>
            <a:off x="4683501" y="5620861"/>
            <a:ext cx="1653987" cy="7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8713" y="2403148"/>
            <a:ext cx="342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What are NR and NP?</a:t>
            </a:r>
            <a:endParaRPr lang="en-US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9795" y="5154928"/>
            <a:ext cx="5753380" cy="551331"/>
            <a:chOff x="369795" y="5154928"/>
            <a:chExt cx="5753380" cy="55133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97" r="66846" b="31066"/>
            <a:stretch/>
          </p:blipFill>
          <p:spPr bwMode="auto">
            <a:xfrm>
              <a:off x="369795" y="5154928"/>
              <a:ext cx="4313705" cy="55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81449" y="5176304"/>
              <a:ext cx="2141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NP=3.03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9002" y="6287096"/>
            <a:ext cx="5881408" cy="523220"/>
            <a:chOff x="309002" y="6287096"/>
            <a:chExt cx="5881408" cy="52322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03" r="68990" b="5699"/>
            <a:stretch/>
          </p:blipFill>
          <p:spPr bwMode="auto">
            <a:xfrm>
              <a:off x="309002" y="6340277"/>
              <a:ext cx="4034679" cy="416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048684" y="6287096"/>
              <a:ext cx="2141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NR=1.0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 bwMode="auto">
          <a:xfrm>
            <a:off x="137834" y="2773738"/>
            <a:ext cx="481993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0" y="1177461"/>
            <a:ext cx="4914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934" y="18254"/>
            <a:ext cx="633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details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2892" y="721333"/>
            <a:ext cx="306593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49470" y="1177461"/>
            <a:ext cx="2864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Pn</a:t>
            </a:r>
            <a:endParaRPr lang="en-US" dirty="0" smtClean="0"/>
          </a:p>
          <a:p>
            <a:r>
              <a:rPr lang="en-US" dirty="0" smtClean="0"/>
              <a:t>BR=0.33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2660" y="3422278"/>
            <a:ext cx="2178424" cy="255494"/>
          </a:xfrm>
          <a:prstGeom prst="rect">
            <a:avLst/>
          </a:prstGeom>
          <a:solidFill>
            <a:srgbClr val="FF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0261" y="2333095"/>
            <a:ext cx="4545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</a:t>
            </a:r>
            <a:r>
              <a:rPr lang="en-US" dirty="0" smtClean="0">
                <a:sym typeface="Symbol"/>
              </a:rPr>
              <a:t> is given per 100 decays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Through the decay branch, you need :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         NR = 1.0/0.33 </a:t>
            </a:r>
          </a:p>
          <a:p>
            <a:r>
              <a:rPr lang="en-US" dirty="0" smtClean="0">
                <a:sym typeface="Symbol"/>
              </a:rPr>
              <a:t>             NR=3.03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/>
          <a:stretch/>
        </p:blipFill>
        <p:spPr bwMode="auto">
          <a:xfrm>
            <a:off x="110940" y="4788877"/>
            <a:ext cx="481824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50764" y="4984980"/>
            <a:ext cx="2178424" cy="255494"/>
          </a:xfrm>
          <a:prstGeom prst="rect">
            <a:avLst/>
          </a:prstGeom>
          <a:solidFill>
            <a:srgbClr val="FF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6446" y="5252283"/>
            <a:ext cx="1089212" cy="184294"/>
          </a:xfrm>
          <a:prstGeom prst="rect">
            <a:avLst/>
          </a:prstGeom>
          <a:solidFill>
            <a:srgbClr val="FF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5986" y="4984980"/>
            <a:ext cx="231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  <p:bldP spid="10" grpId="0" animBg="1"/>
      <p:bldP spid="11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7776" y="3792070"/>
            <a:ext cx="887506" cy="551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625" y="53788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Finally the B-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 Branch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8260" y="707887"/>
            <a:ext cx="48409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4" r="42331" b="11397"/>
          <a:stretch/>
        </p:blipFill>
        <p:spPr bwMode="auto">
          <a:xfrm>
            <a:off x="1392330" y="2635623"/>
            <a:ext cx="7503459" cy="400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3" r="1775" b="41603"/>
          <a:stretch/>
        </p:blipFill>
        <p:spPr bwMode="auto">
          <a:xfrm>
            <a:off x="488798" y="927843"/>
            <a:ext cx="3782665" cy="299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09329" y="4639235"/>
            <a:ext cx="83371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4059" y="927843"/>
            <a:ext cx="3098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 = ?</a:t>
            </a:r>
          </a:p>
          <a:p>
            <a:r>
              <a:rPr lang="en-US" dirty="0" smtClean="0"/>
              <a:t>BR = ?</a:t>
            </a:r>
          </a:p>
          <a:p>
            <a:r>
              <a:rPr lang="en-US" dirty="0" smtClean="0"/>
              <a:t>NP = 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3271" y="3334870"/>
            <a:ext cx="83371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" y="53788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Particle Transition Intensities?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3" r="1775" b="41603"/>
          <a:stretch/>
        </p:blipFill>
        <p:spPr bwMode="auto">
          <a:xfrm>
            <a:off x="488798" y="927843"/>
            <a:ext cx="3782665" cy="299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5354" y="3334870"/>
            <a:ext cx="83371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0" y="4262716"/>
            <a:ext cx="6182005" cy="18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6129" y="1761561"/>
            <a:ext cx="3684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policy for delayed particles?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8260" y="640652"/>
            <a:ext cx="622598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6" y="-2689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Move to the other side of stability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260" y="640652"/>
            <a:ext cx="699246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1" y="941775"/>
            <a:ext cx="4749199" cy="370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2989" y="1102726"/>
            <a:ext cx="406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Studied mainly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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-delayed proton emission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0223" y="2209233"/>
            <a:ext cx="406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Data on 26 nuclei ranging from Ca-36 to Zn-56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4467225"/>
            <a:ext cx="9191626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0223" y="3310691"/>
            <a:ext cx="406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 consistent treatment of this data in ENSDF !!</a:t>
            </a:r>
          </a:p>
        </p:txBody>
      </p:sp>
    </p:spTree>
    <p:extLst>
      <p:ext uri="{BB962C8B-B14F-4D97-AF65-F5344CB8AC3E}">
        <p14:creationId xmlns:p14="http://schemas.microsoft.com/office/powerpoint/2010/main" val="10110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3" y="766480"/>
            <a:ext cx="5319400" cy="207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36" y="2692472"/>
            <a:ext cx="7017123" cy="140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43" y="-53787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Reference Material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4472" y="627205"/>
            <a:ext cx="416858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t="22058" r="17630" b="37152"/>
          <a:stretch/>
        </p:blipFill>
        <p:spPr bwMode="auto">
          <a:xfrm>
            <a:off x="1163171" y="4406420"/>
            <a:ext cx="6084793" cy="218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r="66399"/>
          <a:stretch/>
        </p:blipFill>
        <p:spPr bwMode="auto">
          <a:xfrm>
            <a:off x="0" y="874057"/>
            <a:ext cx="3030911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48094" y="806822"/>
            <a:ext cx="5382886" cy="3657601"/>
            <a:chOff x="3248094" y="591670"/>
            <a:chExt cx="5382886" cy="365760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4" r="58628" b="37317"/>
            <a:stretch/>
          </p:blipFill>
          <p:spPr bwMode="auto">
            <a:xfrm>
              <a:off x="3248094" y="591670"/>
              <a:ext cx="5382886" cy="3657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90364" y="1801906"/>
              <a:ext cx="2443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NP=1.0</a:t>
              </a:r>
            </a:p>
            <a:p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BR= 0.884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5496" y="4719918"/>
            <a:ext cx="7608234" cy="1949823"/>
            <a:chOff x="715496" y="4719918"/>
            <a:chExt cx="7608234" cy="1949823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47" r="41525" b="5698"/>
            <a:stretch/>
          </p:blipFill>
          <p:spPr bwMode="auto">
            <a:xfrm>
              <a:off x="715496" y="4719918"/>
              <a:ext cx="7608234" cy="1949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90364" y="5302623"/>
              <a:ext cx="2443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NR=1.0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3455894" y="6400800"/>
            <a:ext cx="793377" cy="295835"/>
          </a:xfrm>
          <a:prstGeom prst="ellipse">
            <a:avLst/>
          </a:prstGeom>
          <a:solidFill>
            <a:srgbClr val="FFFF66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896" y="-2689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One way …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260" y="640652"/>
            <a:ext cx="256838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39537" y="3742765"/>
            <a:ext cx="793377" cy="295835"/>
          </a:xfrm>
          <a:prstGeom prst="ellipse">
            <a:avLst/>
          </a:prstGeom>
          <a:solidFill>
            <a:srgbClr val="FFFF66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6" y="904873"/>
            <a:ext cx="19907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47795" r="32614" b="31709"/>
          <a:stretch/>
        </p:blipFill>
        <p:spPr bwMode="auto">
          <a:xfrm>
            <a:off x="2530286" y="1351426"/>
            <a:ext cx="4630270" cy="14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2" r="71785" b="27573"/>
          <a:stretch/>
        </p:blipFill>
        <p:spPr bwMode="auto">
          <a:xfrm>
            <a:off x="3173505" y="2675960"/>
            <a:ext cx="3671047" cy="79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0556" y="1842242"/>
            <a:ext cx="198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BR=0.567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8486" y="2341835"/>
            <a:ext cx="198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NP=0.567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73505" y="4343398"/>
            <a:ext cx="3671047" cy="1490381"/>
            <a:chOff x="3173505" y="4343398"/>
            <a:chExt cx="3671047" cy="149038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51" r="72026" b="11212"/>
            <a:stretch/>
          </p:blipFill>
          <p:spPr bwMode="auto">
            <a:xfrm>
              <a:off x="3204882" y="5282450"/>
              <a:ext cx="3639670" cy="5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2" t="72183" r="38678" b="11211"/>
            <a:stretch/>
          </p:blipFill>
          <p:spPr bwMode="auto">
            <a:xfrm>
              <a:off x="3173505" y="4343398"/>
              <a:ext cx="3133166" cy="121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657597" y="680994"/>
            <a:ext cx="264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%ECP=56.7(4)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0568" y="4689146"/>
            <a:ext cx="198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NR=1.0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896" y="-2689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Or another…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8260" y="640652"/>
            <a:ext cx="26759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09982" y="5537944"/>
            <a:ext cx="793377" cy="295835"/>
          </a:xfrm>
          <a:prstGeom prst="ellipse">
            <a:avLst/>
          </a:prstGeom>
          <a:solidFill>
            <a:srgbClr val="FFFF66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70494" y="2840399"/>
            <a:ext cx="793377" cy="295835"/>
          </a:xfrm>
          <a:prstGeom prst="ellipse">
            <a:avLst/>
          </a:prstGeom>
          <a:solidFill>
            <a:srgbClr val="FFFF66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739586"/>
            <a:ext cx="2421260" cy="272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9" t="28493" r="33029" b="59007"/>
          <a:stretch/>
        </p:blipFill>
        <p:spPr bwMode="auto">
          <a:xfrm>
            <a:off x="3674208" y="443751"/>
            <a:ext cx="5335322" cy="127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6008" y="1881142"/>
            <a:ext cx="143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BR=1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839635" y="443751"/>
            <a:ext cx="914400" cy="295835"/>
          </a:xfrm>
          <a:prstGeom prst="ellipse">
            <a:avLst/>
          </a:prstGeom>
          <a:solidFill>
            <a:srgbClr val="FFFF66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55141" y="1277472"/>
            <a:ext cx="1116106" cy="430304"/>
          </a:xfrm>
          <a:prstGeom prst="ellipse">
            <a:avLst/>
          </a:prstGeom>
          <a:solidFill>
            <a:srgbClr val="FFFF66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4129" y="3079377"/>
            <a:ext cx="8659906" cy="2191871"/>
            <a:chOff x="94129" y="2850778"/>
            <a:chExt cx="8659906" cy="2191871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43" r="33442" b="35294"/>
            <a:stretch/>
          </p:blipFill>
          <p:spPr bwMode="auto">
            <a:xfrm>
              <a:off x="94129" y="2850778"/>
              <a:ext cx="8659906" cy="219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23030" y="3713210"/>
              <a:ext cx="1432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NP=1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3241" y="5351929"/>
            <a:ext cx="8659906" cy="1492624"/>
            <a:chOff x="383241" y="5271247"/>
            <a:chExt cx="8659906" cy="149262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53" r="33442" b="10542"/>
            <a:stretch/>
          </p:blipFill>
          <p:spPr bwMode="auto">
            <a:xfrm>
              <a:off x="383241" y="5271247"/>
              <a:ext cx="8659906" cy="149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714065" y="5755949"/>
              <a:ext cx="1432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NR=1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896" y="-26893"/>
            <a:ext cx="302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Or another…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4813" y="613758"/>
            <a:ext cx="256838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4" y="694205"/>
            <a:ext cx="3276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34" y="694205"/>
            <a:ext cx="44386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012" y="4020671"/>
            <a:ext cx="3065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 = </a:t>
            </a:r>
          </a:p>
          <a:p>
            <a:r>
              <a:rPr lang="en-US" dirty="0" smtClean="0"/>
              <a:t>BR = </a:t>
            </a:r>
          </a:p>
          <a:p>
            <a:r>
              <a:rPr lang="en-US" dirty="0" smtClean="0"/>
              <a:t>NP =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96" y="-26893"/>
            <a:ext cx="457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answer is …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8260" y="613758"/>
            <a:ext cx="33998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4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5" t="14607" r="18019" b="62563"/>
          <a:stretch/>
        </p:blipFill>
        <p:spPr bwMode="auto">
          <a:xfrm>
            <a:off x="188260" y="1828166"/>
            <a:ext cx="5592121" cy="43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96" y="-2689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Use of Annihilation Radiation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8260" y="640652"/>
            <a:ext cx="60108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2353" y="874059"/>
            <a:ext cx="7261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I(</a:t>
            </a:r>
            <a:r>
              <a:rPr lang="en-US" dirty="0" smtClean="0">
                <a:sym typeface="Symbol"/>
              </a:rPr>
              <a:t>) = relative annihilation radiation intensity</a:t>
            </a:r>
          </a:p>
          <a:p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intensity imbalance at the </a:t>
            </a:r>
            <a:r>
              <a:rPr lang="en-US" dirty="0" err="1" smtClean="0">
                <a:sym typeface="Symbol"/>
              </a:rPr>
              <a:t>ith</a:t>
            </a:r>
            <a:r>
              <a:rPr lang="en-US" dirty="0" smtClean="0">
                <a:sym typeface="Symbol"/>
              </a:rPr>
              <a:t>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0570" y="5707958"/>
            <a:ext cx="216497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=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/ 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+</a:t>
            </a:r>
          </a:p>
          <a:p>
            <a:r>
              <a:rPr lang="en-US" dirty="0" smtClean="0">
                <a:sym typeface="Symbol"/>
              </a:rPr>
              <a:t>(theoretical)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0722" y="2608729"/>
            <a:ext cx="3186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isolate the </a:t>
            </a:r>
            <a:r>
              <a:rPr lang="en-US" dirty="0">
                <a:sym typeface="Symbol"/>
              </a:rPr>
              <a:t></a:t>
            </a:r>
            <a:r>
              <a:rPr lang="en-US" baseline="-25000" dirty="0" err="1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feeding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6215" y="3744979"/>
            <a:ext cx="29314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+ </a:t>
            </a:r>
            <a:r>
              <a:rPr lang="en-US" dirty="0">
                <a:sym typeface="Symbol"/>
              </a:rPr>
              <a:t></a:t>
            </a:r>
            <a:r>
              <a:rPr lang="en-US" baseline="-25000" dirty="0" err="1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+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  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>
                <a:sym typeface="Symbol"/>
              </a:rPr>
              <a:t> = </a:t>
            </a:r>
            <a:r>
              <a:rPr lang="en-US" dirty="0">
                <a:sym typeface="Symbol"/>
              </a:rPr>
              <a:t></a:t>
            </a:r>
            <a:r>
              <a:rPr lang="en-US" baseline="-25000" dirty="0" err="1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(1+r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>
                <a:sym typeface="Symbol"/>
              </a:rPr>
              <a:t></a:t>
            </a:r>
            <a:r>
              <a:rPr lang="en-US" baseline="-25000" dirty="0" err="1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= 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/ </a:t>
            </a:r>
            <a:r>
              <a:rPr lang="en-US" dirty="0">
                <a:sym typeface="Symbol"/>
              </a:rPr>
              <a:t>(1+r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)</a:t>
            </a:r>
          </a:p>
          <a:p>
            <a:endParaRPr lang="en-US" dirty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835" y="1886273"/>
            <a:ext cx="681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I(</a:t>
            </a:r>
            <a:r>
              <a:rPr lang="en-US" dirty="0">
                <a:sym typeface="Symbol"/>
              </a:rPr>
              <a:t></a:t>
            </a:r>
            <a:r>
              <a:rPr lang="en-US" dirty="0" smtClean="0">
                <a:sym typeface="Symbol"/>
              </a:rPr>
              <a:t>) = 2 [ X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/(1+r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) +  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/(1+r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 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96" y="13448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Use of Annihilation Radiation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8260" y="640652"/>
            <a:ext cx="60108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1671" y="721334"/>
            <a:ext cx="560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</a:t>
            </a:r>
            <a:r>
              <a:rPr lang="en-US" dirty="0" smtClean="0">
                <a:sym typeface="Symbol"/>
              </a:rPr>
              <a:t> do we expect?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5" t="14607" r="18019" b="62563"/>
          <a:stretch/>
        </p:blipFill>
        <p:spPr bwMode="auto">
          <a:xfrm>
            <a:off x="100855" y="2971159"/>
            <a:ext cx="4988858" cy="388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7839095">
            <a:off x="1203947" y="4777875"/>
            <a:ext cx="9681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7936402">
            <a:off x="1098788" y="4335939"/>
            <a:ext cx="13711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6.0(6)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760167">
            <a:off x="632224" y="4328112"/>
            <a:ext cx="13711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7.5(8)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732923">
            <a:off x="687903" y="4281498"/>
            <a:ext cx="11717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2.3(3)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682" y="1396954"/>
            <a:ext cx="412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I(</a:t>
            </a:r>
            <a:r>
              <a:rPr lang="en-US" dirty="0">
                <a:sym typeface="Symbol"/>
              </a:rPr>
              <a:t></a:t>
            </a:r>
            <a:r>
              <a:rPr lang="en-US" dirty="0" smtClean="0">
                <a:sym typeface="Symbol"/>
              </a:rPr>
              <a:t>) = [ 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baseline="30000" dirty="0" smtClean="0">
                <a:sym typeface="Symbol"/>
              </a:rPr>
              <a:t>+ </a:t>
            </a:r>
            <a:r>
              <a:rPr lang="en-US" dirty="0" smtClean="0">
                <a:sym typeface="Symbol"/>
              </a:rPr>
              <a:t>+  </a:t>
            </a:r>
            <a:r>
              <a:rPr lang="en-US" dirty="0">
                <a:sym typeface="Symbol"/>
              </a:rPr>
              <a:t></a:t>
            </a:r>
            <a:r>
              <a:rPr lang="en-US" baseline="-25000" dirty="0" err="1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] *2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5284" y="3528690"/>
            <a:ext cx="270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I(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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) = 795 (80)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0082" y="163598"/>
            <a:ext cx="216497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=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/ 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+</a:t>
            </a:r>
          </a:p>
          <a:p>
            <a:r>
              <a:rPr lang="en-US" dirty="0" smtClean="0">
                <a:sym typeface="Symbol"/>
              </a:rPr>
              <a:t>(theoretical)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50226" y="2810435"/>
            <a:ext cx="39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7.5/(1+0.068/1.8) = 7.23 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3332" y="3446463"/>
            <a:ext cx="39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8.3/(1+0.071/2.0) = 8.02 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9544" y="4227710"/>
            <a:ext cx="414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+mj-lt"/>
              </a:rPr>
              <a:t> (100-6.0-7.5)/(1+0.44/21.2)</a:t>
            </a:r>
          </a:p>
          <a:p>
            <a:r>
              <a:rPr lang="en-US" sz="2700" dirty="0" smtClean="0">
                <a:latin typeface="+mj-lt"/>
              </a:rPr>
              <a:t> = 84.7</a:t>
            </a:r>
            <a:endParaRPr lang="en-US" sz="2700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47664" y="1886273"/>
            <a:ext cx="1862418" cy="641774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58654" y="5333134"/>
            <a:ext cx="357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7.2+8.0+84.7 = 99.9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/>
      <p:bldP spid="17" grpId="0"/>
      <p:bldP spid="18" grpId="0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5" t="14607" r="20871" b="63748"/>
          <a:stretch/>
        </p:blipFill>
        <p:spPr bwMode="auto">
          <a:xfrm>
            <a:off x="100855" y="3159417"/>
            <a:ext cx="4645957" cy="36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1308049"/>
            <a:ext cx="681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I(</a:t>
            </a:r>
            <a:r>
              <a:rPr lang="en-US" dirty="0">
                <a:sym typeface="Symbol"/>
              </a:rPr>
              <a:t></a:t>
            </a:r>
            <a:r>
              <a:rPr lang="en-US" dirty="0" smtClean="0">
                <a:sym typeface="Symbol"/>
              </a:rPr>
              <a:t>) = 2 [ X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/(1+r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) +  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/(1+r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 ]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89511" y="1287272"/>
            <a:ext cx="2158254" cy="641774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96" y="13448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Use of Annihilation Radiation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8260" y="640652"/>
            <a:ext cx="60108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4317" y="1092897"/>
            <a:ext cx="11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99.9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8428" y="3742073"/>
            <a:ext cx="270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I(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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) = 795 (80)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1" y="710264"/>
            <a:ext cx="225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X</a:t>
            </a:r>
            <a:r>
              <a:rPr lang="en-US" baseline="-25000" dirty="0" smtClean="0"/>
              <a:t>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176" y="1995103"/>
            <a:ext cx="642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X</a:t>
            </a:r>
            <a:r>
              <a:rPr lang="en-US" baseline="-25000" dirty="0">
                <a:sym typeface="Symbol"/>
              </a:rPr>
              <a:t>o</a:t>
            </a:r>
            <a:r>
              <a:rPr lang="en-US" dirty="0">
                <a:sym typeface="Symbol"/>
              </a:rPr>
              <a:t>/(1+r</a:t>
            </a:r>
            <a:r>
              <a:rPr lang="en-US" baseline="-25000" dirty="0">
                <a:sym typeface="Symbol"/>
              </a:rPr>
              <a:t>o</a:t>
            </a:r>
            <a:r>
              <a:rPr lang="en-US" dirty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= (795/2) – 99.9 = 297.6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452" y="2656388"/>
            <a:ext cx="642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297.6*(1+[1.01/73]) = 301.8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1972" y="3788239"/>
            <a:ext cx="642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  <a:sym typeface="Symbol"/>
              </a:rPr>
              <a:t>(X</a:t>
            </a:r>
            <a:r>
              <a:rPr lang="en-US" sz="2600" baseline="-25000" dirty="0" smtClean="0">
                <a:latin typeface="+mj-lt"/>
                <a:sym typeface="Symbol"/>
              </a:rPr>
              <a:t>o</a:t>
            </a:r>
            <a:r>
              <a:rPr lang="en-US" sz="2600" dirty="0" smtClean="0">
                <a:latin typeface="+mj-lt"/>
                <a:sym typeface="Symbol"/>
              </a:rPr>
              <a:t> +  I(+</a:t>
            </a:r>
            <a:r>
              <a:rPr lang="en-US" sz="2600" dirty="0" err="1" smtClean="0">
                <a:latin typeface="+mj-lt"/>
                <a:sym typeface="Symbol"/>
              </a:rPr>
              <a:t>ce</a:t>
            </a:r>
            <a:r>
              <a:rPr lang="en-US" sz="2600" dirty="0" smtClean="0">
                <a:latin typeface="+mj-lt"/>
                <a:sym typeface="Symbol"/>
              </a:rPr>
              <a:t>)(to </a:t>
            </a:r>
            <a:r>
              <a:rPr lang="en-US" sz="2600" dirty="0" err="1" smtClean="0">
                <a:latin typeface="+mj-lt"/>
                <a:sym typeface="Symbol"/>
              </a:rPr>
              <a:t>gs</a:t>
            </a:r>
            <a:r>
              <a:rPr lang="en-US" sz="2600" dirty="0" smtClean="0">
                <a:latin typeface="+mj-lt"/>
                <a:sym typeface="Symbol"/>
              </a:rPr>
              <a:t>))*N = 100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5724" y="4454801"/>
            <a:ext cx="3361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sym typeface="Symbol"/>
              </a:rPr>
              <a:t>(301.8+100)*N = 100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90665" y="5214748"/>
            <a:ext cx="2111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Symbol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    </a:t>
            </a:r>
            <a:r>
              <a:rPr lang="en-US" dirty="0" smtClean="0">
                <a:latin typeface="+mj-lt"/>
                <a:sym typeface="Symbol"/>
              </a:rPr>
              <a:t>N  = 0.25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9" y="4034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IT Decay Normalization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260" y="680993"/>
            <a:ext cx="493506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9282" y="995082"/>
            <a:ext cx="681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Usually easy, since whatever comes out of the isomer has to reach the </a:t>
            </a:r>
            <a:r>
              <a:rPr lang="en-US" dirty="0" err="1" smtClean="0">
                <a:latin typeface="+mj-lt"/>
              </a:rPr>
              <a:t>g.s</a:t>
            </a:r>
            <a:r>
              <a:rPr lang="en-U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4" t="25541" r="37329" b="63613"/>
          <a:stretch/>
        </p:blipFill>
        <p:spPr bwMode="auto">
          <a:xfrm>
            <a:off x="309283" y="2164974"/>
            <a:ext cx="4598894" cy="303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2343" y="1949189"/>
            <a:ext cx="371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Many options: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3329" y="247240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I(+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ce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)(to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gs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) = 100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8100659">
            <a:off x="2568390" y="3463480"/>
            <a:ext cx="10354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3.4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8100659">
            <a:off x="2169461" y="2923187"/>
            <a:ext cx="10354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0.47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670" y="3109270"/>
            <a:ext cx="379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N=100/(3.4+0.47) =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25.8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3670" y="378034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I(+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ce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)(out 199) = 100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5033" y="4384250"/>
            <a:ext cx="379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N=100/(2.7+1.8) =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22.2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8100659">
            <a:off x="1487536" y="2652082"/>
            <a:ext cx="10354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2.7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18100659">
            <a:off x="1829144" y="2743316"/>
            <a:ext cx="9910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1.8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3670" y="5553855"/>
            <a:ext cx="379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N=100/(4.2+0.47) =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21.4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0223" y="497684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I(+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ce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/>
              </a:rPr>
              <a:t>)(out 148) = 100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 rot="18100659">
            <a:off x="2413392" y="2994825"/>
            <a:ext cx="11834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4.2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8590" y="2141557"/>
            <a:ext cx="23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  <a:sym typeface="Symbol"/>
              </a:rPr>
              <a:t>I(+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  <a:sym typeface="Symbol"/>
              </a:rPr>
              <a:t>ce</a:t>
            </a:r>
            <a:r>
              <a:rPr lang="en-US" b="1" dirty="0" smtClean="0">
                <a:solidFill>
                  <a:srgbClr val="C00000"/>
                </a:solidFill>
                <a:latin typeface="+mj-lt"/>
                <a:sym typeface="Symbol"/>
              </a:rPr>
              <a:t>) values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73393"/>
            <a:ext cx="5560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What’s 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N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?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Does it matter if not balanced? 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9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5" grpId="0"/>
      <p:bldP spid="1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6" y="-2689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Decay related question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260" y="640652"/>
            <a:ext cx="47737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8"/>
          <a:stretch/>
        </p:blipFill>
        <p:spPr bwMode="auto">
          <a:xfrm>
            <a:off x="376519" y="1285229"/>
            <a:ext cx="6279775" cy="317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6" y="5016592"/>
            <a:ext cx="8602493" cy="8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260" y="739588"/>
            <a:ext cx="859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180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Hf is stable, but long lived isomer can beta decay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613" y="4518212"/>
            <a:ext cx="829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Policy is to put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Q value for the decay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3814" y="5526740"/>
            <a:ext cx="1517704" cy="389965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8461" y="6024282"/>
            <a:ext cx="567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FMTK and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Webtrend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do not like this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1"/>
          <a:stretch/>
        </p:blipFill>
        <p:spPr bwMode="auto">
          <a:xfrm>
            <a:off x="169901" y="2194327"/>
            <a:ext cx="8444781" cy="136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8" t="6568"/>
          <a:stretch/>
        </p:blipFill>
        <p:spPr bwMode="auto">
          <a:xfrm>
            <a:off x="201705" y="0"/>
            <a:ext cx="3186953" cy="633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3435" y="322730"/>
            <a:ext cx="497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 of beta feedings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024" y="1062318"/>
            <a:ext cx="3550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1.9*0.284 = 0.54</a:t>
            </a:r>
          </a:p>
          <a:p>
            <a:r>
              <a:rPr lang="en-US" dirty="0" smtClean="0"/>
              <a:t>3.5*0.284 = 1.00</a:t>
            </a:r>
          </a:p>
          <a:p>
            <a:r>
              <a:rPr lang="en-US" dirty="0" smtClean="0"/>
              <a:t>Etc…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2717" y="2702859"/>
            <a:ext cx="4531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 of </a:t>
            </a:r>
            <a:r>
              <a:rPr lang="en-US" dirty="0" err="1" smtClean="0"/>
              <a:t>gs</a:t>
            </a:r>
            <a:r>
              <a:rPr lang="en-US" dirty="0" smtClean="0"/>
              <a:t> feeding</a:t>
            </a:r>
          </a:p>
          <a:p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6129" y="4039598"/>
            <a:ext cx="3550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62.8-0.54-1.00-1.88-1.39-1.01-0.59-1.42-3.52-19.6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&lt;32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8927" y="3281082"/>
            <a:ext cx="450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Pn</a:t>
            </a:r>
            <a:r>
              <a:rPr lang="en-US" dirty="0" smtClean="0"/>
              <a:t>- </a:t>
            </a:r>
            <a:r>
              <a:rPr lang="en-US" dirty="0" smtClean="0">
                <a:sym typeface="Symbol"/>
              </a:rPr>
              <a:t></a:t>
            </a:r>
            <a:r>
              <a:rPr lang="en-US" dirty="0" smtClean="0"/>
              <a:t>of all excited feeding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81" y="26894"/>
            <a:ext cx="207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Pn</a:t>
            </a:r>
            <a:r>
              <a:rPr lang="en-US" dirty="0" smtClean="0"/>
              <a:t>=62.8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647" y="820273"/>
            <a:ext cx="8485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NR </a:t>
            </a:r>
            <a:r>
              <a:rPr lang="en-US" sz="2400" dirty="0" smtClean="0"/>
              <a:t>– relative photon intensity to photons / 100 decays</a:t>
            </a:r>
          </a:p>
          <a:p>
            <a:endParaRPr lang="en-US" sz="2400" dirty="0" smtClean="0"/>
          </a:p>
          <a:p>
            <a:r>
              <a:rPr lang="en-US" sz="3200" dirty="0" smtClean="0"/>
              <a:t>NT</a:t>
            </a:r>
            <a:r>
              <a:rPr lang="en-US" sz="2400" dirty="0" smtClean="0"/>
              <a:t> </a:t>
            </a:r>
            <a:r>
              <a:rPr lang="en-US" sz="2400" dirty="0"/>
              <a:t>– relative </a:t>
            </a:r>
            <a:r>
              <a:rPr lang="en-US" sz="2400" dirty="0" smtClean="0"/>
              <a:t>transition </a:t>
            </a:r>
            <a:r>
              <a:rPr lang="en-US" sz="2400" dirty="0"/>
              <a:t>intensity to </a:t>
            </a:r>
            <a:r>
              <a:rPr lang="en-US" sz="2400" dirty="0" smtClean="0"/>
              <a:t>transitions </a:t>
            </a:r>
            <a:r>
              <a:rPr lang="en-US" sz="2400" dirty="0"/>
              <a:t>/ 100 decays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2349593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Above are through the particular decay branch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12" y="2895602"/>
            <a:ext cx="8485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R</a:t>
            </a:r>
            <a:r>
              <a:rPr lang="en-US" sz="2400" dirty="0" smtClean="0"/>
              <a:t> – Convert intensity / 100 decay through this decay branch to intensity per 100 decays of the parent</a:t>
            </a:r>
          </a:p>
          <a:p>
            <a:endParaRPr lang="en-US" sz="2400" dirty="0" smtClean="0"/>
          </a:p>
          <a:p>
            <a:r>
              <a:rPr lang="en-US" sz="3200" dirty="0" smtClean="0"/>
              <a:t>NB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relative beta and </a:t>
            </a:r>
            <a:r>
              <a:rPr lang="en-US" sz="2400" dirty="0" err="1" smtClean="0"/>
              <a:t>ec</a:t>
            </a:r>
            <a:r>
              <a:rPr lang="en-US" sz="2400" dirty="0" smtClean="0"/>
              <a:t> intensities to intensities per 100 decays through this decay branch</a:t>
            </a:r>
          </a:p>
          <a:p>
            <a:endParaRPr lang="en-US" sz="2400" dirty="0" smtClean="0"/>
          </a:p>
          <a:p>
            <a:r>
              <a:rPr lang="en-US" sz="3200" dirty="0" smtClean="0"/>
              <a:t>NP</a:t>
            </a:r>
            <a:r>
              <a:rPr lang="en-US" sz="2400" dirty="0" smtClean="0"/>
              <a:t> – convert per 100 delayed transition intensities to per 100 decays of the precursor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6896" y="67236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Relevant Quantities Needed to Deduce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4472" y="721334"/>
            <a:ext cx="831028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6" r="24658" b="8088"/>
          <a:stretch/>
        </p:blipFill>
        <p:spPr bwMode="auto">
          <a:xfrm>
            <a:off x="282388" y="2205318"/>
            <a:ext cx="8631488" cy="3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28125" r="26540" b="65257"/>
          <a:stretch/>
        </p:blipFill>
        <p:spPr bwMode="auto">
          <a:xfrm>
            <a:off x="1721223" y="1425390"/>
            <a:ext cx="5903259" cy="4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22353" r="52081" b="75537"/>
          <a:stretch/>
        </p:blipFill>
        <p:spPr bwMode="auto">
          <a:xfrm>
            <a:off x="484094" y="1371600"/>
            <a:ext cx="7906871" cy="19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56556" r="51977" b="42096"/>
          <a:stretch/>
        </p:blipFill>
        <p:spPr bwMode="auto">
          <a:xfrm>
            <a:off x="416859" y="1747757"/>
            <a:ext cx="8323729" cy="1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7777" y="2003612"/>
            <a:ext cx="618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NR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0789" y="2003612"/>
            <a:ext cx="618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NT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989" y="2003612"/>
            <a:ext cx="618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BR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5276" y="1990165"/>
            <a:ext cx="618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NB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5181" y="1990165"/>
            <a:ext cx="618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NP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3691"/>
              </p:ext>
            </p:extLst>
          </p:nvPr>
        </p:nvGraphicFramePr>
        <p:xfrm>
          <a:off x="1389529" y="3333376"/>
          <a:ext cx="72031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811"/>
                <a:gridCol w="2480203"/>
                <a:gridCol w="261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</a:t>
                      </a:r>
                      <a:r>
                        <a:rPr lang="en-US" baseline="0" dirty="0" smtClean="0"/>
                        <a:t>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Normalization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Intensity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I</a:t>
                      </a:r>
                      <a:r>
                        <a:rPr lang="en-US" dirty="0" smtClean="0">
                          <a:sym typeface="Symbol"/>
                        </a:rPr>
                        <a:t>                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NR x 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=%I</a:t>
                      </a:r>
                      <a:r>
                        <a:rPr lang="en-US" dirty="0" smtClean="0">
                          <a:sym typeface="Symbol"/>
                        </a:rPr>
                        <a:t>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I</a:t>
                      </a:r>
                      <a:r>
                        <a:rPr lang="en-US" baseline="0" dirty="0" smtClean="0"/>
                        <a:t> (tot)          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NT x BR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=%I (tot)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I</a:t>
                      </a:r>
                      <a:r>
                        <a:rPr lang="en-US" dirty="0" smtClean="0">
                          <a:sym typeface="Symbol"/>
                        </a:rPr>
                        <a:t> (or  or ) 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n-US" baseline="0" dirty="0" smtClean="0"/>
                        <a:t>NB x 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% I</a:t>
                      </a:r>
                      <a:r>
                        <a:rPr lang="en-US" dirty="0" smtClean="0">
                          <a:sym typeface="Symbol"/>
                        </a:rPr>
                        <a:t> (or  or )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err="1" smtClean="0">
                          <a:sym typeface="Symbol"/>
                        </a:rPr>
                        <a:t>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0" dirty="0" smtClean="0"/>
                        <a:t> (or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err="1" smtClean="0">
                          <a:sym typeface="Symbol"/>
                        </a:rPr>
                        <a:t></a:t>
                      </a:r>
                      <a:r>
                        <a:rPr lang="en-US" baseline="0" dirty="0" err="1" smtClean="0"/>
                        <a:t>p</a:t>
                      </a:r>
                      <a:r>
                        <a:rPr lang="en-US" baseline="0" dirty="0" smtClean="0"/>
                        <a:t>)    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NP</a:t>
                      </a:r>
                      <a:r>
                        <a:rPr lang="en-US" baseline="0" dirty="0" smtClean="0"/>
                        <a:t> x 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%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err="1" smtClean="0">
                          <a:sym typeface="Symbol"/>
                        </a:rPr>
                        <a:t>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0" dirty="0" smtClean="0"/>
                        <a:t> (or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err="1" smtClean="0">
                          <a:sym typeface="Symbol"/>
                        </a:rPr>
                        <a:t></a:t>
                      </a:r>
                      <a:r>
                        <a:rPr lang="en-US" baseline="0" dirty="0" err="1" smtClean="0"/>
                        <a:t>p</a:t>
                      </a:r>
                      <a:r>
                        <a:rPr lang="en-US" baseline="0" dirty="0" smtClean="0"/>
                        <a:t>)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896" y="67236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Decay Scheme Normalization Quantities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472" y="721334"/>
            <a:ext cx="831028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42665" y="6024282"/>
            <a:ext cx="3497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Since </a:t>
            </a:r>
            <a:r>
              <a:rPr lang="en-US" dirty="0" err="1" smtClean="0">
                <a:latin typeface="+mj-lt"/>
              </a:rPr>
              <a:t>NBxBR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NB=1/BR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166" y="5541309"/>
            <a:ext cx="8027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Beta and </a:t>
            </a:r>
            <a:r>
              <a:rPr lang="en-US" sz="2400" dirty="0" err="1"/>
              <a:t>ec</a:t>
            </a:r>
            <a:r>
              <a:rPr lang="en-US" sz="2400" dirty="0"/>
              <a:t> are usually given as per 100 parent decays.  </a:t>
            </a:r>
          </a:p>
        </p:txBody>
      </p:sp>
    </p:spTree>
    <p:extLst>
      <p:ext uri="{BB962C8B-B14F-4D97-AF65-F5344CB8AC3E}">
        <p14:creationId xmlns:p14="http://schemas.microsoft.com/office/powerpoint/2010/main" val="2775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025" y="40342"/>
            <a:ext cx="416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Initial Observations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4472" y="667546"/>
            <a:ext cx="44913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9794" y="5782235"/>
            <a:ext cx="868679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Examples are meant to be learning exercises, not criticisms…attempt at anonymity (apologies if I failed)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77" y="3332348"/>
            <a:ext cx="6182005" cy="18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13" y="995082"/>
            <a:ext cx="8868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There is good documentation on how to normalize decay schemes … but information on how that translates in use of NR, BR, NB, </a:t>
            </a:r>
            <a:r>
              <a:rPr lang="en-US" sz="2400" dirty="0" err="1" smtClean="0"/>
              <a:t>etc</a:t>
            </a:r>
            <a:r>
              <a:rPr lang="en-US" sz="2400" dirty="0" smtClean="0"/>
              <a:t> is lacking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Would be more convenient if everything was in one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 don’t understand the policy for particle transition intensities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9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4472" y="721334"/>
            <a:ext cx="45047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472" y="1"/>
            <a:ext cx="513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Times have changed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5" t="24449" r="21970" b="28124"/>
          <a:stretch/>
        </p:blipFill>
        <p:spPr bwMode="auto">
          <a:xfrm>
            <a:off x="1889312" y="1452282"/>
            <a:ext cx="5076265" cy="346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030506" y="1573306"/>
            <a:ext cx="4652682" cy="981635"/>
          </a:xfrm>
          <a:prstGeom prst="rect">
            <a:avLst/>
          </a:prstGeom>
          <a:solidFill>
            <a:srgbClr val="FFFF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0" y="775122"/>
            <a:ext cx="6788663" cy="130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4" y="3334580"/>
            <a:ext cx="3335431" cy="253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96" y="67236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Future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75" y="2363096"/>
            <a:ext cx="3381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54" y="4601471"/>
            <a:ext cx="2943206" cy="21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34472" y="721334"/>
            <a:ext cx="251459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5033" y="2635624"/>
            <a:ext cx="288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# of ions counted individually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/>
          <a:stretch/>
        </p:blipFill>
        <p:spPr bwMode="auto">
          <a:xfrm>
            <a:off x="26896" y="1492903"/>
            <a:ext cx="4165788" cy="525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65" y="701175"/>
            <a:ext cx="4438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96" y="-2689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But a Careful Review is Still Required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8260" y="640652"/>
            <a:ext cx="75841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2143160" y="2635001"/>
            <a:ext cx="60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5(2)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217619" y="2492157"/>
            <a:ext cx="957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15(3)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585592" y="2849483"/>
            <a:ext cx="63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(3)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4802" y="352478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8(3)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7956" y="32634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20(4)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3815" y="5344145"/>
            <a:ext cx="377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(2)-5(2) = 1 (3)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sym typeface="Symbol"/>
              </a:rPr>
              <a:t>     &lt;4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572990" y="3777024"/>
            <a:ext cx="86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14(2)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46082" y="4778778"/>
            <a:ext cx="64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6(2)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8298" y="4538974"/>
            <a:ext cx="377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14(2)-15(3)  =  -1 (4)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sym typeface="Symbol"/>
              </a:rPr>
              <a:t>     &lt;3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13411" y="1859271"/>
            <a:ext cx="4982137" cy="1003738"/>
            <a:chOff x="4213411" y="1859271"/>
            <a:chExt cx="4982137" cy="1003738"/>
          </a:xfrm>
        </p:grpSpPr>
        <p:sp>
          <p:nvSpPr>
            <p:cNvPr id="6" name="TextBox 5"/>
            <p:cNvSpPr txBox="1"/>
            <p:nvPr/>
          </p:nvSpPr>
          <p:spPr>
            <a:xfrm>
              <a:off x="4247031" y="2339789"/>
              <a:ext cx="4948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I=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I(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+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ce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)(out)-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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I(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+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ce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)(in)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3411" y="1859271"/>
              <a:ext cx="3630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For excited levels: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80944" y="2834808"/>
            <a:ext cx="5450535" cy="1011312"/>
            <a:chOff x="4380944" y="2834808"/>
            <a:chExt cx="5450535" cy="1011312"/>
          </a:xfrm>
        </p:grpSpPr>
        <p:sp>
          <p:nvSpPr>
            <p:cNvPr id="18" name="TextBox 17"/>
            <p:cNvSpPr txBox="1"/>
            <p:nvPr/>
          </p:nvSpPr>
          <p:spPr>
            <a:xfrm>
              <a:off x="4380944" y="2834808"/>
              <a:ext cx="3630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For ground state :</a:t>
              </a:r>
              <a:endParaRPr lang="en-US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2962" y="3322900"/>
              <a:ext cx="4948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I=100-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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I(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+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ce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)(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gs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sym typeface="Symbol"/>
                </a:rPr>
                <a:t>)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87567" y="5815973"/>
            <a:ext cx="377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100 – 6(2) – 14(2) – 8(3)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= 72 (5)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260" y="833718"/>
            <a:ext cx="2057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NR=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94941" y="811307"/>
            <a:ext cx="127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R=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41294" y="821451"/>
            <a:ext cx="914400" cy="52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13421" y="812487"/>
            <a:ext cx="914400" cy="52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20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544606"/>
            <a:ext cx="4975412" cy="615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799783"/>
            <a:ext cx="537882" cy="30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9931" y="67552"/>
            <a:ext cx="345925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Absolute Intensity                1348</a:t>
            </a:r>
            <a:r>
              <a:rPr lang="en-US" sz="3200" dirty="0" smtClean="0">
                <a:latin typeface="+mj-lt"/>
                <a:sym typeface="Symbol"/>
              </a:rPr>
              <a:t></a:t>
            </a:r>
            <a:r>
              <a:rPr lang="en-US" sz="3200" dirty="0" smtClean="0">
                <a:latin typeface="+mj-lt"/>
              </a:rPr>
              <a:t> = 28.4(10) %</a:t>
            </a:r>
            <a:endParaRPr lang="en-US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393576"/>
            <a:ext cx="2622177" cy="4679577"/>
          </a:xfrm>
          <a:prstGeom prst="ellipse">
            <a:avLst/>
          </a:prstGeom>
          <a:solidFill>
            <a:srgbClr val="4F81BD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7850" y="1781178"/>
            <a:ext cx="1788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NR=</a:t>
            </a:r>
          </a:p>
          <a:p>
            <a:endParaRPr lang="en-US" dirty="0" smtClean="0"/>
          </a:p>
          <a:p>
            <a:r>
              <a:rPr lang="en-US" dirty="0" smtClean="0"/>
              <a:t>BR=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2079" y="1794625"/>
            <a:ext cx="207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0.284 (10)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72248" y="2629506"/>
            <a:ext cx="78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0616" y="3240741"/>
            <a:ext cx="3213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Beta feedings are</a:t>
            </a:r>
          </a:p>
          <a:p>
            <a:r>
              <a:rPr lang="en-US" dirty="0" smtClean="0">
                <a:latin typeface="+mj-lt"/>
              </a:rPr>
              <a:t>6.7*0.284 = 1.9</a:t>
            </a:r>
          </a:p>
          <a:p>
            <a:r>
              <a:rPr lang="en-US" dirty="0" smtClean="0">
                <a:latin typeface="+mj-lt"/>
              </a:rPr>
              <a:t>2.3*0.284 = 0.65</a:t>
            </a:r>
          </a:p>
          <a:p>
            <a:r>
              <a:rPr lang="en-US" dirty="0" smtClean="0">
                <a:latin typeface="+mj-lt"/>
              </a:rPr>
              <a:t>1.5*0.284 = 0.42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435" y="5043176"/>
            <a:ext cx="4047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GS feeding</a:t>
            </a:r>
          </a:p>
          <a:p>
            <a:r>
              <a:rPr lang="en-US" dirty="0" smtClean="0">
                <a:latin typeface="+mj-lt"/>
              </a:rPr>
              <a:t>100-Pn-</a:t>
            </a:r>
            <a:r>
              <a:rPr lang="en-US" sz="2400" dirty="0">
                <a:sym typeface="Symbol"/>
              </a:rPr>
              <a:t></a:t>
            </a:r>
            <a:r>
              <a:rPr lang="en-US" sz="2400" dirty="0"/>
              <a:t>I(</a:t>
            </a:r>
            <a:r>
              <a:rPr lang="en-US" sz="2400" dirty="0">
                <a:sym typeface="Symbol"/>
              </a:rPr>
              <a:t>+</a:t>
            </a:r>
            <a:r>
              <a:rPr lang="en-US" sz="2400" dirty="0" err="1">
                <a:sym typeface="Symbol"/>
              </a:rPr>
              <a:t>ce</a:t>
            </a:r>
            <a:r>
              <a:rPr lang="en-US" sz="2400" dirty="0">
                <a:sym typeface="Symbol"/>
              </a:rPr>
              <a:t>)(</a:t>
            </a:r>
            <a:r>
              <a:rPr lang="en-US" sz="2400" dirty="0" err="1">
                <a:sym typeface="Symbol"/>
              </a:rPr>
              <a:t>gs</a:t>
            </a:r>
            <a:r>
              <a:rPr lang="en-US" sz="2400" dirty="0" smtClean="0">
                <a:sym typeface="Symbol"/>
              </a:rPr>
              <a:t>)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100-62.8-1.9-0.65-0.42</a:t>
            </a:r>
          </a:p>
          <a:p>
            <a:r>
              <a:rPr lang="en-US" dirty="0" smtClean="0">
                <a:latin typeface="+mj-lt"/>
              </a:rPr>
              <a:t>&lt;34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610" y="-8640"/>
            <a:ext cx="481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B- and B-N Example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60610" y="640652"/>
            <a:ext cx="42358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5682" y="1144770"/>
            <a:ext cx="317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%I</a:t>
            </a:r>
            <a:r>
              <a:rPr lang="en-US" dirty="0" smtClean="0">
                <a:sym typeface="Symbol"/>
              </a:rPr>
              <a:t> / </a:t>
            </a:r>
            <a:r>
              <a:rPr lang="en-US" dirty="0"/>
              <a:t>I</a:t>
            </a:r>
            <a:r>
              <a:rPr lang="en-US" dirty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17603</TotalTime>
  <Words>1127</Words>
  <Application>Microsoft Office PowerPoint</Application>
  <PresentationFormat>On-screen Show (4:3)</PresentationFormat>
  <Paragraphs>221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Decay Scheme Normalizations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Elizabeth Ricard-McCutchan</cp:lastModifiedBy>
  <cp:revision>543</cp:revision>
  <cp:lastPrinted>2007-07-02T19:06:14Z</cp:lastPrinted>
  <dcterms:created xsi:type="dcterms:W3CDTF">2007-06-28T20:22:43Z</dcterms:created>
  <dcterms:modified xsi:type="dcterms:W3CDTF">2015-04-28T06:00:28Z</dcterms:modified>
</cp:coreProperties>
</file>