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9" r:id="rId5"/>
    <p:sldId id="270" r:id="rId6"/>
    <p:sldId id="273" r:id="rId7"/>
    <p:sldId id="260" r:id="rId8"/>
    <p:sldId id="271" r:id="rId9"/>
    <p:sldId id="272" r:id="rId10"/>
    <p:sldId id="274" r:id="rId11"/>
    <p:sldId id="275" r:id="rId12"/>
    <p:sldId id="276" r:id="rId13"/>
    <p:sldId id="277" r:id="rId14"/>
    <p:sldId id="279" r:id="rId15"/>
    <p:sldId id="283" r:id="rId16"/>
    <p:sldId id="284" r:id="rId17"/>
    <p:sldId id="281" r:id="rId18"/>
    <p:sldId id="282" r:id="rId19"/>
    <p:sldId id="278" r:id="rId20"/>
    <p:sldId id="28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8DB7C-BF55-4B86-9CBD-B8D008E3FB1F}" type="datetimeFigureOut">
              <a:rPr lang="ro-RO" smtClean="0"/>
              <a:t>01.04.2015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7F0FC-8F84-4FF1-8DC5-64D09D367783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170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F0FC-8F84-4FF1-8DC5-64D09D367783}" type="slidenum">
              <a:rPr lang="ro-RO" smtClean="0"/>
              <a:t>16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80833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7F0FC-8F84-4FF1-8DC5-64D09D367783}" type="slidenum">
              <a:rPr lang="ro-RO" smtClean="0"/>
              <a:t>17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4694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313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764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87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35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44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82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024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0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11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261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967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hingle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B35C5-D1E9-443F-BFE5-13E392010253}" type="datetimeFigureOut">
              <a:rPr lang="en-US" smtClean="0"/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BFE79-267B-4BED-AA8E-5949EC029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607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wmf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097123" y="2090465"/>
            <a:ext cx="52806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b="1" dirty="0" smtClean="0"/>
              <a:t>Nuclear structure information from</a:t>
            </a:r>
          </a:p>
          <a:p>
            <a:pPr algn="ctr" eaLnBrk="1" hangingPunct="1"/>
            <a:r>
              <a:rPr lang="en-US" b="1" dirty="0" smtClean="0"/>
              <a:t>cross section measurements</a:t>
            </a:r>
            <a:endParaRPr lang="en-US" b="1" dirty="0"/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898584" y="3099041"/>
            <a:ext cx="34292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marL="342900" indent="-342900" algn="ctr" eaLnBrk="1" hangingPunct="1">
              <a:buAutoNum type="alphaUcPeriod"/>
            </a:pPr>
            <a:r>
              <a:rPr lang="ro-RO" sz="1800" dirty="0" smtClean="0">
                <a:latin typeface="Arial" pitchFamily="34" charset="0"/>
                <a:cs typeface="Arial" pitchFamily="34" charset="0"/>
              </a:rPr>
              <a:t>Negret</a:t>
            </a:r>
            <a:r>
              <a:rPr lang="ro-RO" sz="1800" dirty="0">
                <a:latin typeface="Arial" pitchFamily="34" charset="0"/>
                <a:cs typeface="Arial" pitchFamily="34" charset="0"/>
              </a:rPr>
              <a:t>, </a:t>
            </a:r>
            <a:r>
              <a:rPr lang="ro-RO" sz="1800" dirty="0" smtClean="0">
                <a:latin typeface="Arial" pitchFamily="34" charset="0"/>
                <a:cs typeface="Arial" pitchFamily="34" charset="0"/>
              </a:rPr>
              <a:t>C. Borcea, A. Olacel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63688" y="3481844"/>
            <a:ext cx="569899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1400" i="1" dirty="0" err="1" smtClean="0"/>
              <a:t>Horia</a:t>
            </a:r>
            <a:r>
              <a:rPr lang="en-US" sz="1400" i="1" dirty="0" smtClean="0"/>
              <a:t> </a:t>
            </a:r>
            <a:r>
              <a:rPr lang="en-US" sz="1400" i="1" dirty="0" err="1" smtClean="0"/>
              <a:t>Hulubei</a:t>
            </a:r>
            <a:r>
              <a:rPr lang="en-US" sz="1400" i="1" dirty="0" smtClean="0"/>
              <a:t> National Institute for Physics and Nuclear Engineering, </a:t>
            </a:r>
          </a:p>
          <a:p>
            <a:pPr algn="ctr" eaLnBrk="1" hangingPunct="1"/>
            <a:r>
              <a:rPr lang="en-US" sz="1400" i="1" dirty="0" smtClean="0"/>
              <a:t>Bucharest-</a:t>
            </a:r>
            <a:r>
              <a:rPr lang="en-US" sz="1400" i="1" dirty="0" err="1" smtClean="0"/>
              <a:t>Magurele</a:t>
            </a:r>
            <a:r>
              <a:rPr lang="en-US" sz="1400" i="1" dirty="0" smtClean="0"/>
              <a:t>, ROMANIA</a:t>
            </a:r>
            <a:endParaRPr lang="en-US" sz="1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06534" y="4323177"/>
            <a:ext cx="18133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ro-RO" sz="1800" dirty="0" smtClean="0">
                <a:latin typeface="Arial" pitchFamily="34" charset="0"/>
                <a:cs typeface="Arial" pitchFamily="34" charset="0"/>
              </a:rPr>
              <a:t>A.J.M. Plompen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96844" y="4705980"/>
            <a:ext cx="8032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ro-RO" sz="1400" i="1" dirty="0" smtClean="0"/>
              <a:t>European Comission, Joint Research Center, Institute for Reference Materials and Measurements</a:t>
            </a:r>
            <a:r>
              <a:rPr lang="en-US" sz="1400" i="1" dirty="0" smtClean="0"/>
              <a:t>, </a:t>
            </a:r>
          </a:p>
          <a:p>
            <a:pPr algn="ctr" eaLnBrk="1" hangingPunct="1"/>
            <a:r>
              <a:rPr lang="ro-RO" sz="1400" i="1" dirty="0" smtClean="0"/>
              <a:t>Geel</a:t>
            </a:r>
            <a:r>
              <a:rPr lang="en-US" sz="1400" i="1" dirty="0" smtClean="0"/>
              <a:t>, </a:t>
            </a:r>
            <a:r>
              <a:rPr lang="ro-RO" sz="1400" i="1" dirty="0" smtClean="0"/>
              <a:t>BELGIUM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320550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63691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What can we learn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7" y="3507973"/>
            <a:ext cx="7724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Neutron inelastic cross section measurements using GAINS at EC-JRC-IRMM</a:t>
            </a:r>
            <a:endParaRPr lang="ro-RO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What can we learn</a:t>
            </a: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/>
              <a:t>Examples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 smtClean="0"/>
              <a:t>Conclusion</a:t>
            </a:r>
            <a:r>
              <a:rPr lang="en-US" b="1" dirty="0" smtClean="0"/>
              <a:t>s</a:t>
            </a:r>
            <a:endParaRPr lang="ro-RO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7798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44301" y="404664"/>
            <a:ext cx="69012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What can we learn: assignment of </a:t>
            </a:r>
            <a:r>
              <a:rPr lang="en-US" sz="2400" b="1" u="sng" dirty="0" err="1" smtClean="0">
                <a:latin typeface="Symbol" panose="05050102010706020507" pitchFamily="18" charset="2"/>
              </a:rPr>
              <a:t>g</a:t>
            </a:r>
            <a:r>
              <a:rPr lang="en-US" sz="2400" b="1" u="sng" dirty="0" err="1" smtClean="0"/>
              <a:t>s</a:t>
            </a:r>
            <a:r>
              <a:rPr lang="en-US" sz="2400" b="1" u="sng" dirty="0" smtClean="0"/>
              <a:t> to levels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304256" cy="2194268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6136" y="5611898"/>
            <a:ext cx="2304256" cy="3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Si(</a:t>
            </a:r>
            <a:r>
              <a:rPr lang="en-GB" sz="2000" dirty="0" err="1" smtClean="0">
                <a:sym typeface="Wingdings" pitchFamily="2" charset="2"/>
              </a:rPr>
              <a:t>n,n’</a:t>
            </a:r>
            <a:r>
              <a:rPr lang="en-GB" sz="2000" dirty="0" err="1" smtClean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GB" sz="2000" dirty="0" smtClean="0">
                <a:sym typeface="Wingdings" pitchFamily="2" charset="2"/>
              </a:rPr>
              <a:t>)</a:t>
            </a:r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484784"/>
            <a:ext cx="3623291" cy="2536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149080"/>
            <a:ext cx="3695298" cy="258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80591" y="404664"/>
            <a:ext cx="54649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What can we learn: branching ratios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996952"/>
            <a:ext cx="2304256" cy="2194268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6136" y="5611898"/>
            <a:ext cx="2304256" cy="3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Si(</a:t>
            </a:r>
            <a:r>
              <a:rPr lang="en-GB" sz="2000" dirty="0" err="1" smtClean="0">
                <a:sym typeface="Wingdings" pitchFamily="2" charset="2"/>
              </a:rPr>
              <a:t>n,n’</a:t>
            </a:r>
            <a:r>
              <a:rPr lang="en-GB" sz="2000" dirty="0" err="1" smtClean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GB" sz="2000" dirty="0" smtClean="0">
                <a:sym typeface="Wingdings" pitchFamily="2" charset="2"/>
              </a:rPr>
              <a:t>)</a:t>
            </a:r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</a:t>
            </a:r>
            <a:endParaRPr lang="en-GB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78" y="1340768"/>
            <a:ext cx="3695298" cy="2586708"/>
          </a:xfrm>
          <a:prstGeom prst="rect">
            <a:avLst/>
          </a:prstGeom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51920" y="4077072"/>
            <a:ext cx="4608512" cy="1901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1200" dirty="0" smtClean="0">
                <a:sym typeface="Wingdings" pitchFamily="2" charset="2"/>
              </a:rPr>
              <a:t>If two gammas decay from the same level:</a:t>
            </a:r>
          </a:p>
          <a:p>
            <a:pPr lvl="1"/>
            <a:endParaRPr lang="en-GB" sz="1200" dirty="0" smtClean="0">
              <a:sym typeface="Wingdings" pitchFamily="2" charset="2"/>
            </a:endParaRPr>
          </a:p>
          <a:p>
            <a:pPr marL="592138" lvl="1" indent="-171450">
              <a:buFontTx/>
              <a:buChar char="-"/>
            </a:pPr>
            <a:r>
              <a:rPr lang="en-GB" sz="1200" dirty="0" smtClean="0">
                <a:sym typeface="Wingdings" pitchFamily="2" charset="2"/>
              </a:rPr>
              <a:t>Their gamma production cross section has the same shape</a:t>
            </a:r>
          </a:p>
          <a:p>
            <a:pPr marL="592138" lvl="1" indent="-171450">
              <a:buFontTx/>
              <a:buChar char="-"/>
            </a:pPr>
            <a:endParaRPr lang="en-GB" sz="1200" dirty="0" smtClean="0">
              <a:sym typeface="Wingdings" pitchFamily="2" charset="2"/>
            </a:endParaRPr>
          </a:p>
          <a:p>
            <a:pPr marL="592138" lvl="1" indent="-171450">
              <a:buFontTx/>
              <a:buChar char="-"/>
            </a:pPr>
            <a:r>
              <a:rPr lang="en-GB" sz="1200" dirty="0" smtClean="0">
                <a:sym typeface="Wingdings" pitchFamily="2" charset="2"/>
              </a:rPr>
              <a:t>The ratios of gamma production cross sections for each point is the branching ratio.</a:t>
            </a:r>
          </a:p>
          <a:p>
            <a:pPr marL="592138" lvl="1" indent="-171450">
              <a:buFontTx/>
              <a:buChar char="-"/>
            </a:pPr>
            <a:endParaRPr lang="en-GB" sz="1200" dirty="0">
              <a:sym typeface="Wingdings" pitchFamily="2" charset="2"/>
            </a:endParaRPr>
          </a:p>
          <a:p>
            <a:pPr lvl="1"/>
            <a:r>
              <a:rPr lang="en-GB" sz="1200" b="1" dirty="0" smtClean="0">
                <a:solidFill>
                  <a:srgbClr val="FF0000"/>
                </a:solidFill>
                <a:sym typeface="Wingdings" pitchFamily="2" charset="2"/>
              </a:rPr>
              <a:t>So we actually can determine the branching ratio for each neutron energy (about 2000 values).</a:t>
            </a:r>
            <a:endParaRPr lang="en-GB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45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63691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Examples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7" y="3507973"/>
            <a:ext cx="7724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Neutron inelastic cross section measurements using GAINS at EC-JRC-IRMM</a:t>
            </a:r>
            <a:endParaRPr lang="ro-RO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What can we learn</a:t>
            </a: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Examples</a:t>
            </a:r>
            <a:endParaRPr lang="ro-RO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 smtClean="0"/>
              <a:t>Conclusion</a:t>
            </a:r>
            <a:r>
              <a:rPr lang="en-US" b="1" dirty="0" smtClean="0"/>
              <a:t>s</a:t>
            </a:r>
            <a:endParaRPr lang="ro-RO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41323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10948" y="404664"/>
            <a:ext cx="4634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The 3-, </a:t>
            </a:r>
            <a:r>
              <a:rPr lang="en-US" sz="2400" b="1" u="sng" dirty="0" smtClean="0"/>
              <a:t>3076.2 </a:t>
            </a:r>
            <a:r>
              <a:rPr lang="en-US" sz="2400" b="1" u="sng" dirty="0" err="1" smtClean="0"/>
              <a:t>keV</a:t>
            </a:r>
            <a:r>
              <a:rPr lang="en-US" sz="2400" b="1" u="sng" dirty="0" smtClean="0"/>
              <a:t> level in </a:t>
            </a:r>
            <a:r>
              <a:rPr lang="en-US" sz="2400" b="1" u="sng" baseline="30000" dirty="0" smtClean="0"/>
              <a:t>56</a:t>
            </a:r>
            <a:r>
              <a:rPr lang="en-US" sz="2400" b="1" u="sng" dirty="0" smtClean="0"/>
              <a:t>Fe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52" y="2780928"/>
            <a:ext cx="6854379" cy="34977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333253"/>
            <a:ext cx="4029075" cy="447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1329685"/>
            <a:ext cx="856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did </a:t>
            </a:r>
            <a:r>
              <a:rPr lang="en-US" baseline="30000" dirty="0" smtClean="0"/>
              <a:t>56</a:t>
            </a:r>
            <a:r>
              <a:rPr lang="en-US" dirty="0" smtClean="0"/>
              <a:t>Fe(</a:t>
            </a:r>
            <a:r>
              <a:rPr lang="en-US" dirty="0" err="1" smtClean="0"/>
              <a:t>n,n’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)</a:t>
            </a:r>
            <a:r>
              <a:rPr lang="en-US" baseline="30000" dirty="0" smtClean="0"/>
              <a:t>56</a:t>
            </a:r>
            <a:r>
              <a:rPr lang="en-US" dirty="0" smtClean="0"/>
              <a:t>Fe and were able to build level cross sections for all low lying levels…</a:t>
            </a:r>
            <a:endParaRPr lang="ro-RO" dirty="0"/>
          </a:p>
        </p:txBody>
      </p:sp>
      <p:sp>
        <p:nvSpPr>
          <p:cNvPr id="9" name="TextBox 8"/>
          <p:cNvSpPr txBox="1"/>
          <p:nvPr/>
        </p:nvSpPr>
        <p:spPr>
          <a:xfrm>
            <a:off x="353280" y="1768267"/>
            <a:ext cx="16708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Except this one: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4194800"/>
            <a:ext cx="7128792" cy="3087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051720" y="1952933"/>
            <a:ext cx="0" cy="224186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1800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210948" y="404664"/>
            <a:ext cx="4634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The 3-, </a:t>
            </a:r>
            <a:r>
              <a:rPr lang="en-US" sz="2400" b="1" u="sng" dirty="0" smtClean="0"/>
              <a:t>3076.2 </a:t>
            </a:r>
            <a:r>
              <a:rPr lang="en-US" sz="2400" b="1" u="sng" dirty="0" err="1" smtClean="0"/>
              <a:t>keV</a:t>
            </a:r>
            <a:r>
              <a:rPr lang="en-US" sz="2400" b="1" u="sng" dirty="0" smtClean="0"/>
              <a:t> level in </a:t>
            </a:r>
            <a:r>
              <a:rPr lang="en-US" sz="2400" b="1" u="sng" baseline="30000" dirty="0" smtClean="0"/>
              <a:t>56</a:t>
            </a:r>
            <a:r>
              <a:rPr lang="en-US" sz="2400" b="1" u="sng" dirty="0" smtClean="0"/>
              <a:t>Fe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32" y="1423951"/>
            <a:ext cx="4686648" cy="23915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3390" y="1124744"/>
            <a:ext cx="2692866" cy="2992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83389" y="2384074"/>
            <a:ext cx="4709091" cy="2160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89851"/>
            <a:ext cx="3456384" cy="241946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268760"/>
            <a:ext cx="3384375" cy="23690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5" y="3889849"/>
            <a:ext cx="3456385" cy="2419471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3995936" y="5085184"/>
            <a:ext cx="122413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796136" y="4018288"/>
            <a:ext cx="11382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E</a:t>
            </a:r>
            <a:r>
              <a:rPr lang="en-US" sz="16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=991 </a:t>
            </a:r>
            <a:r>
              <a:rPr lang="en-US" sz="1600" dirty="0" err="1" smtClean="0"/>
              <a:t>keV</a:t>
            </a:r>
            <a:endParaRPr lang="ro-RO" sz="1600" dirty="0"/>
          </a:p>
        </p:txBody>
      </p:sp>
    </p:spTree>
    <p:extLst>
      <p:ext uri="{BB962C8B-B14F-4D97-AF65-F5344CB8AC3E}">
        <p14:creationId xmlns:p14="http://schemas.microsoft.com/office/powerpoint/2010/main" val="346024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39701" y="404664"/>
            <a:ext cx="3805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Branching ratios in </a:t>
            </a:r>
            <a:r>
              <a:rPr lang="en-US" sz="2400" b="1" u="sng" baseline="30000" dirty="0" smtClean="0"/>
              <a:t>206</a:t>
            </a:r>
            <a:r>
              <a:rPr lang="en-US" sz="2400" b="1" u="sng" dirty="0" smtClean="0"/>
              <a:t>Pb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196752"/>
            <a:ext cx="8351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err="1" smtClean="0"/>
              <a:t>s</a:t>
            </a:r>
            <a:r>
              <a:rPr lang="en-US" dirty="0" smtClean="0"/>
              <a:t> coming from the same level have similar shapes (and of course the same threshold). </a:t>
            </a:r>
          </a:p>
          <a:p>
            <a:r>
              <a:rPr lang="en-US" dirty="0" smtClean="0"/>
              <a:t>The proportionality factor is the branching ratio.</a:t>
            </a:r>
          </a:p>
          <a:p>
            <a:r>
              <a:rPr lang="en-US" dirty="0"/>
              <a:t>In </a:t>
            </a:r>
            <a:r>
              <a:rPr lang="en-US" baseline="30000" dirty="0"/>
              <a:t>206</a:t>
            </a:r>
            <a:r>
              <a:rPr lang="en-US" dirty="0"/>
              <a:t>Pb(</a:t>
            </a:r>
            <a:r>
              <a:rPr lang="en-US" dirty="0" err="1"/>
              <a:t>n,n’</a:t>
            </a:r>
            <a:r>
              <a:rPr lang="en-US" dirty="0" err="1">
                <a:latin typeface="Symbol" panose="05050102010706020507" pitchFamily="18" charset="2"/>
              </a:rPr>
              <a:t>g</a:t>
            </a:r>
            <a:r>
              <a:rPr lang="en-US" dirty="0"/>
              <a:t>)</a:t>
            </a:r>
            <a:r>
              <a:rPr lang="en-US" baseline="30000" dirty="0"/>
              <a:t>206</a:t>
            </a:r>
            <a:r>
              <a:rPr lang="en-US" dirty="0"/>
              <a:t>Pb, for several levels, we saw more then one  decaying </a:t>
            </a:r>
            <a:r>
              <a:rPr lang="en-US" dirty="0">
                <a:latin typeface="Symbol" panose="05050102010706020507" pitchFamily="18" charset="2"/>
              </a:rPr>
              <a:t>g</a:t>
            </a:r>
            <a:r>
              <a:rPr lang="en-US" dirty="0" smtClean="0"/>
              <a:t>.</a:t>
            </a:r>
            <a:endParaRPr lang="ro-RO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48880"/>
            <a:ext cx="4320480" cy="403244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43808" y="2261146"/>
            <a:ext cx="1872208" cy="951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2" name="Rectangle 41"/>
          <p:cNvSpPr/>
          <p:nvPr/>
        </p:nvSpPr>
        <p:spPr>
          <a:xfrm>
            <a:off x="683568" y="2996952"/>
            <a:ext cx="1872208" cy="9518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3" name="Rectangle 42"/>
          <p:cNvSpPr/>
          <p:nvPr/>
        </p:nvSpPr>
        <p:spPr>
          <a:xfrm>
            <a:off x="2843808" y="4581128"/>
            <a:ext cx="1872208" cy="9518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44" name="Rectangle 43"/>
          <p:cNvSpPr/>
          <p:nvPr/>
        </p:nvSpPr>
        <p:spPr>
          <a:xfrm>
            <a:off x="683568" y="5285482"/>
            <a:ext cx="1872208" cy="951830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  <p:sp>
        <p:nvSpPr>
          <p:cNvPr id="27" name="TextBox 26"/>
          <p:cNvSpPr txBox="1"/>
          <p:nvPr/>
        </p:nvSpPr>
        <p:spPr>
          <a:xfrm>
            <a:off x="4932040" y="2915652"/>
            <a:ext cx="1549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=1684.0 </a:t>
            </a:r>
            <a:r>
              <a:rPr lang="en-US" dirty="0" err="1" smtClean="0">
                <a:solidFill>
                  <a:srgbClr val="FF0000"/>
                </a:solidFill>
              </a:rPr>
              <a:t>keV</a:t>
            </a:r>
            <a:endParaRPr lang="ro-RO" dirty="0">
              <a:solidFill>
                <a:srgbClr val="FF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000480" y="5003884"/>
            <a:ext cx="1515736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E</a:t>
            </a:r>
            <a:r>
              <a:rPr lang="en-US" baseline="-25000" dirty="0" smtClean="0">
                <a:solidFill>
                  <a:schemeClr val="accent3">
                    <a:lumMod val="50000"/>
                  </a:schemeClr>
                </a:solidFill>
              </a:rPr>
              <a:t>L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=2196.7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keV</a:t>
            </a:r>
            <a:endParaRPr lang="ro-RO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31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2" grpId="0" animBg="1"/>
      <p:bldP spid="43" grpId="0" animBg="1"/>
      <p:bldP spid="44" grpId="0" animBg="1"/>
      <p:bldP spid="27" grpId="0"/>
      <p:bldP spid="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039701" y="404664"/>
            <a:ext cx="38058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Branching ratios in </a:t>
            </a:r>
            <a:r>
              <a:rPr lang="en-US" sz="2400" b="1" u="sng" baseline="30000" dirty="0" smtClean="0"/>
              <a:t>206</a:t>
            </a:r>
            <a:r>
              <a:rPr lang="en-US" sz="2400" b="1" u="sng" dirty="0" smtClean="0"/>
              <a:t>Pb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329685"/>
            <a:ext cx="7051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 </a:t>
            </a:r>
            <a:r>
              <a:rPr lang="en-US" baseline="30000" dirty="0" smtClean="0"/>
              <a:t>206</a:t>
            </a:r>
            <a:r>
              <a:rPr lang="en-US" dirty="0" smtClean="0"/>
              <a:t>Pb(</a:t>
            </a:r>
            <a:r>
              <a:rPr lang="en-US" dirty="0" err="1" smtClean="0"/>
              <a:t>n,n’</a:t>
            </a:r>
            <a:r>
              <a:rPr lang="en-US" dirty="0" err="1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)</a:t>
            </a:r>
            <a:r>
              <a:rPr lang="en-US" baseline="30000" dirty="0" smtClean="0"/>
              <a:t>206</a:t>
            </a:r>
            <a:r>
              <a:rPr lang="en-US" dirty="0" smtClean="0"/>
              <a:t>Pb, for several levels, we saw more then one  decaying </a:t>
            </a:r>
            <a:r>
              <a:rPr lang="en-US" dirty="0" smtClean="0">
                <a:latin typeface="Symbol" panose="05050102010706020507" pitchFamily="18" charset="2"/>
              </a:rPr>
              <a:t>g</a:t>
            </a:r>
            <a:r>
              <a:rPr lang="en-US" dirty="0" smtClean="0"/>
              <a:t>:</a:t>
            </a:r>
            <a:endParaRPr lang="ro-RO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9" y="1734450"/>
            <a:ext cx="3240360" cy="3012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7" y="2015635"/>
            <a:ext cx="8160741" cy="736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60" y="2858745"/>
            <a:ext cx="8150908" cy="3649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7" y="3330754"/>
            <a:ext cx="8160741" cy="468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6833" y="3941883"/>
            <a:ext cx="8147436" cy="7488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361" y="5699368"/>
            <a:ext cx="8150908" cy="825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001" y="4849156"/>
            <a:ext cx="8146268" cy="596068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>
            <a:off x="4499992" y="6039576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81704" y="4554840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482848" y="4293096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481704" y="4158224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427984" y="3690744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427984" y="3573016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499992" y="3105536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4499992" y="2978664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499992" y="6165304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9992" y="6291032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499992" y="5319496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499992" y="4941168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43360" y="2843792"/>
            <a:ext cx="5950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37.5(7)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49456" y="2977654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100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954904" y="3437134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100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54904" y="6047710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100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60504" y="4437112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100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954904" y="5183614"/>
            <a:ext cx="401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100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98200" y="3553718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78.9(12)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51920" y="4031486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58.4(19)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60254" y="4147310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24.6(18)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87352" y="4796142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81.6(14)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41839" y="6155150"/>
            <a:ext cx="7393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100.3(25)</a:t>
            </a:r>
            <a:endParaRPr lang="ro-RO" sz="1100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04830" y="5895560"/>
            <a:ext cx="66717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36.9(39)</a:t>
            </a:r>
            <a:endParaRPr lang="ro-RO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43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856684" y="404664"/>
            <a:ext cx="49888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The 2041-keV transition in </a:t>
            </a:r>
            <a:r>
              <a:rPr lang="en-US" sz="2400" b="1" u="sng" baseline="30000" dirty="0" smtClean="0"/>
              <a:t>206</a:t>
            </a:r>
            <a:r>
              <a:rPr lang="en-US" sz="2400" b="1" u="sng" dirty="0" smtClean="0"/>
              <a:t>Pb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9512" y="1527806"/>
            <a:ext cx="8856984" cy="461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92138" lvl="1" indent="-171450">
              <a:buFont typeface="Arial" panose="020B0604020202020204" pitchFamily="34" charset="0"/>
              <a:buChar char="•"/>
            </a:pPr>
            <a:r>
              <a:rPr lang="en-GB" sz="1200" dirty="0" smtClean="0">
                <a:sym typeface="Wingdings" pitchFamily="2" charset="2"/>
              </a:rPr>
              <a:t>Possible source of neutron-induced background for </a:t>
            </a:r>
            <a:r>
              <a:rPr lang="en-GB" sz="1200" dirty="0" err="1" smtClean="0">
                <a:sym typeface="Wingdings" pitchFamily="2" charset="2"/>
              </a:rPr>
              <a:t>neutrinoless</a:t>
            </a:r>
            <a:r>
              <a:rPr lang="en-GB" sz="1200" dirty="0" smtClean="0">
                <a:sym typeface="Wingdings" pitchFamily="2" charset="2"/>
              </a:rPr>
              <a:t> double beta decay experiments [</a:t>
            </a:r>
            <a:r>
              <a:rPr lang="en-GB" sz="1200" dirty="0" err="1" smtClean="0">
                <a:sym typeface="Wingdings" pitchFamily="2" charset="2"/>
              </a:rPr>
              <a:t>Q</a:t>
            </a:r>
            <a:r>
              <a:rPr lang="en-GB" sz="1200" baseline="-25000" dirty="0" err="1" smtClean="0">
                <a:latin typeface="Symbol" panose="05050102010706020507" pitchFamily="18" charset="2"/>
                <a:sym typeface="Wingdings" pitchFamily="2" charset="2"/>
              </a:rPr>
              <a:t>bb</a:t>
            </a:r>
            <a:r>
              <a:rPr lang="en-GB" sz="1200" dirty="0" smtClean="0">
                <a:sym typeface="Wingdings" pitchFamily="2" charset="2"/>
              </a:rPr>
              <a:t>(</a:t>
            </a:r>
            <a:r>
              <a:rPr lang="en-GB" sz="1200" baseline="30000" dirty="0" smtClean="0">
                <a:sym typeface="Wingdings" pitchFamily="2" charset="2"/>
              </a:rPr>
              <a:t>76</a:t>
            </a:r>
            <a:r>
              <a:rPr lang="en-GB" sz="1200" dirty="0" smtClean="0">
                <a:sym typeface="Wingdings" pitchFamily="2" charset="2"/>
              </a:rPr>
              <a:t>Ge)=2039.06 </a:t>
            </a:r>
            <a:r>
              <a:rPr lang="en-GB" sz="1200" dirty="0" err="1" smtClean="0">
                <a:sym typeface="Wingdings" pitchFamily="2" charset="2"/>
              </a:rPr>
              <a:t>keV</a:t>
            </a:r>
            <a:r>
              <a:rPr lang="en-GB" sz="1200" dirty="0" smtClean="0">
                <a:sym typeface="Wingdings" pitchFamily="2" charset="2"/>
              </a:rPr>
              <a:t>]</a:t>
            </a:r>
            <a:endParaRPr lang="en-GB" sz="1200" b="1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343932"/>
            <a:ext cx="8856984" cy="4939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916832"/>
            <a:ext cx="4314825" cy="419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801" y="3271631"/>
            <a:ext cx="7258406" cy="25202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84295" y="5917805"/>
            <a:ext cx="1133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</a:t>
            </a:r>
            <a:r>
              <a:rPr lang="en-GB" sz="1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th</a:t>
            </a:r>
            <a:r>
              <a:rPr lang="en-GB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≈ 3 </a:t>
            </a:r>
            <a:r>
              <a:rPr lang="en-GB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MeV</a:t>
            </a:r>
            <a:endParaRPr lang="en-GB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228184" y="5229200"/>
            <a:ext cx="1" cy="5627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110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63691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Conclusions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7" y="3507973"/>
            <a:ext cx="7724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Neutron inelastic cross section measurements using GAINS at EC-JRC-IRMM</a:t>
            </a:r>
            <a:endParaRPr lang="ro-RO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What can we learn</a:t>
            </a: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</a:rPr>
              <a:t>Examples</a:t>
            </a:r>
            <a:endParaRPr lang="ro-RO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 smtClean="0">
                <a:solidFill>
                  <a:srgbClr val="FF0000"/>
                </a:solidFill>
              </a:rPr>
              <a:t>Conclusion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endParaRPr lang="ro-RO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66624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380312" y="411311"/>
            <a:ext cx="158889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ro-RO" b="1" u="sng" dirty="0" smtClean="0"/>
              <a:t>Summary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844697" y="2060848"/>
            <a:ext cx="7724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/>
              <a:t>Neutron inelastic cross section measurements using GAINS at EC-JRC-IRMM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/>
              <a:t>What can we learn? 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/>
              <a:t>Examples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 smtClean="0"/>
              <a:t>Conclusions</a:t>
            </a:r>
            <a:endParaRPr lang="ro-RO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200113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815827" y="404664"/>
            <a:ext cx="20297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Conclusions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15616" y="2276872"/>
            <a:ext cx="7533646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ro-RO" sz="1600" dirty="0" smtClean="0"/>
              <a:t>Neutron</a:t>
            </a:r>
            <a:r>
              <a:rPr lang="en-US" sz="1600" dirty="0" smtClean="0"/>
              <a:t> inelastic</a:t>
            </a:r>
            <a:r>
              <a:rPr lang="ro-RO" sz="1600" dirty="0" smtClean="0"/>
              <a:t> </a:t>
            </a:r>
            <a:r>
              <a:rPr lang="en-US" sz="1600" dirty="0" smtClean="0"/>
              <a:t>cross section data produced at </a:t>
            </a:r>
            <a:r>
              <a:rPr lang="ro-RO" sz="1600" dirty="0" smtClean="0"/>
              <a:t>GELINA </a:t>
            </a:r>
            <a:r>
              <a:rPr lang="en-US" sz="1600" dirty="0" smtClean="0"/>
              <a:t>could contain </a:t>
            </a:r>
          </a:p>
          <a:p>
            <a:r>
              <a:rPr lang="en-US" sz="1600" dirty="0" smtClean="0"/>
              <a:t>nuclear structure information valuable for ENSDF: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- level and gamma transition sequence</a:t>
            </a:r>
          </a:p>
          <a:p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- branching ratio</a:t>
            </a:r>
          </a:p>
          <a:p>
            <a:endParaRPr lang="en-US" sz="1600" dirty="0" smtClean="0"/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Other pieces of information like </a:t>
            </a:r>
            <a:r>
              <a:rPr lang="en-US" sz="1600" dirty="0" err="1" smtClean="0"/>
              <a:t>E</a:t>
            </a:r>
            <a:r>
              <a:rPr lang="en-US" sz="1600" dirty="0" err="1" smtClean="0">
                <a:latin typeface="Symbol" panose="05050102010706020507" pitchFamily="18" charset="2"/>
              </a:rPr>
              <a:t>g</a:t>
            </a:r>
            <a:r>
              <a:rPr lang="en-US" sz="1600" dirty="0" smtClean="0"/>
              <a:t> values are actually ignored due to the fact that the primary purpose of this experimental effort is directed towards production of precise reaction.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35666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0" y="2636912"/>
            <a:ext cx="9144000" cy="58477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hangingPunct="1"/>
            <a:r>
              <a:rPr lang="en-US" sz="3200" b="1" dirty="0" smtClean="0">
                <a:solidFill>
                  <a:schemeClr val="bg1"/>
                </a:solidFill>
              </a:rPr>
              <a:t>Cross section measurements with</a:t>
            </a:r>
            <a:r>
              <a:rPr lang="ro-RO" sz="3200" b="1" dirty="0" smtClean="0">
                <a:solidFill>
                  <a:schemeClr val="bg1"/>
                </a:solidFill>
              </a:rPr>
              <a:t> GAINS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7" y="3507973"/>
            <a:ext cx="77243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b="1" dirty="0" smtClean="0">
                <a:solidFill>
                  <a:srgbClr val="FF0000"/>
                </a:solidFill>
              </a:rPr>
              <a:t>Neutron inelastic cross section measurements using GAINS at EC-JRC-IRMM</a:t>
            </a:r>
            <a:endParaRPr lang="ro-RO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/>
              <a:t>What can we learn?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en-US" b="1" dirty="0" smtClean="0"/>
              <a:t>Examples</a:t>
            </a:r>
            <a:endParaRPr lang="ro-RO" b="1" dirty="0" smtClean="0"/>
          </a:p>
          <a:p>
            <a:pPr marL="342900" indent="-342900">
              <a:buAutoNum type="arabicPeriod"/>
            </a:pPr>
            <a:endParaRPr lang="ro-RO" b="1" dirty="0"/>
          </a:p>
          <a:p>
            <a:pPr marL="342900" indent="-342900">
              <a:buAutoNum type="arabicPeriod"/>
            </a:pPr>
            <a:r>
              <a:rPr lang="ro-RO" b="1" dirty="0" smtClean="0"/>
              <a:t>Conclusion</a:t>
            </a:r>
            <a:r>
              <a:rPr lang="en-US" b="1" dirty="0" smtClean="0"/>
              <a:t>s</a:t>
            </a:r>
            <a:endParaRPr lang="ro-RO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341914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72724" y="404664"/>
            <a:ext cx="51728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GELINA (</a:t>
            </a:r>
            <a:r>
              <a:rPr lang="en-US" sz="2400" b="1" u="sng" dirty="0" err="1" smtClean="0"/>
              <a:t>Geel</a:t>
            </a:r>
            <a:r>
              <a:rPr lang="en-US" sz="2400" b="1" u="sng" dirty="0" smtClean="0"/>
              <a:t> Linear Accelerator)</a:t>
            </a:r>
            <a:r>
              <a:rPr lang="ro-RO" sz="2400" b="1" u="sng" dirty="0" smtClean="0"/>
              <a:t>:</a:t>
            </a:r>
            <a:endParaRPr lang="en-US" sz="2400" b="1" u="sng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919475" y="836712"/>
            <a:ext cx="39260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the white neutron source</a:t>
            </a:r>
            <a:endParaRPr lang="en-US" sz="2400" b="1" u="sng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4653524" y="2276872"/>
            <a:ext cx="3995738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ro-RO" sz="1600" dirty="0" smtClean="0"/>
              <a:t>Neutron source: GELINA </a:t>
            </a:r>
          </a:p>
          <a:p>
            <a:pPr marL="265113"/>
            <a:r>
              <a:rPr lang="ro-RO" sz="1600" dirty="0" smtClean="0"/>
              <a:t>(white flux 100 keV – 20 MeV), operated by </a:t>
            </a:r>
            <a:r>
              <a:rPr lang="en-US" sz="1600" dirty="0" smtClean="0"/>
              <a:t>EC-JRC-</a:t>
            </a:r>
            <a:r>
              <a:rPr lang="ro-RO" sz="1600" dirty="0" smtClean="0"/>
              <a:t>IRMM, Geel, Belgium </a:t>
            </a:r>
            <a:endParaRPr lang="en-GB" sz="16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0718" y="3893871"/>
            <a:ext cx="3995738" cy="90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TOF technique</a:t>
            </a:r>
            <a:r>
              <a:rPr lang="ro-RO" sz="1600" dirty="0" smtClean="0"/>
              <a:t> (200 m flight path)</a:t>
            </a:r>
            <a:r>
              <a:rPr lang="en-GB" sz="1600" dirty="0" smtClean="0"/>
              <a:t>:</a:t>
            </a:r>
            <a:endParaRPr lang="en-GB" sz="1600" dirty="0"/>
          </a:p>
          <a:p>
            <a:pPr lvl="1"/>
            <a:r>
              <a:rPr lang="en-GB" sz="1600" dirty="0"/>
              <a:t>Amplitude </a:t>
            </a:r>
            <a:r>
              <a:rPr lang="en-GB" sz="1600" dirty="0">
                <a:sym typeface="Wingdings" pitchFamily="2" charset="2"/>
              </a:rPr>
              <a:t> gamma energy</a:t>
            </a:r>
          </a:p>
          <a:p>
            <a:pPr lvl="1"/>
            <a:r>
              <a:rPr lang="en-GB" sz="1600" dirty="0">
                <a:sym typeface="Wingdings" pitchFamily="2" charset="2"/>
              </a:rPr>
              <a:t>Time  neutron </a:t>
            </a:r>
            <a:r>
              <a:rPr lang="en-GB" sz="1600" dirty="0" smtClean="0">
                <a:sym typeface="Wingdings" pitchFamily="2" charset="2"/>
              </a:rPr>
              <a:t>energy</a:t>
            </a:r>
            <a:endParaRPr lang="en-GB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319166"/>
            <a:ext cx="3907160" cy="533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56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3666" y="404664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GAINS</a:t>
            </a:r>
            <a:r>
              <a:rPr lang="ro-RO" sz="2400" b="1" u="sng" dirty="0" smtClean="0"/>
              <a:t>:</a:t>
            </a:r>
            <a:endParaRPr lang="en-US" sz="2400" b="1" u="sng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659885" y="2514244"/>
            <a:ext cx="3995738" cy="842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ro-RO" sz="1600" dirty="0" smtClean="0"/>
              <a:t>Array of 12</a:t>
            </a:r>
            <a:r>
              <a:rPr lang="en-GB" sz="1600" dirty="0" smtClean="0"/>
              <a:t> </a:t>
            </a:r>
            <a:r>
              <a:rPr lang="en-GB" sz="1600" dirty="0" err="1"/>
              <a:t>HPGe</a:t>
            </a:r>
            <a:r>
              <a:rPr lang="en-GB" sz="1600" dirty="0"/>
              <a:t> </a:t>
            </a:r>
            <a:r>
              <a:rPr lang="en-GB" sz="1600" dirty="0" smtClean="0"/>
              <a:t>detectors</a:t>
            </a:r>
            <a:r>
              <a:rPr lang="ro-RO" sz="1600" dirty="0" smtClean="0"/>
              <a:t> (</a:t>
            </a:r>
            <a:r>
              <a:rPr lang="ro-RO" sz="1600" dirty="0" smtClean="0">
                <a:latin typeface="Symbol" pitchFamily="18" charset="2"/>
              </a:rPr>
              <a:t>e</a:t>
            </a:r>
            <a:r>
              <a:rPr lang="ro-RO" sz="1600" dirty="0" smtClean="0"/>
              <a:t>=100%) used for highly precise neutron inelastic cross section measurements.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1984569" y="836712"/>
            <a:ext cx="68609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/>
              <a:t>Gamma Array for </a:t>
            </a:r>
            <a:r>
              <a:rPr lang="en-US" sz="2400" b="1" u="sng" dirty="0" smtClean="0"/>
              <a:t>Inelastic </a:t>
            </a:r>
            <a:r>
              <a:rPr lang="en-US" sz="2400" b="1" u="sng" dirty="0"/>
              <a:t>Neutron Scattering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4716016" y="4653136"/>
            <a:ext cx="3995738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65113" indent="-265113">
              <a:buFont typeface="Arial" pitchFamily="34" charset="0"/>
              <a:buChar char="•"/>
            </a:pPr>
            <a:r>
              <a:rPr lang="en-US" sz="1600" dirty="0" smtClean="0"/>
              <a:t>Digitizer-based </a:t>
            </a:r>
            <a:r>
              <a:rPr lang="en-US" sz="1600" dirty="0"/>
              <a:t>acquisition</a:t>
            </a:r>
          </a:p>
          <a:p>
            <a:pPr marL="354013" indent="-177800"/>
            <a:r>
              <a:rPr lang="ro-RO" sz="1600" dirty="0" smtClean="0"/>
              <a:t> </a:t>
            </a:r>
            <a:r>
              <a:rPr lang="en-US" sz="1600" dirty="0" smtClean="0"/>
              <a:t>(</a:t>
            </a:r>
            <a:r>
              <a:rPr lang="en-US" sz="1600" dirty="0" err="1"/>
              <a:t>Acqiris</a:t>
            </a:r>
            <a:r>
              <a:rPr lang="en-US" sz="1600" dirty="0"/>
              <a:t> DC440, 420 MS/s, 12 bits)</a:t>
            </a:r>
          </a:p>
          <a:p>
            <a:pPr marL="354013" indent="-354013"/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Beam </a:t>
            </a:r>
            <a:r>
              <a:rPr lang="en-US" sz="1600" dirty="0"/>
              <a:t>monitoring: </a:t>
            </a:r>
            <a:r>
              <a:rPr lang="en-US" sz="1600" baseline="30000" dirty="0"/>
              <a:t>235</a:t>
            </a:r>
            <a:r>
              <a:rPr lang="en-US" sz="1600" dirty="0"/>
              <a:t>U </a:t>
            </a:r>
            <a:r>
              <a:rPr lang="en-US" sz="1600" dirty="0" smtClean="0"/>
              <a:t>Fission</a:t>
            </a:r>
            <a:r>
              <a:rPr lang="ro-RO" sz="1600" dirty="0" smtClean="0"/>
              <a:t> </a:t>
            </a:r>
            <a:r>
              <a:rPr lang="en-US" sz="1600" dirty="0" smtClean="0"/>
              <a:t>chamber</a:t>
            </a:r>
            <a:endParaRPr lang="en-US" sz="1600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680718" y="3573016"/>
            <a:ext cx="3995738" cy="903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en-GB" sz="1600" dirty="0" smtClean="0"/>
              <a:t>TOF technique</a:t>
            </a:r>
            <a:r>
              <a:rPr lang="ro-RO" sz="1600" dirty="0" smtClean="0"/>
              <a:t> (200 m flight path)</a:t>
            </a:r>
            <a:r>
              <a:rPr lang="en-GB" sz="1600" dirty="0" smtClean="0"/>
              <a:t>:</a:t>
            </a:r>
            <a:endParaRPr lang="en-GB" sz="1600" dirty="0"/>
          </a:p>
          <a:p>
            <a:pPr lvl="1"/>
            <a:r>
              <a:rPr lang="en-GB" sz="1600" dirty="0"/>
              <a:t>Amplitude </a:t>
            </a:r>
            <a:r>
              <a:rPr lang="en-GB" sz="1600" dirty="0">
                <a:sym typeface="Wingdings" pitchFamily="2" charset="2"/>
              </a:rPr>
              <a:t> gamma energy</a:t>
            </a:r>
          </a:p>
          <a:p>
            <a:pPr lvl="1"/>
            <a:r>
              <a:rPr lang="en-GB" sz="1600" dirty="0">
                <a:sym typeface="Wingdings" pitchFamily="2" charset="2"/>
              </a:rPr>
              <a:t>Time  neutron </a:t>
            </a:r>
            <a:r>
              <a:rPr lang="en-GB" sz="1600" dirty="0" smtClean="0">
                <a:sym typeface="Wingdings" pitchFamily="2" charset="2"/>
              </a:rPr>
              <a:t>energy</a:t>
            </a:r>
            <a:endParaRPr lang="en-GB" sz="1600" dirty="0"/>
          </a:p>
        </p:txBody>
      </p:sp>
      <p:pic>
        <p:nvPicPr>
          <p:cNvPr id="15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9334"/>
            <a:ext cx="3478212" cy="4638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163267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3666" y="404664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GAINS</a:t>
            </a:r>
            <a:r>
              <a:rPr lang="ro-RO" sz="2400" b="1" u="sng" dirty="0" smtClean="0"/>
              <a:t>:</a:t>
            </a:r>
            <a:endParaRPr lang="en-US" sz="2400" b="1" u="sng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44747" y="836712"/>
            <a:ext cx="4100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Basic Idea of data analysis</a:t>
            </a:r>
            <a:endParaRPr lang="en-US" sz="2400" b="1" u="sng" dirty="0"/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395536" y="1628801"/>
            <a:ext cx="3995738" cy="3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 sz="1600" dirty="0"/>
              <a:t>A</a:t>
            </a:r>
            <a:r>
              <a:rPr lang="en-GB" sz="1600" dirty="0" smtClean="0"/>
              <a:t>mplitude </a:t>
            </a:r>
            <a:r>
              <a:rPr lang="en-GB" sz="1600" dirty="0">
                <a:sym typeface="Wingdings" pitchFamily="2" charset="2"/>
              </a:rPr>
              <a:t> gamma </a:t>
            </a:r>
            <a:r>
              <a:rPr lang="en-GB" sz="1600" dirty="0" smtClean="0">
                <a:sym typeface="Wingdings" pitchFamily="2" charset="2"/>
              </a:rPr>
              <a:t>energy</a:t>
            </a:r>
            <a:endParaRPr lang="en-GB" sz="1600" dirty="0">
              <a:sym typeface="Wingdings" pitchFamily="2" charset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285388" y="1628801"/>
            <a:ext cx="2657386" cy="3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1600" dirty="0" smtClean="0">
                <a:sym typeface="Wingdings" pitchFamily="2" charset="2"/>
              </a:rPr>
              <a:t>Time </a:t>
            </a:r>
            <a:r>
              <a:rPr lang="en-GB" sz="1600" dirty="0">
                <a:sym typeface="Wingdings" pitchFamily="2" charset="2"/>
              </a:rPr>
              <a:t> neutron </a:t>
            </a:r>
            <a:r>
              <a:rPr lang="en-GB" sz="1600" dirty="0" smtClean="0">
                <a:sym typeface="Wingdings" pitchFamily="2" charset="2"/>
              </a:rPr>
              <a:t>energy</a:t>
            </a:r>
            <a:endParaRPr lang="en-GB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76332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127" y="2438617"/>
            <a:ext cx="4394041" cy="3075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583666" y="404664"/>
            <a:ext cx="12618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GAINS</a:t>
            </a:r>
            <a:r>
              <a:rPr lang="ro-RO" sz="2400" b="1" u="sng" dirty="0" smtClean="0"/>
              <a:t>:</a:t>
            </a:r>
            <a:endParaRPr lang="en-US" sz="2400" b="1" u="sng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2043688" y="836712"/>
            <a:ext cx="68018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ro-RO" sz="2400" b="1" u="sng" dirty="0" smtClean="0"/>
              <a:t>The gamma spectroscopy used to determine </a:t>
            </a:r>
          </a:p>
          <a:p>
            <a:pPr algn="r"/>
            <a:r>
              <a:rPr lang="ro-RO" sz="2400" b="1" u="sng" dirty="0" smtClean="0"/>
              <a:t>X(n,n’</a:t>
            </a:r>
            <a:r>
              <a:rPr lang="ro-RO" sz="2400" b="1" u="sng" dirty="0" smtClean="0">
                <a:latin typeface="Symbol" pitchFamily="18" charset="2"/>
              </a:rPr>
              <a:t>g</a:t>
            </a:r>
            <a:r>
              <a:rPr lang="ro-RO" sz="2400" b="1" u="sng" dirty="0" smtClean="0"/>
              <a:t>)X cross sections</a:t>
            </a:r>
            <a:endParaRPr lang="en-US" sz="2400" b="1" u="sng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54403" y="1752600"/>
            <a:ext cx="1877437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o-RO" dirty="0" smtClean="0">
                <a:solidFill>
                  <a:srgbClr val="FFFFFF"/>
                </a:solidFill>
              </a:rPr>
              <a:t>12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x HPGE yield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5486400" y="1752600"/>
            <a:ext cx="1044575" cy="388938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>
                <a:solidFill>
                  <a:srgbClr val="FFFFFF"/>
                </a:solidFill>
              </a:rPr>
              <a:t>FC yield</a:t>
            </a: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612775" y="2438400"/>
            <a:ext cx="2555875" cy="6635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dirty="0" smtClean="0">
                <a:solidFill>
                  <a:srgbClr val="FFFFFF"/>
                </a:solidFill>
              </a:rPr>
              <a:t>HPGe </a:t>
            </a:r>
            <a:r>
              <a:rPr lang="en-US" dirty="0" smtClean="0">
                <a:solidFill>
                  <a:srgbClr val="FFFFFF"/>
                </a:solidFill>
              </a:rPr>
              <a:t>Efficiency</a:t>
            </a:r>
            <a:r>
              <a:rPr lang="en-US" dirty="0">
                <a:solidFill>
                  <a:srgbClr val="FFFFFF"/>
                </a:solidFill>
              </a:rPr>
              <a:t>: </a:t>
            </a:r>
          </a:p>
          <a:p>
            <a:pPr algn="ctr"/>
            <a:r>
              <a:rPr lang="en-US" dirty="0">
                <a:solidFill>
                  <a:srgbClr val="FFFFFF"/>
                </a:solidFill>
              </a:rPr>
              <a:t>Monte-Carlo simulation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508104" y="2555612"/>
            <a:ext cx="1539845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o-RO" dirty="0" smtClean="0">
                <a:solidFill>
                  <a:srgbClr val="FFFFFF"/>
                </a:solidFill>
              </a:rPr>
              <a:t>FC Efficiency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514600" y="3657600"/>
            <a:ext cx="3698448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Gamma Production cross sections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827584" y="4572000"/>
            <a:ext cx="2441694" cy="369332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ENSDF: </a:t>
            </a:r>
            <a:r>
              <a:rPr lang="en-US" dirty="0">
                <a:solidFill>
                  <a:srgbClr val="FFFFFF"/>
                </a:solidFill>
              </a:rPr>
              <a:t>level scheme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822575" y="5562600"/>
            <a:ext cx="3000375" cy="663575"/>
          </a:xfrm>
          <a:prstGeom prst="rect">
            <a:avLst/>
          </a:prstGeom>
          <a:solidFill>
            <a:schemeClr val="accent1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dirty="0">
                <a:solidFill>
                  <a:srgbClr val="FF0000"/>
                </a:solidFill>
              </a:rPr>
              <a:t>Total inelastic cross section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Level cross sections</a:t>
            </a:r>
          </a:p>
        </p:txBody>
      </p:sp>
      <p:sp>
        <p:nvSpPr>
          <p:cNvPr id="17" name="Oval 13"/>
          <p:cNvSpPr>
            <a:spLocks noChangeArrowheads="1"/>
          </p:cNvSpPr>
          <p:nvPr/>
        </p:nvSpPr>
        <p:spPr bwMode="auto">
          <a:xfrm>
            <a:off x="4267200" y="2438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18" name="Oval 14"/>
          <p:cNvSpPr>
            <a:spLocks noChangeArrowheads="1"/>
          </p:cNvSpPr>
          <p:nvPr/>
        </p:nvSpPr>
        <p:spPr bwMode="auto">
          <a:xfrm>
            <a:off x="4267200" y="4724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o-RO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 flipV="1">
            <a:off x="3200400" y="2514600"/>
            <a:ext cx="1066800" cy="2286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124200" y="1905000"/>
            <a:ext cx="114300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4419600" y="2514600"/>
            <a:ext cx="1066800" cy="2286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 flipH="1">
            <a:off x="4419600" y="1905000"/>
            <a:ext cx="106680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4343400" y="2667000"/>
            <a:ext cx="0" cy="914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4343400" y="4114800"/>
            <a:ext cx="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276600" y="4800600"/>
            <a:ext cx="914400" cy="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4343400" y="4953000"/>
            <a:ext cx="0" cy="533400"/>
          </a:xfrm>
          <a:prstGeom prst="line">
            <a:avLst/>
          </a:prstGeom>
          <a:noFill/>
          <a:ln w="28575">
            <a:solidFill>
              <a:schemeClr val="tx2">
                <a:lumMod val="50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7" name="Picture 16" descr="gpcs_17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04" y="3664400"/>
            <a:ext cx="2593357" cy="181520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</p:spTree>
    <p:extLst>
      <p:ext uri="{BB962C8B-B14F-4D97-AF65-F5344CB8AC3E}">
        <p14:creationId xmlns:p14="http://schemas.microsoft.com/office/powerpoint/2010/main" val="34617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090175" y="404664"/>
            <a:ext cx="675537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err="1" smtClean="0"/>
              <a:t>Experim</a:t>
            </a:r>
            <a:r>
              <a:rPr lang="en-US" sz="2400" b="1" u="sng" dirty="0" smtClean="0"/>
              <a:t>. result: </a:t>
            </a:r>
            <a:r>
              <a:rPr lang="en-US" sz="2400" b="1" u="sng" dirty="0" smtClean="0">
                <a:latin typeface="Symbol" panose="05050102010706020507" pitchFamily="18" charset="2"/>
              </a:rPr>
              <a:t>g</a:t>
            </a:r>
            <a:r>
              <a:rPr lang="en-US" sz="2400" b="1" u="sng" dirty="0" smtClean="0"/>
              <a:t> production cross sections</a:t>
            </a:r>
            <a:endParaRPr lang="en-US" sz="2400" b="1" u="sng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286562" y="836712"/>
            <a:ext cx="35589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smtClean="0"/>
              <a:t>(= excitation functions)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64978"/>
            <a:ext cx="2736304" cy="2605693"/>
          </a:xfrm>
          <a:prstGeom prst="rect">
            <a:avLst/>
          </a:prstGeom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416136" y="5611898"/>
            <a:ext cx="2304256" cy="3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Si(</a:t>
            </a:r>
            <a:r>
              <a:rPr lang="en-GB" sz="2000" dirty="0" err="1" smtClean="0">
                <a:sym typeface="Wingdings" pitchFamily="2" charset="2"/>
              </a:rPr>
              <a:t>n,n’</a:t>
            </a:r>
            <a:r>
              <a:rPr lang="en-GB" sz="2000" dirty="0" err="1" smtClean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GB" sz="2000" dirty="0" smtClean="0">
                <a:sym typeface="Wingdings" pitchFamily="2" charset="2"/>
              </a:rPr>
              <a:t>)</a:t>
            </a:r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53" y="2246632"/>
            <a:ext cx="4060547" cy="284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1011238" cy="827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9528" y="404664"/>
            <a:ext cx="56060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en-US" sz="2400" b="1" u="sng" dirty="0" err="1" smtClean="0"/>
              <a:t>Experim</a:t>
            </a:r>
            <a:r>
              <a:rPr lang="en-US" sz="2400" b="1" u="sng" dirty="0" smtClean="0"/>
              <a:t>. result: level cross sections,</a:t>
            </a:r>
          </a:p>
          <a:p>
            <a:pPr algn="r"/>
            <a:r>
              <a:rPr lang="en-US" sz="2400" b="1" u="sng" dirty="0" smtClean="0"/>
              <a:t>total inelastic cross section </a:t>
            </a:r>
            <a:endParaRPr lang="en-US" sz="2400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4120253" y="0"/>
            <a:ext cx="50236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1200" b="1" dirty="0" smtClean="0"/>
              <a:t>A. Negret – </a:t>
            </a:r>
            <a:r>
              <a:rPr lang="en-US" sz="1200" b="1" dirty="0" smtClean="0"/>
              <a:t>Nuclear structure information from cross section measurements</a:t>
            </a:r>
            <a:endParaRPr lang="ro-RO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741612" y="6581001"/>
            <a:ext cx="24023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ENSDF Workshop</a:t>
            </a:r>
            <a:r>
              <a:rPr lang="ro-RO" sz="1200" b="1" dirty="0" smtClean="0"/>
              <a:t>, </a:t>
            </a:r>
            <a:r>
              <a:rPr lang="en-US" sz="1200" b="1" dirty="0" smtClean="0"/>
              <a:t>IAEA, April 2015</a:t>
            </a:r>
            <a:endParaRPr lang="ro-RO" sz="1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64978"/>
            <a:ext cx="2736304" cy="2605693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6136" y="5611898"/>
            <a:ext cx="2304256" cy="366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839788">
              <a:defRPr>
                <a:solidFill>
                  <a:schemeClr val="tx1"/>
                </a:solidFill>
                <a:latin typeface="Arial" charset="0"/>
              </a:defRPr>
            </a:lvl1pPr>
            <a:lvl2pPr marL="420688" defTabSz="8397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397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397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397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39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/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Si(</a:t>
            </a:r>
            <a:r>
              <a:rPr lang="en-GB" sz="2000" dirty="0" err="1" smtClean="0">
                <a:sym typeface="Wingdings" pitchFamily="2" charset="2"/>
              </a:rPr>
              <a:t>n,n’</a:t>
            </a:r>
            <a:r>
              <a:rPr lang="en-GB" sz="2000" dirty="0" err="1" smtClean="0">
                <a:latin typeface="Symbol" panose="05050102010706020507" pitchFamily="18" charset="2"/>
                <a:sym typeface="Wingdings" pitchFamily="2" charset="2"/>
              </a:rPr>
              <a:t>g</a:t>
            </a:r>
            <a:r>
              <a:rPr lang="en-GB" sz="2000" dirty="0" smtClean="0">
                <a:sym typeface="Wingdings" pitchFamily="2" charset="2"/>
              </a:rPr>
              <a:t>)</a:t>
            </a:r>
            <a:r>
              <a:rPr lang="en-GB" sz="2000" baseline="30000" dirty="0" smtClean="0">
                <a:sym typeface="Wingdings" pitchFamily="2" charset="2"/>
              </a:rPr>
              <a:t>28</a:t>
            </a:r>
            <a:r>
              <a:rPr lang="en-GB" sz="2000" dirty="0" smtClean="0">
                <a:sym typeface="Wingdings" pitchFamily="2" charset="2"/>
              </a:rPr>
              <a:t>Si</a:t>
            </a:r>
            <a:endParaRPr lang="en-GB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253" y="2242802"/>
            <a:ext cx="4060546" cy="284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7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1033</TotalTime>
  <Words>922</Words>
  <Application>Microsoft Office PowerPoint</Application>
  <PresentationFormat>On-screen Show (4:3)</PresentationFormat>
  <Paragraphs>177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Symbol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Andu</dc:creator>
  <cp:lastModifiedBy>Andu</cp:lastModifiedBy>
  <cp:revision>60</cp:revision>
  <dcterms:created xsi:type="dcterms:W3CDTF">2013-02-18T11:46:59Z</dcterms:created>
  <dcterms:modified xsi:type="dcterms:W3CDTF">2015-04-01T09:16:38Z</dcterms:modified>
</cp:coreProperties>
</file>