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81" r:id="rId4"/>
    <p:sldId id="257" r:id="rId5"/>
    <p:sldId id="262" r:id="rId6"/>
    <p:sldId id="264" r:id="rId7"/>
    <p:sldId id="268" r:id="rId8"/>
    <p:sldId id="261" r:id="rId9"/>
    <p:sldId id="275" r:id="rId10"/>
    <p:sldId id="277" r:id="rId11"/>
    <p:sldId id="271" r:id="rId12"/>
    <p:sldId id="265" r:id="rId13"/>
    <p:sldId id="278" r:id="rId14"/>
    <p:sldId id="279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6"/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47" autoAdjust="0"/>
  </p:normalViewPr>
  <p:slideViewPr>
    <p:cSldViewPr>
      <p:cViewPr>
        <p:scale>
          <a:sx n="73" d="100"/>
          <a:sy n="73" d="100"/>
        </p:scale>
        <p:origin x="-12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D0FEA-3DAB-4BBE-A98F-05C2A0719DE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C4E2F-1429-47E1-9FB9-2D621B5B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4E2F-1429-47E1-9FB9-2D621B5B5F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EBC155-D5CB-4642-877B-8FE3DD7FD255}" type="datetime1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9651-F9E2-409A-BF76-E7707059F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6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>
            <a:lvl1pPr algn="l">
              <a:defRPr sz="2400" b="1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8229600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dirty="0" smtClean="0">
                <a:solidFill>
                  <a:srgbClr val="000099"/>
                </a:solidFill>
              </a:rPr>
              <a:t>USNDP Meeting, BNL, Nov 5-7,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C39E9651-F9E2-409A-BF76-E7707059F2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8203"/>
            <a:ext cx="7543800" cy="7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00800"/>
            <a:ext cx="70104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1">
                <a:solidFill>
                  <a:srgbClr val="0045D0"/>
                </a:solidFill>
              </a:defRPr>
            </a:lvl1pPr>
          </a:lstStyle>
          <a:p>
            <a:r>
              <a:rPr lang="en-US" altLang="en-US" dirty="0" smtClean="0">
                <a:solidFill>
                  <a:srgbClr val="000099"/>
                </a:solidFill>
              </a:rPr>
              <a:t>USNDP Meeting, BNL, Nov 5-7,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E9651-F9E2-409A-BF76-E7707059F2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Image result for LBL logo"/>
          <p:cNvSpPr>
            <a:spLocks noChangeAspect="1" noChangeArrowheads="1"/>
          </p:cNvSpPr>
          <p:nvPr userDrawn="1"/>
        </p:nvSpPr>
        <p:spPr bwMode="auto">
          <a:xfrm>
            <a:off x="155575" y="-547688"/>
            <a:ext cx="32480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90292"/>
            <a:ext cx="958779" cy="81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78562"/>
            <a:ext cx="82359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67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47D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When latest data differ from earlier ones:           An example of </a:t>
            </a:r>
            <a:r>
              <a:rPr lang="en-US" sz="3200" baseline="30000" dirty="0" smtClean="0"/>
              <a:t>187</a:t>
            </a:r>
            <a:r>
              <a:rPr lang="en-US" sz="3200" dirty="0" smtClean="0"/>
              <a:t>Hg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550" y="2971800"/>
            <a:ext cx="6400800" cy="12954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47D6"/>
                </a:solidFill>
              </a:rPr>
              <a:t>Shamsuzzoha</a:t>
            </a:r>
            <a:r>
              <a:rPr lang="en-US" sz="2400" dirty="0" smtClean="0">
                <a:solidFill>
                  <a:srgbClr val="0047D6"/>
                </a:solidFill>
              </a:rPr>
              <a:t> </a:t>
            </a:r>
            <a:r>
              <a:rPr lang="en-US" sz="2400" dirty="0" err="1" smtClean="0">
                <a:solidFill>
                  <a:srgbClr val="0047D6"/>
                </a:solidFill>
              </a:rPr>
              <a:t>Basunia</a:t>
            </a:r>
            <a:endParaRPr lang="en-US" sz="2400" dirty="0" smtClean="0">
              <a:solidFill>
                <a:srgbClr val="0047D6"/>
              </a:solidFill>
            </a:endParaRPr>
          </a:p>
          <a:p>
            <a:r>
              <a:rPr lang="en-US" sz="2200" i="1" dirty="0" smtClean="0">
                <a:solidFill>
                  <a:schemeClr val="tx1"/>
                </a:solidFill>
              </a:rPr>
              <a:t>Lawrence Berkeley National Laboratory</a:t>
            </a:r>
          </a:p>
          <a:p>
            <a:r>
              <a:rPr lang="en-US" sz="2200" i="1" dirty="0" smtClean="0">
                <a:solidFill>
                  <a:schemeClr val="tx1"/>
                </a:solidFill>
              </a:rPr>
              <a:t>Berkeley, CA 94720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5181600"/>
            <a:ext cx="6400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45D0"/>
                </a:solidFill>
              </a:rPr>
              <a:t>Specialized Evaluators Workshop</a:t>
            </a:r>
          </a:p>
          <a:p>
            <a:r>
              <a:rPr lang="en-US" i="1" dirty="0" smtClean="0">
                <a:solidFill>
                  <a:srgbClr val="0045D0"/>
                </a:solidFill>
              </a:rPr>
              <a:t>IAEA, Vienna, April 27-29,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to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  <a:p>
            <a:pPr lvl="1"/>
            <a:r>
              <a:rPr lang="en-US" dirty="0"/>
              <a:t>Related </a:t>
            </a:r>
            <a:r>
              <a:rPr lang="en-US" dirty="0" smtClean="0"/>
              <a:t>data (in this case </a:t>
            </a:r>
            <a:r>
              <a:rPr lang="en-US" baseline="30000" dirty="0" smtClean="0"/>
              <a:t>187</a:t>
            </a:r>
            <a:r>
              <a:rPr lang="en-US" dirty="0" smtClean="0"/>
              <a:t>Hg alpha </a:t>
            </a:r>
            <a:r>
              <a:rPr lang="en-US" dirty="0"/>
              <a:t>decay </a:t>
            </a:r>
            <a:r>
              <a:rPr lang="en-US" dirty="0" smtClean="0"/>
              <a:t>data)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Source </a:t>
            </a:r>
            <a:r>
              <a:rPr lang="en-US" dirty="0"/>
              <a:t>of data</a:t>
            </a:r>
          </a:p>
          <a:p>
            <a:pPr lvl="1"/>
            <a:r>
              <a:rPr lang="en-US" dirty="0"/>
              <a:t>From new measurement?</a:t>
            </a:r>
          </a:p>
          <a:p>
            <a:pPr lvl="1"/>
            <a:r>
              <a:rPr lang="en-US" dirty="0"/>
              <a:t>From any other references?</a:t>
            </a:r>
          </a:p>
          <a:p>
            <a:pPr lvl="1"/>
            <a:r>
              <a:rPr lang="en-US" dirty="0" smtClean="0"/>
              <a:t>Earlier </a:t>
            </a:r>
            <a:r>
              <a:rPr lang="en-US" dirty="0"/>
              <a:t>evaluations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Check NUBASE for ground and isomeric states </a:t>
            </a:r>
          </a:p>
          <a:p>
            <a:endParaRPr lang="en-US" dirty="0"/>
          </a:p>
          <a:p>
            <a:r>
              <a:rPr lang="en-US" dirty="0" smtClean="0"/>
              <a:t>Communication </a:t>
            </a:r>
            <a:endParaRPr lang="en-US" dirty="0"/>
          </a:p>
          <a:p>
            <a:pPr lvl="1"/>
            <a:r>
              <a:rPr lang="en-US" dirty="0" smtClean="0"/>
              <a:t>With authors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99"/>
                </a:solidFill>
              </a:rPr>
              <a:t>USNDP Meeting, BNL, Nov 5-7, 2014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19" y="1371600"/>
            <a:ext cx="8262105" cy="95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66" y="2895599"/>
            <a:ext cx="4316525" cy="30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916" y="1066800"/>
            <a:ext cx="2881313" cy="22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82641" y="2438400"/>
            <a:ext cx="103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2002An19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011603"/>
            <a:ext cx="2076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33 </a:t>
            </a:r>
            <a:r>
              <a:rPr lang="en-US" sz="1600" dirty="0" err="1" smtClean="0">
                <a:solidFill>
                  <a:srgbClr val="FF0000"/>
                </a:solidFill>
              </a:rPr>
              <a:t>keV</a:t>
            </a:r>
            <a:r>
              <a:rPr lang="en-US" sz="1600" dirty="0" smtClean="0">
                <a:solidFill>
                  <a:srgbClr val="FF0000"/>
                </a:solidFill>
              </a:rPr>
              <a:t> 15 (2005We11)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19 </a:t>
            </a:r>
            <a:r>
              <a:rPr lang="en-US" sz="1600" dirty="0" err="1" smtClean="0">
                <a:solidFill>
                  <a:srgbClr val="FF0000"/>
                </a:solidFill>
              </a:rPr>
              <a:t>keV</a:t>
            </a:r>
            <a:r>
              <a:rPr lang="en-US" sz="1600" dirty="0" smtClean="0">
                <a:solidFill>
                  <a:srgbClr val="FF0000"/>
                </a:solidFill>
              </a:rPr>
              <a:t> 10 (AMU-2012)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11 </a:t>
            </a:r>
            <a:r>
              <a:rPr lang="en-US" sz="1600" dirty="0" err="1" smtClean="0">
                <a:solidFill>
                  <a:srgbClr val="FF0000"/>
                </a:solidFill>
              </a:rPr>
              <a:t>keV</a:t>
            </a:r>
            <a:r>
              <a:rPr lang="en-US" sz="1600" dirty="0" smtClean="0">
                <a:solidFill>
                  <a:srgbClr val="FF0000"/>
                </a:solidFill>
              </a:rPr>
              <a:t> 11 (AMU-2003)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30843" y="5562599"/>
            <a:ext cx="3048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85166" y="5486399"/>
            <a:ext cx="3048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0644" y="5676899"/>
            <a:ext cx="685800" cy="319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88043" y="5676899"/>
            <a:ext cx="685800" cy="319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035494" y="5714999"/>
            <a:ext cx="838200" cy="12180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150043" y="5676899"/>
            <a:ext cx="685800" cy="159902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5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Inverted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Ground and Isomer pairs – ENSDF vs. NUBASE</a:t>
            </a:r>
          </a:p>
          <a:p>
            <a:pPr lvl="1"/>
            <a:r>
              <a:rPr lang="en-US" sz="1900" baseline="30000" dirty="0" smtClean="0">
                <a:solidFill>
                  <a:schemeClr val="tx1"/>
                </a:solidFill>
              </a:rPr>
              <a:t>60</a:t>
            </a:r>
            <a:r>
              <a:rPr lang="en-US" sz="1900" dirty="0" smtClean="0">
                <a:solidFill>
                  <a:schemeClr val="tx1"/>
                </a:solidFill>
              </a:rPr>
              <a:t>V (2013),  </a:t>
            </a:r>
            <a:r>
              <a:rPr lang="en-US" sz="1900" baseline="30000" dirty="0" smtClean="0">
                <a:solidFill>
                  <a:schemeClr val="tx1"/>
                </a:solidFill>
              </a:rPr>
              <a:t>102</a:t>
            </a:r>
            <a:r>
              <a:rPr lang="en-US" sz="1900" dirty="0" smtClean="0">
                <a:solidFill>
                  <a:schemeClr val="tx1"/>
                </a:solidFill>
              </a:rPr>
              <a:t>Y (2009), </a:t>
            </a:r>
            <a:r>
              <a:rPr lang="en-US" sz="1900" baseline="30000" dirty="0" smtClean="0">
                <a:solidFill>
                  <a:schemeClr val="tx1"/>
                </a:solidFill>
              </a:rPr>
              <a:t>114</a:t>
            </a:r>
            <a:r>
              <a:rPr lang="en-US" sz="1900" dirty="0" smtClean="0">
                <a:solidFill>
                  <a:schemeClr val="tx1"/>
                </a:solidFill>
              </a:rPr>
              <a:t>Tc (2012), </a:t>
            </a:r>
            <a:r>
              <a:rPr lang="en-US" sz="1900" baseline="30000" dirty="0" smtClean="0">
                <a:solidFill>
                  <a:schemeClr val="tx1"/>
                </a:solidFill>
              </a:rPr>
              <a:t>119</a:t>
            </a:r>
            <a:r>
              <a:rPr lang="en-US" sz="1900" dirty="0" smtClean="0">
                <a:solidFill>
                  <a:schemeClr val="tx1"/>
                </a:solidFill>
              </a:rPr>
              <a:t>Ag (2009), </a:t>
            </a:r>
            <a:r>
              <a:rPr lang="en-US" sz="1900" baseline="30000" dirty="0" smtClean="0">
                <a:solidFill>
                  <a:schemeClr val="tx1"/>
                </a:solidFill>
              </a:rPr>
              <a:t>120</a:t>
            </a:r>
            <a:r>
              <a:rPr lang="en-US" sz="1900" dirty="0" smtClean="0">
                <a:solidFill>
                  <a:schemeClr val="tx1"/>
                </a:solidFill>
              </a:rPr>
              <a:t>In (2002), </a:t>
            </a:r>
          </a:p>
          <a:p>
            <a:pPr lvl="1"/>
            <a:r>
              <a:rPr lang="en-US" sz="1900" baseline="30000" dirty="0" smtClean="0"/>
              <a:t>124</a:t>
            </a:r>
            <a:r>
              <a:rPr lang="en-US" sz="1900" dirty="0" smtClean="0"/>
              <a:t>La (2008), </a:t>
            </a:r>
            <a:r>
              <a:rPr lang="en-US" sz="1900" baseline="30000" dirty="0" smtClean="0">
                <a:solidFill>
                  <a:srgbClr val="FF0000"/>
                </a:solidFill>
              </a:rPr>
              <a:t>129</a:t>
            </a:r>
            <a:r>
              <a:rPr lang="en-US" sz="1900" dirty="0" smtClean="0">
                <a:solidFill>
                  <a:srgbClr val="FF0000"/>
                </a:solidFill>
              </a:rPr>
              <a:t>Pr (2014)</a:t>
            </a:r>
            <a:r>
              <a:rPr lang="en-US" sz="1900" dirty="0" smtClean="0"/>
              <a:t>, </a:t>
            </a:r>
            <a:r>
              <a:rPr lang="en-US" sz="1900" baseline="30000" dirty="0" smtClean="0">
                <a:solidFill>
                  <a:schemeClr val="tx1"/>
                </a:solidFill>
              </a:rPr>
              <a:t>134</a:t>
            </a:r>
            <a:r>
              <a:rPr lang="en-US" sz="1900" dirty="0" smtClean="0">
                <a:solidFill>
                  <a:schemeClr val="tx1"/>
                </a:solidFill>
              </a:rPr>
              <a:t>Pm (2004), </a:t>
            </a:r>
            <a:r>
              <a:rPr lang="en-US" sz="1900" baseline="30000" dirty="0" smtClean="0">
                <a:solidFill>
                  <a:schemeClr val="tx1"/>
                </a:solidFill>
              </a:rPr>
              <a:t>136</a:t>
            </a:r>
            <a:r>
              <a:rPr lang="en-US" sz="1900" dirty="0" smtClean="0">
                <a:solidFill>
                  <a:schemeClr val="tx1"/>
                </a:solidFill>
              </a:rPr>
              <a:t>Pm (2002), </a:t>
            </a:r>
            <a:r>
              <a:rPr lang="en-US" sz="1900" baseline="30000" dirty="0" smtClean="0">
                <a:solidFill>
                  <a:schemeClr val="tx1"/>
                </a:solidFill>
              </a:rPr>
              <a:t>137</a:t>
            </a:r>
            <a:r>
              <a:rPr lang="en-US" sz="1900" dirty="0" smtClean="0">
                <a:solidFill>
                  <a:schemeClr val="tx1"/>
                </a:solidFill>
              </a:rPr>
              <a:t>Pm (2006),</a:t>
            </a:r>
          </a:p>
          <a:p>
            <a:pPr lvl="1"/>
            <a:r>
              <a:rPr lang="en-US" sz="1900" baseline="30000" dirty="0" smtClean="0">
                <a:solidFill>
                  <a:schemeClr val="tx1"/>
                </a:solidFill>
              </a:rPr>
              <a:t>145</a:t>
            </a:r>
            <a:r>
              <a:rPr lang="en-US" sz="1900" dirty="0" smtClean="0">
                <a:solidFill>
                  <a:schemeClr val="tx1"/>
                </a:solidFill>
              </a:rPr>
              <a:t>Tb (2009), </a:t>
            </a:r>
            <a:r>
              <a:rPr lang="en-US" sz="1900" baseline="30000" dirty="0" smtClean="0">
                <a:solidFill>
                  <a:schemeClr val="tx1"/>
                </a:solidFill>
              </a:rPr>
              <a:t>150</a:t>
            </a:r>
            <a:r>
              <a:rPr lang="en-US" sz="1900" dirty="0" smtClean="0">
                <a:solidFill>
                  <a:schemeClr val="tx1"/>
                </a:solidFill>
              </a:rPr>
              <a:t>Tm (2013</a:t>
            </a:r>
            <a:r>
              <a:rPr lang="en-US" sz="1900" dirty="0" smtClean="0"/>
              <a:t>), </a:t>
            </a:r>
            <a:r>
              <a:rPr lang="en-US" sz="1900" baseline="30000" dirty="0" smtClean="0"/>
              <a:t>154</a:t>
            </a:r>
            <a:r>
              <a:rPr lang="en-US" sz="1900" dirty="0" smtClean="0"/>
              <a:t>Pm (2009), </a:t>
            </a:r>
            <a:r>
              <a:rPr lang="en-US" sz="1900" baseline="30000" dirty="0" smtClean="0"/>
              <a:t>160</a:t>
            </a:r>
            <a:r>
              <a:rPr lang="en-US" sz="1900" dirty="0" smtClean="0"/>
              <a:t>Ta (2005), </a:t>
            </a:r>
            <a:r>
              <a:rPr lang="en-US" sz="1900" baseline="30000" dirty="0" smtClean="0"/>
              <a:t>167</a:t>
            </a:r>
            <a:r>
              <a:rPr lang="en-US" sz="1900" dirty="0" smtClean="0"/>
              <a:t>Re (2000), </a:t>
            </a:r>
            <a:endParaRPr lang="en-US" sz="1900" dirty="0" smtClean="0">
              <a:solidFill>
                <a:schemeClr val="tx1"/>
              </a:solidFill>
            </a:endParaRPr>
          </a:p>
          <a:p>
            <a:pPr lvl="1"/>
            <a:r>
              <a:rPr lang="en-US" sz="1900" baseline="30000" dirty="0" smtClean="0">
                <a:solidFill>
                  <a:schemeClr val="tx1"/>
                </a:solidFill>
              </a:rPr>
              <a:t>184</a:t>
            </a:r>
            <a:r>
              <a:rPr lang="en-US" sz="1900" dirty="0" smtClean="0">
                <a:solidFill>
                  <a:schemeClr val="tx1"/>
                </a:solidFill>
              </a:rPr>
              <a:t>Bi (2010), </a:t>
            </a:r>
            <a:r>
              <a:rPr lang="en-US" sz="1900" baseline="30000" dirty="0" smtClean="0">
                <a:solidFill>
                  <a:schemeClr val="tx1"/>
                </a:solidFill>
              </a:rPr>
              <a:t>185</a:t>
            </a:r>
            <a:r>
              <a:rPr lang="en-US" sz="1900" dirty="0" smtClean="0">
                <a:solidFill>
                  <a:schemeClr val="tx1"/>
                </a:solidFill>
              </a:rPr>
              <a:t>Bi (2006), </a:t>
            </a:r>
            <a:r>
              <a:rPr lang="en-US" sz="1900" baseline="30000" dirty="0" smtClean="0">
                <a:solidFill>
                  <a:schemeClr val="tx1"/>
                </a:solidFill>
              </a:rPr>
              <a:t>186</a:t>
            </a:r>
            <a:r>
              <a:rPr lang="en-US" sz="1900" dirty="0" smtClean="0">
                <a:solidFill>
                  <a:schemeClr val="tx1"/>
                </a:solidFill>
              </a:rPr>
              <a:t>Tl (2003), </a:t>
            </a:r>
            <a:r>
              <a:rPr lang="en-US" sz="1900" baseline="30000" dirty="0" smtClean="0">
                <a:solidFill>
                  <a:schemeClr val="tx1"/>
                </a:solidFill>
              </a:rPr>
              <a:t>187</a:t>
            </a:r>
            <a:r>
              <a:rPr lang="en-US" sz="1900" dirty="0" smtClean="0">
                <a:solidFill>
                  <a:schemeClr val="tx1"/>
                </a:solidFill>
              </a:rPr>
              <a:t>Hg (2009), </a:t>
            </a:r>
            <a:r>
              <a:rPr lang="en-US" sz="1900" baseline="30000" dirty="0" smtClean="0">
                <a:solidFill>
                  <a:schemeClr val="tx1"/>
                </a:solidFill>
              </a:rPr>
              <a:t>187</a:t>
            </a:r>
            <a:r>
              <a:rPr lang="en-US" sz="1900" dirty="0" smtClean="0">
                <a:solidFill>
                  <a:schemeClr val="tx1"/>
                </a:solidFill>
              </a:rPr>
              <a:t>Pt (2009),</a:t>
            </a:r>
            <a:r>
              <a:rPr lang="en-US" sz="1900" dirty="0" smtClean="0"/>
              <a:t> </a:t>
            </a:r>
            <a:endParaRPr lang="en-US" sz="1900" dirty="0" smtClean="0">
              <a:solidFill>
                <a:schemeClr val="tx1"/>
              </a:solidFill>
            </a:endParaRPr>
          </a:p>
          <a:p>
            <a:pPr lvl="1"/>
            <a:r>
              <a:rPr lang="en-US" sz="1900" baseline="30000" dirty="0"/>
              <a:t> </a:t>
            </a:r>
            <a:r>
              <a:rPr lang="en-US" sz="1900" baseline="30000" dirty="0" smtClean="0"/>
              <a:t>188</a:t>
            </a:r>
            <a:r>
              <a:rPr lang="en-US" sz="1900" dirty="0" smtClean="0"/>
              <a:t>Bi (2002),</a:t>
            </a:r>
            <a:r>
              <a:rPr lang="en-US" sz="1900" baseline="30000" dirty="0" smtClean="0"/>
              <a:t>192</a:t>
            </a:r>
            <a:r>
              <a:rPr lang="en-US" sz="1900" dirty="0" smtClean="0"/>
              <a:t>At (2006), </a:t>
            </a:r>
            <a:r>
              <a:rPr lang="en-US" sz="1900" baseline="30000" dirty="0" smtClean="0"/>
              <a:t>253</a:t>
            </a:r>
            <a:r>
              <a:rPr lang="en-US" sz="1900" dirty="0" smtClean="0"/>
              <a:t>Lr (2006), </a:t>
            </a:r>
            <a:r>
              <a:rPr lang="en-US" sz="1900" baseline="30000" dirty="0" smtClean="0"/>
              <a:t>256</a:t>
            </a:r>
            <a:r>
              <a:rPr lang="en-US" sz="1900" dirty="0" smtClean="0"/>
              <a:t>Md (1999), </a:t>
            </a:r>
            <a:r>
              <a:rPr lang="en-US" sz="1900" baseline="30000" dirty="0" smtClean="0"/>
              <a:t>257</a:t>
            </a:r>
            <a:r>
              <a:rPr lang="en-US" sz="1900" dirty="0" smtClean="0"/>
              <a:t>Db (1999),</a:t>
            </a:r>
          </a:p>
          <a:p>
            <a:pPr lvl="1"/>
            <a:r>
              <a:rPr lang="en-US" sz="1900" dirty="0" smtClean="0"/>
              <a:t> </a:t>
            </a:r>
            <a:r>
              <a:rPr lang="en-US" sz="1900" baseline="30000" dirty="0" smtClean="0"/>
              <a:t>261</a:t>
            </a:r>
            <a:r>
              <a:rPr lang="en-US" sz="1900" dirty="0" smtClean="0"/>
              <a:t>Rf (2009), </a:t>
            </a:r>
            <a:r>
              <a:rPr lang="en-US" sz="1900" baseline="30000" dirty="0" smtClean="0"/>
              <a:t>265</a:t>
            </a:r>
            <a:r>
              <a:rPr lang="en-US" sz="1900" dirty="0" smtClean="0"/>
              <a:t>Sg (2009), and </a:t>
            </a:r>
            <a:r>
              <a:rPr lang="en-US" sz="1900" baseline="30000" dirty="0" smtClean="0"/>
              <a:t>271</a:t>
            </a:r>
            <a:r>
              <a:rPr lang="en-US" sz="1900" dirty="0" smtClean="0"/>
              <a:t>Ds (2005) </a:t>
            </a:r>
            <a:endParaRPr lang="en-US" sz="19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Review/Fix</a:t>
            </a:r>
          </a:p>
          <a:p>
            <a:pPr lvl="1"/>
            <a:r>
              <a:rPr lang="en-US" dirty="0" smtClean="0"/>
              <a:t>Respective mass chain evaluator </a:t>
            </a:r>
          </a:p>
          <a:p>
            <a:pPr lvl="1"/>
            <a:r>
              <a:rPr lang="en-US" dirty="0" smtClean="0"/>
              <a:t>For consistency with NUBASE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</p:spTree>
    <p:extLst>
      <p:ext uri="{BB962C8B-B14F-4D97-AF65-F5344CB8AC3E}">
        <p14:creationId xmlns:p14="http://schemas.microsoft.com/office/powerpoint/2010/main" val="21175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129</a:t>
            </a:r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99"/>
                </a:solidFill>
              </a:rPr>
              <a:t>USNDP Meeting, BNL, Nov 5-7, 2014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804656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562600"/>
            <a:ext cx="845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845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191</a:t>
            </a:r>
            <a:r>
              <a:rPr lang="en-US" dirty="0" smtClean="0"/>
              <a:t>Pb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99"/>
                </a:solidFill>
              </a:rPr>
              <a:t>USNDP Meeting, BNL, Nov 5-7, 2014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558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3810000"/>
            <a:ext cx="845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0149" y="5105400"/>
            <a:ext cx="845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 value</a:t>
            </a:r>
          </a:p>
          <a:p>
            <a:pPr lvl="1"/>
            <a:r>
              <a:rPr lang="en-US" baseline="30000" dirty="0"/>
              <a:t>31</a:t>
            </a:r>
            <a:r>
              <a:rPr lang="en-US" dirty="0"/>
              <a:t>Ar B</a:t>
            </a:r>
            <a:r>
              <a:rPr lang="el-GR" dirty="0" smtClean="0"/>
              <a:t>+3</a:t>
            </a:r>
            <a:r>
              <a:rPr lang="en-US" dirty="0"/>
              <a:t>p Decay </a:t>
            </a:r>
            <a:endParaRPr lang="en-US" dirty="0" smtClean="0"/>
          </a:p>
          <a:p>
            <a:pPr lvl="1"/>
            <a:r>
              <a:rPr lang="en-US" dirty="0" smtClean="0"/>
              <a:t>Daughter </a:t>
            </a:r>
            <a:r>
              <a:rPr lang="en-US" baseline="30000" dirty="0" smtClean="0"/>
              <a:t>28</a:t>
            </a:r>
            <a:r>
              <a:rPr lang="en-US" dirty="0" smtClean="0"/>
              <a:t>Si</a:t>
            </a:r>
          </a:p>
          <a:p>
            <a:pPr lvl="1"/>
            <a:r>
              <a:rPr lang="en-US" dirty="0" smtClean="0"/>
              <a:t>Calculate using mass table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Gamow </a:t>
            </a:r>
            <a:r>
              <a:rPr lang="en-US" dirty="0"/>
              <a:t>Teller </a:t>
            </a:r>
            <a:r>
              <a:rPr lang="en-US" dirty="0" smtClean="0"/>
              <a:t>(GT) strengths</a:t>
            </a:r>
          </a:p>
          <a:p>
            <a:pPr lvl="1"/>
            <a:r>
              <a:rPr lang="en-US" dirty="0" smtClean="0"/>
              <a:t>‘Beta/EC Record’ vs. ‘Level Record’</a:t>
            </a:r>
          </a:p>
          <a:p>
            <a:pPr lvl="1"/>
            <a:r>
              <a:rPr lang="en-US" dirty="0"/>
              <a:t>2014Or04 </a:t>
            </a:r>
            <a:r>
              <a:rPr lang="en-US" dirty="0" smtClean="0"/>
              <a:t>(</a:t>
            </a:r>
            <a:r>
              <a:rPr lang="en-US" baseline="30000" dirty="0" smtClean="0"/>
              <a:t>56</a:t>
            </a:r>
            <a:r>
              <a:rPr lang="en-US" dirty="0" smtClean="0"/>
              <a:t>Zn </a:t>
            </a:r>
            <a:r>
              <a:rPr lang="en-US" dirty="0"/>
              <a:t>EC </a:t>
            </a:r>
            <a:r>
              <a:rPr lang="en-US" dirty="0" smtClean="0"/>
              <a:t>Decay)</a:t>
            </a:r>
          </a:p>
          <a:p>
            <a:pPr lvl="1"/>
            <a:r>
              <a:rPr lang="en-US" dirty="0" smtClean="0"/>
              <a:t>1987Ma19  </a:t>
            </a:r>
            <a:r>
              <a:rPr lang="en-US" dirty="0"/>
              <a:t>- </a:t>
            </a:r>
            <a:r>
              <a:rPr lang="en-US" baseline="30000" dirty="0" smtClean="0"/>
              <a:t>26</a:t>
            </a:r>
            <a:r>
              <a:rPr lang="en-US" dirty="0" smtClean="0"/>
              <a:t>Mg(</a:t>
            </a:r>
            <a:r>
              <a:rPr lang="en-US" dirty="0" err="1" smtClean="0"/>
              <a:t>p,n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Both report GT strengths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</p:spTree>
    <p:extLst>
      <p:ext uri="{BB962C8B-B14F-4D97-AF65-F5344CB8AC3E}">
        <p14:creationId xmlns:p14="http://schemas.microsoft.com/office/powerpoint/2010/main" val="29251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85800" y="1219200"/>
            <a:ext cx="7772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800" dirty="0" smtClean="0">
                <a:solidFill>
                  <a:srgbClr val="009900"/>
                </a:solidFill>
              </a:rPr>
              <a:t>Thank You</a:t>
            </a:r>
            <a:endParaRPr lang="en-US" altLang="en-US" sz="4800" dirty="0">
              <a:solidFill>
                <a:srgbClr val="009900"/>
              </a:solidFill>
            </a:endParaRPr>
          </a:p>
        </p:txBody>
      </p:sp>
      <p:pic>
        <p:nvPicPr>
          <p:cNvPr id="1026" name="Picture 2" descr="Image result for nuclear fun symb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124200"/>
            <a:ext cx="29718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8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90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45D0"/>
                </a:solidFill>
              </a:rPr>
              <a:t>Sharing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Difficulties/experiences</a:t>
            </a:r>
            <a:r>
              <a:rPr lang="en-US" altLang="en-US" dirty="0" smtClean="0">
                <a:solidFill>
                  <a:srgbClr val="0045D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Ground state and isomeric state </a:t>
            </a:r>
            <a:r>
              <a:rPr lang="en-US" dirty="0"/>
              <a:t>pairs</a:t>
            </a:r>
            <a:r>
              <a:rPr lang="en-US" dirty="0" smtClean="0"/>
              <a:t>: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baseline="30000" dirty="0">
                <a:solidFill>
                  <a:srgbClr val="FF0000"/>
                </a:solidFill>
                <a:sym typeface="Symbol"/>
              </a:rPr>
              <a:t>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half-life</a:t>
            </a:r>
            <a:r>
              <a:rPr lang="en-US" dirty="0" smtClean="0"/>
              <a:t>: ENSDF vs. NUBASE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With an example of </a:t>
            </a:r>
            <a:r>
              <a:rPr lang="en-US" baseline="30000" dirty="0" smtClean="0"/>
              <a:t>187</a:t>
            </a:r>
            <a:r>
              <a:rPr lang="en-US" dirty="0" smtClean="0"/>
              <a:t>Hg </a:t>
            </a:r>
            <a:r>
              <a:rPr lang="en-US" altLang="en-US" dirty="0" smtClean="0"/>
              <a:t> 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/>
              <a:t>Procedures to follow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ym typeface="Symbol"/>
              </a:rPr>
              <a:t>List of inverted pairs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 smtClean="0"/>
              <a:t>Review/Update data sets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Other items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Specialized Evaluators Workshop, </a:t>
            </a:r>
            <a:r>
              <a:rPr lang="en-US" altLang="en-US" dirty="0">
                <a:solidFill>
                  <a:srgbClr val="000099"/>
                </a:solidFill>
              </a:rPr>
              <a:t>Vienna, April </a:t>
            </a:r>
            <a:r>
              <a:rPr lang="en-US" altLang="en-US" dirty="0" smtClean="0">
                <a:solidFill>
                  <a:srgbClr val="000099"/>
                </a:solidFill>
              </a:rPr>
              <a:t>27-29, </a:t>
            </a:r>
            <a:r>
              <a:rPr lang="en-US" altLang="en-US" dirty="0">
                <a:solidFill>
                  <a:srgbClr val="000099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5094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</a:t>
            </a:r>
            <a:r>
              <a:rPr lang="en-US" baseline="30000" dirty="0"/>
              <a:t>187</a:t>
            </a:r>
            <a:r>
              <a:rPr lang="en-US" dirty="0"/>
              <a:t>Hg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399"/>
          </a:xfrm>
        </p:spPr>
        <p:txBody>
          <a:bodyPr>
            <a:normAutofit/>
          </a:bodyPr>
          <a:lstStyle/>
          <a:p>
            <a:r>
              <a:rPr lang="en-US" altLang="en-US" dirty="0"/>
              <a:t>A=187 around </a:t>
            </a:r>
            <a:r>
              <a:rPr lang="en-US" altLang="en-US" dirty="0" smtClean="0"/>
              <a:t>2008</a:t>
            </a:r>
            <a:endParaRPr lang="en-US" altLang="en-US" dirty="0"/>
          </a:p>
          <a:p>
            <a:r>
              <a:rPr lang="en-US" dirty="0" smtClean="0"/>
              <a:t>Phys</a:t>
            </a:r>
            <a:r>
              <a:rPr lang="en-US" dirty="0"/>
              <a:t>. Rev. C58, </a:t>
            </a:r>
            <a:r>
              <a:rPr lang="en-US" dirty="0" smtClean="0"/>
              <a:t>771, 1998 </a:t>
            </a:r>
            <a:r>
              <a:rPr lang="en-US" dirty="0"/>
              <a:t>(</a:t>
            </a:r>
            <a:r>
              <a:rPr lang="en-US" altLang="en-US" dirty="0"/>
              <a:t>1998Ru04</a:t>
            </a:r>
            <a:r>
              <a:rPr lang="en-US" altLang="en-US" dirty="0" smtClean="0"/>
              <a:t>)</a:t>
            </a:r>
            <a:endParaRPr lang="en-US" sz="1800" b="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99"/>
                </a:solidFill>
              </a:rPr>
              <a:t>USNDP Meeting, BNL, Nov 5-7, 2014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171688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5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600200"/>
          </a:xfrm>
        </p:spPr>
        <p:txBody>
          <a:bodyPr>
            <a:normAutofit/>
          </a:bodyPr>
          <a:lstStyle/>
          <a:p>
            <a:r>
              <a:rPr lang="en-US" altLang="en-US" sz="1800" baseline="30000" dirty="0" smtClean="0"/>
              <a:t>187</a:t>
            </a:r>
            <a:r>
              <a:rPr lang="en-US" altLang="en-US" sz="1800" dirty="0" smtClean="0"/>
              <a:t>Hg EC Decay (2.4 min)</a:t>
            </a:r>
          </a:p>
          <a:p>
            <a:pPr lvl="1"/>
            <a:r>
              <a:rPr lang="en-US" sz="1600" dirty="0"/>
              <a:t>Parent:           </a:t>
            </a:r>
            <a:r>
              <a:rPr lang="en-US" sz="1600" dirty="0">
                <a:solidFill>
                  <a:srgbClr val="FF0000"/>
                </a:solidFill>
              </a:rPr>
              <a:t>0.0		J</a:t>
            </a:r>
            <a:r>
              <a:rPr lang="en-US" sz="1600" baseline="30000" dirty="0">
                <a:solidFill>
                  <a:srgbClr val="FF0000"/>
                </a:solidFill>
                <a:sym typeface="Symbol"/>
              </a:rPr>
              <a:t> </a:t>
            </a:r>
            <a:r>
              <a:rPr lang="en-US" sz="1600" dirty="0">
                <a:solidFill>
                  <a:srgbClr val="FF0000"/>
                </a:solidFill>
              </a:rPr>
              <a:t>= 3/2- 		Half-life - 2.4 </a:t>
            </a:r>
            <a:r>
              <a:rPr lang="en-US" sz="1600" dirty="0" smtClean="0">
                <a:solidFill>
                  <a:srgbClr val="FF0000"/>
                </a:solidFill>
              </a:rPr>
              <a:t>min</a:t>
            </a:r>
            <a:endParaRPr lang="en-US" altLang="en-US" sz="1600" dirty="0" smtClean="0"/>
          </a:p>
          <a:p>
            <a:r>
              <a:rPr lang="en-US" altLang="en-US" sz="1800" baseline="30000" dirty="0"/>
              <a:t>187</a:t>
            </a:r>
            <a:r>
              <a:rPr lang="en-US" altLang="en-US" sz="1800" dirty="0"/>
              <a:t>Hg EC Decay </a:t>
            </a:r>
            <a:r>
              <a:rPr lang="en-US" altLang="en-US" sz="1800" dirty="0" smtClean="0"/>
              <a:t>(1.9 </a:t>
            </a:r>
            <a:r>
              <a:rPr lang="en-US" altLang="en-US" sz="1800" dirty="0"/>
              <a:t>min</a:t>
            </a:r>
            <a:r>
              <a:rPr lang="en-US" altLang="en-US" sz="1800" dirty="0" smtClean="0"/>
              <a:t>)</a:t>
            </a:r>
          </a:p>
          <a:p>
            <a:pPr lvl="1"/>
            <a:r>
              <a:rPr lang="en-US" altLang="en-US" sz="1600" dirty="0" smtClean="0"/>
              <a:t>Parent: </a:t>
            </a:r>
            <a:r>
              <a:rPr lang="en-US" sz="1600" dirty="0"/>
              <a:t>:	 </a:t>
            </a:r>
            <a:r>
              <a:rPr lang="en-US" sz="1600" dirty="0" smtClean="0">
                <a:solidFill>
                  <a:srgbClr val="FF0000"/>
                </a:solidFill>
              </a:rPr>
              <a:t>0.0 </a:t>
            </a:r>
            <a:r>
              <a:rPr lang="en-US" sz="1600" dirty="0">
                <a:solidFill>
                  <a:srgbClr val="FF0000"/>
                </a:solidFill>
              </a:rPr>
              <a:t>+ x	</a:t>
            </a:r>
            <a:r>
              <a:rPr lang="en-US" sz="1600" dirty="0" smtClean="0">
                <a:solidFill>
                  <a:srgbClr val="FF0000"/>
                </a:solidFill>
              </a:rPr>
              <a:t>	J</a:t>
            </a:r>
            <a:r>
              <a:rPr lang="en-US" sz="1600" baseline="30000" dirty="0">
                <a:solidFill>
                  <a:srgbClr val="FF0000"/>
                </a:solidFill>
                <a:sym typeface="Symbol"/>
              </a:rPr>
              <a:t> </a:t>
            </a:r>
            <a:r>
              <a:rPr lang="en-US" sz="1600" dirty="0">
                <a:solidFill>
                  <a:srgbClr val="FF0000"/>
                </a:solidFill>
              </a:rPr>
              <a:t>= 13/2+		Half-life – 1.9 </a:t>
            </a:r>
            <a:r>
              <a:rPr lang="en-US" sz="1600" dirty="0" smtClean="0">
                <a:solidFill>
                  <a:srgbClr val="FF0000"/>
                </a:solidFill>
              </a:rPr>
              <a:t>min</a:t>
            </a:r>
            <a:endParaRPr lang="en-US" altLang="en-US" sz="15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22751"/>
            <a:ext cx="7232650" cy="301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56290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45D0"/>
                </a:solidFill>
              </a:rPr>
              <a:t>Earlier Evaluation - 1991</a:t>
            </a:r>
            <a:endParaRPr lang="en-US" b="1" dirty="0">
              <a:solidFill>
                <a:srgbClr val="0045D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62200" y="4575326"/>
            <a:ext cx="914400" cy="6096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4575326"/>
            <a:ext cx="990600" cy="6096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NUBASE 1997 and 2003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Both NUBASE 1997 and 2003</a:t>
            </a:r>
          </a:p>
          <a:p>
            <a:pPr lvl="1"/>
            <a:r>
              <a:rPr lang="en-US" dirty="0" smtClean="0"/>
              <a:t>Consistent order for GS and Isomer</a:t>
            </a:r>
          </a:p>
          <a:p>
            <a:pPr lvl="1"/>
            <a:r>
              <a:rPr lang="en-US" dirty="0" smtClean="0"/>
              <a:t>J</a:t>
            </a:r>
            <a:r>
              <a:rPr lang="en-US" baseline="30000" dirty="0">
                <a:sym typeface="Symbol"/>
              </a:rPr>
              <a:t> 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/>
              <a:t>and half-life for GS and Isomers were switched compared to ENSDF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75499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0" y="3657600"/>
            <a:ext cx="838200" cy="5048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3657600"/>
            <a:ext cx="838200" cy="5048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3657599"/>
            <a:ext cx="838200" cy="5048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3657600"/>
            <a:ext cx="1066800" cy="50482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187</a:t>
            </a:r>
            <a:r>
              <a:rPr lang="en-US" dirty="0" smtClean="0"/>
              <a:t>Hg </a:t>
            </a:r>
            <a:r>
              <a:rPr lang="en-US" dirty="0" smtClean="0"/>
              <a:t>half-lives </a:t>
            </a:r>
            <a:r>
              <a:rPr lang="en-US" dirty="0" smtClean="0"/>
              <a:t>(1970Ha18)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74" y="1888761"/>
            <a:ext cx="5464175" cy="4160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593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47D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observed </a:t>
            </a:r>
            <a:r>
              <a:rPr lang="en-US" dirty="0" smtClean="0"/>
              <a:t>5035 </a:t>
            </a:r>
            <a:r>
              <a:rPr lang="en-US" dirty="0" err="1" smtClean="0"/>
              <a:t>keV</a:t>
            </a:r>
            <a:r>
              <a:rPr lang="en-US" dirty="0" smtClean="0"/>
              <a:t> </a:t>
            </a:r>
            <a:r>
              <a:rPr lang="en-US" i="1" dirty="0" smtClean="0"/>
              <a:t>20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/>
              <a:t> 4870 </a:t>
            </a:r>
            <a:r>
              <a:rPr lang="en-US" dirty="0" err="1" smtClean="0"/>
              <a:t>keV</a:t>
            </a:r>
            <a:r>
              <a:rPr lang="en-US" dirty="0" smtClean="0"/>
              <a:t> </a:t>
            </a:r>
            <a:r>
              <a:rPr lang="en-US" i="1" dirty="0" smtClean="0"/>
              <a:t>20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alpha groups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286000"/>
            <a:ext cx="914400" cy="5334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2600" y="3733800"/>
            <a:ext cx="685800" cy="6096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 of </a:t>
            </a:r>
            <a:r>
              <a:rPr lang="en-US" dirty="0" smtClean="0">
                <a:sym typeface="Symbol"/>
              </a:rPr>
              <a:t> 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Improved decay scheme of </a:t>
            </a:r>
            <a:r>
              <a:rPr lang="en-US" baseline="30000" dirty="0" smtClean="0"/>
              <a:t>183</a:t>
            </a:r>
            <a:r>
              <a:rPr lang="en-US" dirty="0" smtClean="0"/>
              <a:t>Pt from new measurements</a:t>
            </a:r>
          </a:p>
          <a:p>
            <a:pPr lvl="1"/>
            <a:r>
              <a:rPr lang="en-US" baseline="30000" dirty="0" smtClean="0"/>
              <a:t>183</a:t>
            </a:r>
            <a:r>
              <a:rPr lang="en-US" dirty="0" smtClean="0"/>
              <a:t>Au EC Decay – </a:t>
            </a:r>
            <a:r>
              <a:rPr lang="en-US" i="1" dirty="0" smtClean="0"/>
              <a:t>1989Ro21, 1984Ma41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HI,xny</a:t>
            </a:r>
            <a:r>
              <a:rPr lang="en-US" dirty="0" smtClean="0"/>
              <a:t>) reaction – </a:t>
            </a:r>
            <a:r>
              <a:rPr lang="en-US" i="1" dirty="0" smtClean="0"/>
              <a:t>1990Ny02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70" y="2286000"/>
            <a:ext cx="712002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743200" y="3124200"/>
            <a:ext cx="4876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88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aseline="30000" dirty="0" smtClean="0"/>
              <a:t>187</a:t>
            </a:r>
            <a:r>
              <a:rPr lang="en-US" altLang="en-US" dirty="0" smtClean="0"/>
              <a:t>Hg </a:t>
            </a:r>
            <a:r>
              <a:rPr lang="en-US" dirty="0" smtClean="0">
                <a:sym typeface="Symbol"/>
              </a:rPr>
              <a:t> Decay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rgbClr val="000099"/>
                </a:solidFill>
              </a:rPr>
              <a:t>Specialized Evaluators Workshop, Vienna, April 27-29, 2015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073198" y="212477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073198" y="250577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073198" y="296297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253798" y="479177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253798" y="456952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253798" y="434231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253798" y="387737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606598" y="2969320"/>
            <a:ext cx="7938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600" baseline="30000" dirty="0" smtClean="0"/>
              <a:t>187</a:t>
            </a:r>
            <a:r>
              <a:rPr lang="en-US" altLang="en-US" sz="1600" dirty="0" smtClean="0"/>
              <a:t>Hg</a:t>
            </a:r>
            <a:endParaRPr lang="en-US" altLang="en-US" sz="1600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 rot="16200000">
            <a:off x="7346624" y="3704233"/>
            <a:ext cx="1528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b="0" dirty="0"/>
              <a:t>Not in scale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823342" y="2305684"/>
            <a:ext cx="12137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>
                <a:solidFill>
                  <a:srgbClr val="0047D6"/>
                </a:solidFill>
              </a:rPr>
              <a:t>J</a:t>
            </a:r>
            <a:r>
              <a:rPr lang="en-US" altLang="en-US" sz="1400" b="0" baseline="30000" dirty="0">
                <a:solidFill>
                  <a:srgbClr val="0047D6"/>
                </a:solidFill>
                <a:sym typeface="Symbol" pitchFamily="18" charset="2"/>
              </a:rPr>
              <a:t></a:t>
            </a:r>
            <a:r>
              <a:rPr lang="en-US" altLang="en-US" sz="1400" b="0" dirty="0" smtClean="0">
                <a:solidFill>
                  <a:srgbClr val="0047D6"/>
                </a:solidFill>
                <a:sym typeface="Symbol" pitchFamily="18" charset="2"/>
              </a:rPr>
              <a:t>=13/2(+)</a:t>
            </a:r>
            <a:endParaRPr lang="en-US" altLang="en-US" sz="1400" b="0" dirty="0">
              <a:solidFill>
                <a:srgbClr val="0047D6"/>
              </a:solidFill>
              <a:sym typeface="Symbol" pitchFamily="18" charset="2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558598" y="4944170"/>
            <a:ext cx="7216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600" baseline="30000" dirty="0" smtClean="0"/>
              <a:t>183</a:t>
            </a:r>
            <a:r>
              <a:rPr lang="en-US" altLang="en-US" sz="1600" dirty="0" smtClean="0"/>
              <a:t>Pt</a:t>
            </a:r>
            <a:endParaRPr lang="en-US" altLang="en-US" sz="1600" dirty="0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889299" y="2351881"/>
            <a:ext cx="27894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 smtClean="0">
                <a:solidFill>
                  <a:srgbClr val="0047D6"/>
                </a:solidFill>
              </a:rPr>
              <a:t>0.0+x </a:t>
            </a:r>
            <a:r>
              <a:rPr lang="en-US" altLang="en-US" sz="1400" b="0" dirty="0" err="1">
                <a:solidFill>
                  <a:srgbClr val="0047D6"/>
                </a:solidFill>
              </a:rPr>
              <a:t>keV</a:t>
            </a:r>
            <a:r>
              <a:rPr lang="en-US" altLang="en-US" sz="1400" b="0" dirty="0">
                <a:solidFill>
                  <a:srgbClr val="0047D6"/>
                </a:solidFill>
              </a:rPr>
              <a:t>  </a:t>
            </a:r>
            <a:r>
              <a:rPr lang="en-US" altLang="en-US" sz="1400" b="0" dirty="0" smtClean="0">
                <a:solidFill>
                  <a:srgbClr val="0047D6"/>
                </a:solidFill>
              </a:rPr>
              <a:t>     T</a:t>
            </a:r>
            <a:r>
              <a:rPr lang="en-US" altLang="en-US" sz="1400" b="0" baseline="-25000" dirty="0" smtClean="0">
                <a:solidFill>
                  <a:srgbClr val="0047D6"/>
                </a:solidFill>
              </a:rPr>
              <a:t>1/2</a:t>
            </a:r>
            <a:r>
              <a:rPr lang="en-US" altLang="en-US" sz="1400" b="0" dirty="0" smtClean="0">
                <a:solidFill>
                  <a:srgbClr val="0047D6"/>
                </a:solidFill>
              </a:rPr>
              <a:t> = 2.1 m</a:t>
            </a:r>
          </a:p>
          <a:p>
            <a:pPr defTabSz="914400"/>
            <a:r>
              <a:rPr lang="en-US" altLang="en-US" sz="1400" b="0" dirty="0" smtClean="0">
                <a:solidFill>
                  <a:srgbClr val="0047D6"/>
                </a:solidFill>
                <a:sym typeface="Symbol" pitchFamily="18" charset="2"/>
              </a:rPr>
              <a:t>59 </a:t>
            </a:r>
            <a:r>
              <a:rPr lang="en-US" altLang="en-US" sz="1400" b="0" dirty="0" err="1" smtClean="0">
                <a:solidFill>
                  <a:srgbClr val="0047D6"/>
                </a:solidFill>
                <a:sym typeface="Symbol" pitchFamily="18" charset="2"/>
              </a:rPr>
              <a:t>keV</a:t>
            </a:r>
            <a:r>
              <a:rPr lang="en-US" altLang="en-US" sz="1400" b="0" dirty="0" smtClean="0">
                <a:solidFill>
                  <a:srgbClr val="0047D6"/>
                </a:solidFill>
                <a:sym typeface="Symbol" pitchFamily="18" charset="2"/>
              </a:rPr>
              <a:t> </a:t>
            </a:r>
            <a:r>
              <a:rPr lang="en-US" altLang="en-US" sz="1400" b="0" i="1" dirty="0" smtClean="0">
                <a:solidFill>
                  <a:srgbClr val="0047D6"/>
                </a:solidFill>
                <a:sym typeface="Symbol" pitchFamily="18" charset="2"/>
              </a:rPr>
              <a:t>16</a:t>
            </a:r>
            <a:r>
              <a:rPr lang="en-US" altLang="en-US" sz="1400" b="0" dirty="0" smtClean="0">
                <a:solidFill>
                  <a:srgbClr val="0047D6"/>
                </a:solidFill>
                <a:sym typeface="Symbol" pitchFamily="18" charset="2"/>
              </a:rPr>
              <a:t> (AMU 2012)</a:t>
            </a:r>
            <a:endParaRPr lang="en-US" altLang="en-US" sz="1400" b="0" dirty="0">
              <a:solidFill>
                <a:srgbClr val="0047D6"/>
              </a:solidFill>
              <a:sym typeface="Symbol" pitchFamily="18" charset="2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214730" y="2468383"/>
            <a:ext cx="13340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 smtClean="0">
                <a:solidFill>
                  <a:srgbClr val="0047D6"/>
                </a:solidFill>
              </a:rPr>
              <a:t>%</a:t>
            </a:r>
            <a:r>
              <a:rPr lang="en-US" sz="2000" dirty="0" smtClean="0">
                <a:solidFill>
                  <a:srgbClr val="0047D6"/>
                </a:solidFill>
                <a:sym typeface="Symbol"/>
              </a:rPr>
              <a:t></a:t>
            </a:r>
            <a:r>
              <a:rPr lang="en-US" altLang="en-US" sz="1400" b="0" dirty="0" smtClean="0">
                <a:solidFill>
                  <a:srgbClr val="0047D6"/>
                </a:solidFill>
                <a:sym typeface="Symbol" pitchFamily="18" charset="2"/>
              </a:rPr>
              <a:t> &gt; 0.025</a:t>
            </a:r>
            <a:endParaRPr lang="en-US" altLang="en-US" sz="1400" b="0" dirty="0">
              <a:solidFill>
                <a:srgbClr val="0047D6"/>
              </a:solidFill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073198" y="235972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1406198" y="5179120"/>
            <a:ext cx="12779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/>
              <a:t>GS J</a:t>
            </a:r>
            <a:r>
              <a:rPr lang="en-US" altLang="en-US" sz="1400" b="0" baseline="30000" dirty="0">
                <a:sym typeface="Symbol" pitchFamily="18" charset="2"/>
              </a:rPr>
              <a:t></a:t>
            </a:r>
            <a:r>
              <a:rPr lang="en-US" altLang="en-US" sz="1400" b="0" dirty="0" smtClean="0">
                <a:sym typeface="Symbol" pitchFamily="18" charset="2"/>
              </a:rPr>
              <a:t>=1/2-</a:t>
            </a:r>
            <a:r>
              <a:rPr lang="en-US" altLang="en-US" b="0" dirty="0" smtClean="0"/>
              <a:t> </a:t>
            </a:r>
            <a:endParaRPr lang="en-US" altLang="en-US" b="0" dirty="0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4381617" y="331740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/>
              <a:t>GS J</a:t>
            </a:r>
            <a:r>
              <a:rPr lang="en-US" altLang="en-US" sz="1400" b="0" baseline="30000" dirty="0">
                <a:sym typeface="Symbol" pitchFamily="18" charset="2"/>
              </a:rPr>
              <a:t></a:t>
            </a:r>
            <a:r>
              <a:rPr lang="en-US" altLang="en-US" sz="1400" b="0" dirty="0">
                <a:sym typeface="Symbol" pitchFamily="18" charset="2"/>
              </a:rPr>
              <a:t>=</a:t>
            </a:r>
            <a:r>
              <a:rPr lang="en-US" altLang="en-US" sz="1400" b="0" dirty="0" smtClean="0">
                <a:sym typeface="Symbol" pitchFamily="18" charset="2"/>
              </a:rPr>
              <a:t>3/2(-)</a:t>
            </a:r>
            <a:r>
              <a:rPr lang="en-US" altLang="en-US" b="0" dirty="0" smtClean="0"/>
              <a:t> </a:t>
            </a:r>
            <a:endParaRPr lang="en-US" altLang="en-US" b="0" dirty="0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330804" y="3577927"/>
            <a:ext cx="13340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/>
              <a:t>%</a:t>
            </a:r>
            <a:r>
              <a:rPr lang="en-US" sz="2000" dirty="0">
                <a:sym typeface="Symbol"/>
              </a:rPr>
              <a:t></a:t>
            </a:r>
            <a:r>
              <a:rPr lang="en-US" altLang="en-US" sz="1400" b="0" dirty="0">
                <a:sym typeface="Symbol" pitchFamily="18" charset="2"/>
              </a:rPr>
              <a:t> </a:t>
            </a:r>
            <a:r>
              <a:rPr lang="en-US" altLang="en-US" sz="1400" b="0" dirty="0" smtClean="0">
                <a:sym typeface="Symbol" pitchFamily="18" charset="2"/>
              </a:rPr>
              <a:t>&gt; 0.012</a:t>
            </a:r>
            <a:endParaRPr lang="en-US" altLang="en-US" sz="1400" b="0" dirty="0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3961658" y="1229419"/>
            <a:ext cx="18994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 smtClean="0"/>
              <a:t>Q</a:t>
            </a:r>
            <a:r>
              <a:rPr lang="en-US" altLang="en-US" sz="1400" b="0" baseline="-25000" dirty="0" smtClean="0">
                <a:sym typeface="Symbol"/>
              </a:rPr>
              <a:t></a:t>
            </a:r>
            <a:r>
              <a:rPr lang="en-US" altLang="en-US" sz="1400" b="0" dirty="0" smtClean="0"/>
              <a:t>=5230 </a:t>
            </a:r>
            <a:r>
              <a:rPr lang="en-US" altLang="en-US" sz="1400" b="0" dirty="0" err="1" smtClean="0"/>
              <a:t>keV</a:t>
            </a:r>
            <a:r>
              <a:rPr lang="en-US" altLang="en-US" sz="1400" b="0" dirty="0" smtClean="0"/>
              <a:t> </a:t>
            </a:r>
            <a:r>
              <a:rPr lang="en-US" altLang="en-US" sz="1400" b="0" i="1" dirty="0" smtClean="0"/>
              <a:t>14</a:t>
            </a:r>
            <a:endParaRPr lang="en-US" altLang="en-US" sz="1400" b="0" i="1" dirty="0"/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271453" y="3413783"/>
            <a:ext cx="12137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>
                <a:solidFill>
                  <a:srgbClr val="0047D6"/>
                </a:solidFill>
              </a:rPr>
              <a:t>J</a:t>
            </a:r>
            <a:r>
              <a:rPr lang="en-US" altLang="en-US" sz="1400" b="0" baseline="30000" dirty="0">
                <a:solidFill>
                  <a:srgbClr val="0047D6"/>
                </a:solidFill>
                <a:sym typeface="Symbol" pitchFamily="18" charset="2"/>
              </a:rPr>
              <a:t></a:t>
            </a:r>
            <a:r>
              <a:rPr lang="en-US" altLang="en-US" sz="1400" b="0" dirty="0" smtClean="0">
                <a:solidFill>
                  <a:srgbClr val="0047D6"/>
                </a:solidFill>
                <a:sym typeface="Symbol" pitchFamily="18" charset="2"/>
              </a:rPr>
              <a:t>=(13/2+</a:t>
            </a:r>
            <a:r>
              <a:rPr lang="en-US" altLang="en-US" sz="1400" b="0" dirty="0" smtClean="0">
                <a:solidFill>
                  <a:srgbClr val="CC0000"/>
                </a:solidFill>
                <a:sym typeface="Symbol" pitchFamily="18" charset="2"/>
              </a:rPr>
              <a:t>)</a:t>
            </a:r>
            <a:endParaRPr lang="en-US" altLang="en-US" sz="1400" b="0" dirty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245067" y="3613967"/>
            <a:ext cx="11030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 smtClean="0">
                <a:solidFill>
                  <a:srgbClr val="0047D6"/>
                </a:solidFill>
              </a:rPr>
              <a:t>316.9 </a:t>
            </a:r>
            <a:r>
              <a:rPr lang="en-US" altLang="en-US" sz="1400" b="0" dirty="0" err="1" smtClean="0">
                <a:solidFill>
                  <a:srgbClr val="0047D6"/>
                </a:solidFill>
              </a:rPr>
              <a:t>keV</a:t>
            </a:r>
            <a:endParaRPr lang="en-US" altLang="en-US" sz="1400" b="0" dirty="0">
              <a:solidFill>
                <a:srgbClr val="0047D6"/>
              </a:solidFill>
              <a:sym typeface="Symbol" pitchFamily="18" charset="2"/>
            </a:endParaRP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5749598" y="2969320"/>
            <a:ext cx="13035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 smtClean="0"/>
              <a:t>T</a:t>
            </a:r>
            <a:r>
              <a:rPr lang="en-US" altLang="en-US" sz="1400" b="0" baseline="-25000" dirty="0" smtClean="0"/>
              <a:t>1/2</a:t>
            </a:r>
            <a:r>
              <a:rPr lang="en-US" altLang="en-US" sz="1400" b="0" dirty="0" smtClean="0"/>
              <a:t> = 1.9 m</a:t>
            </a:r>
            <a:endParaRPr lang="en-US" altLang="en-US" sz="1400" b="0" dirty="0">
              <a:sym typeface="Symbol" pitchFamily="18" charset="2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20000" flipH="1">
            <a:off x="2756933" y="2985157"/>
            <a:ext cx="1295400" cy="1371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20000" flipH="1">
            <a:off x="2773376" y="2527957"/>
            <a:ext cx="1295400" cy="13716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ine 10"/>
          <p:cNvSpPr>
            <a:spLocks noChangeShapeType="1"/>
          </p:cNvSpPr>
          <p:nvPr/>
        </p:nvSpPr>
        <p:spPr bwMode="auto">
          <a:xfrm>
            <a:off x="1253798" y="409795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>
            <a:off x="1253798" y="420121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245067" y="4050174"/>
            <a:ext cx="8707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/>
              <a:t>J</a:t>
            </a:r>
            <a:r>
              <a:rPr lang="en-US" altLang="en-US" sz="1400" b="0" baseline="30000" dirty="0">
                <a:sym typeface="Symbol" pitchFamily="18" charset="2"/>
              </a:rPr>
              <a:t></a:t>
            </a:r>
            <a:r>
              <a:rPr lang="en-US" altLang="en-US" sz="1400" b="0" dirty="0" smtClean="0">
                <a:sym typeface="Symbol" pitchFamily="18" charset="2"/>
              </a:rPr>
              <a:t>=3/2-</a:t>
            </a:r>
            <a:endParaRPr lang="en-US" altLang="en-US" sz="1400" b="0" dirty="0">
              <a:sym typeface="Symbol" pitchFamily="18" charset="2"/>
            </a:endParaRP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231379" y="4272781"/>
            <a:ext cx="989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1400" b="0" dirty="0" smtClean="0"/>
              <a:t>84.7 </a:t>
            </a:r>
            <a:r>
              <a:rPr lang="en-US" altLang="en-US" sz="1400" b="0" dirty="0" err="1" smtClean="0"/>
              <a:t>keV</a:t>
            </a:r>
            <a:endParaRPr lang="en-US" altLang="en-US" sz="1400" b="0" dirty="0">
              <a:sym typeface="Symbol" pitchFamily="18" charset="2"/>
            </a:endParaRP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3090119" y="3903449"/>
            <a:ext cx="1002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b="0" dirty="0" smtClean="0"/>
              <a:t>5035</a:t>
            </a:r>
            <a:r>
              <a:rPr lang="en-US" altLang="en-US" b="0" dirty="0" smtClean="0">
                <a:sym typeface="Symbol"/>
              </a:rPr>
              <a:t></a:t>
            </a:r>
            <a:r>
              <a:rPr lang="en-US" altLang="en-US" b="0" dirty="0" smtClean="0"/>
              <a:t> </a:t>
            </a:r>
            <a:endParaRPr lang="en-US" altLang="en-US" b="0" dirty="0"/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2380641" y="3052870"/>
            <a:ext cx="1002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b="0" dirty="0" smtClean="0">
                <a:solidFill>
                  <a:srgbClr val="0047D6"/>
                </a:solidFill>
                <a:sym typeface="Symbol"/>
              </a:rPr>
              <a:t>4870</a:t>
            </a:r>
            <a:r>
              <a:rPr lang="en-US" altLang="en-US" b="0" dirty="0" smtClean="0">
                <a:solidFill>
                  <a:srgbClr val="0047D6"/>
                </a:solidFill>
              </a:rPr>
              <a:t> </a:t>
            </a:r>
            <a:endParaRPr lang="en-US" altLang="en-US" b="0" dirty="0">
              <a:solidFill>
                <a:srgbClr val="0047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altLang="en-US" dirty="0"/>
              <a:t>1998Ru04 </a:t>
            </a:r>
            <a:endParaRPr lang="en-US" dirty="0"/>
          </a:p>
          <a:p>
            <a:pPr lvl="1"/>
            <a:r>
              <a:rPr lang="en-US" dirty="0" smtClean="0"/>
              <a:t>Probably personal knowledge of </a:t>
            </a:r>
            <a:r>
              <a:rPr lang="en-US" dirty="0"/>
              <a:t>J</a:t>
            </a:r>
            <a:r>
              <a:rPr lang="en-US" baseline="30000" dirty="0">
                <a:sym typeface="Symbol"/>
              </a:rPr>
              <a:t> 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/>
              <a:t>and mixed with T</a:t>
            </a:r>
            <a:r>
              <a:rPr lang="en-US" baseline="-25000" dirty="0" smtClean="0"/>
              <a:t>1/2  </a:t>
            </a:r>
            <a:r>
              <a:rPr lang="en-US" dirty="0" smtClean="0"/>
              <a:t>in  ENSDF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published – special attention needed by </a:t>
            </a:r>
            <a:r>
              <a:rPr lang="en-US" dirty="0" smtClean="0"/>
              <a:t>evaluators</a:t>
            </a:r>
          </a:p>
          <a:p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Checking/Updating ENSDF files </a:t>
            </a:r>
            <a:r>
              <a:rPr lang="en-US" dirty="0"/>
              <a:t>(if </a:t>
            </a:r>
            <a:r>
              <a:rPr lang="en-US" dirty="0" smtClean="0"/>
              <a:t>mass chain review delated)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99"/>
                </a:solidFill>
              </a:rPr>
              <a:t>USNDP Meeting, BNL, Nov 5-7, 2014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4218</TotalTime>
  <Words>673</Words>
  <Application>Microsoft Office PowerPoint</Application>
  <PresentationFormat>On-screen Show (4:3)</PresentationFormat>
  <Paragraphs>122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When latest data differ from earlier ones:           An example of 187Hg</vt:lpstr>
      <vt:lpstr>Motivation and Outline</vt:lpstr>
      <vt:lpstr>An example of 187Hg</vt:lpstr>
      <vt:lpstr>Parents</vt:lpstr>
      <vt:lpstr>NUBASE 1997 and 2003</vt:lpstr>
      <vt:lpstr>187Hg half-lives (1970Ha18)</vt:lpstr>
      <vt:lpstr>Placement of  groups</vt:lpstr>
      <vt:lpstr>187Hg  Decay</vt:lpstr>
      <vt:lpstr>Consequences</vt:lpstr>
      <vt:lpstr>Procedures to follow</vt:lpstr>
      <vt:lpstr>Other example</vt:lpstr>
      <vt:lpstr>List of Inverted Pairs</vt:lpstr>
      <vt:lpstr>129Pr</vt:lpstr>
      <vt:lpstr>191Pb</vt:lpstr>
      <vt:lpstr>Other items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Basunia</dc:creator>
  <cp:lastModifiedBy>Basunia</cp:lastModifiedBy>
  <cp:revision>180</cp:revision>
  <dcterms:created xsi:type="dcterms:W3CDTF">2015-04-02T20:20:24Z</dcterms:created>
  <dcterms:modified xsi:type="dcterms:W3CDTF">2015-04-29T06:54:15Z</dcterms:modified>
</cp:coreProperties>
</file>