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72" r:id="rId6"/>
    <p:sldId id="279" r:id="rId7"/>
    <p:sldId id="278" r:id="rId8"/>
    <p:sldId id="273" r:id="rId9"/>
    <p:sldId id="274" r:id="rId10"/>
    <p:sldId id="275" r:id="rId11"/>
    <p:sldId id="277" r:id="rId12"/>
    <p:sldId id="281" r:id="rId13"/>
    <p:sldId id="276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2514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gency FB" pitchFamily="34" charset="0"/>
              </a:rPr>
              <a:t>Discussion about </a:t>
            </a:r>
            <a:r>
              <a:rPr lang="en-US" b="1" dirty="0" err="1" smtClean="0">
                <a:latin typeface="Agency FB" pitchFamily="34" charset="0"/>
              </a:rPr>
              <a:t>RadD</a:t>
            </a:r>
            <a:r>
              <a:rPr lang="en-US" b="1" dirty="0" smtClean="0">
                <a:latin typeface="Agency FB" pitchFamily="34" charset="0"/>
              </a:rPr>
              <a:t> and Some other Questions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077200" cy="1905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Sukhjeet Singh Dhindsa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Department of Physics,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Maharishi Markandeshwar University Mullana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Haryana- India</a:t>
            </a:r>
            <a:endParaRPr lang="en-US" sz="24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838200"/>
          <a:ext cx="8001000" cy="4767072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6096000"/>
              </a:tblGrid>
              <a:tr h="303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Nuclide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Remarks 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132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2013Ku07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They conflict with earlier assigned MR bands by </a:t>
                      </a:r>
                      <a:r>
                        <a:rPr lang="en-US" sz="1800" b="1" dirty="0" err="1">
                          <a:latin typeface="Agency FB" pitchFamily="34" charset="0"/>
                          <a:ea typeface="Times New Roman"/>
                          <a:cs typeface="Times New Roman"/>
                        </a:rPr>
                        <a:t>Acta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Phys. Pol. B 40, 647, 2009 and suggest they are not the MR bands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138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Ce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2009Bh04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(15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- 22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139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Pm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2012ZH47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2010Zh12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2009Dh01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Total 02 bands (25/2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- 37/2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 and (35/2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- 47/2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energy ordering of Gamma rays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reported in 2009Dh01 is different from 2012ZH47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, 2010Zh12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142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Sm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2014Ra03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(16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- 22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143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Eu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2014Ra18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02 bands (41/2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- 51/2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 and (35/2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- 47/2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144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Tb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2014Ch22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(16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- 19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144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Dy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2010Pr04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2009Su09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02 bands (15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- 25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(13</a:t>
                      </a:r>
                      <a:r>
                        <a:rPr lang="en-US" sz="1800" b="1" baseline="30000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- 21</a:t>
                      </a:r>
                      <a:r>
                        <a:rPr lang="en-US" sz="1800" b="1" baseline="30000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194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Tl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2012Pa16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(16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- 21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At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2015Au01 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(23/2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 - 37/2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204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At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20008Ha39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without confirmed spin and parity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715000"/>
            <a:ext cx="455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Total 28 new MR Bands in 21 new systems</a:t>
            </a:r>
            <a:endParaRPr lang="en-US" sz="24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3327" y="304800"/>
            <a:ext cx="5633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gency FB" pitchFamily="34" charset="0"/>
              </a:rPr>
              <a:t>New MR bands appeared after Dec. 20, 2006</a:t>
            </a:r>
            <a:endParaRPr lang="en-US" sz="28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32" y="6248400"/>
            <a:ext cx="827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Total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178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MR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Bands in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76  nuclides available in earlier compilation Dec. 2006 </a:t>
            </a:r>
            <a:endParaRPr lang="en-US" sz="24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2674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gency FB" pitchFamily="34" charset="0"/>
              </a:rPr>
              <a:t>Literature Issues</a:t>
            </a:r>
            <a:endParaRPr lang="en-US" sz="3600" dirty="0"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latin typeface="Agency FB" pitchFamily="34" charset="0"/>
              </a:rPr>
              <a:t>  </a:t>
            </a:r>
            <a:r>
              <a:rPr lang="en-US" sz="2800" b="1" dirty="0" smtClean="0">
                <a:latin typeface="Agency FB" pitchFamily="34" charset="0"/>
              </a:rPr>
              <a:t>Access of secondary references is the main problem.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latin typeface="Agency FB" pitchFamily="34" charset="0"/>
              </a:rPr>
              <a:t>  Is it possible to get </a:t>
            </a:r>
            <a:r>
              <a:rPr lang="en-US" sz="2800" b="1" dirty="0" smtClean="0">
                <a:solidFill>
                  <a:srgbClr val="FF0000"/>
                </a:solidFill>
                <a:latin typeface="Agency FB" pitchFamily="34" charset="0"/>
              </a:rPr>
              <a:t>ALL</a:t>
            </a:r>
            <a:r>
              <a:rPr lang="en-US" sz="2800" b="1" dirty="0" smtClean="0">
                <a:latin typeface="Agency FB" pitchFamily="34" charset="0"/>
              </a:rPr>
              <a:t> the secondary reports required for a </a:t>
            </a:r>
            <a:r>
              <a:rPr lang="en-US" sz="2800" b="1" dirty="0" smtClean="0">
                <a:latin typeface="Agency FB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Agency FB" pitchFamily="34" charset="0"/>
              </a:rPr>
              <a:t>    </a:t>
            </a:r>
            <a:r>
              <a:rPr lang="en-US" sz="2800" b="1" dirty="0" smtClean="0">
                <a:latin typeface="Agency FB" pitchFamily="34" charset="0"/>
              </a:rPr>
              <a:t>given </a:t>
            </a:r>
            <a:r>
              <a:rPr lang="en-US" sz="2800" b="1" dirty="0" smtClean="0">
                <a:latin typeface="Agency FB" pitchFamily="34" charset="0"/>
              </a:rPr>
              <a:t>mass chain either </a:t>
            </a:r>
            <a:r>
              <a:rPr lang="en-US" sz="2800" b="1" dirty="0" smtClean="0">
                <a:latin typeface="Agency FB" pitchFamily="34" charset="0"/>
              </a:rPr>
              <a:t>from NNDC </a:t>
            </a:r>
            <a:r>
              <a:rPr lang="en-US" sz="2800" b="1" dirty="0" smtClean="0">
                <a:latin typeface="Agency FB" pitchFamily="34" charset="0"/>
              </a:rPr>
              <a:t>or from any other source?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b="1" dirty="0" smtClean="0">
                <a:latin typeface="Agency FB" pitchFamily="34" charset="0"/>
              </a:rPr>
              <a:t> Is it possible that an evaluator may submit all the secondary </a:t>
            </a:r>
            <a:endParaRPr lang="en-US" sz="2800" b="1" dirty="0" smtClean="0">
              <a:latin typeface="Agency FB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Agency FB" pitchFamily="34" charset="0"/>
              </a:rPr>
              <a:t>    </a:t>
            </a:r>
            <a:r>
              <a:rPr lang="en-US" sz="2800" b="1" dirty="0" smtClean="0">
                <a:latin typeface="Agency FB" pitchFamily="34" charset="0"/>
              </a:rPr>
              <a:t>reports </a:t>
            </a:r>
            <a:r>
              <a:rPr lang="en-US" sz="2800" b="1" dirty="0" smtClean="0">
                <a:latin typeface="Agency FB" pitchFamily="34" charset="0"/>
              </a:rPr>
              <a:t>(used for a </a:t>
            </a:r>
            <a:r>
              <a:rPr lang="en-US" sz="2800" b="1" dirty="0" smtClean="0">
                <a:latin typeface="Agency FB" pitchFamily="34" charset="0"/>
              </a:rPr>
              <a:t>particular mass chain) </a:t>
            </a:r>
            <a:r>
              <a:rPr lang="en-US" sz="2800" b="1" dirty="0" smtClean="0">
                <a:latin typeface="Agency FB" pitchFamily="34" charset="0"/>
              </a:rPr>
              <a:t>to </a:t>
            </a:r>
            <a:r>
              <a:rPr lang="en-US" sz="2800" b="1" dirty="0" smtClean="0">
                <a:latin typeface="Agency FB" pitchFamily="34" charset="0"/>
              </a:rPr>
              <a:t>NNDC, </a:t>
            </a:r>
            <a:r>
              <a:rPr lang="en-US" sz="2800" b="1" dirty="0" smtClean="0">
                <a:latin typeface="Agency FB" pitchFamily="34" charset="0"/>
              </a:rPr>
              <a:t>so that next </a:t>
            </a:r>
            <a:r>
              <a:rPr lang="en-US" sz="2800" b="1" dirty="0" smtClean="0">
                <a:latin typeface="Agency FB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Agency FB" pitchFamily="34" charset="0"/>
              </a:rPr>
              <a:t>   </a:t>
            </a:r>
            <a:r>
              <a:rPr lang="en-US" sz="2800" b="1" dirty="0" smtClean="0">
                <a:latin typeface="Agency FB" pitchFamily="34" charset="0"/>
              </a:rPr>
              <a:t>evaluator  </a:t>
            </a:r>
            <a:r>
              <a:rPr lang="en-US" sz="2800" b="1" dirty="0" smtClean="0">
                <a:latin typeface="Agency FB" pitchFamily="34" charset="0"/>
              </a:rPr>
              <a:t>of that mass chain may get folder </a:t>
            </a:r>
            <a:r>
              <a:rPr lang="en-US" sz="2800" b="1" dirty="0" smtClean="0">
                <a:latin typeface="Agency FB" pitchFamily="34" charset="0"/>
              </a:rPr>
              <a:t>containing secondary 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Agency FB" pitchFamily="34" charset="0"/>
              </a:rPr>
              <a:t>   </a:t>
            </a:r>
            <a:r>
              <a:rPr lang="en-US" sz="2800" b="1" dirty="0" smtClean="0">
                <a:latin typeface="Agency FB" pitchFamily="34" charset="0"/>
              </a:rPr>
              <a:t>reports </a:t>
            </a:r>
            <a:r>
              <a:rPr lang="en-US" sz="2800" b="1" dirty="0" smtClean="0">
                <a:latin typeface="Agency FB" pitchFamily="34" charset="0"/>
              </a:rPr>
              <a:t>used by previous evaluator</a:t>
            </a:r>
            <a:r>
              <a:rPr lang="en-US" sz="2000" b="1" dirty="0" smtClean="0">
                <a:latin typeface="Agency FB" pitchFamily="34" charset="0"/>
              </a:rPr>
              <a:t>. </a:t>
            </a:r>
            <a:endParaRPr lang="en-US" sz="2000" b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438400"/>
            <a:ext cx="29402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Agency FB" pitchFamily="34" charset="0"/>
              </a:rPr>
              <a:t>THANKS</a:t>
            </a:r>
            <a:endParaRPr lang="en-US" sz="8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514600"/>
            <a:ext cx="7696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Agency FB" pitchFamily="34" charset="0"/>
              </a:rPr>
              <a:t>There are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total 10 nuclides </a:t>
            </a:r>
            <a:r>
              <a:rPr lang="en-US" sz="2000" b="1" dirty="0" smtClean="0">
                <a:latin typeface="Agency FB" pitchFamily="34" charset="0"/>
              </a:rPr>
              <a:t>in this mass chain and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8 out of which have been checked and updated</a:t>
            </a:r>
            <a:r>
              <a:rPr lang="en-US" sz="2000" b="1" dirty="0" smtClean="0">
                <a:latin typeface="Agency FB" pitchFamily="34" charset="0"/>
              </a:rPr>
              <a:t>. The literature </a:t>
            </a:r>
            <a:r>
              <a:rPr lang="en-US" sz="2000" b="1" dirty="0" err="1" smtClean="0">
                <a:latin typeface="Agency FB" pitchFamily="34" charset="0"/>
              </a:rPr>
              <a:t>upto</a:t>
            </a:r>
            <a:r>
              <a:rPr lang="en-US" sz="2000" b="1" dirty="0" smtClean="0">
                <a:latin typeface="Agency FB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March 31, 2015 </a:t>
            </a:r>
            <a:r>
              <a:rPr lang="en-US" sz="2000" b="1" dirty="0" smtClean="0">
                <a:latin typeface="Agency FB" pitchFamily="34" charset="0"/>
              </a:rPr>
              <a:t>has been consulted. For remaining two nuclides,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namely Ra and </a:t>
            </a:r>
            <a:r>
              <a:rPr lang="en-US" sz="2000" b="1" dirty="0" err="1" smtClean="0">
                <a:solidFill>
                  <a:srgbClr val="FF0000"/>
                </a:solidFill>
                <a:latin typeface="Agency FB" pitchFamily="34" charset="0"/>
              </a:rPr>
              <a:t>Th</a:t>
            </a:r>
            <a:r>
              <a:rPr lang="en-US" sz="2000" b="1" dirty="0" smtClean="0">
                <a:latin typeface="Agency FB" pitchFamily="34" charset="0"/>
              </a:rPr>
              <a:t>, the old entries have been checked but three new data sets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one for Ra </a:t>
            </a:r>
            <a:r>
              <a:rPr lang="en-US" sz="2000" b="1" dirty="0" smtClean="0">
                <a:latin typeface="Agency FB" pitchFamily="34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two for </a:t>
            </a:r>
            <a:r>
              <a:rPr lang="en-US" sz="2000" b="1" dirty="0" err="1" smtClean="0">
                <a:solidFill>
                  <a:srgbClr val="FF0000"/>
                </a:solidFill>
                <a:latin typeface="Agency FB" pitchFamily="34" charset="0"/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2000" b="1" dirty="0" smtClean="0">
                <a:latin typeface="Agency FB" pitchFamily="34" charset="0"/>
              </a:rPr>
              <a:t>are yet to be included in main ENSDF.</a:t>
            </a:r>
            <a:endParaRPr lang="en-US" sz="2000" b="1" dirty="0">
              <a:latin typeface="Agency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524000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gency FB" pitchFamily="34" charset="0"/>
              </a:rPr>
              <a:t>Status of A=226 Mass Chain</a:t>
            </a:r>
            <a:endParaRPr lang="en-US" sz="28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3352800" cy="457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gency FB" pitchFamily="34" charset="0"/>
              </a:rPr>
              <a:t>Comment by </a:t>
            </a:r>
            <a:r>
              <a:rPr lang="en-US" sz="2400" b="1" dirty="0" err="1" smtClean="0">
                <a:solidFill>
                  <a:schemeClr val="accent2"/>
                </a:solidFill>
                <a:latin typeface="Agency FB" pitchFamily="34" charset="0"/>
              </a:rPr>
              <a:t>F.Kondev</a:t>
            </a:r>
            <a:endParaRPr lang="en-US" sz="2400" b="1" dirty="0" smtClean="0">
              <a:solidFill>
                <a:schemeClr val="accent2"/>
              </a:solidFill>
              <a:latin typeface="Agency FB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105400"/>
            <a:ext cx="82296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Is it possible to do above search through 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Nudat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gency FB" pitchFamily="34" charset="0"/>
              </a:rPr>
              <a:t>or we have to scan all the even-even nuclei individually to compile above mentioned even-even radii or we have to write a code to extract required </a:t>
            </a:r>
            <a:r>
              <a:rPr lang="en-US" sz="2400" b="1" dirty="0" err="1" smtClean="0">
                <a:solidFill>
                  <a:schemeClr val="tx1"/>
                </a:solidFill>
                <a:latin typeface="Agency FB" pitchFamily="34" charset="0"/>
              </a:rPr>
              <a:t>ro</a:t>
            </a:r>
            <a:r>
              <a:rPr lang="en-US" sz="2400" b="1" dirty="0" smtClean="0">
                <a:solidFill>
                  <a:schemeClr val="tx1"/>
                </a:solidFill>
                <a:latin typeface="Agency FB" pitchFamily="34" charset="0"/>
              </a:rPr>
              <a:t> values from ENSDFs and XUNDLs.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981200"/>
            <a:ext cx="8229600" cy="2743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400" b="1" dirty="0" smtClean="0">
                <a:latin typeface="Agency FB" pitchFamily="34" charset="0"/>
              </a:rPr>
              <a:t>“</a:t>
            </a:r>
            <a:r>
              <a:rPr lang="en-US" sz="2400" b="1" dirty="0" err="1" smtClean="0">
                <a:latin typeface="Agency FB" pitchFamily="34" charset="0"/>
              </a:rPr>
              <a:t>Akovali</a:t>
            </a:r>
            <a:r>
              <a:rPr lang="en-US" sz="2400" b="1" dirty="0" smtClean="0">
                <a:latin typeface="Agency FB" pitchFamily="34" charset="0"/>
              </a:rPr>
              <a:t> work is 17 years old and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many new data, especially for proton-rich and heavy nuclei, are available for even-even nuclei.</a:t>
            </a:r>
            <a:r>
              <a:rPr lang="en-US" sz="2400" b="1" dirty="0" smtClean="0">
                <a:latin typeface="Agency FB" pitchFamily="34" charset="0"/>
              </a:rPr>
              <a:t> It would be very useful if a search on </a:t>
            </a:r>
            <a:r>
              <a:rPr lang="en-US" sz="2400" b="1" dirty="0" err="1" smtClean="0">
                <a:latin typeface="Agency FB" pitchFamily="34" charset="0"/>
              </a:rPr>
              <a:t>ensdf</a:t>
            </a:r>
            <a:r>
              <a:rPr lang="en-US" sz="2400" b="1" dirty="0" smtClean="0">
                <a:latin typeface="Agency FB" pitchFamily="34" charset="0"/>
              </a:rPr>
              <a:t> and </a:t>
            </a:r>
            <a:r>
              <a:rPr lang="en-US" sz="2400" b="1" dirty="0" err="1" smtClean="0">
                <a:latin typeface="Agency FB" pitchFamily="34" charset="0"/>
              </a:rPr>
              <a:t>xundl</a:t>
            </a:r>
            <a:r>
              <a:rPr lang="en-US" sz="2400" b="1" dirty="0" smtClean="0">
                <a:latin typeface="Agency FB" pitchFamily="34" charset="0"/>
              </a:rPr>
              <a:t> is made for even-even nuclei looking for the ‘HF$’ where the r</a:t>
            </a:r>
            <a:r>
              <a:rPr lang="en-US" sz="2400" b="1" baseline="-25000" dirty="0" smtClean="0">
                <a:latin typeface="Agency FB" pitchFamily="34" charset="0"/>
              </a:rPr>
              <a:t>0</a:t>
            </a:r>
            <a:r>
              <a:rPr lang="en-US" sz="2400" b="1" dirty="0" smtClean="0">
                <a:latin typeface="Agency FB" pitchFamily="34" charset="0"/>
              </a:rPr>
              <a:t> is available for favored decay (e.g. HF=1.0) and compile the corresponding r</a:t>
            </a:r>
            <a:r>
              <a:rPr lang="en-US" sz="2400" b="1" baseline="-25000" dirty="0" smtClean="0">
                <a:latin typeface="Agency FB" pitchFamily="34" charset="0"/>
              </a:rPr>
              <a:t>0</a:t>
            </a:r>
            <a:r>
              <a:rPr lang="en-US" sz="2400" b="1" dirty="0" smtClean="0">
                <a:latin typeface="Agency FB" pitchFamily="34" charset="0"/>
              </a:rPr>
              <a:t> values. One my enforce at the same time that hindrance factor of 1.0 appears on the A record for the favored decay - this should be not very difficult  to implement”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524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Comments and Suggestions from evaluators on the 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improvement of input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 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3352800" cy="457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gency FB" pitchFamily="34" charset="0"/>
              </a:rPr>
              <a:t>Comment by </a:t>
            </a:r>
            <a:r>
              <a:rPr lang="en-US" sz="2400" b="1" dirty="0" err="1" smtClean="0">
                <a:solidFill>
                  <a:schemeClr val="accent2"/>
                </a:solidFill>
                <a:latin typeface="Agency FB" pitchFamily="34" charset="0"/>
              </a:rPr>
              <a:t>F.Kondev</a:t>
            </a:r>
            <a:endParaRPr lang="en-US" sz="2400" b="1" dirty="0" smtClean="0">
              <a:solidFill>
                <a:schemeClr val="accent2"/>
              </a:solidFill>
              <a:latin typeface="Agency FB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648200"/>
            <a:ext cx="8229600" cy="152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We prepared 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Makefile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for this code and it is working successfully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.</a:t>
            </a:r>
          </a:p>
          <a:p>
            <a:pPr algn="just"/>
            <a:endParaRPr lang="en-US" sz="2400" b="1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algn="just"/>
            <a:r>
              <a:rPr lang="en-US" sz="2400" b="1" dirty="0" smtClean="0">
                <a:latin typeface="Agency FB" pitchFamily="34" charset="0"/>
              </a:rPr>
              <a:t>But I guess </a:t>
            </a:r>
            <a:r>
              <a:rPr lang="en-US" sz="2400" b="1" dirty="0" err="1" smtClean="0">
                <a:latin typeface="Agency FB" pitchFamily="34" charset="0"/>
              </a:rPr>
              <a:t>Makefile</a:t>
            </a:r>
            <a:r>
              <a:rPr lang="en-US" sz="2400" b="1" dirty="0" smtClean="0">
                <a:latin typeface="Agency FB" pitchFamily="34" charset="0"/>
              </a:rPr>
              <a:t> is very useful if there are too many programs or too many  commands are required to be </a:t>
            </a:r>
            <a:r>
              <a:rPr lang="en-US" sz="2400" b="1" dirty="0" smtClean="0">
                <a:latin typeface="Agency FB" pitchFamily="34" charset="0"/>
              </a:rPr>
              <a:t>executed for desired output. </a:t>
            </a:r>
            <a:r>
              <a:rPr lang="en-US" sz="2400" b="1" dirty="0" smtClean="0">
                <a:latin typeface="Agency FB" pitchFamily="34" charset="0"/>
              </a:rPr>
              <a:t>But in present case only one or two commands are required.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743200"/>
            <a:ext cx="82296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400" b="1" dirty="0" smtClean="0">
                <a:latin typeface="Agency FB" pitchFamily="34" charset="0"/>
              </a:rPr>
              <a:t>“It would be useful that the developers provide a </a:t>
            </a:r>
            <a:r>
              <a:rPr lang="en-US" sz="2400" b="1" dirty="0" err="1" smtClean="0">
                <a:latin typeface="Agency FB" pitchFamily="34" charset="0"/>
              </a:rPr>
              <a:t>Makefile</a:t>
            </a:r>
            <a:r>
              <a:rPr lang="en-US" sz="2400" b="1" dirty="0" smtClean="0">
                <a:latin typeface="Agency FB" pitchFamily="34" charset="0"/>
              </a:rPr>
              <a:t> (for Unix based computers)  the way a code needs to be compiled”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038600"/>
            <a:ext cx="3352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Our Response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81000"/>
            <a:ext cx="7391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Comments and Suggestions for New Code: RadD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3352800" cy="457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  <a:latin typeface="Agency FB" pitchFamily="34" charset="0"/>
              </a:rPr>
              <a:t>Comment by Dr. </a:t>
            </a:r>
            <a:r>
              <a:rPr lang="en-US" sz="2400" b="1" dirty="0" err="1" smtClean="0">
                <a:solidFill>
                  <a:schemeClr val="accent2"/>
                </a:solidFill>
                <a:latin typeface="Agency FB" pitchFamily="34" charset="0"/>
              </a:rPr>
              <a:t>F.Kondev</a:t>
            </a:r>
            <a:endParaRPr lang="en-US" sz="2400" b="1" dirty="0" smtClean="0">
              <a:solidFill>
                <a:schemeClr val="accent2"/>
              </a:solidFill>
              <a:latin typeface="Agency FB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343400"/>
            <a:ext cx="82296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We have successfully combined 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ELE.in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and 98Ak04 in a data structure statement within the source code (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RadD.for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).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905000"/>
            <a:ext cx="8229600" cy="121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400" b="1" dirty="0" smtClean="0">
                <a:latin typeface="Agency FB" pitchFamily="34" charset="0"/>
              </a:rPr>
              <a:t>“It may be useful to combine </a:t>
            </a:r>
            <a:r>
              <a:rPr lang="en-US" sz="2400" b="1" dirty="0" err="1" smtClean="0">
                <a:latin typeface="Agency FB" pitchFamily="34" charset="0"/>
              </a:rPr>
              <a:t>ELE.in</a:t>
            </a:r>
            <a:r>
              <a:rPr lang="en-US" sz="2400" b="1" dirty="0" smtClean="0">
                <a:latin typeface="Agency FB" pitchFamily="34" charset="0"/>
              </a:rPr>
              <a:t> as a data structure in a subroutine, rather than reading the file separately. Same could be applied to the 98Ak04.in data file. Both should be easy to implement”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429000"/>
            <a:ext cx="3352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Our Response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8600"/>
            <a:ext cx="3048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Comments  cont…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352800" cy="4572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accent2"/>
                </a:solidFill>
                <a:latin typeface="Agency FB" pitchFamily="34" charset="0"/>
              </a:rPr>
              <a:t>Comment by Dr. </a:t>
            </a:r>
            <a:r>
              <a:rPr lang="en-US" sz="1800" b="1" dirty="0" err="1" smtClean="0">
                <a:solidFill>
                  <a:schemeClr val="accent2"/>
                </a:solidFill>
                <a:latin typeface="Agency FB" pitchFamily="34" charset="0"/>
              </a:rPr>
              <a:t>F.Kondev</a:t>
            </a:r>
            <a:endParaRPr lang="en-US" sz="1800" b="1" dirty="0" smtClean="0">
              <a:solidFill>
                <a:schemeClr val="accent2"/>
              </a:solidFill>
              <a:latin typeface="Agency FB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905000"/>
            <a:ext cx="86106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algn="just"/>
            <a:r>
              <a:rPr lang="en-IN" b="1" dirty="0" smtClean="0">
                <a:latin typeface="Agency FB" pitchFamily="34" charset="0"/>
              </a:rPr>
              <a:t>“Also as I mentioned earlier if possible it would be </a:t>
            </a:r>
            <a:r>
              <a:rPr lang="en-IN" b="1" dirty="0" smtClean="0">
                <a:solidFill>
                  <a:srgbClr val="FF0000"/>
                </a:solidFill>
                <a:latin typeface="Agency FB" pitchFamily="34" charset="0"/>
              </a:rPr>
              <a:t>better to  enter daughter A value and symbol for element:</a:t>
            </a:r>
            <a:r>
              <a:rPr lang="en-IN" b="1" dirty="0" smtClean="0">
                <a:latin typeface="Agency FB" pitchFamily="34" charset="0"/>
              </a:rPr>
              <a:t> </a:t>
            </a:r>
            <a:r>
              <a:rPr lang="en-IN" b="1" dirty="0" err="1" smtClean="0">
                <a:latin typeface="Agency FB" pitchFamily="34" charset="0"/>
              </a:rPr>
              <a:t>e.g</a:t>
            </a:r>
            <a:r>
              <a:rPr lang="en-IN" b="1" dirty="0" smtClean="0">
                <a:latin typeface="Agency FB" pitchFamily="34" charset="0"/>
              </a:rPr>
              <a:t> for </a:t>
            </a:r>
            <a:r>
              <a:rPr lang="en-IN" b="1" dirty="0" smtClean="0">
                <a:solidFill>
                  <a:srgbClr val="FF0000"/>
                </a:solidFill>
                <a:latin typeface="Agency FB" pitchFamily="34" charset="0"/>
              </a:rPr>
              <a:t>195Bi alpha decay to 191Tl, one should be able to enter  A=191, element symbol TL</a:t>
            </a:r>
            <a:r>
              <a:rPr lang="en-IN" b="1" dirty="0" smtClean="0">
                <a:latin typeface="Agency FB" pitchFamily="34" charset="0"/>
              </a:rPr>
              <a:t>; now one needs to do a bit of arithmetic before entering data. You already have a table of element symbols for identification, but of the course the code needs to change to recognize relate symbols to Z value and calculate N=A-Z.”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609600"/>
            <a:ext cx="86106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b="1" dirty="0" smtClean="0">
                <a:latin typeface="Agency FB" pitchFamily="34" charset="0"/>
              </a:rPr>
              <a:t>“It would be much easier from the user point of view on input </a:t>
            </a:r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to ask only for the parent nuclide, in a free format line 208PB</a:t>
            </a:r>
            <a:r>
              <a:rPr lang="en-US" b="1" dirty="0" smtClean="0">
                <a:latin typeface="Agency FB" pitchFamily="34" charset="0"/>
              </a:rPr>
              <a:t>, 208Pb, 208pb,PB208, Pb208 or pb208, and then the program should figure out what is N,Z for the parent and daughter - this should be easy to implement.”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524000"/>
            <a:ext cx="3352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2"/>
                </a:solidFill>
                <a:latin typeface="Agency FB" pitchFamily="34" charset="0"/>
                <a:ea typeface="+mj-ea"/>
                <a:cs typeface="+mj-cs"/>
              </a:rPr>
              <a:t>Comment by Dr. </a:t>
            </a:r>
            <a:r>
              <a:rPr lang="en-US" b="1" dirty="0" err="1" smtClean="0">
                <a:solidFill>
                  <a:schemeClr val="accent2"/>
                </a:solidFill>
                <a:latin typeface="Agency FB" pitchFamily="34" charset="0"/>
                <a:ea typeface="+mj-ea"/>
                <a:cs typeface="+mj-cs"/>
              </a:rPr>
              <a:t>Balraj</a:t>
            </a:r>
            <a:r>
              <a:rPr lang="en-US" b="1" dirty="0" smtClean="0">
                <a:solidFill>
                  <a:schemeClr val="accent2"/>
                </a:solidFill>
                <a:latin typeface="Agency FB" pitchFamily="34" charset="0"/>
                <a:ea typeface="+mj-ea"/>
                <a:cs typeface="+mj-cs"/>
              </a:rPr>
              <a:t> Singh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276600"/>
            <a:ext cx="868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762000" y="3581400"/>
            <a:ext cx="68580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5791200"/>
            <a:ext cx="8305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1700" b="1" dirty="0" smtClean="0">
                <a:latin typeface="Agency FB" pitchFamily="34" charset="0"/>
              </a:rPr>
              <a:t>Since it is the daughter nucleus for which radius parameter is being calculated by this code. So, I think it will be good to enter daughter A value and symbol (as suggested by Dr. </a:t>
            </a:r>
            <a:r>
              <a:rPr lang="en-US" sz="1700" b="1" dirty="0" err="1" smtClean="0">
                <a:latin typeface="Agency FB" pitchFamily="34" charset="0"/>
              </a:rPr>
              <a:t>Balraj</a:t>
            </a:r>
            <a:r>
              <a:rPr lang="en-US" sz="1700" b="1" dirty="0" smtClean="0">
                <a:latin typeface="Agency FB" pitchFamily="34" charset="0"/>
              </a:rPr>
              <a:t> Singh) but with free format (as suggested by Dr. F. </a:t>
            </a:r>
            <a:r>
              <a:rPr lang="en-US" sz="1700" b="1" dirty="0" err="1" smtClean="0">
                <a:latin typeface="Agency FB" pitchFamily="34" charset="0"/>
              </a:rPr>
              <a:t>Kondev</a:t>
            </a:r>
            <a:r>
              <a:rPr lang="en-US" sz="1700" b="1" dirty="0" smtClean="0">
                <a:latin typeface="Agency FB" pitchFamily="34" charset="0"/>
              </a:rPr>
              <a:t>), otherwise one have to do little arithmetic before entering the numbers.</a:t>
            </a:r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b="1" dirty="0" smtClean="0">
                <a:latin typeface="Agency FB" pitchFamily="34" charset="0"/>
              </a:rPr>
              <a:t>.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934200" y="5257800"/>
            <a:ext cx="152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itchFamily="34" charset="0"/>
                <a:ea typeface="+mj-ea"/>
                <a:cs typeface="+mj-cs"/>
              </a:rPr>
              <a:t>Our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2590801"/>
            <a:ext cx="666750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76288"/>
            <a:ext cx="764857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5791200"/>
            <a:ext cx="757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Is it reliable to use  some </a:t>
            </a:r>
            <a:r>
              <a:rPr lang="en-US" sz="2000" b="1" dirty="0" smtClean="0">
                <a:solidFill>
                  <a:srgbClr val="000099"/>
                </a:solidFill>
                <a:latin typeface="Agency FB" pitchFamily="34" charset="0"/>
              </a:rPr>
              <a:t>interpolation techniques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 to deduce the missing </a:t>
            </a:r>
            <a:r>
              <a:rPr lang="en-US" sz="2000" b="1" dirty="0" err="1" smtClean="0">
                <a:solidFill>
                  <a:srgbClr val="FF0000"/>
                </a:solidFill>
                <a:latin typeface="Agency FB" pitchFamily="34" charset="0"/>
              </a:rPr>
              <a:t>ro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 values ?</a:t>
            </a:r>
            <a:endParaRPr lang="en-US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3810000"/>
            <a:ext cx="3124200" cy="6858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28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gency FB" pitchFamily="34" charset="0"/>
              </a:rPr>
              <a:t>Interpolation ?</a:t>
            </a:r>
            <a:endParaRPr lang="en-US" sz="28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305490"/>
            <a:ext cx="4910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latin typeface="Agency FB" pitchFamily="34" charset="0"/>
              </a:rPr>
              <a:t>Newton’s Interpolation , </a:t>
            </a:r>
            <a:r>
              <a:rPr lang="en-US" sz="2000" b="1" dirty="0" err="1" smtClean="0">
                <a:solidFill>
                  <a:srgbClr val="000099"/>
                </a:solidFill>
                <a:latin typeface="Agency FB" pitchFamily="34" charset="0"/>
              </a:rPr>
              <a:t>Langrange’s</a:t>
            </a:r>
            <a:r>
              <a:rPr lang="en-US" sz="2000" b="1" dirty="0" smtClean="0">
                <a:solidFill>
                  <a:srgbClr val="000099"/>
                </a:solidFill>
                <a:latin typeface="Agency FB" pitchFamily="34" charset="0"/>
              </a:rPr>
              <a:t> Interpolation </a:t>
            </a:r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etc</a:t>
            </a:r>
            <a:endParaRPr lang="en-US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5210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gency FB" pitchFamily="34" charset="0"/>
              </a:rPr>
              <a:t>Steps for Changes in ALPHAD Code</a:t>
            </a:r>
            <a:endParaRPr lang="en-US" sz="3600" dirty="0">
              <a:latin typeface="Agency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10600" cy="2308324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Agency FB" pitchFamily="34" charset="0"/>
              </a:rPr>
              <a:t>The existing ALPHAD program reads an ENSDF-formatted file and produces a report of the hindrance factors, theoretical half-lives, and R0's calculated by the program.</a:t>
            </a:r>
          </a:p>
          <a:p>
            <a:r>
              <a:rPr lang="en-IN" sz="2400" dirty="0" smtClean="0">
                <a:latin typeface="Agency FB" pitchFamily="34" charset="0"/>
              </a:rPr>
              <a:t>We specify R0 on an ALPHA comment record by “HF” in columns 10 and 11 and a dollar sign (“$”) in column 12 or blanks in columns 12 through 19. The first value and uncertainty in columns 20 through 80 preceded by an R (“ R” case insensitive) and an equal sign (“=“) or approximate sign (“ AP”) will be taken as R0.</a:t>
            </a:r>
            <a:endParaRPr lang="en-US" sz="2400" dirty="0">
              <a:latin typeface="Agency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386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 I should insert Table 1-IV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(radius parameters for odd-</a:t>
            </a:r>
            <a:r>
              <a:rPr lang="en-US" sz="2400" dirty="0" err="1" smtClean="0">
                <a:solidFill>
                  <a:srgbClr val="FF0000"/>
                </a:solidFill>
                <a:latin typeface="Agency FB" pitchFamily="34" charset="0"/>
              </a:rPr>
              <a:t>even,even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-odd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, odd-odd and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     even-even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) in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existing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program as a data structure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 When this code reads the given ENSDF, It should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identify Z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N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of the alpha </a:t>
            </a:r>
            <a:endParaRPr lang="en-US" sz="2400" dirty="0" smtClean="0">
              <a:solidFill>
                <a:srgbClr val="FF0000"/>
              </a:solidFill>
              <a:latin typeface="Agency FB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daughter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nuclei and choose the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appropriate radius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parameter from above data </a:t>
            </a:r>
            <a:endParaRPr lang="en-US" sz="2400" dirty="0" smtClean="0">
              <a:solidFill>
                <a:srgbClr val="FF0000"/>
              </a:solidFill>
              <a:latin typeface="Agency FB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structures</a:t>
            </a:r>
            <a:endParaRPr lang="en-US" sz="2400" dirty="0" smtClean="0">
              <a:solidFill>
                <a:srgbClr val="FF0000"/>
              </a:solidFill>
              <a:latin typeface="Agency FB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It </a:t>
            </a:r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should follows the same route as earlier ALPHAD code </a:t>
            </a:r>
            <a:endParaRPr lang="en-IN" sz="2400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715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For odd-A and odd-odd nuclei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radius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parameters (new key number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are deduced by taking average of radii for adjacent even 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even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nuclei (1998Ak04)</a:t>
            </a:r>
            <a:endParaRPr lang="en-IN" sz="24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001000" cy="4267200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4572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Is it possible to assign a key number to set 1 (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Writeup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+ Table I, Table II and Table III)  of our </a:t>
            </a:r>
            <a:r>
              <a:rPr lang="en-US" sz="2400" b="1" dirty="0" err="1" smtClean="0">
                <a:solidFill>
                  <a:srgbClr val="FF0000"/>
                </a:solidFill>
                <a:latin typeface="Agency FB" pitchFamily="34" charset="0"/>
              </a:rPr>
              <a:t>RadD</a:t>
            </a:r>
            <a:r>
              <a:rPr lang="en-US" sz="2400" b="1" dirty="0" smtClean="0">
                <a:solidFill>
                  <a:srgbClr val="FF0000"/>
                </a:solidFill>
                <a:latin typeface="Agency FB" pitchFamily="34" charset="0"/>
              </a:rPr>
              <a:t> package and put that key number in existing policy as:</a:t>
            </a:r>
            <a:endParaRPr lang="en-IN" sz="24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" y="5715000"/>
            <a:ext cx="84582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8153400" y="2743200"/>
            <a:ext cx="533400" cy="2971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675752" y="228600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gency FB" pitchFamily="34" charset="0"/>
              </a:rPr>
              <a:t>Existing Policy</a:t>
            </a:r>
            <a:endParaRPr lang="en-IN" sz="2400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759470"/>
          <a:ext cx="8077200" cy="4260330"/>
        </p:xfrm>
        <a:graphic>
          <a:graphicData uri="http://schemas.openxmlformats.org/drawingml/2006/table">
            <a:tbl>
              <a:tblPr/>
              <a:tblGrid>
                <a:gridCol w="823240"/>
                <a:gridCol w="1310360"/>
                <a:gridCol w="5943600"/>
              </a:tblGrid>
              <a:tr h="455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Nuclide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Ref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Updates in the form of 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82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Rb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2009Yu10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2000" b="1" dirty="0" smtClean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2000" b="1" dirty="0" smtClean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Extension up to higher spin values.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Observation of new</a:t>
                      </a:r>
                      <a:r>
                        <a:rPr lang="en-US" sz="2000" b="1" baseline="0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 band(s)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2000" b="1" baseline="0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g factor and life time measurements</a:t>
                      </a: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Confirmation of spin parity assignments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F159B"/>
                          </a:solidFill>
                          <a:latin typeface="Agency FB" pitchFamily="34" charset="0"/>
                        </a:rPr>
                        <a:t>Some theoretical</a:t>
                      </a:r>
                      <a:r>
                        <a:rPr lang="en-US" sz="2000" b="1" baseline="0" dirty="0" smtClean="0">
                          <a:solidFill>
                            <a:srgbClr val="2F159B"/>
                          </a:solidFill>
                          <a:latin typeface="Agency FB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2F159B"/>
                          </a:solidFill>
                          <a:latin typeface="Agency FB" pitchFamily="34" charset="0"/>
                        </a:rPr>
                        <a:t>papers also appeared after Dec. 2006, which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2F159B"/>
                          </a:solidFill>
                          <a:latin typeface="Agency FB" pitchFamily="34" charset="0"/>
                        </a:rPr>
                        <a:t>     which confirm earlier</a:t>
                      </a:r>
                      <a:r>
                        <a:rPr lang="en-US" sz="2000" b="1" baseline="0" dirty="0" smtClean="0">
                          <a:solidFill>
                            <a:srgbClr val="2F159B"/>
                          </a:solidFill>
                          <a:latin typeface="Agency FB" pitchFamily="34" charset="0"/>
                        </a:rPr>
                        <a:t> configuration assignments, band crossing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2F159B"/>
                          </a:solidFill>
                          <a:latin typeface="Agency FB" pitchFamily="34" charset="0"/>
                        </a:rPr>
                        <a:t>     and spin parity assignments.</a:t>
                      </a:r>
                      <a:endParaRPr lang="en-US" sz="2000" b="1" dirty="0" smtClean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83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Rb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2009Sc22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103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2008Ra06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139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Sm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2008Pa36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193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Pb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2011Ba02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194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Pb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2009Ku03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198</a:t>
                      </a:r>
                      <a:r>
                        <a:rPr lang="en-US" sz="20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Bi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rgbClr val="333333"/>
                          </a:solidFill>
                          <a:latin typeface="Agency FB" pitchFamily="34" charset="0"/>
                        </a:rPr>
                        <a:t>2014Pa53 </a:t>
                      </a:r>
                      <a:endParaRPr lang="en-US" sz="2000" b="1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113</a:t>
                      </a: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In</a:t>
                      </a:r>
                      <a:endParaRPr lang="en-US" sz="2000" b="1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2012Ma18</a:t>
                      </a:r>
                      <a:endParaRPr lang="en-US" sz="2000" b="1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b="1" dirty="0" smtClean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108</a:t>
                      </a: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Cd</a:t>
                      </a:r>
                      <a:endParaRPr lang="en-US" sz="2000" b="1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2010Ro15</a:t>
                      </a:r>
                      <a:endParaRPr lang="en-US" sz="2000" b="1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000" b="1" dirty="0" smtClean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11430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gency FB" pitchFamily="34" charset="0"/>
              </a:rPr>
              <a:t>Updates for existing systems listed in Table of MR bands, Dec. 2006</a:t>
            </a:r>
            <a:endParaRPr lang="en-US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457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gency FB" pitchFamily="34" charset="0"/>
              </a:rPr>
              <a:t>Status of Magnetic Rotational Band Compilation </a:t>
            </a:r>
            <a:endParaRPr lang="en-US" sz="2800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447800"/>
          <a:ext cx="7848599" cy="4767072"/>
        </p:xfrm>
        <a:graphic>
          <a:graphicData uri="http://schemas.openxmlformats.org/drawingml/2006/table">
            <a:tbl>
              <a:tblPr/>
              <a:tblGrid>
                <a:gridCol w="799941"/>
                <a:gridCol w="1028859"/>
                <a:gridCol w="6019799"/>
              </a:tblGrid>
              <a:tr h="303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Nuclide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Reference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gency FB" pitchFamily="34" charset="0"/>
                          <a:ea typeface="Times New Roman"/>
                          <a:cs typeface="Times New Roman"/>
                        </a:rPr>
                        <a:t>Brief Details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58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Fe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2012St06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02 bands (8 - 12) and (8 - 15)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Ni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2008To15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04 bands (9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- 15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), (11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- 17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), (11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- 17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 and (9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- 13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Sr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2014Ku19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(21/2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- 31/2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86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Y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2013Li33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2009RU03 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(11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8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en-US" sz="1800" b="1" baseline="30000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 smtClean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b="1" dirty="0">
                        <a:latin typeface="Agency FB" pitchFamily="34" charset="0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106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Ag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2010He05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- 22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107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Ag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2014Ya02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02 bands(21/2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- 37/2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 and (19/2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- 33/2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107 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Cd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2015Ch05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 bands (31/2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- 49/2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107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2010Ne05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(19/2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- 39/2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109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2012Ne03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(19/2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- 33/2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>
                          <a:latin typeface="Agency FB" pitchFamily="34" charset="0"/>
                          <a:ea typeface="Times New Roman"/>
                          <a:cs typeface="Times New Roman"/>
                        </a:rPr>
                        <a:t>112</a:t>
                      </a:r>
                      <a:r>
                        <a:rPr lang="en-US" sz="1800" b="1">
                          <a:latin typeface="Agency FB" pitchFamily="34" charset="0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2012Tr11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2011He04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2009Li66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(8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- 19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114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In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2012Li38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01 band (11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 - 16</a:t>
                      </a:r>
                      <a:r>
                        <a:rPr lang="en-US" sz="1800" b="1" baseline="30000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="1" dirty="0">
                          <a:latin typeface="Agency FB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533400"/>
            <a:ext cx="5633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F159B"/>
                </a:solidFill>
                <a:latin typeface="Agency FB" pitchFamily="34" charset="0"/>
              </a:rPr>
              <a:t>New MR bands appeared after Dec. 20, 2006</a:t>
            </a:r>
            <a:endParaRPr lang="en-US" sz="2800" b="1" dirty="0">
              <a:solidFill>
                <a:srgbClr val="2F159B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1387</Words>
  <Application>Microsoft Office PowerPoint</Application>
  <PresentationFormat>On-screen Show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Discussion about RadD and Some other Questions</vt:lpstr>
      <vt:lpstr>Comment by F.Kondev</vt:lpstr>
      <vt:lpstr>Comment by Dr. F.Kondev</vt:lpstr>
      <vt:lpstr>Comment by Dr. F.Kondev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Comment by F.Kondev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RadD A source code for the deduction of Radius Parameter (r0) for odd-A and odd-odd Nuclei</dc:title>
  <dc:creator>sushil</dc:creator>
  <cp:lastModifiedBy>dhindsa</cp:lastModifiedBy>
  <cp:revision>95</cp:revision>
  <dcterms:created xsi:type="dcterms:W3CDTF">2006-08-16T00:00:00Z</dcterms:created>
  <dcterms:modified xsi:type="dcterms:W3CDTF">2015-04-29T09:00:05Z</dcterms:modified>
</cp:coreProperties>
</file>