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3300"/>
    <a:srgbClr val="3333FF"/>
    <a:srgbClr val="000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044" autoAdjust="0"/>
  </p:normalViewPr>
  <p:slideViewPr>
    <p:cSldViewPr>
      <p:cViewPr>
        <p:scale>
          <a:sx n="63" d="100"/>
          <a:sy n="63" d="100"/>
        </p:scale>
        <p:origin x="-256" y="-9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18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5A0B4-E284-4B3E-ACF9-6393A98C2835}" type="datetimeFigureOut">
              <a:rPr lang="tr-TR" smtClean="0"/>
              <a:pPr/>
              <a:t>19.04.15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8988-D578-4003-B136-F13C958123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21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A8E65372-5729-49F7-B6EA-6A331FC6B8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46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aseline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E65372-5729-49F7-B6EA-6A331FC6B81E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</p:grpSp>
      <p:sp>
        <p:nvSpPr>
          <p:cNvPr id="152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21415205-94CB-4CDC-866A-9930F63E6F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E783-94BA-4FE9-9442-29DBC6237E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161D1-FB3D-4EF5-9F7A-7C5EBB3897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AF6A5-3A92-4E52-88EA-A91E1546C4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4056063"/>
            <a:ext cx="4038600" cy="20748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37EC7-61FF-44D9-8D5D-37576D93F0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8A804-8776-49D6-96AD-4FF6BC9E2B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4F94A-852E-4437-A5BE-59A137F5B9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FCF97-42F2-499C-9A8A-17CE608BD6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88C88-D209-4EF3-9F7C-88DC6574E6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98248-0D64-4D1F-A81D-652871DDD5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94F5A-F514-4F20-B8D2-480A2A885F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9E19-6117-4618-B370-7D89A5FC87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870E-4F92-4518-9297-9212E2F397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xmlns:p14="http://schemas.microsoft.com/office/powerpoint/2010/main"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 smtClean="0"/>
              <a:t>Sefa ERTÜRK</a:t>
            </a:r>
            <a:endParaRPr lang="tr-TR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 smtClean="0"/>
              <a:t>Nigde University</a:t>
            </a:r>
            <a:endParaRPr lang="tr-TR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B037F602-BA64-4B3F-A7F3-A66FFA3B4F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51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151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151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151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780928"/>
            <a:ext cx="8143932" cy="1936806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5500" b="1" dirty="0" smtClean="0">
                <a:solidFill>
                  <a:srgbClr val="A50021"/>
                </a:solidFill>
              </a:rPr>
              <a:t>    </a:t>
            </a:r>
            <a:r>
              <a:rPr lang="tr-TR" sz="5500" b="1" dirty="0" smtClean="0">
                <a:solidFill>
                  <a:srgbClr val="A50021"/>
                </a:solidFill>
              </a:rPr>
              <a:t>Some Problems for </a:t>
            </a:r>
            <a:br>
              <a:rPr lang="tr-TR" sz="5500" b="1" dirty="0" smtClean="0">
                <a:solidFill>
                  <a:srgbClr val="A50021"/>
                </a:solidFill>
              </a:rPr>
            </a:br>
            <a:r>
              <a:rPr lang="en-GB" sz="5500" b="1" dirty="0" smtClean="0">
                <a:solidFill>
                  <a:srgbClr val="A50021"/>
                </a:solidFill>
              </a:rPr>
              <a:t>       </a:t>
            </a:r>
            <a:r>
              <a:rPr lang="tr-TR" sz="5500" b="1" dirty="0" smtClean="0">
                <a:solidFill>
                  <a:srgbClr val="A50021"/>
                </a:solidFill>
              </a:rPr>
              <a:t>New Evaluators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5429247"/>
            <a:ext cx="8286750" cy="714397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tr-TR" sz="4000" b="1" dirty="0" smtClean="0">
                <a:solidFill>
                  <a:srgbClr val="000000"/>
                </a:solidFill>
                <a:latin typeface="+mj-lt"/>
              </a:rPr>
              <a:t>Sefa ERTÜRK, Vienna, April 2015</a:t>
            </a:r>
          </a:p>
        </p:txBody>
      </p:sp>
      <p:pic>
        <p:nvPicPr>
          <p:cNvPr id="3076" name="3 Resim" descr="universite_logo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063521"/>
            <a:ext cx="928694" cy="93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7704" y="980728"/>
            <a:ext cx="62865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tr-TR" sz="6500" b="1" kern="0" dirty="0" smtClean="0">
                <a:solidFill>
                  <a:srgbClr val="000000"/>
                </a:solidFill>
                <a:latin typeface="+mj-lt"/>
              </a:rPr>
              <a:t>Niğde </a:t>
            </a:r>
            <a:r>
              <a:rPr lang="tr-TR" sz="6500" b="1" kern="0" dirty="0" err="1">
                <a:solidFill>
                  <a:srgbClr val="000000"/>
                </a:solidFill>
                <a:latin typeface="+mj-lt"/>
              </a:rPr>
              <a:t>University</a:t>
            </a:r>
            <a:endParaRPr lang="tr-TR" sz="6500" b="1" kern="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  <p:sp>
        <p:nvSpPr>
          <p:cNvPr id="4099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410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E981C5-5445-435A-BD62-03358A519509}" type="slidenum">
              <a:rPr lang="tr-TR" sz="1400" b="1">
                <a:latin typeface="+mj-lt"/>
              </a:rPr>
              <a:pPr/>
              <a:t>2</a:t>
            </a:fld>
            <a:endParaRPr lang="tr-TR" sz="1400" b="1" dirty="0">
              <a:latin typeface="+mj-lt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8229600" cy="854075"/>
          </a:xfrm>
        </p:spPr>
        <p:txBody>
          <a:bodyPr/>
          <a:lstStyle/>
          <a:p>
            <a:pPr eaLnBrk="1" hangingPunct="1"/>
            <a:r>
              <a:rPr lang="en-GB" sz="5000" b="1" dirty="0" smtClean="0"/>
              <a:t>              </a:t>
            </a:r>
            <a:r>
              <a:rPr lang="tr-TR" sz="5000" b="1" dirty="0" smtClean="0"/>
              <a:t>Outlines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8990"/>
            <a:ext cx="9144000" cy="379890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dirty="0" smtClean="0"/>
              <a:t>General </a:t>
            </a:r>
            <a:r>
              <a:rPr lang="en-GB" sz="4000" dirty="0" smtClean="0"/>
              <a:t>g</a:t>
            </a:r>
            <a:r>
              <a:rPr lang="tr-TR" sz="4000" dirty="0" smtClean="0"/>
              <a:t>uid</a:t>
            </a:r>
            <a:r>
              <a:rPr lang="en-GB" sz="4000" dirty="0" smtClean="0"/>
              <a:t>e</a:t>
            </a:r>
            <a:r>
              <a:rPr lang="tr-TR" sz="4000" dirty="0" smtClean="0"/>
              <a:t>lines and updated manuals</a:t>
            </a:r>
            <a:endParaRPr lang="en-US" sz="4000" dirty="0" smtClean="0"/>
          </a:p>
          <a:p>
            <a:pPr eaLnBrk="1" hangingPunct="1">
              <a:lnSpc>
                <a:spcPct val="90000"/>
              </a:lnSpc>
            </a:pPr>
            <a:r>
              <a:rPr lang="tr-TR" sz="4000" dirty="0" err="1" smtClean="0"/>
              <a:t>Installing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running</a:t>
            </a:r>
            <a:r>
              <a:rPr lang="tr-TR" sz="4000" dirty="0" smtClean="0"/>
              <a:t> software </a:t>
            </a:r>
            <a:r>
              <a:rPr lang="tr-TR" sz="4000" dirty="0" err="1" smtClean="0"/>
              <a:t>packages</a:t>
            </a:r>
            <a:endParaRPr lang="tr-TR" sz="4000" dirty="0" smtClean="0"/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Standardization</a:t>
            </a:r>
            <a:endParaRPr lang="en-US" sz="4000" dirty="0"/>
          </a:p>
          <a:p>
            <a:pPr eaLnBrk="1" hangingPunct="1">
              <a:lnSpc>
                <a:spcPct val="90000"/>
              </a:lnSpc>
            </a:pPr>
            <a:r>
              <a:rPr lang="tr-TR" sz="4000" dirty="0" err="1" smtClean="0"/>
              <a:t>Accessing</a:t>
            </a:r>
            <a:r>
              <a:rPr lang="tr-TR" sz="4000" dirty="0" smtClean="0"/>
              <a:t> </a:t>
            </a:r>
            <a:r>
              <a:rPr lang="tr-TR" sz="4000" dirty="0" err="1" smtClean="0"/>
              <a:t>references</a:t>
            </a:r>
            <a:r>
              <a:rPr lang="tr-TR" sz="4000" dirty="0" smtClean="0"/>
              <a:t> </a:t>
            </a:r>
            <a:endParaRPr lang="tr-TR" sz="4000" dirty="0"/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Mentoring schemes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I</a:t>
            </a:r>
            <a:r>
              <a:rPr lang="en-US" sz="4000" dirty="0" smtClean="0"/>
              <a:t>nternal </a:t>
            </a:r>
            <a:r>
              <a:rPr lang="en-US" sz="4000" dirty="0" err="1" smtClean="0"/>
              <a:t>support:Atomic</a:t>
            </a:r>
            <a:r>
              <a:rPr lang="en-US" sz="4000" dirty="0" smtClean="0"/>
              <a:t> Energy Agency</a:t>
            </a:r>
          </a:p>
        </p:txBody>
      </p:sp>
    </p:spTree>
    <p:extLst>
      <p:ext uri="{BB962C8B-B14F-4D97-AF65-F5344CB8AC3E}">
        <p14:creationId xmlns:p14="http://schemas.microsoft.com/office/powerpoint/2010/main" val="130039809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087F-58C2-46B8-8220-02CB865E4D5D}" type="slidenum">
              <a:rPr lang="tr-TR" sz="1400">
                <a:latin typeface="Arial" charset="0"/>
              </a:rPr>
              <a:pPr/>
              <a:t>3</a:t>
            </a:fld>
            <a:endParaRPr lang="tr-TR" sz="1400" dirty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38"/>
            <a:ext cx="9144000" cy="90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      </a:t>
            </a:r>
            <a:r>
              <a:rPr lang="tr-TR" dirty="0" smtClean="0"/>
              <a:t>General </a:t>
            </a:r>
            <a:r>
              <a:rPr lang="en-GB" dirty="0" smtClean="0"/>
              <a:t>g</a:t>
            </a:r>
            <a:r>
              <a:rPr lang="tr-TR" dirty="0" smtClean="0"/>
              <a:t>uid</a:t>
            </a:r>
            <a:r>
              <a:rPr lang="en-GB" dirty="0" smtClean="0"/>
              <a:t>e</a:t>
            </a:r>
            <a:r>
              <a:rPr lang="tr-TR" dirty="0" smtClean="0"/>
              <a:t>lines</a:t>
            </a:r>
            <a:r>
              <a:rPr lang="en-GB" dirty="0" smtClean="0"/>
              <a:t> &amp;</a:t>
            </a:r>
            <a:r>
              <a:rPr lang="tr-TR" dirty="0" smtClean="0"/>
              <a:t> updat</a:t>
            </a:r>
            <a:r>
              <a:rPr lang="en-GB" dirty="0" err="1" smtClean="0"/>
              <a:t>ing</a:t>
            </a:r>
            <a:endParaRPr lang="en-US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9036495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General guid</a:t>
            </a:r>
            <a:r>
              <a:rPr lang="en-GB" sz="3800" dirty="0" smtClean="0"/>
              <a:t>e</a:t>
            </a:r>
            <a:r>
              <a:rPr lang="tr-TR" sz="3800" dirty="0" smtClean="0"/>
              <a:t>lines and </a:t>
            </a:r>
            <a:r>
              <a:rPr lang="en-GB" sz="3800" dirty="0" smtClean="0"/>
              <a:t>clear instructions </a:t>
            </a:r>
            <a:r>
              <a:rPr lang="tr-TR" sz="3800" dirty="0" smtClean="0"/>
              <a:t>should be established</a:t>
            </a:r>
          </a:p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How to treat different data sets</a:t>
            </a:r>
            <a:r>
              <a:rPr lang="tr-TR" sz="3800" dirty="0"/>
              <a:t> </a:t>
            </a:r>
            <a:r>
              <a:rPr lang="tr-TR" sz="3800" dirty="0" smtClean="0"/>
              <a:t>(Adopted levels, beta-decay, p-</a:t>
            </a:r>
            <a:r>
              <a:rPr lang="tr-TR" sz="4000" dirty="0" smtClean="0">
                <a:solidFill>
                  <a:srgbClr val="000000"/>
                </a:solidFill>
              </a:rPr>
              <a:t>α</a:t>
            </a:r>
            <a:r>
              <a:rPr lang="tr-TR" sz="3800" dirty="0" smtClean="0"/>
              <a:t> and HI reaction data set</a:t>
            </a:r>
            <a:r>
              <a:rPr lang="en-GB" sz="3800" dirty="0" smtClean="0"/>
              <a:t>,</a:t>
            </a:r>
            <a:r>
              <a:rPr lang="tr-TR" sz="3800" dirty="0" smtClean="0"/>
              <a:t> etc.)</a:t>
            </a:r>
          </a:p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What need</a:t>
            </a:r>
            <a:r>
              <a:rPr lang="en-GB" sz="3800" dirty="0" smtClean="0"/>
              <a:t>s</a:t>
            </a:r>
            <a:r>
              <a:rPr lang="tr-TR" sz="3800" dirty="0" smtClean="0"/>
              <a:t> to</a:t>
            </a:r>
            <a:r>
              <a:rPr lang="en-GB" sz="3800" dirty="0" smtClean="0"/>
              <a:t> be</a:t>
            </a:r>
            <a:r>
              <a:rPr lang="tr-TR" sz="3800" dirty="0" smtClean="0"/>
              <a:t> look</a:t>
            </a:r>
            <a:r>
              <a:rPr lang="en-GB" sz="3800" dirty="0" err="1" smtClean="0"/>
              <a:t>ed</a:t>
            </a:r>
            <a:r>
              <a:rPr lang="tr-TR" sz="3800" dirty="0" smtClean="0"/>
              <a:t> for and what need</a:t>
            </a:r>
            <a:r>
              <a:rPr lang="en-GB" sz="3800" dirty="0" smtClean="0"/>
              <a:t>s</a:t>
            </a:r>
            <a:r>
              <a:rPr lang="tr-TR" sz="3800" dirty="0" smtClean="0"/>
              <a:t> to </a:t>
            </a:r>
            <a:r>
              <a:rPr lang="en-GB" sz="3800" dirty="0" smtClean="0"/>
              <a:t>be extracted</a:t>
            </a:r>
            <a:r>
              <a:rPr lang="tr-TR" sz="3800" dirty="0" smtClean="0"/>
              <a:t> from the data set</a:t>
            </a:r>
          </a:p>
          <a:p>
            <a:pPr eaLnBrk="1" hangingPunct="1">
              <a:lnSpc>
                <a:spcPct val="90000"/>
              </a:lnSpc>
            </a:pPr>
            <a:r>
              <a:rPr lang="tr-TR" sz="3800" dirty="0"/>
              <a:t>Update is </a:t>
            </a:r>
            <a:r>
              <a:rPr lang="en-GB" sz="3800" dirty="0" smtClean="0"/>
              <a:t>crucial</a:t>
            </a:r>
            <a:r>
              <a:rPr lang="tr-TR" sz="3800" dirty="0" smtClean="0"/>
              <a:t> </a:t>
            </a:r>
            <a:r>
              <a:rPr lang="tr-TR" sz="3800" dirty="0"/>
              <a:t>for ENSDF manual</a:t>
            </a:r>
            <a:endParaRPr lang="tr-TR" sz="3800" dirty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3300" dirty="0" smtClean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8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5169832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087F-58C2-46B8-8220-02CB865E4D5D}" type="slidenum">
              <a:rPr lang="tr-TR" sz="1400">
                <a:latin typeface="Arial" charset="0"/>
              </a:rPr>
              <a:pPr/>
              <a:t>4</a:t>
            </a:fld>
            <a:endParaRPr lang="tr-TR" sz="1400" dirty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42938"/>
            <a:ext cx="8892480" cy="90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    </a:t>
            </a:r>
            <a:r>
              <a:rPr lang="tr-TR" dirty="0" smtClean="0"/>
              <a:t>Installing </a:t>
            </a:r>
            <a:r>
              <a:rPr lang="tr-TR" dirty="0"/>
              <a:t>and running software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9036495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 Installing and running the evaluation software packages are not </a:t>
            </a:r>
            <a:r>
              <a:rPr lang="tr-TR" sz="3800" dirty="0" err="1" smtClean="0"/>
              <a:t>clear</a:t>
            </a:r>
            <a:r>
              <a:rPr lang="tr-TR" sz="3800" dirty="0" smtClean="0"/>
              <a:t>(</a:t>
            </a:r>
            <a:r>
              <a:rPr lang="tr-TR" sz="3800" dirty="0"/>
              <a:t>-</a:t>
            </a:r>
            <a:r>
              <a:rPr lang="tr-TR" sz="3800" dirty="0" err="1" smtClean="0"/>
              <a:t>manual</a:t>
            </a:r>
            <a:r>
              <a:rPr lang="tr-TR" sz="3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sz="3800" dirty="0" err="1" smtClean="0"/>
              <a:t>All</a:t>
            </a:r>
            <a:r>
              <a:rPr lang="tr-TR" sz="3800" dirty="0" smtClean="0"/>
              <a:t> </a:t>
            </a:r>
            <a:r>
              <a:rPr lang="tr-TR" sz="3800" dirty="0" err="1" smtClean="0"/>
              <a:t>evalution</a:t>
            </a:r>
            <a:r>
              <a:rPr lang="tr-TR" sz="3800" dirty="0" smtClean="0"/>
              <a:t> software </a:t>
            </a:r>
            <a:r>
              <a:rPr lang="tr-TR" sz="3800" dirty="0" err="1" smtClean="0"/>
              <a:t>packages</a:t>
            </a:r>
            <a:r>
              <a:rPr lang="tr-TR" sz="3800" dirty="0" smtClean="0"/>
              <a:t> </a:t>
            </a:r>
            <a:r>
              <a:rPr lang="tr-TR" sz="3800" dirty="0" err="1" smtClean="0"/>
              <a:t>should</a:t>
            </a:r>
            <a:r>
              <a:rPr lang="tr-TR" sz="3800" dirty="0" smtClean="0"/>
              <a:t> </a:t>
            </a:r>
            <a:r>
              <a:rPr lang="tr-TR" sz="3800" dirty="0" err="1" smtClean="0"/>
              <a:t>work</a:t>
            </a:r>
            <a:r>
              <a:rPr lang="tr-TR" sz="3800" dirty="0" smtClean="0"/>
              <a:t> on </a:t>
            </a:r>
            <a:r>
              <a:rPr lang="tr-TR" sz="3800" dirty="0" err="1" smtClean="0"/>
              <a:t>any</a:t>
            </a:r>
            <a:r>
              <a:rPr lang="tr-TR" sz="3800" dirty="0" smtClean="0"/>
              <a:t> OS, Windows, </a:t>
            </a:r>
            <a:r>
              <a:rPr lang="tr-TR" sz="3800" dirty="0" err="1" smtClean="0"/>
              <a:t>linux</a:t>
            </a:r>
            <a:r>
              <a:rPr lang="tr-TR" sz="3800" dirty="0" smtClean="0"/>
              <a:t>, </a:t>
            </a:r>
            <a:r>
              <a:rPr lang="tr-TR" sz="3800" dirty="0" err="1" smtClean="0"/>
              <a:t>MacOs</a:t>
            </a:r>
            <a:endParaRPr lang="tr-TR" sz="3800" dirty="0" smtClean="0"/>
          </a:p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Evaluation software packages </a:t>
            </a:r>
            <a:r>
              <a:rPr lang="en-GB" sz="3800" dirty="0" smtClean="0"/>
              <a:t>nee</a:t>
            </a:r>
            <a:r>
              <a:rPr lang="tr-TR" sz="3800" dirty="0" smtClean="0"/>
              <a:t>d</a:t>
            </a:r>
            <a:r>
              <a:rPr lang="en-GB" sz="3800" dirty="0" smtClean="0"/>
              <a:t> to</a:t>
            </a:r>
            <a:r>
              <a:rPr lang="tr-TR" sz="3800" dirty="0" smtClean="0"/>
              <a:t> be more user</a:t>
            </a:r>
            <a:r>
              <a:rPr lang="en-GB" sz="3800" dirty="0" smtClean="0"/>
              <a:t>-</a:t>
            </a:r>
            <a:r>
              <a:rPr lang="tr-TR" sz="3800" dirty="0" smtClean="0"/>
              <a:t>friendly</a:t>
            </a:r>
            <a:endParaRPr lang="tr-TR" sz="3800" dirty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3300" dirty="0" smtClean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8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257511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087F-58C2-46B8-8220-02CB865E4D5D}" type="slidenum">
              <a:rPr lang="tr-TR" sz="1400">
                <a:latin typeface="Arial" charset="0"/>
              </a:rPr>
              <a:pPr/>
              <a:t>5</a:t>
            </a:fld>
            <a:endParaRPr lang="tr-TR" sz="1400" dirty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42938"/>
            <a:ext cx="8892480" cy="90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              Standardization</a:t>
            </a:r>
            <a:endParaRPr lang="en-US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9036495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3800" dirty="0" smtClean="0"/>
          </a:p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There should be one code or programme for uncertaint</a:t>
            </a:r>
            <a:r>
              <a:rPr lang="en-GB" sz="3800" dirty="0" smtClean="0"/>
              <a:t>y</a:t>
            </a:r>
            <a:r>
              <a:rPr lang="tr-TR" sz="3800" dirty="0" smtClean="0"/>
              <a:t> </a:t>
            </a:r>
            <a:r>
              <a:rPr lang="tr-TR" sz="3800" dirty="0" err="1" smtClean="0"/>
              <a:t>calculations</a:t>
            </a:r>
            <a:r>
              <a:rPr lang="tr-TR" sz="3800" dirty="0" smtClean="0"/>
              <a:t> </a:t>
            </a:r>
            <a:r>
              <a:rPr lang="en-GB" sz="3800" dirty="0" smtClean="0"/>
              <a:t>made </a:t>
            </a:r>
            <a:r>
              <a:rPr lang="en-GB" sz="3800" dirty="0" smtClean="0"/>
              <a:t>available to</a:t>
            </a:r>
            <a:r>
              <a:rPr lang="tr-TR" sz="3800" dirty="0" smtClean="0"/>
              <a:t> all evaluators.</a:t>
            </a:r>
          </a:p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ENSDF files should </a:t>
            </a:r>
            <a:r>
              <a:rPr lang="en-GB" sz="3800" dirty="0" smtClean="0"/>
              <a:t>use</a:t>
            </a:r>
            <a:r>
              <a:rPr lang="tr-TR" sz="3800" dirty="0" smtClean="0"/>
              <a:t> standa</a:t>
            </a:r>
            <a:r>
              <a:rPr lang="en-GB" sz="3800" dirty="0" smtClean="0"/>
              <a:t>rd</a:t>
            </a:r>
            <a:r>
              <a:rPr lang="tr-TR" sz="3800" dirty="0" smtClean="0"/>
              <a:t> language </a:t>
            </a:r>
            <a:r>
              <a:rPr lang="en-GB" sz="3800" dirty="0" smtClean="0"/>
              <a:t>to</a:t>
            </a:r>
            <a:r>
              <a:rPr lang="tr-TR" sz="3800" dirty="0" smtClean="0"/>
              <a:t> express the same values</a:t>
            </a:r>
            <a:r>
              <a:rPr lang="tr-TR" sz="3800" dirty="0"/>
              <a:t> </a:t>
            </a:r>
            <a:r>
              <a:rPr lang="en-GB" sz="3800" dirty="0" smtClean="0"/>
              <a:t>and</a:t>
            </a:r>
            <a:r>
              <a:rPr lang="tr-TR" sz="3800" dirty="0" smtClean="0"/>
              <a:t> results or  be expressed </a:t>
            </a:r>
            <a:r>
              <a:rPr lang="en-GB" sz="3800" dirty="0" smtClean="0"/>
              <a:t>in</a:t>
            </a:r>
            <a:r>
              <a:rPr lang="tr-TR" sz="3800" dirty="0" smtClean="0"/>
              <a:t> </a:t>
            </a:r>
            <a:r>
              <a:rPr lang="en-GB" sz="3800" dirty="0" smtClean="0"/>
              <a:t>a comparable fashion</a:t>
            </a:r>
            <a:endParaRPr lang="tr-TR" sz="3800" dirty="0" smtClean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8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99771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087F-58C2-46B8-8220-02CB865E4D5D}" type="slidenum">
              <a:rPr lang="tr-TR" sz="1400">
                <a:latin typeface="Arial" charset="0"/>
              </a:rPr>
              <a:pPr/>
              <a:t>6</a:t>
            </a:fld>
            <a:endParaRPr lang="tr-TR" sz="1400" dirty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42938"/>
            <a:ext cx="8892480" cy="90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           </a:t>
            </a:r>
            <a:r>
              <a:rPr lang="tr-TR" dirty="0" smtClean="0"/>
              <a:t>Accessing </a:t>
            </a:r>
            <a:r>
              <a:rPr lang="tr-TR" dirty="0"/>
              <a:t>references </a:t>
            </a:r>
            <a:endParaRPr lang="en-US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9036495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References given in </a:t>
            </a:r>
            <a:r>
              <a:rPr lang="en-GB" sz="3800" dirty="0" smtClean="0"/>
              <a:t>an </a:t>
            </a:r>
            <a:r>
              <a:rPr lang="tr-TR" sz="3800" dirty="0" smtClean="0"/>
              <a:t>ENSDF file </a:t>
            </a:r>
            <a:r>
              <a:rPr lang="en-GB" sz="3800" dirty="0" smtClean="0"/>
              <a:t>should</a:t>
            </a:r>
            <a:r>
              <a:rPr lang="tr-TR" sz="3800" dirty="0" smtClean="0"/>
              <a:t> be </a:t>
            </a:r>
            <a:r>
              <a:rPr lang="en-GB" sz="3800" dirty="0" smtClean="0"/>
              <a:t>access</a:t>
            </a:r>
            <a:r>
              <a:rPr lang="tr-TR" sz="3800" dirty="0" smtClean="0"/>
              <a:t>ed </a:t>
            </a:r>
            <a:r>
              <a:rPr lang="en-GB" sz="3800" dirty="0" smtClean="0"/>
              <a:t>in a </a:t>
            </a:r>
            <a:r>
              <a:rPr lang="tr-TR" sz="3800" dirty="0" smtClean="0"/>
              <a:t>straightforward</a:t>
            </a:r>
            <a:r>
              <a:rPr lang="en-GB" sz="3800" dirty="0" smtClean="0"/>
              <a:t> manner</a:t>
            </a:r>
            <a:endParaRPr lang="tr-TR" sz="3800" dirty="0" smtClean="0"/>
          </a:p>
          <a:p>
            <a:pPr eaLnBrk="1" hangingPunct="1">
              <a:lnSpc>
                <a:spcPct val="90000"/>
              </a:lnSpc>
            </a:pPr>
            <a:r>
              <a:rPr lang="en-GB" sz="3800" dirty="0" smtClean="0"/>
              <a:t>One</a:t>
            </a:r>
            <a:r>
              <a:rPr lang="tr-TR" sz="3800" dirty="0" smtClean="0"/>
              <a:t> way </a:t>
            </a:r>
            <a:r>
              <a:rPr lang="en-GB" sz="3800" dirty="0" smtClean="0"/>
              <a:t>to </a:t>
            </a:r>
            <a:r>
              <a:rPr lang="tr-TR" sz="3800" dirty="0" smtClean="0"/>
              <a:t>establish this </a:t>
            </a:r>
            <a:r>
              <a:rPr lang="en-GB" sz="3800" dirty="0" smtClean="0"/>
              <a:t>is </a:t>
            </a:r>
            <a:r>
              <a:rPr lang="tr-TR" sz="3800" dirty="0" smtClean="0"/>
              <a:t>by opening an account at BNL for evaluators only for accessing such references or new</a:t>
            </a:r>
            <a:r>
              <a:rPr lang="en-GB" sz="3800" dirty="0" smtClean="0"/>
              <a:t> ones</a:t>
            </a:r>
            <a:r>
              <a:rPr lang="tr-TR" sz="3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sz="3800" dirty="0" smtClean="0"/>
              <a:t>Retri</a:t>
            </a:r>
            <a:r>
              <a:rPr lang="en-GB" sz="3800" dirty="0" smtClean="0"/>
              <a:t>e</a:t>
            </a:r>
            <a:r>
              <a:rPr lang="tr-TR" sz="3800" dirty="0" smtClean="0"/>
              <a:t>ving ENSDF data sets in web format </a:t>
            </a:r>
            <a:r>
              <a:rPr lang="en-GB" sz="3800" dirty="0" smtClean="0"/>
              <a:t>is unduly </a:t>
            </a:r>
            <a:r>
              <a:rPr lang="tr-TR" sz="3800" dirty="0" smtClean="0"/>
              <a:t>time</a:t>
            </a:r>
            <a:r>
              <a:rPr lang="en-GB" sz="3800" dirty="0" smtClean="0"/>
              <a:t>-consuming</a:t>
            </a:r>
            <a:endParaRPr lang="tr-TR" sz="3800" dirty="0" smtClean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8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963268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087F-58C2-46B8-8220-02CB865E4D5D}" type="slidenum">
              <a:rPr lang="tr-TR" sz="1400">
                <a:latin typeface="Arial" charset="0"/>
              </a:rPr>
              <a:pPr/>
              <a:t>7</a:t>
            </a:fld>
            <a:endParaRPr lang="tr-TR" sz="1400" dirty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42938"/>
            <a:ext cx="8892480" cy="90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         Mentoring </a:t>
            </a:r>
            <a:r>
              <a:rPr lang="en-US" dirty="0"/>
              <a:t>scheme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9036495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500" dirty="0" smtClean="0"/>
              <a:t>A road map </a:t>
            </a:r>
            <a:r>
              <a:rPr lang="en-GB" sz="3500" dirty="0" smtClean="0"/>
              <a:t>ought to</a:t>
            </a:r>
            <a:r>
              <a:rPr lang="tr-TR" sz="3500" dirty="0" smtClean="0"/>
              <a:t> be established between </a:t>
            </a:r>
            <a:r>
              <a:rPr lang="en-GB" sz="3500" dirty="0" smtClean="0"/>
              <a:t>a </a:t>
            </a:r>
            <a:r>
              <a:rPr lang="tr-TR" sz="3500" dirty="0" smtClean="0"/>
              <a:t>new evaluator and </a:t>
            </a:r>
            <a:r>
              <a:rPr lang="en-GB" sz="3500" dirty="0" smtClean="0"/>
              <a:t>a </a:t>
            </a:r>
            <a:r>
              <a:rPr lang="tr-TR" sz="3500" dirty="0" smtClean="0"/>
              <a:t>mentor</a:t>
            </a:r>
          </a:p>
          <a:p>
            <a:pPr eaLnBrk="1" hangingPunct="1">
              <a:lnSpc>
                <a:spcPct val="90000"/>
              </a:lnSpc>
            </a:pPr>
            <a:r>
              <a:rPr lang="tr-TR" sz="3500" dirty="0" smtClean="0"/>
              <a:t>Internal deadlines should be </a:t>
            </a:r>
            <a:r>
              <a:rPr lang="en-GB" sz="3500" dirty="0" smtClean="0"/>
              <a:t> clearly </a:t>
            </a:r>
            <a:r>
              <a:rPr lang="tr-TR" sz="3500" dirty="0" smtClean="0"/>
              <a:t>established for each step</a:t>
            </a:r>
          </a:p>
          <a:p>
            <a:pPr eaLnBrk="1" hangingPunct="1">
              <a:lnSpc>
                <a:spcPct val="90000"/>
              </a:lnSpc>
            </a:pPr>
            <a:r>
              <a:rPr lang="tr-TR" sz="3500" dirty="0" smtClean="0"/>
              <a:t>Exchange visits between</a:t>
            </a:r>
            <a:r>
              <a:rPr lang="en-GB" sz="3500" dirty="0" smtClean="0"/>
              <a:t> parties</a:t>
            </a:r>
            <a:r>
              <a:rPr lang="tr-TR" sz="3500" dirty="0" smtClean="0"/>
              <a:t> </a:t>
            </a:r>
            <a:r>
              <a:rPr lang="en-GB" sz="3500" dirty="0" smtClean="0"/>
              <a:t>are</a:t>
            </a:r>
            <a:r>
              <a:rPr lang="tr-TR" sz="3500" dirty="0" smtClean="0"/>
              <a:t> essential</a:t>
            </a:r>
          </a:p>
          <a:p>
            <a:pPr eaLnBrk="1" hangingPunct="1">
              <a:lnSpc>
                <a:spcPct val="90000"/>
              </a:lnSpc>
            </a:pPr>
            <a:r>
              <a:rPr lang="tr-TR" sz="3500" dirty="0" smtClean="0"/>
              <a:t>Participation workshop</a:t>
            </a:r>
            <a:r>
              <a:rPr lang="en-GB" sz="3500" dirty="0" smtClean="0"/>
              <a:t>s</a:t>
            </a:r>
            <a:r>
              <a:rPr lang="tr-TR" sz="3500" dirty="0" smtClean="0"/>
              <a:t> for NSDD evaluation </a:t>
            </a:r>
            <a:r>
              <a:rPr lang="en-GB" sz="3500" dirty="0" smtClean="0"/>
              <a:t>are</a:t>
            </a:r>
            <a:r>
              <a:rPr lang="tr-TR" sz="3500" dirty="0" smtClean="0"/>
              <a:t> essential</a:t>
            </a:r>
            <a:r>
              <a:rPr lang="en-GB" sz="3500" dirty="0" smtClean="0"/>
              <a:t>;</a:t>
            </a:r>
            <a:r>
              <a:rPr lang="tr-TR" sz="3500" dirty="0" smtClean="0"/>
              <a:t> all possible evaluation software packages should be </a:t>
            </a:r>
            <a:r>
              <a:rPr lang="en-GB" sz="3500" dirty="0" smtClean="0"/>
              <a:t>tried and </a:t>
            </a:r>
            <a:r>
              <a:rPr lang="tr-TR" sz="3500" dirty="0" smtClean="0"/>
              <a:t>tested</a:t>
            </a:r>
          </a:p>
          <a:p>
            <a:pPr eaLnBrk="1" hangingPunct="1">
              <a:lnSpc>
                <a:spcPct val="90000"/>
              </a:lnSpc>
            </a:pPr>
            <a:endParaRPr lang="tr-TR" sz="3800" dirty="0" smtClean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8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925828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087F-58C2-46B8-8220-02CB865E4D5D}" type="slidenum">
              <a:rPr lang="tr-TR" sz="1400">
                <a:latin typeface="Arial" charset="0"/>
              </a:rPr>
              <a:pPr/>
              <a:t>8</a:t>
            </a:fld>
            <a:endParaRPr lang="tr-TR" sz="1400" dirty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38"/>
            <a:ext cx="9324528" cy="90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Internal </a:t>
            </a:r>
            <a:r>
              <a:rPr lang="en-US" dirty="0" err="1" smtClean="0"/>
              <a:t>support:Atomic</a:t>
            </a:r>
            <a:r>
              <a:rPr lang="en-US" dirty="0" smtClean="0"/>
              <a:t> </a:t>
            </a:r>
            <a:r>
              <a:rPr lang="en-US" dirty="0"/>
              <a:t>Energy Agency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9036495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3600" dirty="0" smtClean="0"/>
          </a:p>
          <a:p>
            <a:pPr eaLnBrk="1" hangingPunct="1">
              <a:lnSpc>
                <a:spcPct val="90000"/>
              </a:lnSpc>
            </a:pPr>
            <a:r>
              <a:rPr lang="tr-TR" sz="3600" dirty="0" smtClean="0"/>
              <a:t>A </a:t>
            </a:r>
            <a:r>
              <a:rPr lang="tr-TR" sz="3600" dirty="0"/>
              <a:t>way </a:t>
            </a:r>
            <a:r>
              <a:rPr lang="en-GB" sz="3600" dirty="0" smtClean="0"/>
              <a:t>could</a:t>
            </a:r>
            <a:r>
              <a:rPr lang="tr-TR" sz="3600" dirty="0" smtClean="0"/>
              <a:t> </a:t>
            </a:r>
            <a:r>
              <a:rPr lang="tr-TR" sz="3600" dirty="0"/>
              <a:t>be </a:t>
            </a:r>
            <a:r>
              <a:rPr lang="tr-TR" sz="3600" dirty="0" smtClean="0"/>
              <a:t>established</a:t>
            </a:r>
            <a:r>
              <a:rPr lang="en-GB" sz="3600" dirty="0" smtClean="0"/>
              <a:t> by the IAEA</a:t>
            </a:r>
            <a:r>
              <a:rPr lang="tr-TR" sz="3600" dirty="0" smtClean="0"/>
              <a:t> either </a:t>
            </a:r>
            <a:r>
              <a:rPr lang="en-GB" sz="3600" dirty="0" smtClean="0"/>
              <a:t>to </a:t>
            </a:r>
            <a:r>
              <a:rPr lang="tr-TR" sz="3600" dirty="0" smtClean="0"/>
              <a:t>influenc</a:t>
            </a:r>
            <a:r>
              <a:rPr lang="en-GB" sz="3600" dirty="0" smtClean="0"/>
              <a:t>e</a:t>
            </a:r>
            <a:r>
              <a:rPr lang="tr-TR" sz="3600" dirty="0" smtClean="0"/>
              <a:t> or suggest the support </a:t>
            </a:r>
            <a:r>
              <a:rPr lang="en-GB" sz="3600" dirty="0" smtClean="0"/>
              <a:t>that needs to</a:t>
            </a:r>
            <a:r>
              <a:rPr lang="tr-TR" sz="3600" dirty="0" smtClean="0"/>
              <a:t> be provided by</a:t>
            </a:r>
            <a:r>
              <a:rPr lang="en-GB" sz="3600" dirty="0" smtClean="0"/>
              <a:t> the</a:t>
            </a:r>
            <a:r>
              <a:rPr lang="tr-TR" sz="3600" dirty="0" smtClean="0"/>
              <a:t> internal Atomic Energy Agency to </a:t>
            </a:r>
            <a:r>
              <a:rPr lang="en-GB" sz="3600" dirty="0" smtClean="0"/>
              <a:t>a </a:t>
            </a:r>
            <a:r>
              <a:rPr lang="tr-TR" sz="3600" dirty="0" smtClean="0"/>
              <a:t>new evaluator</a:t>
            </a:r>
            <a:endParaRPr lang="tr-TR" sz="3500" dirty="0" smtClean="0"/>
          </a:p>
          <a:p>
            <a:pPr eaLnBrk="1" hangingPunct="1">
              <a:lnSpc>
                <a:spcPct val="90000"/>
              </a:lnSpc>
            </a:pPr>
            <a:r>
              <a:rPr lang="en-GB" sz="3800" dirty="0" smtClean="0"/>
              <a:t>S</a:t>
            </a:r>
            <a:r>
              <a:rPr lang="tr-TR" sz="3800" dirty="0" smtClean="0"/>
              <a:t>upport</a:t>
            </a:r>
            <a:r>
              <a:rPr lang="en-GB" sz="3800" dirty="0" smtClean="0"/>
              <a:t> similar to</a:t>
            </a:r>
            <a:r>
              <a:rPr lang="tr-TR" sz="3800" dirty="0" smtClean="0"/>
              <a:t> </a:t>
            </a:r>
            <a:r>
              <a:rPr lang="en-GB" sz="3800" dirty="0" smtClean="0"/>
              <a:t>that by the</a:t>
            </a:r>
            <a:r>
              <a:rPr lang="tr-TR" sz="3800" dirty="0" smtClean="0"/>
              <a:t> RCP can be provided by </a:t>
            </a:r>
            <a:r>
              <a:rPr lang="en-GB" sz="3800" dirty="0" smtClean="0"/>
              <a:t>the</a:t>
            </a:r>
            <a:r>
              <a:rPr lang="tr-TR" sz="3800" dirty="0" smtClean="0"/>
              <a:t>Atomic Energy Agency </a:t>
            </a: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8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296219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CA89E-EF18-4807-8C07-A9BA663E56FC}" type="slidenum">
              <a:rPr lang="tr-TR" sz="1400">
                <a:latin typeface="Arial" charset="0"/>
              </a:rPr>
              <a:pPr/>
              <a:t>9</a:t>
            </a:fld>
            <a:endParaRPr lang="tr-TR" sz="1400" dirty="0">
              <a:latin typeface="Arial" charset="0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tr-TR" sz="1400" b="1" dirty="0" err="1" smtClean="0">
                <a:latin typeface="+mj-lt"/>
              </a:rPr>
              <a:t>Nigde</a:t>
            </a:r>
            <a:r>
              <a:rPr lang="tr-TR" sz="1400" b="1" dirty="0" smtClean="0">
                <a:latin typeface="+mj-lt"/>
              </a:rPr>
              <a:t> </a:t>
            </a:r>
            <a:r>
              <a:rPr lang="tr-TR" sz="1400" b="1" dirty="0" err="1" smtClean="0">
                <a:latin typeface="+mj-lt"/>
              </a:rPr>
              <a:t>University</a:t>
            </a:r>
            <a:endParaRPr lang="tr-TR" sz="1400" b="1" dirty="0">
              <a:latin typeface="+mj-lt"/>
            </a:endParaRPr>
          </a:p>
        </p:txBody>
      </p:sp>
      <p:sp>
        <p:nvSpPr>
          <p:cNvPr id="7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/>
          <a:p>
            <a:r>
              <a:rPr lang="tr-TR" sz="1400" b="1" dirty="0" smtClean="0">
                <a:latin typeface="+mj-lt"/>
              </a:rPr>
              <a:t>Sefa ERTÜRK</a:t>
            </a:r>
            <a:endParaRPr lang="tr-TR" sz="1400" b="1" dirty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7504" y="1196752"/>
            <a:ext cx="8822182" cy="14464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tr-T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</a:t>
            </a:r>
            <a:r>
              <a:rPr kumimoji="0" lang="tr-T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very</a:t>
            </a:r>
            <a:r>
              <a:rPr kumimoji="0" lang="tr-T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much</a:t>
            </a:r>
            <a:r>
              <a:rPr kumimoji="0" lang="tr-T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tr-T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tr-T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attention</a:t>
            </a:r>
            <a:endParaRPr kumimoji="0" lang="tr-TR" sz="44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3933056"/>
            <a:ext cx="8858280" cy="1924835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800000"/>
                </a:solidFill>
              </a:rPr>
              <a:t>I </a:t>
            </a:r>
            <a:r>
              <a:rPr lang="tr-TR" b="1" dirty="0" err="1" smtClean="0">
                <a:solidFill>
                  <a:srgbClr val="800000"/>
                </a:solidFill>
              </a:rPr>
              <a:t>gratefully</a:t>
            </a:r>
            <a:r>
              <a:rPr lang="tr-TR" b="1" dirty="0" smtClean="0">
                <a:solidFill>
                  <a:srgbClr val="800000"/>
                </a:solidFill>
              </a:rPr>
              <a:t> </a:t>
            </a:r>
            <a:r>
              <a:rPr lang="tr-TR" b="1" dirty="0" err="1" smtClean="0">
                <a:solidFill>
                  <a:srgbClr val="800000"/>
                </a:solidFill>
              </a:rPr>
              <a:t>acknowledge</a:t>
            </a:r>
            <a:r>
              <a:rPr lang="tr-TR" b="1" dirty="0" smtClean="0">
                <a:solidFill>
                  <a:srgbClr val="800000"/>
                </a:solidFill>
              </a:rPr>
              <a:t> </a:t>
            </a:r>
            <a:br>
              <a:rPr lang="tr-TR" b="1" dirty="0" smtClean="0">
                <a:solidFill>
                  <a:srgbClr val="800000"/>
                </a:solidFill>
              </a:rPr>
            </a:br>
            <a:r>
              <a:rPr lang="tr-TR" b="1" dirty="0" err="1" smtClean="0">
                <a:solidFill>
                  <a:srgbClr val="800000"/>
                </a:solidFill>
              </a:rPr>
              <a:t>the</a:t>
            </a:r>
            <a:r>
              <a:rPr lang="tr-TR" b="1" dirty="0" smtClean="0">
                <a:solidFill>
                  <a:srgbClr val="800000"/>
                </a:solidFill>
              </a:rPr>
              <a:t> </a:t>
            </a:r>
            <a:r>
              <a:rPr lang="tr-TR" b="1" dirty="0" err="1" smtClean="0">
                <a:solidFill>
                  <a:srgbClr val="800000"/>
                </a:solidFill>
              </a:rPr>
              <a:t>support</a:t>
            </a:r>
            <a:r>
              <a:rPr lang="tr-TR" b="1" dirty="0" smtClean="0">
                <a:solidFill>
                  <a:srgbClr val="800000"/>
                </a:solidFill>
              </a:rPr>
              <a:t> of </a:t>
            </a:r>
            <a:r>
              <a:rPr lang="tr-TR" b="1" dirty="0" err="1">
                <a:solidFill>
                  <a:srgbClr val="800000"/>
                </a:solidFill>
              </a:rPr>
              <a:t>t</a:t>
            </a:r>
            <a:r>
              <a:rPr lang="tr-TR" b="1" dirty="0" err="1" smtClean="0">
                <a:solidFill>
                  <a:srgbClr val="800000"/>
                </a:solidFill>
              </a:rPr>
              <a:t>he</a:t>
            </a:r>
            <a:r>
              <a:rPr lang="tr-TR" b="1" dirty="0" smtClean="0">
                <a:solidFill>
                  <a:srgbClr val="800000"/>
                </a:solidFill>
              </a:rPr>
              <a:t> IAEA </a:t>
            </a:r>
            <a:br>
              <a:rPr lang="tr-TR" b="1" dirty="0" smtClean="0">
                <a:solidFill>
                  <a:srgbClr val="800000"/>
                </a:solidFill>
              </a:rPr>
            </a:br>
            <a:r>
              <a:rPr lang="tr-TR" b="1" dirty="0" smtClean="0">
                <a:solidFill>
                  <a:srgbClr val="800000"/>
                </a:solidFill>
              </a:rPr>
              <a:t>RC No : 17485</a:t>
            </a:r>
          </a:p>
        </p:txBody>
      </p:sp>
    </p:spTree>
    <p:extLst>
      <p:ext uri="{BB962C8B-B14F-4D97-AF65-F5344CB8AC3E}">
        <p14:creationId xmlns:p14="http://schemas.microsoft.com/office/powerpoint/2010/main" val="394086546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örtte Bir">
  <a:themeElements>
    <a:clrScheme name="Dörtte Bir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Dörtte Bi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örtte Bir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9770</TotalTime>
  <Words>387</Words>
  <Application>Microsoft Macintosh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Dörtte Bir</vt:lpstr>
      <vt:lpstr>    Some Problems for         New Evaluators</vt:lpstr>
      <vt:lpstr>              Outlines</vt:lpstr>
      <vt:lpstr>      General guidelines &amp; updating</vt:lpstr>
      <vt:lpstr>    Installing and running software</vt:lpstr>
      <vt:lpstr>              Standardization</vt:lpstr>
      <vt:lpstr>           Accessing references </vt:lpstr>
      <vt:lpstr>         Mentoring scheme</vt:lpstr>
      <vt:lpstr>Internal support:Atomic Energy Agency</vt:lpstr>
      <vt:lpstr>I gratefully acknowledge  the support of the IAEA  RC No : 17485</vt:lpstr>
    </vt:vector>
  </TitlesOfParts>
  <Company>Milli Eğitim Bakanlığı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Nasıl Başardım?</dc:title>
  <dc:creator>xp</dc:creator>
  <cp:lastModifiedBy>sefa ertürk</cp:lastModifiedBy>
  <cp:revision>271</cp:revision>
  <cp:lastPrinted>2015-04-19T08:05:42Z</cp:lastPrinted>
  <dcterms:created xsi:type="dcterms:W3CDTF">2011-12-05T14:06:22Z</dcterms:created>
  <dcterms:modified xsi:type="dcterms:W3CDTF">2015-04-20T06:47:39Z</dcterms:modified>
</cp:coreProperties>
</file>