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86" r:id="rId3"/>
    <p:sldId id="327" r:id="rId4"/>
    <p:sldId id="328" r:id="rId5"/>
    <p:sldId id="318" r:id="rId6"/>
    <p:sldId id="329" r:id="rId7"/>
    <p:sldId id="331" r:id="rId8"/>
    <p:sldId id="332" r:id="rId9"/>
    <p:sldId id="319" r:id="rId10"/>
    <p:sldId id="334" r:id="rId11"/>
    <p:sldId id="320" r:id="rId12"/>
    <p:sldId id="324" r:id="rId13"/>
    <p:sldId id="323" r:id="rId14"/>
    <p:sldId id="339" r:id="rId15"/>
    <p:sldId id="321" r:id="rId16"/>
    <p:sldId id="335" r:id="rId17"/>
    <p:sldId id="322" r:id="rId18"/>
    <p:sldId id="336" r:id="rId19"/>
    <p:sldId id="337" r:id="rId20"/>
    <p:sldId id="338" r:id="rId21"/>
    <p:sldId id="34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14" autoAdjust="0"/>
  </p:normalViewPr>
  <p:slideViewPr>
    <p:cSldViewPr>
      <p:cViewPr varScale="1">
        <p:scale>
          <a:sx n="59" d="100"/>
          <a:sy n="59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munoz\Desktop\PG_100_02_DC_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MAM\INVESTIGACION\IAEA\2010_stat_beamlin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MAM\INVESTIGACION\IAEA\2010_stat_beamli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6"/>
  <c:pivotSource>
    <c:name>[PG_100_02_DC_02.xlsx]Ions!PivotTable1</c:name>
    <c:fmtId val="21"/>
  </c:pivotSource>
  <c:chart>
    <c:autoTitleDeleted val="1"/>
    <c:pivotFmts>
      <c:pivotFmt>
        <c:idx val="0"/>
        <c:dLbl>
          <c:idx val="0"/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showCatName val="1"/>
          <c:showPercent val="1"/>
        </c:dLbl>
      </c:pivotFmt>
      <c:pivotFmt>
        <c:idx val="2"/>
        <c:marker>
          <c:symbol val="none"/>
        </c:marker>
        <c:dLbl>
          <c:idx val="0"/>
          <c:showCatName val="1"/>
          <c:showPercent val="1"/>
        </c:dLbl>
      </c:pivotFmt>
      <c:pivotFmt>
        <c:idx val="3"/>
        <c:marker>
          <c:symbol val="none"/>
        </c:marker>
        <c:dLbl>
          <c:idx val="0"/>
          <c:showCatName val="1"/>
          <c:showPercent val="1"/>
        </c:dLbl>
      </c:pivotFmt>
      <c:pivotFmt>
        <c:idx val="4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5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6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7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8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9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es-ES"/>
            </a:p>
          </c:txPr>
          <c:showCatName val="1"/>
          <c:showPercent val="1"/>
        </c:dLbl>
      </c:pivotFmt>
      <c:pivotFmt>
        <c:idx val="11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12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13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14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15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  <c:pivotFmt>
        <c:idx val="16"/>
        <c:dLbl>
          <c:idx val="0"/>
          <c:spPr/>
          <c:txPr>
            <a:bodyPr/>
            <a:lstStyle/>
            <a:p>
              <a:pPr>
                <a:defRPr sz="1100" b="1">
                  <a:solidFill>
                    <a:schemeClr val="bg1"/>
                  </a:solidFill>
                </a:defRPr>
              </a:pPr>
              <a:endParaRPr lang="es-ES"/>
            </a:p>
          </c:txPr>
        </c:dLbl>
      </c:pivotFmt>
    </c:pivotFmts>
    <c:plotArea>
      <c:layout/>
      <c:pieChart>
        <c:varyColors val="1"/>
        <c:ser>
          <c:idx val="0"/>
          <c:order val="0"/>
          <c:tx>
            <c:strRef>
              <c:f>Ions!$B$3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dLbl>
              <c:idx val="12"/>
              <c:layout>
                <c:manualLayout>
                  <c:x val="0.1676119366779707"/>
                  <c:y val="1.6990291262135922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showCatName val="1"/>
            <c:showPercent val="1"/>
            <c:showLeaderLines val="1"/>
          </c:dLbls>
          <c:cat>
            <c:strRef>
              <c:f>Ions!$A$4:$A$17</c:f>
              <c:strCache>
                <c:ptCount val="13"/>
                <c:pt idx="0">
                  <c:v>Au</c:v>
                </c:pt>
                <c:pt idx="1">
                  <c:v>Br</c:v>
                </c:pt>
                <c:pt idx="2">
                  <c:v>C</c:v>
                </c:pt>
                <c:pt idx="3">
                  <c:v>H</c:v>
                </c:pt>
                <c:pt idx="4">
                  <c:v>He</c:v>
                </c:pt>
                <c:pt idx="5">
                  <c:v>Si</c:v>
                </c:pt>
                <c:pt idx="6">
                  <c:v>F</c:v>
                </c:pt>
                <c:pt idx="7">
                  <c:v>Cl</c:v>
                </c:pt>
                <c:pt idx="8">
                  <c:v>B</c:v>
                </c:pt>
                <c:pt idx="9">
                  <c:v>O</c:v>
                </c:pt>
                <c:pt idx="10">
                  <c:v>Pb</c:v>
                </c:pt>
                <c:pt idx="11">
                  <c:v>B2</c:v>
                </c:pt>
                <c:pt idx="12">
                  <c:v>Br </c:v>
                </c:pt>
              </c:strCache>
            </c:strRef>
          </c:cat>
          <c:val>
            <c:numRef>
              <c:f>Ions!$B$4:$B$17</c:f>
              <c:numCache>
                <c:formatCode>General</c:formatCode>
                <c:ptCount val="13"/>
                <c:pt idx="0">
                  <c:v>8</c:v>
                </c:pt>
                <c:pt idx="1">
                  <c:v>13</c:v>
                </c:pt>
                <c:pt idx="2">
                  <c:v>3</c:v>
                </c:pt>
                <c:pt idx="3">
                  <c:v>61</c:v>
                </c:pt>
                <c:pt idx="4">
                  <c:v>63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7</c:v>
                </c:pt>
                <c:pt idx="12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pivotSource>
    <c:name>[2010_stat_beamlines.xlsx]Beamline use!PivotTable2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s-ES" sz="1800" b="1" i="0" baseline="0"/>
              <a:t>2010 Beamline use</a:t>
            </a:r>
            <a:endParaRPr lang="es-ES"/>
          </a:p>
        </c:rich>
      </c:tx>
      <c:layout/>
    </c:title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CatName val="1"/>
          <c:showPercent val="1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CatName val="1"/>
          <c:showPercent val="1"/>
        </c:dLbl>
      </c:pivotFmt>
    </c:pivotFmts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'Beamline use'!$F$5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</c:dLbl>
            <c:dLbl>
              <c:idx val="6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CatName val="1"/>
            <c:showLeaderLines val="1"/>
          </c:dLbls>
          <c:cat>
            <c:strRef>
              <c:f>'Beamline use'!$E$6:$E$13</c:f>
              <c:strCache>
                <c:ptCount val="7"/>
                <c:pt idx="0">
                  <c:v>ACC</c:v>
                </c:pt>
                <c:pt idx="1">
                  <c:v>IuB</c:v>
                </c:pt>
                <c:pt idx="2">
                  <c:v>IMP</c:v>
                </c:pt>
                <c:pt idx="3">
                  <c:v>TOF</c:v>
                </c:pt>
                <c:pt idx="4">
                  <c:v>STD</c:v>
                </c:pt>
                <c:pt idx="5">
                  <c:v>EuB</c:v>
                </c:pt>
                <c:pt idx="6">
                  <c:v>NUC</c:v>
                </c:pt>
              </c:strCache>
            </c:strRef>
          </c:cat>
          <c:val>
            <c:numRef>
              <c:f>'Beamline use'!$F$6:$F$13</c:f>
              <c:numCache>
                <c:formatCode>General</c:formatCode>
                <c:ptCount val="7"/>
                <c:pt idx="0">
                  <c:v>7</c:v>
                </c:pt>
                <c:pt idx="1">
                  <c:v>60</c:v>
                </c:pt>
                <c:pt idx="2">
                  <c:v>37</c:v>
                </c:pt>
                <c:pt idx="3">
                  <c:v>33</c:v>
                </c:pt>
                <c:pt idx="4">
                  <c:v>210</c:v>
                </c:pt>
                <c:pt idx="5">
                  <c:v>91</c:v>
                </c:pt>
                <c:pt idx="6">
                  <c:v>2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2010 accelerator use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</c:dLbl>
            <c:dLbl>
              <c:idx val="1"/>
              <c:layout>
                <c:manualLayout>
                  <c:x val="-7.4651320793416118E-2"/>
                  <c:y val="0.24761741449017757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showCatName val="1"/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CatName val="1"/>
            <c:showPercent val="1"/>
            <c:showLeaderLines val="1"/>
          </c:dLbls>
          <c:cat>
            <c:strRef>
              <c:f>'Beamline use'!$A$19:$A$21</c:f>
              <c:strCache>
                <c:ptCount val="3"/>
                <c:pt idx="0">
                  <c:v>Maintenance</c:v>
                </c:pt>
                <c:pt idx="1">
                  <c:v>Comissioning</c:v>
                </c:pt>
                <c:pt idx="2">
                  <c:v>Beamtime</c:v>
                </c:pt>
              </c:strCache>
            </c:strRef>
          </c:cat>
          <c:val>
            <c:numRef>
              <c:f>'Beamline use'!$B$19:$B$21</c:f>
              <c:numCache>
                <c:formatCode>General</c:formatCode>
                <c:ptCount val="3"/>
                <c:pt idx="0">
                  <c:v>87</c:v>
                </c:pt>
                <c:pt idx="1">
                  <c:v>104</c:v>
                </c:pt>
                <c:pt idx="2">
                  <c:v>331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2DB69-3A37-4D40-AC06-F670E86F4A9E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449D-9B44-4AC7-915B-3CE7681B4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449D-9B44-4AC7-915B-3CE7681B40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campus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CEI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449D-9B44-4AC7-915B-3CE7681B40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449D-9B44-4AC7-915B-3CE7681B40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First Coaxial High Current </a:t>
            </a:r>
            <a:r>
              <a:rPr lang="en-US" sz="1200" dirty="0" err="1" smtClean="0"/>
              <a:t>Tandetron</a:t>
            </a:r>
            <a:r>
              <a:rPr lang="en-US" sz="1200" dirty="0" smtClean="0"/>
              <a:t> Accelerator using the Cockcroft-Walton power supply system to reach 5MV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449D-9B44-4AC7-915B-3CE7681B40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449D-9B44-4AC7-915B-3CE7681B403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the case of a sapphire target, the </a:t>
            </a:r>
            <a:r>
              <a:rPr lang="en-US" sz="1200" dirty="0" err="1" smtClean="0"/>
              <a:t>cray</a:t>
            </a:r>
            <a:r>
              <a:rPr lang="en-US" sz="1200" dirty="0" smtClean="0"/>
              <a:t> spectrum also shows a 2235 </a:t>
            </a:r>
            <a:r>
              <a:rPr lang="en-US" sz="1200" dirty="0" err="1" smtClean="0"/>
              <a:t>keV</a:t>
            </a:r>
            <a:r>
              <a:rPr lang="en-US" sz="1200" dirty="0" smtClean="0"/>
              <a:t> line produced by </a:t>
            </a:r>
            <a:r>
              <a:rPr lang="en-US" sz="1200" dirty="0" err="1" smtClean="0"/>
              <a:t>aluminium</a:t>
            </a:r>
            <a:r>
              <a:rPr lang="en-US" sz="1200" dirty="0" smtClean="0"/>
              <a:t> through the 27Al(a, pc)30Si reaction [9,10] which can conveniently be used as a monitor of the integrated beam charge. However, the energy of the impinging He ions has to be carefully adjusted since in sapphires, due to the poor resolution of the </a:t>
            </a:r>
            <a:r>
              <a:rPr lang="en-US" sz="1200" dirty="0" err="1" smtClean="0"/>
              <a:t>scintillator</a:t>
            </a:r>
            <a:r>
              <a:rPr lang="en-US" sz="1200" dirty="0" smtClean="0"/>
              <a:t> detector used in the experiment, the 3498 </a:t>
            </a:r>
            <a:r>
              <a:rPr lang="en-US" sz="1200" dirty="0" err="1" smtClean="0"/>
              <a:t>keV</a:t>
            </a:r>
            <a:r>
              <a:rPr lang="en-US" sz="1200" dirty="0" smtClean="0"/>
              <a:t> c-rays from the decay from the second level of 30Si in the previous reaction might interfere with the searched 4439 </a:t>
            </a:r>
            <a:r>
              <a:rPr lang="en-US" sz="1200" dirty="0" err="1" smtClean="0"/>
              <a:t>keV</a:t>
            </a:r>
            <a:r>
              <a:rPr lang="en-US" sz="1200" dirty="0" smtClean="0"/>
              <a:t> c-rays.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449D-9B44-4AC7-915B-3CE7681B403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dirty="0" smtClean="0"/>
              <a:t>Click </a:t>
            </a:r>
            <a:r>
              <a:rPr kumimoji="0" lang="es-ES" noProof="0" dirty="0" smtClean="0"/>
              <a:t>t</a:t>
            </a:r>
            <a:r>
              <a:rPr kumimoji="0" lang="en-US" dirty="0" smtClean="0"/>
              <a:t>o edit Master title style</a:t>
            </a:r>
            <a:endParaRPr kumimoji="0" lang="en-US" dirty="0"/>
          </a:p>
        </p:txBody>
      </p:sp>
      <p:pic>
        <p:nvPicPr>
          <p:cNvPr id="8" name="Picture 181" descr="negativeLOGO_UAM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215082"/>
            <a:ext cx="828675" cy="5095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331DEA-67B9-4712-A018-0321C3CCA1F6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8E7977-83D0-4456-9A20-4E2FFB735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cmam.uam.es/" TargetMode="External"/><Relationship Id="rId4" Type="http://schemas.openxmlformats.org/officeDocument/2006/relationships/hyperlink" Target="mailto:cmam@uam.e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921041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The CMAM “Centro de Micro </a:t>
            </a:r>
            <a:r>
              <a:rPr lang="en-US" sz="2400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Análisis</a:t>
            </a:r>
            <a:r>
              <a:rPr lang="en-US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Materiales</a:t>
            </a:r>
            <a:r>
              <a:rPr lang="en-US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”</a:t>
            </a:r>
            <a:br>
              <a:rPr lang="en-US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Universidad </a:t>
            </a:r>
            <a:r>
              <a:rPr lang="en-US" sz="2400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Autónoma</a:t>
            </a:r>
            <a:r>
              <a:rPr lang="en-US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de Madrid</a:t>
            </a:r>
            <a:endParaRPr lang="es-ES" sz="2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67744" y="1556792"/>
            <a:ext cx="4320480" cy="589266"/>
          </a:xfrm>
        </p:spPr>
        <p:txBody>
          <a:bodyPr/>
          <a:lstStyle/>
          <a:p>
            <a:pPr algn="ctr"/>
            <a:r>
              <a:rPr lang="en-US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Presented by: </a:t>
            </a:r>
            <a:r>
              <a:rPr lang="en-US" sz="2000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Ángel</a:t>
            </a:r>
            <a:r>
              <a:rPr lang="en-US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Muñoz</a:t>
            </a:r>
            <a:r>
              <a:rPr lang="en-US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-Martin</a:t>
            </a:r>
          </a:p>
          <a:p>
            <a:endParaRPr lang="es-E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722808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8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algn="ctr"/>
            <a:endParaRPr lang="en-US" sz="20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algn="ctr" eaLnBrk="0" hangingPunct="0"/>
            <a:endParaRPr lang="en-US" sz="2400" dirty="0" smtClean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algn="ctr" eaLnBrk="0" hangingPunct="0"/>
            <a:endParaRPr lang="en-US" sz="600" dirty="0" smtClean="0"/>
          </a:p>
          <a:p>
            <a:pPr algn="ctr" eaLnBrk="0" hangingPunct="0"/>
            <a:endParaRPr lang="en-US" sz="1600" dirty="0" smtClean="0"/>
          </a:p>
        </p:txBody>
      </p:sp>
      <p:pic>
        <p:nvPicPr>
          <p:cNvPr id="9" name="Picture 6" descr="edific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420888"/>
            <a:ext cx="7048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0" y="57332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Meeting of the CRP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“Development of a Reference database for Particle Induced Gamma ray Emission (PIGE) Spectroscopy”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Vienna 16-20 may 2011  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7451725" y="1398562"/>
          <a:ext cx="1308100" cy="898525"/>
        </p:xfrm>
        <a:graphic>
          <a:graphicData uri="http://schemas.openxmlformats.org/presentationml/2006/ole">
            <p:oleObj spid="_x0000_s6146" name="Imagen" r:id="rId5" imgW="1276920" imgH="876960" progId="Word.Picture.8">
              <p:embed/>
            </p:oleObj>
          </a:graphicData>
        </a:graphic>
      </p:graphicFrame>
      <p:pic>
        <p:nvPicPr>
          <p:cNvPr id="12" name="Picture 11" descr="Universidad Autónoma de Madr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00596"/>
            <a:ext cx="2419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Standard </a:t>
            </a:r>
            <a:r>
              <a:rPr lang="es-ES" dirty="0" err="1" smtClean="0"/>
              <a:t>beamline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2204864"/>
            <a:ext cx="5508104" cy="1800200"/>
          </a:xfrm>
        </p:spPr>
        <p:txBody>
          <a:bodyPr/>
          <a:lstStyle/>
          <a:p>
            <a:r>
              <a:rPr lang="en-GB" dirty="0" smtClean="0"/>
              <a:t>Classical IBA techniques</a:t>
            </a:r>
          </a:p>
          <a:p>
            <a:pPr>
              <a:buNone/>
            </a:pPr>
            <a:r>
              <a:rPr lang="en-GB" dirty="0" smtClean="0"/>
              <a:t>      (RBS, </a:t>
            </a:r>
            <a:r>
              <a:rPr lang="en-GB" dirty="0" err="1" smtClean="0"/>
              <a:t>RBSc</a:t>
            </a:r>
            <a:r>
              <a:rPr lang="en-GB" dirty="0" smtClean="0"/>
              <a:t>, ERDA, NRA)</a:t>
            </a:r>
          </a:p>
          <a:p>
            <a:r>
              <a:rPr lang="en-GB" dirty="0" smtClean="0"/>
              <a:t>IBMM over small areas</a:t>
            </a:r>
            <a:endParaRPr lang="en-GB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27860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4 Grupo"/>
          <p:cNvGrpSpPr/>
          <p:nvPr/>
        </p:nvGrpSpPr>
        <p:grpSpPr>
          <a:xfrm>
            <a:off x="3167336" y="404664"/>
            <a:ext cx="5976664" cy="2664296"/>
            <a:chOff x="179512" y="0"/>
            <a:chExt cx="7181850" cy="3124201"/>
          </a:xfrm>
        </p:grpSpPr>
        <p:pic>
          <p:nvPicPr>
            <p:cNvPr id="15" name="Picture 14" descr="accha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0"/>
              <a:ext cx="7181850" cy="3124201"/>
            </a:xfrm>
            <a:prstGeom prst="rect">
              <a:avLst/>
            </a:prstGeom>
            <a:noFill/>
          </p:spPr>
        </p:pic>
        <p:sp>
          <p:nvSpPr>
            <p:cNvPr id="16" name="6 Elipse"/>
            <p:cNvSpPr/>
            <p:nvPr/>
          </p:nvSpPr>
          <p:spPr>
            <a:xfrm>
              <a:off x="3347864" y="1556792"/>
              <a:ext cx="1368152" cy="6480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pic>
        <p:nvPicPr>
          <p:cNvPr id="19" name="Picture 18" descr="DSC01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84984"/>
            <a:ext cx="4499992" cy="337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 vacuum chamber</a:t>
            </a:r>
          </a:p>
          <a:p>
            <a:r>
              <a:rPr lang="en-US" sz="2800" dirty="0" smtClean="0"/>
              <a:t>4 axis </a:t>
            </a:r>
            <a:r>
              <a:rPr lang="en-US" sz="2800" dirty="0" err="1" smtClean="0"/>
              <a:t>goniometer</a:t>
            </a:r>
            <a:endParaRPr lang="en-US" sz="2800" dirty="0" smtClean="0"/>
          </a:p>
          <a:p>
            <a:r>
              <a:rPr lang="en-US" sz="2800" dirty="0" smtClean="0"/>
              <a:t>Two charged particles detectors (fixed &amp; movable). For the movable one it is possible to define different solid angles and change absorber foils.</a:t>
            </a:r>
          </a:p>
          <a:p>
            <a:r>
              <a:rPr lang="en-US" sz="2800" dirty="0" smtClean="0"/>
              <a:t>A high sensitivity optical camera </a:t>
            </a:r>
          </a:p>
          <a:p>
            <a:r>
              <a:rPr lang="en-US" sz="2800" dirty="0" smtClean="0"/>
              <a:t>A special viewport for far-infrared (thermal) camera</a:t>
            </a:r>
          </a:p>
          <a:p>
            <a:r>
              <a:rPr lang="en-US" sz="2800" dirty="0" smtClean="0"/>
              <a:t>A few ports are available for coupling a  </a:t>
            </a:r>
            <a:r>
              <a:rPr lang="en-US" sz="2800" dirty="0" err="1" smtClean="0"/>
              <a:t>HPGe</a:t>
            </a:r>
            <a:r>
              <a:rPr lang="en-US" sz="2800" dirty="0" smtClean="0"/>
              <a:t> detector for gamma rays. 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Standard </a:t>
            </a:r>
            <a:r>
              <a:rPr lang="es-ES" dirty="0" err="1" smtClean="0"/>
              <a:t>beamline</a:t>
            </a:r>
            <a:endParaRPr lang="es-ES" dirty="0"/>
          </a:p>
        </p:txBody>
      </p:sp>
      <p:pic>
        <p:nvPicPr>
          <p:cNvPr id="15" name="Picture 5" descr="http://www.cmam.uam.es/images/stories/beamlines/standard0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871" y="260648"/>
            <a:ext cx="287719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Measurements of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-ray emission induced by protons on fluorine </a:t>
            </a:r>
            <a:r>
              <a:rPr lang="es-ES" sz="2400" dirty="0" smtClean="0"/>
              <a:t>and </a:t>
            </a:r>
            <a:r>
              <a:rPr lang="es-ES" sz="2400" dirty="0" err="1" smtClean="0"/>
              <a:t>lithium</a:t>
            </a:r>
            <a:endParaRPr lang="es-ES" sz="2400" dirty="0"/>
          </a:p>
        </p:txBody>
      </p:sp>
      <p:sp>
        <p:nvSpPr>
          <p:cNvPr id="5" name="2 Rectángulo"/>
          <p:cNvSpPr/>
          <p:nvPr/>
        </p:nvSpPr>
        <p:spPr>
          <a:xfrm>
            <a:off x="3707904" y="594928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 err="1" smtClean="0">
                <a:solidFill>
                  <a:srgbClr val="FF0000"/>
                </a:solidFill>
              </a:rPr>
              <a:t>A.Caciolli</a:t>
            </a:r>
            <a:r>
              <a:rPr lang="es-ES" sz="1100" b="1" dirty="0" smtClean="0">
                <a:solidFill>
                  <a:srgbClr val="FF0000"/>
                </a:solidFill>
              </a:rPr>
              <a:t>, </a:t>
            </a:r>
            <a:r>
              <a:rPr lang="es-ES" sz="1100" b="1" dirty="0" err="1" smtClean="0">
                <a:solidFill>
                  <a:srgbClr val="FF0000"/>
                </a:solidFill>
              </a:rPr>
              <a:t>G.Calzolai</a:t>
            </a:r>
            <a:r>
              <a:rPr lang="es-ES" sz="1100" b="1" dirty="0" smtClean="0">
                <a:solidFill>
                  <a:srgbClr val="FF0000"/>
                </a:solidFill>
              </a:rPr>
              <a:t>, </a:t>
            </a:r>
            <a:r>
              <a:rPr lang="es-ES" sz="1100" b="1" dirty="0" err="1" smtClean="0">
                <a:solidFill>
                  <a:srgbClr val="FF0000"/>
                </a:solidFill>
              </a:rPr>
              <a:t>M.Chiari</a:t>
            </a:r>
            <a:r>
              <a:rPr lang="es-ES" sz="1100" b="1" dirty="0" smtClean="0">
                <a:solidFill>
                  <a:srgbClr val="FF0000"/>
                </a:solidFill>
              </a:rPr>
              <a:t>,  </a:t>
            </a:r>
            <a:r>
              <a:rPr lang="es-ES" sz="1100" b="1" dirty="0" err="1" smtClean="0">
                <a:solidFill>
                  <a:srgbClr val="0000FF"/>
                </a:solidFill>
              </a:rPr>
              <a:t>A.Climent</a:t>
            </a:r>
            <a:r>
              <a:rPr lang="es-ES" sz="1100" b="1" dirty="0" smtClean="0">
                <a:solidFill>
                  <a:srgbClr val="0000FF"/>
                </a:solidFill>
              </a:rPr>
              <a:t>-Font, </a:t>
            </a:r>
            <a:r>
              <a:rPr lang="es-ES" sz="1100" b="1" dirty="0" err="1" smtClean="0">
                <a:solidFill>
                  <a:srgbClr val="0000FF"/>
                </a:solidFill>
              </a:rPr>
              <a:t>M.T.Fernández</a:t>
            </a:r>
            <a:r>
              <a:rPr lang="es-ES" sz="1100" b="1" dirty="0" smtClean="0">
                <a:solidFill>
                  <a:srgbClr val="0000FF"/>
                </a:solidFill>
              </a:rPr>
              <a:t> , </a:t>
            </a:r>
            <a:r>
              <a:rPr lang="es-ES" sz="1100" b="1" dirty="0" err="1" smtClean="0">
                <a:solidFill>
                  <a:srgbClr val="0000FF"/>
                </a:solidFill>
              </a:rPr>
              <a:t>G.Garcia</a:t>
            </a:r>
            <a:r>
              <a:rPr lang="es-ES" sz="1100" b="1" dirty="0" smtClean="0">
                <a:solidFill>
                  <a:srgbClr val="0000FF"/>
                </a:solidFill>
              </a:rPr>
              <a:t>  </a:t>
            </a:r>
            <a:r>
              <a:rPr lang="es-ES" sz="1100" b="1" dirty="0" err="1" smtClean="0">
                <a:solidFill>
                  <a:srgbClr val="FF0000"/>
                </a:solidFill>
              </a:rPr>
              <a:t>F.Lucarelli</a:t>
            </a:r>
            <a:r>
              <a:rPr lang="es-ES" sz="1100" b="1" dirty="0" smtClean="0">
                <a:solidFill>
                  <a:srgbClr val="FF0000"/>
                </a:solidFill>
              </a:rPr>
              <a:t>, </a:t>
            </a:r>
            <a:r>
              <a:rPr lang="es-ES" sz="1100" b="1" dirty="0" err="1" smtClean="0">
                <a:solidFill>
                  <a:srgbClr val="FF0000"/>
                </a:solidFill>
              </a:rPr>
              <a:t>S.Nava</a:t>
            </a:r>
            <a:r>
              <a:rPr lang="es-ES" sz="1100" b="1" dirty="0" smtClean="0">
                <a:solidFill>
                  <a:srgbClr val="FF0000"/>
                </a:solidFill>
              </a:rPr>
              <a:t>, </a:t>
            </a:r>
            <a:r>
              <a:rPr lang="es-ES" sz="1100" b="1" dirty="0" err="1" smtClean="0">
                <a:solidFill>
                  <a:srgbClr val="0000FF"/>
                </a:solidFill>
              </a:rPr>
              <a:t>A.Zucchiatti</a:t>
            </a:r>
            <a:r>
              <a:rPr lang="es-ES" sz="1100" b="1" dirty="0" smtClean="0">
                <a:solidFill>
                  <a:srgbClr val="FF0000"/>
                </a:solidFill>
              </a:rPr>
              <a:t> </a:t>
            </a:r>
            <a:r>
              <a:rPr lang="es-ES" sz="1100" b="1" dirty="0" err="1" smtClean="0">
                <a:solidFill>
                  <a:srgbClr val="FF0000"/>
                </a:solidFill>
              </a:rPr>
              <a:t>Nucl</a:t>
            </a:r>
            <a:r>
              <a:rPr lang="es-ES" sz="1100" b="1" dirty="0" smtClean="0">
                <a:solidFill>
                  <a:srgbClr val="FF0000"/>
                </a:solidFill>
              </a:rPr>
              <a:t>. </a:t>
            </a:r>
            <a:r>
              <a:rPr lang="es-ES" sz="1100" b="1" dirty="0" err="1" smtClean="0">
                <a:solidFill>
                  <a:srgbClr val="FF0000"/>
                </a:solidFill>
              </a:rPr>
              <a:t>Instr</a:t>
            </a:r>
            <a:r>
              <a:rPr lang="es-ES" sz="1100" b="1" dirty="0" smtClean="0">
                <a:solidFill>
                  <a:srgbClr val="FF0000"/>
                </a:solidFill>
              </a:rPr>
              <a:t>. &amp; Meth.B249(2006)98-100</a:t>
            </a:r>
            <a:endParaRPr lang="es-ES" sz="1100" b="1" dirty="0">
              <a:solidFill>
                <a:srgbClr val="FF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923928" cy="4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799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02842"/>
            <a:ext cx="3488679" cy="24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Proton elastic scattering and proton induced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dirty="0" smtClean="0"/>
              <a:t>-ray emission cross-sections on Na from 2 to 5 </a:t>
            </a:r>
            <a:r>
              <a:rPr lang="en-US" sz="2000" dirty="0" err="1" smtClean="0"/>
              <a:t>MeV</a:t>
            </a:r>
            <a:endParaRPr lang="es-ES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3456384" cy="460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Rectángulo"/>
          <p:cNvSpPr/>
          <p:nvPr/>
        </p:nvSpPr>
        <p:spPr>
          <a:xfrm>
            <a:off x="4067944" y="6165304"/>
            <a:ext cx="50760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dirty="0" err="1" smtClean="0">
                <a:solidFill>
                  <a:srgbClr val="FF0000"/>
                </a:solidFill>
              </a:rPr>
              <a:t>A.Caciolli</a:t>
            </a:r>
            <a:r>
              <a:rPr lang="es-ES" sz="1050" b="1" dirty="0" smtClean="0">
                <a:solidFill>
                  <a:srgbClr val="FF0000"/>
                </a:solidFill>
              </a:rPr>
              <a:t>, </a:t>
            </a:r>
            <a:r>
              <a:rPr lang="es-ES" sz="1050" b="1" dirty="0" err="1" smtClean="0">
                <a:solidFill>
                  <a:srgbClr val="FF0000"/>
                </a:solidFill>
              </a:rPr>
              <a:t>G.Calzolai</a:t>
            </a:r>
            <a:r>
              <a:rPr lang="es-ES" sz="1050" b="1" dirty="0" smtClean="0">
                <a:solidFill>
                  <a:srgbClr val="FF0000"/>
                </a:solidFill>
              </a:rPr>
              <a:t>, </a:t>
            </a:r>
            <a:r>
              <a:rPr lang="es-ES" sz="1050" b="1" dirty="0" err="1" smtClean="0">
                <a:solidFill>
                  <a:srgbClr val="FF0000"/>
                </a:solidFill>
              </a:rPr>
              <a:t>M.Chiari</a:t>
            </a:r>
            <a:r>
              <a:rPr lang="es-ES" sz="1050" b="1" dirty="0" smtClean="0">
                <a:solidFill>
                  <a:srgbClr val="FF0000"/>
                </a:solidFill>
              </a:rPr>
              <a:t>,  </a:t>
            </a:r>
            <a:r>
              <a:rPr lang="es-ES" sz="1050" b="1" dirty="0" err="1" smtClean="0">
                <a:solidFill>
                  <a:srgbClr val="0000FF"/>
                </a:solidFill>
              </a:rPr>
              <a:t>A.Climent</a:t>
            </a:r>
            <a:r>
              <a:rPr lang="es-ES" sz="1050" b="1" dirty="0" smtClean="0">
                <a:solidFill>
                  <a:srgbClr val="0000FF"/>
                </a:solidFill>
              </a:rPr>
              <a:t>-Font, </a:t>
            </a:r>
            <a:r>
              <a:rPr lang="es-ES" sz="1050" b="1" dirty="0" err="1" smtClean="0">
                <a:solidFill>
                  <a:srgbClr val="0000FF"/>
                </a:solidFill>
              </a:rPr>
              <a:t>G.Garcia</a:t>
            </a:r>
            <a:r>
              <a:rPr lang="es-ES" sz="1050" b="1" dirty="0" smtClean="0">
                <a:solidFill>
                  <a:srgbClr val="0000FF"/>
                </a:solidFill>
              </a:rPr>
              <a:t>,</a:t>
            </a:r>
            <a:r>
              <a:rPr lang="es-ES" sz="1050" b="1" dirty="0" smtClean="0">
                <a:solidFill>
                  <a:srgbClr val="FF0000"/>
                </a:solidFill>
              </a:rPr>
              <a:t> </a:t>
            </a:r>
            <a:r>
              <a:rPr lang="es-ES" sz="1050" b="1" dirty="0" err="1" smtClean="0">
                <a:solidFill>
                  <a:srgbClr val="FF0000"/>
                </a:solidFill>
              </a:rPr>
              <a:t>F.Lucarelli</a:t>
            </a:r>
            <a:r>
              <a:rPr lang="es-ES" sz="1050" b="1" dirty="0" smtClean="0">
                <a:solidFill>
                  <a:srgbClr val="FF0000"/>
                </a:solidFill>
              </a:rPr>
              <a:t>, </a:t>
            </a:r>
            <a:r>
              <a:rPr lang="es-ES" sz="1050" b="1" dirty="0" err="1" smtClean="0">
                <a:solidFill>
                  <a:srgbClr val="FF0000"/>
                </a:solidFill>
              </a:rPr>
              <a:t>S.Nava</a:t>
            </a:r>
            <a:r>
              <a:rPr lang="es-ES" sz="1050" b="1" dirty="0" smtClean="0">
                <a:solidFill>
                  <a:srgbClr val="FF0000"/>
                </a:solidFill>
              </a:rPr>
              <a:t> </a:t>
            </a:r>
            <a:r>
              <a:rPr lang="es-ES" sz="1050" b="1" dirty="0" err="1" smtClean="0">
                <a:solidFill>
                  <a:srgbClr val="FF0000"/>
                </a:solidFill>
              </a:rPr>
              <a:t>Nucl</a:t>
            </a:r>
            <a:r>
              <a:rPr lang="es-ES" sz="1050" b="1" dirty="0" smtClean="0">
                <a:solidFill>
                  <a:srgbClr val="FF0000"/>
                </a:solidFill>
              </a:rPr>
              <a:t>. </a:t>
            </a:r>
            <a:r>
              <a:rPr lang="es-ES" sz="1050" b="1" dirty="0" err="1" smtClean="0">
                <a:solidFill>
                  <a:srgbClr val="FF0000"/>
                </a:solidFill>
              </a:rPr>
              <a:t>Instr</a:t>
            </a:r>
            <a:r>
              <a:rPr lang="es-ES" sz="1050" b="1" dirty="0" smtClean="0">
                <a:solidFill>
                  <a:srgbClr val="FF0000"/>
                </a:solidFill>
              </a:rPr>
              <a:t>. &amp; Meth.B266(2008)1392-1396</a:t>
            </a:r>
            <a:endParaRPr lang="es-ES" sz="10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4941168"/>
            <a:ext cx="4762872" cy="128214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Depth profiling of Na by changing energy of the beam and comparing with a NIST standard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Quantification of sodium in ancient Roman glasses with ion </a:t>
            </a:r>
            <a:r>
              <a:rPr lang="es-ES" sz="2400" dirty="0" err="1" smtClean="0"/>
              <a:t>beam</a:t>
            </a:r>
            <a:r>
              <a:rPr lang="es-ES" sz="2400" dirty="0" smtClean="0"/>
              <a:t> </a:t>
            </a:r>
            <a:r>
              <a:rPr lang="es-ES" sz="2400" dirty="0" err="1" smtClean="0"/>
              <a:t>analysis</a:t>
            </a:r>
            <a:endParaRPr lang="es-E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555391" cy="33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1902" y="2060848"/>
            <a:ext cx="3972098" cy="408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92896"/>
            <a:ext cx="4968552" cy="295232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Used mainly to perform IBA in art and archaeology</a:t>
            </a:r>
          </a:p>
          <a:p>
            <a:r>
              <a:rPr lang="en-US" sz="2800" dirty="0" smtClean="0"/>
              <a:t>Environmental and material science studies have occasionally been done</a:t>
            </a:r>
          </a:p>
          <a:p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External</a:t>
            </a:r>
            <a:r>
              <a:rPr lang="es-ES" dirty="0" smtClean="0"/>
              <a:t> </a:t>
            </a:r>
            <a:r>
              <a:rPr lang="es-ES" dirty="0" err="1" smtClean="0">
                <a:latin typeface="Symbol" pitchFamily="18" charset="2"/>
              </a:rPr>
              <a:t>m</a:t>
            </a:r>
            <a:r>
              <a:rPr lang="es-ES" dirty="0" err="1" smtClean="0"/>
              <a:t>beam</a:t>
            </a:r>
            <a:endParaRPr lang="es-ES" dirty="0"/>
          </a:p>
        </p:txBody>
      </p:sp>
      <p:pic>
        <p:nvPicPr>
          <p:cNvPr id="6" name="Picture 6" descr="UAM+C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645024"/>
            <a:ext cx="2745181" cy="1584176"/>
          </a:xfrm>
          <a:prstGeom prst="rect">
            <a:avLst/>
          </a:prstGeom>
          <a:noFill/>
        </p:spPr>
      </p:pic>
      <p:grpSp>
        <p:nvGrpSpPr>
          <p:cNvPr id="7" name="8 Grupo"/>
          <p:cNvGrpSpPr/>
          <p:nvPr/>
        </p:nvGrpSpPr>
        <p:grpSpPr>
          <a:xfrm>
            <a:off x="2699792" y="476672"/>
            <a:ext cx="5940152" cy="2420888"/>
            <a:chOff x="0" y="0"/>
            <a:chExt cx="7181850" cy="3124201"/>
          </a:xfrm>
        </p:grpSpPr>
        <p:pic>
          <p:nvPicPr>
            <p:cNvPr id="8" name="Picture 2" descr="accha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181850" cy="3124201"/>
            </a:xfrm>
            <a:prstGeom prst="rect">
              <a:avLst/>
            </a:prstGeom>
            <a:noFill/>
          </p:spPr>
        </p:pic>
        <p:sp>
          <p:nvSpPr>
            <p:cNvPr id="9" name="10 Elipse"/>
            <p:cNvSpPr/>
            <p:nvPr/>
          </p:nvSpPr>
          <p:spPr>
            <a:xfrm>
              <a:off x="5292080" y="404664"/>
              <a:ext cx="1656184" cy="6480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4608512" cy="2883776"/>
          </a:xfrm>
        </p:spPr>
        <p:txBody>
          <a:bodyPr>
            <a:noAutofit/>
          </a:bodyPr>
          <a:lstStyle/>
          <a:p>
            <a:r>
              <a:rPr lang="en-US" sz="2400" dirty="0" smtClean="0"/>
              <a:t>2 </a:t>
            </a:r>
            <a:r>
              <a:rPr lang="en-US" sz="2400" dirty="0" smtClean="0"/>
              <a:t>X-ray detectors for the </a:t>
            </a:r>
            <a:r>
              <a:rPr lang="en-US" sz="2400" b="1" dirty="0" smtClean="0"/>
              <a:t>PIXE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1 silicon implanted blind detector, in Cornell geometry, for </a:t>
            </a:r>
            <a:r>
              <a:rPr lang="en-US" sz="2400" b="1" dirty="0" smtClean="0"/>
              <a:t>RBS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For the </a:t>
            </a:r>
            <a:r>
              <a:rPr lang="en-US" sz="2400" b="1" dirty="0" smtClean="0"/>
              <a:t>PIGE</a:t>
            </a:r>
            <a:r>
              <a:rPr lang="en-US" sz="2400" dirty="0" smtClean="0"/>
              <a:t> a </a:t>
            </a:r>
            <a:r>
              <a:rPr lang="en-US" sz="2400" dirty="0" err="1" smtClean="0"/>
              <a:t>HPGe</a:t>
            </a:r>
            <a:r>
              <a:rPr lang="en-US" sz="2400" dirty="0" smtClean="0"/>
              <a:t>  and a LaBr3 detectors can be installed temporarily.</a:t>
            </a:r>
          </a:p>
          <a:p>
            <a:endParaRPr lang="es-E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External</a:t>
            </a:r>
            <a:r>
              <a:rPr lang="es-ES" dirty="0" smtClean="0"/>
              <a:t> </a:t>
            </a:r>
            <a:r>
              <a:rPr lang="es-ES" dirty="0" err="1" smtClean="0">
                <a:latin typeface="Symbol" pitchFamily="18" charset="2"/>
              </a:rPr>
              <a:t>m</a:t>
            </a:r>
            <a:r>
              <a:rPr lang="es-ES" dirty="0" err="1" smtClean="0"/>
              <a:t>beam</a:t>
            </a:r>
            <a:endParaRPr lang="es-ES" dirty="0"/>
          </a:p>
        </p:txBody>
      </p:sp>
      <p:pic>
        <p:nvPicPr>
          <p:cNvPr id="4" name="4 Imagen" descr="MicroHazN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8432" y="1124744"/>
            <a:ext cx="4017815" cy="2664296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67544" y="4221088"/>
            <a:ext cx="8424936" cy="15430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The beam is extracted in air through a 0.2 </a:t>
            </a:r>
            <a:r>
              <a:rPr lang="en-US" sz="2400" dirty="0" err="1" smtClean="0"/>
              <a:t>μm</a:t>
            </a:r>
            <a:r>
              <a:rPr lang="en-US" sz="2400" dirty="0" smtClean="0"/>
              <a:t> thick Si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. In regular operation beams around 30 </a:t>
            </a:r>
            <a:r>
              <a:rPr lang="en-US" sz="2400" dirty="0" err="1" smtClean="0"/>
              <a:t>μm</a:t>
            </a:r>
            <a:r>
              <a:rPr lang="en-US" sz="2400" dirty="0" smtClean="0"/>
              <a:t> diameter are obtained.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The sample movement and position are remotely controlled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Detection of beryllium treatment of natural sapphires by NRA</a:t>
            </a:r>
            <a:endParaRPr lang="es-E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4464496" cy="335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Rectángulo"/>
          <p:cNvSpPr/>
          <p:nvPr/>
        </p:nvSpPr>
        <p:spPr>
          <a:xfrm>
            <a:off x="5724128" y="2780928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/>
              <a:t>The</a:t>
            </a:r>
            <a:r>
              <a:rPr lang="es-ES" sz="1400" dirty="0"/>
              <a:t> simple and </a:t>
            </a:r>
            <a:r>
              <a:rPr lang="es-ES" sz="1400" dirty="0" smtClean="0"/>
              <a:t>non-</a:t>
            </a:r>
            <a:r>
              <a:rPr lang="es-ES" sz="1400" dirty="0" err="1" smtClean="0"/>
              <a:t>destructive</a:t>
            </a:r>
            <a:r>
              <a:rPr lang="es-ES" sz="1400" dirty="0" smtClean="0"/>
              <a:t> </a:t>
            </a:r>
            <a:r>
              <a:rPr lang="en-US" sz="1400" dirty="0" smtClean="0"/>
              <a:t>method </a:t>
            </a:r>
            <a:r>
              <a:rPr lang="en-US" sz="1400" dirty="0"/>
              <a:t>for evidencing Be-treatment proposed here relies on the</a:t>
            </a:r>
          </a:p>
          <a:p>
            <a:r>
              <a:rPr lang="en-US" sz="1400" baseline="30000" dirty="0" smtClean="0"/>
              <a:t>9</a:t>
            </a:r>
            <a:r>
              <a:rPr lang="en-US" sz="1400" dirty="0" smtClean="0"/>
              <a:t>Be(</a:t>
            </a: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/>
              <a:t>, </a:t>
            </a:r>
            <a:r>
              <a:rPr lang="en-US" sz="1400" dirty="0" err="1" smtClean="0"/>
              <a:t>n</a:t>
            </a:r>
            <a:r>
              <a:rPr lang="en-US" sz="1400" dirty="0" err="1" smtClean="0">
                <a:latin typeface="Symbol" pitchFamily="18" charset="2"/>
              </a:rPr>
              <a:t>g</a:t>
            </a:r>
            <a:r>
              <a:rPr lang="en-US" sz="1400" dirty="0" smtClean="0"/>
              <a:t>)</a:t>
            </a:r>
            <a:r>
              <a:rPr lang="en-US" sz="1400" baseline="30000" dirty="0" smtClean="0"/>
              <a:t>12</a:t>
            </a:r>
            <a:r>
              <a:rPr lang="en-US" sz="1400" dirty="0" smtClean="0"/>
              <a:t>C </a:t>
            </a:r>
            <a:r>
              <a:rPr lang="en-US" sz="1400" dirty="0"/>
              <a:t>nuclear reaction using a helium ion </a:t>
            </a:r>
            <a:r>
              <a:rPr lang="en-US" sz="1400" dirty="0" smtClean="0"/>
              <a:t>beam impinging </a:t>
            </a:r>
            <a:r>
              <a:rPr lang="en-US" sz="1400" dirty="0"/>
              <a:t>on the gem placed in air and recording the 4439 </a:t>
            </a:r>
            <a:r>
              <a:rPr lang="en-US" sz="1400" dirty="0" err="1" smtClean="0"/>
              <a:t>keV</a:t>
            </a:r>
            <a:r>
              <a:rPr lang="en-US" sz="1400" dirty="0" smtClean="0"/>
              <a:t> prompt </a:t>
            </a:r>
            <a:r>
              <a:rPr lang="en-US" sz="1400" dirty="0" smtClean="0">
                <a:latin typeface="Symbol" pitchFamily="18" charset="2"/>
              </a:rPr>
              <a:t>g</a:t>
            </a:r>
            <a:r>
              <a:rPr lang="en-US" sz="1400" dirty="0" smtClean="0"/>
              <a:t>-ray </a:t>
            </a:r>
            <a:r>
              <a:rPr lang="en-US" sz="1400" dirty="0"/>
              <a:t>tagging Be </a:t>
            </a:r>
            <a:r>
              <a:rPr lang="en-US" sz="1400" dirty="0" smtClean="0"/>
              <a:t>atoms.</a:t>
            </a:r>
            <a:endParaRPr lang="es-ES" sz="1400" dirty="0"/>
          </a:p>
        </p:txBody>
      </p:sp>
      <p:sp>
        <p:nvSpPr>
          <p:cNvPr id="7" name="5 CuadroTexto"/>
          <p:cNvSpPr txBox="1"/>
          <p:nvPr/>
        </p:nvSpPr>
        <p:spPr>
          <a:xfrm>
            <a:off x="3851920" y="5949280"/>
            <a:ext cx="5040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err="1" smtClean="0">
                <a:solidFill>
                  <a:srgbClr val="0000FF"/>
                </a:solidFill>
              </a:rPr>
              <a:t>P.C.Gutierrez</a:t>
            </a:r>
            <a:r>
              <a:rPr lang="es-ES" sz="1050" b="1" dirty="0" smtClean="0">
                <a:solidFill>
                  <a:srgbClr val="0000FF"/>
                </a:solidFill>
              </a:rPr>
              <a:t>, </a:t>
            </a:r>
            <a:r>
              <a:rPr lang="es-ES" sz="1050" b="1" dirty="0" err="1" smtClean="0">
                <a:solidFill>
                  <a:srgbClr val="0000FF"/>
                </a:solidFill>
              </a:rPr>
              <a:t>M.D.Ymsa</a:t>
            </a:r>
            <a:r>
              <a:rPr lang="es-ES" sz="1050" b="1" dirty="0" smtClean="0">
                <a:solidFill>
                  <a:srgbClr val="0000FF"/>
                </a:solidFill>
              </a:rPr>
              <a:t>,  </a:t>
            </a:r>
            <a:r>
              <a:rPr lang="es-ES" sz="1050" b="1" dirty="0" err="1" smtClean="0">
                <a:solidFill>
                  <a:srgbClr val="0000FF"/>
                </a:solidFill>
              </a:rPr>
              <a:t>A.Climent</a:t>
            </a:r>
            <a:r>
              <a:rPr lang="es-ES" sz="1050" b="1" dirty="0" smtClean="0">
                <a:solidFill>
                  <a:srgbClr val="0000FF"/>
                </a:solidFill>
              </a:rPr>
              <a:t>-Font</a:t>
            </a:r>
            <a:r>
              <a:rPr lang="es-ES" sz="1050" b="1" dirty="0" smtClean="0">
                <a:solidFill>
                  <a:srgbClr val="FF0000"/>
                </a:solidFill>
              </a:rPr>
              <a:t>, </a:t>
            </a:r>
            <a:r>
              <a:rPr lang="es-ES" sz="1050" b="1" dirty="0" err="1" smtClean="0">
                <a:solidFill>
                  <a:srgbClr val="FF0000"/>
                </a:solidFill>
              </a:rPr>
              <a:t>T.Calligaro</a:t>
            </a:r>
            <a:r>
              <a:rPr lang="es-ES" sz="1050" b="1" dirty="0" smtClean="0">
                <a:solidFill>
                  <a:srgbClr val="FF0000"/>
                </a:solidFill>
              </a:rPr>
              <a:t> </a:t>
            </a:r>
            <a:r>
              <a:rPr lang="es-ES" sz="1050" b="1" dirty="0" err="1" smtClean="0">
                <a:solidFill>
                  <a:srgbClr val="FF0000"/>
                </a:solidFill>
              </a:rPr>
              <a:t>Nucl</a:t>
            </a:r>
            <a:r>
              <a:rPr lang="es-ES" sz="1050" b="1" dirty="0" smtClean="0">
                <a:solidFill>
                  <a:srgbClr val="FF0000"/>
                </a:solidFill>
              </a:rPr>
              <a:t>. </a:t>
            </a:r>
            <a:r>
              <a:rPr lang="es-ES" sz="1050" b="1" dirty="0" err="1" smtClean="0">
                <a:solidFill>
                  <a:srgbClr val="FF0000"/>
                </a:solidFill>
              </a:rPr>
              <a:t>Instr</a:t>
            </a:r>
            <a:r>
              <a:rPr lang="es-ES" sz="1050" b="1" dirty="0" smtClean="0">
                <a:solidFill>
                  <a:srgbClr val="FF0000"/>
                </a:solidFill>
              </a:rPr>
              <a:t>. &amp; Meth.B268(2010)2038-2041</a:t>
            </a:r>
            <a:endParaRPr lang="es-ES" sz="10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916833"/>
            <a:ext cx="3240360" cy="403244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cooperation with Spanish National Research Council (CSIC)</a:t>
            </a:r>
          </a:p>
          <a:p>
            <a:r>
              <a:rPr lang="en-GB" dirty="0" smtClean="0"/>
              <a:t>Used mainly for </a:t>
            </a:r>
            <a:r>
              <a:rPr lang="en-GB" dirty="0" smtClean="0"/>
              <a:t>Nuclear </a:t>
            </a:r>
            <a:r>
              <a:rPr lang="en-GB" dirty="0" smtClean="0"/>
              <a:t>Astrophysics </a:t>
            </a:r>
            <a:r>
              <a:rPr lang="en-GB" dirty="0" smtClean="0"/>
              <a:t>and </a:t>
            </a:r>
            <a:r>
              <a:rPr lang="en-GB" dirty="0" smtClean="0"/>
              <a:t>testing of new detectors</a:t>
            </a:r>
          </a:p>
          <a:p>
            <a:r>
              <a:rPr lang="en-GB" dirty="0" smtClean="0"/>
              <a:t>High flexibility</a:t>
            </a:r>
          </a:p>
          <a:p>
            <a:pPr>
              <a:buNone/>
            </a:pPr>
            <a:r>
              <a:rPr lang="en-GB" dirty="0" smtClean="0"/>
              <a:t>  at the end station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Nuclear </a:t>
            </a:r>
            <a:r>
              <a:rPr lang="es-ES" dirty="0" err="1" smtClean="0"/>
              <a:t>Physics</a:t>
            </a:r>
            <a:r>
              <a:rPr lang="es-ES" dirty="0" smtClean="0"/>
              <a:t> </a:t>
            </a:r>
            <a:r>
              <a:rPr lang="es-ES" dirty="0" err="1" smtClean="0"/>
              <a:t>beamline</a:t>
            </a:r>
            <a:endParaRPr lang="es-ES" dirty="0"/>
          </a:p>
        </p:txBody>
      </p:sp>
      <p:pic>
        <p:nvPicPr>
          <p:cNvPr id="5" name="Picture 4" descr="fis nu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429000"/>
            <a:ext cx="4712072" cy="292295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03848" y="836712"/>
            <a:ext cx="5940152" cy="2420888"/>
            <a:chOff x="2571152" y="1531257"/>
            <a:chExt cx="5940152" cy="2420888"/>
          </a:xfrm>
        </p:grpSpPr>
        <p:pic>
          <p:nvPicPr>
            <p:cNvPr id="7" name="Picture 2" descr="accha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1152" y="1531257"/>
              <a:ext cx="5940152" cy="2420888"/>
            </a:xfrm>
            <a:prstGeom prst="rect">
              <a:avLst/>
            </a:prstGeom>
            <a:noFill/>
          </p:spPr>
        </p:pic>
        <p:sp>
          <p:nvSpPr>
            <p:cNvPr id="8" name="10 Elipse"/>
            <p:cNvSpPr/>
            <p:nvPr/>
          </p:nvSpPr>
          <p:spPr>
            <a:xfrm>
              <a:off x="6012160" y="1700808"/>
              <a:ext cx="1369840" cy="5021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322712" cy="4525963"/>
          </a:xfrm>
        </p:spPr>
        <p:txBody>
          <a:bodyPr/>
          <a:lstStyle/>
          <a:p>
            <a:r>
              <a:rPr lang="en-GB" dirty="0" smtClean="0"/>
              <a:t>Mainly used for ERDA on thin films</a:t>
            </a:r>
          </a:p>
          <a:p>
            <a:r>
              <a:rPr lang="en-GB" dirty="0" err="1" smtClean="0"/>
              <a:t>ToF</a:t>
            </a:r>
            <a:r>
              <a:rPr lang="en-GB" dirty="0" smtClean="0"/>
              <a:t> and Energy are measured for each particle in coincidence</a:t>
            </a:r>
          </a:p>
          <a:p>
            <a:r>
              <a:rPr lang="en-GB" dirty="0" smtClean="0"/>
              <a:t>No overlapping</a:t>
            </a:r>
          </a:p>
          <a:p>
            <a:pPr>
              <a:buNone/>
            </a:pPr>
            <a:r>
              <a:rPr lang="en-GB" dirty="0" smtClean="0"/>
              <a:t>  of elements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Time of Flight</a:t>
            </a:r>
            <a:endParaRPr lang="es-ES" dirty="0"/>
          </a:p>
        </p:txBody>
      </p:sp>
      <p:pic>
        <p:nvPicPr>
          <p:cNvPr id="4" name="Picture 3" descr="to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068960"/>
            <a:ext cx="5000104" cy="33125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03848" y="548680"/>
            <a:ext cx="5940152" cy="2420888"/>
            <a:chOff x="3203848" y="548680"/>
            <a:chExt cx="5940152" cy="2420888"/>
          </a:xfrm>
        </p:grpSpPr>
        <p:pic>
          <p:nvPicPr>
            <p:cNvPr id="6" name="Picture 2" descr="accha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548680"/>
              <a:ext cx="5940152" cy="2420888"/>
            </a:xfrm>
            <a:prstGeom prst="rect">
              <a:avLst/>
            </a:prstGeom>
            <a:noFill/>
          </p:spPr>
        </p:pic>
        <p:sp>
          <p:nvSpPr>
            <p:cNvPr id="7" name="10 Elipse"/>
            <p:cNvSpPr/>
            <p:nvPr/>
          </p:nvSpPr>
          <p:spPr>
            <a:xfrm>
              <a:off x="6948264" y="1628800"/>
              <a:ext cx="1369840" cy="72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4 Imagen" descr="Madr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84785" cy="6858000"/>
          </a:xfrm>
          <a:prstGeom prst="rect">
            <a:avLst/>
          </a:prstGeom>
        </p:spPr>
      </p:pic>
      <p:sp>
        <p:nvSpPr>
          <p:cNvPr id="7" name="5 Flecha izquierda"/>
          <p:cNvSpPr/>
          <p:nvPr/>
        </p:nvSpPr>
        <p:spPr>
          <a:xfrm>
            <a:off x="1979712" y="332656"/>
            <a:ext cx="576064" cy="216024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6 CuadroTexto"/>
          <p:cNvSpPr txBox="1"/>
          <p:nvPr/>
        </p:nvSpPr>
        <p:spPr>
          <a:xfrm>
            <a:off x="2627784" y="18864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UAM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9 CuadroTexto"/>
          <p:cNvSpPr txBox="1"/>
          <p:nvPr/>
        </p:nvSpPr>
        <p:spPr>
          <a:xfrm>
            <a:off x="5724128" y="250190"/>
            <a:ext cx="33123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Mailing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Address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Centro de Microanálisis de Materiales</a:t>
            </a:r>
            <a:br>
              <a:rPr lang="es-ES" sz="1400" dirty="0" smtClean="0"/>
            </a:br>
            <a:r>
              <a:rPr lang="es-ES" sz="1400" dirty="0" smtClean="0"/>
              <a:t>Calle de  </a:t>
            </a:r>
            <a:r>
              <a:rPr lang="es-ES" sz="1400" dirty="0" err="1" smtClean="0"/>
              <a:t>Faraday</a:t>
            </a:r>
            <a:r>
              <a:rPr lang="es-ES" sz="1400" dirty="0" smtClean="0"/>
              <a:t> 3, </a:t>
            </a:r>
            <a:br>
              <a:rPr lang="es-ES" sz="1400" dirty="0" smtClean="0"/>
            </a:br>
            <a:r>
              <a:rPr lang="es-ES" sz="1400" dirty="0" smtClean="0"/>
              <a:t>Universidad Autónoma de Madrid</a:t>
            </a:r>
            <a:br>
              <a:rPr lang="es-ES" sz="1400" dirty="0" smtClean="0"/>
            </a:br>
            <a:r>
              <a:rPr lang="es-ES" sz="1400" dirty="0" smtClean="0"/>
              <a:t>Campus de </a:t>
            </a:r>
            <a:r>
              <a:rPr lang="es-ES" sz="1400" dirty="0" err="1" smtClean="0"/>
              <a:t>Cantoblanco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E-28049, Madrid, </a:t>
            </a:r>
            <a:r>
              <a:rPr lang="es-ES" sz="1400" dirty="0" err="1" smtClean="0"/>
              <a:t>Spain</a:t>
            </a:r>
            <a:endParaRPr lang="es-ES" sz="1400" dirty="0" smtClean="0"/>
          </a:p>
          <a:p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b="1" dirty="0" err="1" smtClean="0"/>
              <a:t>Phone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number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(+34) 91 497 3621  (</a:t>
            </a:r>
            <a:r>
              <a:rPr lang="es-ES" sz="1400" dirty="0" err="1" smtClean="0"/>
              <a:t>Switchboard</a:t>
            </a:r>
            <a:r>
              <a:rPr lang="es-ES" sz="1400" dirty="0" smtClean="0"/>
              <a:t>)</a:t>
            </a:r>
          </a:p>
          <a:p>
            <a:r>
              <a:rPr lang="es-ES" sz="1400" b="1" dirty="0" smtClean="0"/>
              <a:t>Fax </a:t>
            </a:r>
            <a:r>
              <a:rPr lang="es-ES" sz="1400" b="1" dirty="0" err="1" smtClean="0"/>
              <a:t>number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/>
              <a:t>(+34) 91 497 3623</a:t>
            </a:r>
          </a:p>
          <a:p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b="1" dirty="0" smtClean="0"/>
              <a:t>Email </a:t>
            </a:r>
            <a:r>
              <a:rPr lang="es-ES" sz="1400" b="1" dirty="0" err="1" smtClean="0"/>
              <a:t>Address</a:t>
            </a: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 smtClean="0">
                <a:hlinkClick r:id="rId4"/>
              </a:rPr>
              <a:t>cmam@uam.es</a:t>
            </a:r>
            <a:endParaRPr lang="es-ES" sz="1400" dirty="0" smtClean="0"/>
          </a:p>
          <a:p>
            <a:endParaRPr lang="es-ES" sz="1400" dirty="0"/>
          </a:p>
          <a:p>
            <a:r>
              <a:rPr lang="es-ES" sz="1400" b="1" dirty="0" smtClean="0"/>
              <a:t>WEB page</a:t>
            </a:r>
          </a:p>
          <a:p>
            <a:r>
              <a:rPr lang="es-ES" sz="1400" dirty="0" smtClean="0">
                <a:hlinkClick r:id="rId5"/>
              </a:rPr>
              <a:t>http://www.cmam.uam.es</a:t>
            </a:r>
            <a:endParaRPr lang="es-ES" sz="14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618176" y="4509120"/>
            <a:ext cx="3490328" cy="17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1 Flecha izquierda"/>
          <p:cNvSpPr/>
          <p:nvPr/>
        </p:nvSpPr>
        <p:spPr>
          <a:xfrm rot="5400000">
            <a:off x="8280412" y="5121188"/>
            <a:ext cx="576064" cy="216024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6056" y="1268760"/>
            <a:ext cx="3826768" cy="558924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new high vacuum chamber has been added to </a:t>
            </a:r>
            <a:r>
              <a:rPr lang="en-GB" dirty="0" err="1" smtClean="0"/>
              <a:t>ToF</a:t>
            </a:r>
            <a:r>
              <a:rPr lang="en-GB" dirty="0" smtClean="0"/>
              <a:t> </a:t>
            </a:r>
            <a:r>
              <a:rPr lang="en-GB" dirty="0" err="1" smtClean="0"/>
              <a:t>beamline</a:t>
            </a:r>
            <a:endParaRPr lang="en-GB" dirty="0" smtClean="0"/>
          </a:p>
          <a:p>
            <a:r>
              <a:rPr lang="en-GB" dirty="0" smtClean="0"/>
              <a:t>Chamber is electrically isolated (Faraday cup)</a:t>
            </a:r>
          </a:p>
          <a:p>
            <a:r>
              <a:rPr lang="en-GB" dirty="0" smtClean="0"/>
              <a:t>Top flange is exchangeable allowing for easy setup of experiments</a:t>
            </a:r>
          </a:p>
          <a:p>
            <a:r>
              <a:rPr lang="en-GB" dirty="0" smtClean="0"/>
              <a:t>Two </a:t>
            </a:r>
            <a:r>
              <a:rPr lang="en-GB" sz="3600" b="1" dirty="0" smtClean="0">
                <a:latin typeface="Symbol" pitchFamily="18" charset="2"/>
              </a:rPr>
              <a:t>g</a:t>
            </a:r>
            <a:r>
              <a:rPr lang="en-GB" dirty="0" smtClean="0"/>
              <a:t> rays detectors have been installed</a:t>
            </a:r>
          </a:p>
          <a:p>
            <a:r>
              <a:rPr lang="en-GB" dirty="0" smtClean="0"/>
              <a:t>Acquisition software can register data in list mode</a:t>
            </a:r>
          </a:p>
          <a:p>
            <a:r>
              <a:rPr lang="en-GB" dirty="0" smtClean="0"/>
              <a:t>Continuous record of actual current and dose 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of </a:t>
            </a:r>
            <a:r>
              <a:rPr lang="en-GB" dirty="0" err="1" smtClean="0"/>
              <a:t>ToF</a:t>
            </a:r>
            <a:r>
              <a:rPr lang="en-GB" dirty="0" smtClean="0"/>
              <a:t> </a:t>
            </a:r>
            <a:r>
              <a:rPr lang="en-GB" dirty="0" err="1" smtClean="0"/>
              <a:t>beamline</a:t>
            </a:r>
            <a:endParaRPr lang="en-GB" dirty="0"/>
          </a:p>
        </p:txBody>
      </p:sp>
      <p:pic>
        <p:nvPicPr>
          <p:cNvPr id="4" name="Picture 3" descr="to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649917" cy="3933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advantage of the 5MV to explore higher energies</a:t>
            </a:r>
          </a:p>
          <a:p>
            <a:r>
              <a:rPr lang="en-US" dirty="0" smtClean="0"/>
              <a:t>Focus in Li, Be and F (fusion reactor materials, gemstones &amp; environmental)</a:t>
            </a:r>
          </a:p>
          <a:p>
            <a:r>
              <a:rPr lang="en-US" dirty="0" smtClean="0"/>
              <a:t>Beams: p and </a:t>
            </a:r>
            <a:r>
              <a:rPr lang="en-US" dirty="0" smtClean="0">
                <a:latin typeface="Symbol" pitchFamily="18" charset="2"/>
              </a:rPr>
              <a:t>a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Participation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CRP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49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1556792"/>
            <a:ext cx="4392488" cy="792088"/>
          </a:xfrm>
        </p:spPr>
        <p:txBody>
          <a:bodyPr/>
          <a:lstStyle/>
          <a:p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2420888"/>
            <a:ext cx="8229600" cy="403244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Nanoscience</a:t>
            </a:r>
            <a:r>
              <a:rPr lang="en-US" b="1" dirty="0" smtClean="0"/>
              <a:t> and Advanced Materials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41 groups located at or near the UAM+CSIC Campus. 9 of the 20 most relevant condensed matter physicists in Spain (H index above 32)</a:t>
            </a:r>
          </a:p>
          <a:p>
            <a:r>
              <a:rPr lang="en-US" b="1" dirty="0" smtClean="0"/>
              <a:t>Biology and Biomedicine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Largest scientific community in Spain (and one of the largest in Europe) devoted to Biology, Biomedicine and Biotechnology</a:t>
            </a:r>
          </a:p>
          <a:p>
            <a:r>
              <a:rPr lang="en-US" b="1" dirty="0" smtClean="0"/>
              <a:t>Theoretical Physics and Mathematics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r>
              <a:rPr lang="en-US" dirty="0" smtClean="0"/>
              <a:t>CMAM is a research </a:t>
            </a:r>
            <a:r>
              <a:rPr lang="en-US" dirty="0" err="1" smtClean="0"/>
              <a:t>facilty</a:t>
            </a:r>
            <a:r>
              <a:rPr lang="en-US" dirty="0" smtClean="0"/>
              <a:t> @ CEI UAM-CSIC</a:t>
            </a:r>
          </a:p>
          <a:p>
            <a:endParaRPr lang="en-US" dirty="0" smtClean="0"/>
          </a:p>
          <a:p>
            <a:r>
              <a:rPr lang="en-US" dirty="0" smtClean="0"/>
              <a:t>60% for CMAM scientific personnel doing their own research and developing new Ion beam techniques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40% </a:t>
            </a:r>
            <a:r>
              <a:rPr lang="en-US" dirty="0" err="1" smtClean="0"/>
              <a:t>beamtime</a:t>
            </a:r>
            <a:r>
              <a:rPr lang="en-US" dirty="0" smtClean="0"/>
              <a:t> for external research institutions and private companies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 descr="CE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pact Factor"/>
          <p:cNvPicPr>
            <a:picLocks noChangeAspect="1" noChangeArrowheads="1"/>
          </p:cNvPicPr>
          <p:nvPr/>
        </p:nvPicPr>
        <p:blipFill>
          <a:blip r:embed="rId3" cstate="print"/>
          <a:srcRect l="4201" t="3038" r="3723" b="2780"/>
          <a:stretch>
            <a:fillRect/>
          </a:stretch>
        </p:blipFill>
        <p:spPr bwMode="auto">
          <a:xfrm>
            <a:off x="5868144" y="3861048"/>
            <a:ext cx="2736304" cy="223224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6" name="Picture 2" descr="Papers vs Area-b"/>
          <p:cNvPicPr>
            <a:picLocks noChangeAspect="1" noChangeArrowheads="1"/>
          </p:cNvPicPr>
          <p:nvPr/>
        </p:nvPicPr>
        <p:blipFill>
          <a:blip r:embed="rId4" cstate="print"/>
          <a:srcRect l="4530" t="2251" r="3362" b="5454"/>
          <a:stretch>
            <a:fillRect/>
          </a:stretch>
        </p:blipFill>
        <p:spPr bwMode="auto">
          <a:xfrm>
            <a:off x="4427984" y="548680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539552" y="1628800"/>
            <a:ext cx="4104458" cy="3359629"/>
            <a:chOff x="539552" y="1628800"/>
            <a:chExt cx="4104458" cy="3359629"/>
          </a:xfrm>
        </p:grpSpPr>
        <p:pic>
          <p:nvPicPr>
            <p:cNvPr id="8" name="Picture 4" descr="C:\Users\Nkhosi\AppData\Local\Microsoft\Windows\Temporary Internet Files\Content.IE5\D2EH0S3N\MC900280534[1].wmf"/>
            <p:cNvPicPr>
              <a:picLocks noChangeAspect="1" noChangeArrowheads="1"/>
            </p:cNvPicPr>
            <p:nvPr/>
          </p:nvPicPr>
          <p:blipFill>
            <a:blip r:embed="rId5" cstate="print">
              <a:lum bright="27000"/>
            </a:blip>
            <a:srcRect/>
            <a:stretch>
              <a:fillRect/>
            </a:stretch>
          </p:blipFill>
          <p:spPr bwMode="auto">
            <a:xfrm flipH="1">
              <a:off x="539552" y="1628800"/>
              <a:ext cx="4104458" cy="3359629"/>
            </a:xfrm>
            <a:prstGeom prst="rect">
              <a:avLst/>
            </a:prstGeom>
            <a:noFill/>
          </p:spPr>
        </p:pic>
        <p:sp>
          <p:nvSpPr>
            <p:cNvPr id="9" name="4 CuadroTexto"/>
            <p:cNvSpPr txBox="1"/>
            <p:nvPr/>
          </p:nvSpPr>
          <p:spPr>
            <a:xfrm>
              <a:off x="1115616" y="357301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MATERIALS</a:t>
              </a:r>
              <a:endParaRPr lang="es-ES" b="1" dirty="0"/>
            </a:p>
          </p:txBody>
        </p:sp>
        <p:sp>
          <p:nvSpPr>
            <p:cNvPr id="10" name="5 CuadroTexto"/>
            <p:cNvSpPr txBox="1"/>
            <p:nvPr/>
          </p:nvSpPr>
          <p:spPr>
            <a:xfrm rot="20620788">
              <a:off x="2126138" y="2873008"/>
              <a:ext cx="2241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err="1" smtClean="0"/>
                <a:t>Advanced</a:t>
              </a:r>
              <a:r>
                <a:rPr lang="es-ES" sz="1600" b="1" dirty="0" smtClean="0"/>
                <a:t> </a:t>
              </a:r>
              <a:r>
                <a:rPr lang="es-ES" sz="1600" b="1" dirty="0" err="1" smtClean="0"/>
                <a:t>materials</a:t>
              </a:r>
              <a:endParaRPr lang="es-ES" sz="1600" b="1" dirty="0"/>
            </a:p>
          </p:txBody>
        </p:sp>
        <p:sp>
          <p:nvSpPr>
            <p:cNvPr id="11" name="6 CuadroTexto"/>
            <p:cNvSpPr txBox="1"/>
            <p:nvPr/>
          </p:nvSpPr>
          <p:spPr>
            <a:xfrm rot="21135675">
              <a:off x="3294750" y="3269088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err="1" smtClean="0"/>
                <a:t>Energy</a:t>
              </a:r>
              <a:endParaRPr lang="es-ES" sz="1600" b="1" dirty="0"/>
            </a:p>
          </p:txBody>
        </p:sp>
        <p:sp>
          <p:nvSpPr>
            <p:cNvPr id="12" name="8 CuadroTexto"/>
            <p:cNvSpPr txBox="1"/>
            <p:nvPr/>
          </p:nvSpPr>
          <p:spPr>
            <a:xfrm>
              <a:off x="3275856" y="3717032"/>
              <a:ext cx="827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err="1" smtClean="0"/>
                <a:t>Health</a:t>
              </a:r>
              <a:endParaRPr lang="es-ES" sz="1600" b="1" dirty="0"/>
            </a:p>
          </p:txBody>
        </p:sp>
        <p:sp>
          <p:nvSpPr>
            <p:cNvPr id="13" name="9 CuadroTexto"/>
            <p:cNvSpPr txBox="1"/>
            <p:nvPr/>
          </p:nvSpPr>
          <p:spPr>
            <a:xfrm rot="18168550">
              <a:off x="1824469" y="2385064"/>
              <a:ext cx="1298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/>
                <a:t>C. </a:t>
              </a:r>
              <a:r>
                <a:rPr lang="es-ES" sz="1600" b="1" dirty="0" err="1" smtClean="0"/>
                <a:t>Heritage</a:t>
              </a:r>
              <a:endParaRPr lang="es-ES" sz="1600" b="1" dirty="0"/>
            </a:p>
          </p:txBody>
        </p:sp>
        <p:sp>
          <p:nvSpPr>
            <p:cNvPr id="14" name="10 CuadroTexto"/>
            <p:cNvSpPr txBox="1"/>
            <p:nvPr/>
          </p:nvSpPr>
          <p:spPr>
            <a:xfrm rot="789568">
              <a:off x="2509764" y="4213483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err="1" smtClean="0"/>
                <a:t>Cooperation</a:t>
              </a:r>
              <a:endParaRPr lang="es-ES" sz="1600" b="1" dirty="0"/>
            </a:p>
          </p:txBody>
        </p:sp>
      </p:grp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971600" y="692696"/>
          <a:ext cx="1308100" cy="898525"/>
        </p:xfrm>
        <a:graphic>
          <a:graphicData uri="http://schemas.openxmlformats.org/presentationml/2006/ole">
            <p:oleObj spid="_x0000_s14338" name="Imagen" r:id="rId6" imgW="1276920" imgH="8769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6136" y="2420888"/>
            <a:ext cx="2952328" cy="180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i="1" dirty="0" smtClean="0"/>
              <a:t>A staff of 23: </a:t>
            </a:r>
          </a:p>
          <a:p>
            <a:r>
              <a:rPr lang="en-US" sz="2800" dirty="0" smtClean="0"/>
              <a:t>10 scientists, </a:t>
            </a:r>
          </a:p>
          <a:p>
            <a:r>
              <a:rPr lang="en-US" sz="2800" dirty="0" smtClean="0"/>
              <a:t>3 PhD students,</a:t>
            </a:r>
          </a:p>
          <a:p>
            <a:r>
              <a:rPr lang="en-US" sz="2800" dirty="0" smtClean="0"/>
              <a:t>8 technicians, </a:t>
            </a:r>
          </a:p>
          <a:p>
            <a:r>
              <a:rPr lang="en-US" sz="2800" dirty="0" smtClean="0"/>
              <a:t>2 administrative</a:t>
            </a:r>
            <a:endParaRPr lang="es-E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Staff</a:t>
            </a:r>
            <a:endParaRPr lang="es-ES" dirty="0"/>
          </a:p>
        </p:txBody>
      </p:sp>
      <p:pic>
        <p:nvPicPr>
          <p:cNvPr id="4" name="10 Imagen" descr="DSC_6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4824536" cy="320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970784" cy="21636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Very low ripple &lt;50V @ 5MV</a:t>
            </a:r>
          </a:p>
          <a:p>
            <a:pPr>
              <a:buNone/>
            </a:pPr>
            <a:endParaRPr lang="en-US" sz="2400" dirty="0" smtClean="0"/>
          </a:p>
          <a:p>
            <a:endParaRPr lang="es-E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/>
              <a:t>5MV</a:t>
            </a:r>
            <a:r>
              <a:rPr lang="en-US" sz="4400" dirty="0" smtClean="0"/>
              <a:t> </a:t>
            </a:r>
            <a:r>
              <a:rPr lang="en-US" sz="4400" i="1" dirty="0" smtClean="0"/>
              <a:t>Tandem accelerator</a:t>
            </a:r>
            <a:endParaRPr lang="es-ES" dirty="0"/>
          </a:p>
        </p:txBody>
      </p:sp>
      <p:pic>
        <p:nvPicPr>
          <p:cNvPr id="4" name="7 Imagen" descr="DSC_6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673" y="1268760"/>
            <a:ext cx="4770327" cy="3168352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932040" y="4725144"/>
            <a:ext cx="3970784" cy="1584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2 ion sources: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err="1" smtClean="0"/>
              <a:t>Duoplasmatron</a:t>
            </a:r>
            <a:endParaRPr lang="en-US" sz="24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Sputtering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2636912"/>
          <a:ext cx="5153025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Standard</a:t>
            </a:r>
          </a:p>
          <a:p>
            <a:r>
              <a:rPr lang="en-US" sz="2800" dirty="0" smtClean="0"/>
              <a:t>External </a:t>
            </a:r>
            <a:r>
              <a:rPr lang="en-US" sz="2800" dirty="0" smtClean="0">
                <a:latin typeface="Symbol" pitchFamily="18" charset="2"/>
              </a:rPr>
              <a:t>m-</a:t>
            </a:r>
            <a:r>
              <a:rPr lang="en-US" sz="2800" dirty="0" smtClean="0"/>
              <a:t>beam </a:t>
            </a:r>
          </a:p>
          <a:p>
            <a:r>
              <a:rPr lang="en-US" sz="2800" dirty="0" smtClean="0"/>
              <a:t>ERDA-</a:t>
            </a:r>
            <a:r>
              <a:rPr lang="en-US" sz="2800" dirty="0" err="1" smtClean="0"/>
              <a:t>ToF</a:t>
            </a:r>
            <a:endParaRPr lang="en-US" sz="2800" dirty="0" smtClean="0"/>
          </a:p>
          <a:p>
            <a:r>
              <a:rPr lang="en-US" sz="2800" dirty="0" smtClean="0"/>
              <a:t>Nuclear Physics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2800" dirty="0" smtClean="0"/>
              <a:t>Under commissioning</a:t>
            </a:r>
          </a:p>
          <a:p>
            <a:pPr lvl="1"/>
            <a:r>
              <a:rPr lang="en-US" sz="2400" dirty="0" smtClean="0"/>
              <a:t>Implantation,</a:t>
            </a:r>
          </a:p>
          <a:p>
            <a:pPr lvl="1"/>
            <a:r>
              <a:rPr lang="en-US" sz="2400" dirty="0" smtClean="0"/>
              <a:t>UHV-line, </a:t>
            </a:r>
          </a:p>
          <a:p>
            <a:pPr lvl="1"/>
            <a:r>
              <a:rPr lang="en-US" sz="2400" dirty="0" smtClean="0"/>
              <a:t>Internal </a:t>
            </a:r>
            <a:r>
              <a:rPr lang="en-US" sz="2400" dirty="0" smtClean="0">
                <a:latin typeface="Symbol" pitchFamily="18" charset="2"/>
              </a:rPr>
              <a:t>m-</a:t>
            </a:r>
            <a:r>
              <a:rPr lang="en-US" sz="2400" dirty="0" smtClean="0"/>
              <a:t>beam</a:t>
            </a:r>
            <a:endParaRPr lang="es-ES" sz="2400" dirty="0" smtClean="0"/>
          </a:p>
          <a:p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Beamlines</a:t>
            </a:r>
            <a:endParaRPr lang="es-ES" dirty="0"/>
          </a:p>
        </p:txBody>
      </p:sp>
      <p:pic>
        <p:nvPicPr>
          <p:cNvPr id="4" name="11 Imagen" descr="DSC_5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645024"/>
            <a:ext cx="3779912" cy="2510538"/>
          </a:xfrm>
          <a:prstGeom prst="rect">
            <a:avLst/>
          </a:prstGeom>
        </p:spPr>
      </p:pic>
      <p:pic>
        <p:nvPicPr>
          <p:cNvPr id="6" name="Picture 5" descr="acch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336" y="0"/>
            <a:ext cx="597666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5029199" y="2420888"/>
          <a:ext cx="4114801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/>
          <p:cNvGraphicFramePr/>
          <p:nvPr/>
        </p:nvGraphicFramePr>
        <p:xfrm>
          <a:off x="323528" y="404664"/>
          <a:ext cx="50405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3528" y="4365104"/>
          <a:ext cx="4622800" cy="1419225"/>
        </p:xfrm>
        <a:graphic>
          <a:graphicData uri="http://schemas.openxmlformats.org/drawingml/2006/table">
            <a:tbl>
              <a:tblPr/>
              <a:tblGrid>
                <a:gridCol w="2385961"/>
                <a:gridCol w="533034"/>
                <a:gridCol w="533034"/>
                <a:gridCol w="561589"/>
                <a:gridCol w="609182"/>
              </a:tblGrid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Time </a:t>
                      </a:r>
                      <a:r>
                        <a:rPr lang="es-ES" sz="1500" b="1" i="0" u="none" strike="noStrike" dirty="0" err="1">
                          <a:solidFill>
                            <a:srgbClr val="1F497D"/>
                          </a:solidFill>
                          <a:latin typeface="Calibri"/>
                        </a:rPr>
                        <a:t>distribution</a:t>
                      </a:r>
                      <a:endParaRPr lang="es-ES" sz="15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Usable shifts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1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644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1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Reallocated from previous periods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Maintenance shifts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Buffer shifts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Reserved comissioning shifts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Available shifts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  <a:ln>
          <a:bevel/>
        </a:ln>
      </a:spPr>
      <a:bodyPr rtlCol="0" anchor="ctr"/>
      <a:lstStyle>
        <a:defPPr algn="ctr">
          <a:defRPr dirty="0" smtClean="0">
            <a:ln>
              <a:solidFill>
                <a:schemeClr val="accent1"/>
              </a:solidFill>
            </a:ln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3928</TotalTime>
  <Words>836</Words>
  <Application>Microsoft Office PowerPoint</Application>
  <PresentationFormat>On-screen Show (4:3)</PresentationFormat>
  <Paragraphs>146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Concourse</vt:lpstr>
      <vt:lpstr>Imagen</vt:lpstr>
      <vt:lpstr>The CMAM “Centro de Micro Análisis de Materiales” Universidad Autónoma de Madrid</vt:lpstr>
      <vt:lpstr>Slide 2</vt:lpstr>
      <vt:lpstr>Research areas</vt:lpstr>
      <vt:lpstr>Slide 4</vt:lpstr>
      <vt:lpstr>Slide 5</vt:lpstr>
      <vt:lpstr>Staff</vt:lpstr>
      <vt:lpstr>5MV Tandem accelerator</vt:lpstr>
      <vt:lpstr>Beamlines</vt:lpstr>
      <vt:lpstr>Slide 9</vt:lpstr>
      <vt:lpstr>Standard beamline</vt:lpstr>
      <vt:lpstr>Standard beamline</vt:lpstr>
      <vt:lpstr>Measurements of g-ray emission induced by protons on fluorine and lithium</vt:lpstr>
      <vt:lpstr>Proton elastic scattering and proton induced g-ray emission cross-sections on Na from 2 to 5 MeV</vt:lpstr>
      <vt:lpstr>Quantification of sodium in ancient Roman glasses with ion beam analysis</vt:lpstr>
      <vt:lpstr>External mbeam</vt:lpstr>
      <vt:lpstr>External mbeam</vt:lpstr>
      <vt:lpstr>Detection of beryllium treatment of natural sapphires by NRA</vt:lpstr>
      <vt:lpstr>Nuclear Physics beamline</vt:lpstr>
      <vt:lpstr>Time of Flight</vt:lpstr>
      <vt:lpstr>Extension of ToF beamline</vt:lpstr>
      <vt:lpstr>Participation in the CRP</vt:lpstr>
    </vt:vector>
  </TitlesOfParts>
  <Company>Univerisdad Autonoma de Madrid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Acelerador de iones del Centro de Microanalisis de Materiales</dc:title>
  <dc:creator>Angel Munoz-Martin</dc:creator>
  <cp:lastModifiedBy>Angel Munoz-Martin</cp:lastModifiedBy>
  <cp:revision>183</cp:revision>
  <dcterms:created xsi:type="dcterms:W3CDTF">2008-09-27T10:20:59Z</dcterms:created>
  <dcterms:modified xsi:type="dcterms:W3CDTF">2011-05-16T17:23:42Z</dcterms:modified>
</cp:coreProperties>
</file>